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74" r:id="rId7"/>
    <p:sldId id="277" r:id="rId8"/>
    <p:sldId id="299" r:id="rId9"/>
    <p:sldId id="297" r:id="rId10"/>
    <p:sldId id="296" r:id="rId11"/>
    <p:sldId id="293" r:id="rId12"/>
    <p:sldId id="294" r:id="rId13"/>
    <p:sldId id="292" r:id="rId14"/>
    <p:sldId id="291" r:id="rId15"/>
    <p:sldId id="298" r:id="rId16"/>
    <p:sldId id="295" r:id="rId17"/>
    <p:sldId id="287" r:id="rId18"/>
    <p:sldId id="301" r:id="rId19"/>
    <p:sldId id="302" r:id="rId20"/>
    <p:sldId id="303" r:id="rId21"/>
    <p:sldId id="304" r:id="rId22"/>
    <p:sldId id="286" r:id="rId23"/>
    <p:sldId id="288"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517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8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6C7639-2C53-415F-9DDE-4B2E7D1536E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366521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C7639-2C53-415F-9DDE-4B2E7D1536E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418753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C7639-2C53-415F-9DDE-4B2E7D1536E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50765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C7639-2C53-415F-9DDE-4B2E7D1536E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348310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6C7639-2C53-415F-9DDE-4B2E7D1536EE}"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173855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C7639-2C53-415F-9DDE-4B2E7D1536EE}"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160166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C7639-2C53-415F-9DDE-4B2E7D1536EE}" type="datetimeFigureOut">
              <a:rPr lang="en-US" smtClean="0"/>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137763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C7639-2C53-415F-9DDE-4B2E7D1536EE}" type="datetimeFigureOut">
              <a:rPr lang="en-US" smtClean="0"/>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18629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C7639-2C53-415F-9DDE-4B2E7D1536EE}" type="datetimeFigureOut">
              <a:rPr lang="en-US" smtClean="0"/>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88143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6C7639-2C53-415F-9DDE-4B2E7D1536EE}"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227755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6C7639-2C53-415F-9DDE-4B2E7D1536EE}"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1D274-073B-4193-8DD5-C4247CEF0B73}" type="slidenum">
              <a:rPr lang="en-US" smtClean="0"/>
              <a:t>‹#›</a:t>
            </a:fld>
            <a:endParaRPr lang="en-US"/>
          </a:p>
        </p:txBody>
      </p:sp>
    </p:spTree>
    <p:extLst>
      <p:ext uri="{BB962C8B-B14F-4D97-AF65-F5344CB8AC3E}">
        <p14:creationId xmlns:p14="http://schemas.microsoft.com/office/powerpoint/2010/main" val="167585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C7639-2C53-415F-9DDE-4B2E7D1536EE}" type="datetimeFigureOut">
              <a:rPr lang="en-US" smtClean="0"/>
              <a:t>8/21/2022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1D274-073B-4193-8DD5-C4247CEF0B73}" type="slidenum">
              <a:rPr lang="en-US" smtClean="0"/>
              <a:t>‹#›</a:t>
            </a:fld>
            <a:endParaRPr lang="en-US"/>
          </a:p>
        </p:txBody>
      </p:sp>
    </p:spTree>
    <p:extLst>
      <p:ext uri="{BB962C8B-B14F-4D97-AF65-F5344CB8AC3E}">
        <p14:creationId xmlns:p14="http://schemas.microsoft.com/office/powerpoint/2010/main" val="33133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lopo.com/about-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awinsider.com/dictionary/real-estate-listing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63" y="12700"/>
            <a:ext cx="12192000" cy="6858000"/>
          </a:xfrm>
          <a:prstGeom prst="rect">
            <a:avLst/>
          </a:prstGeom>
          <a:solidFill>
            <a:srgbClr val="17517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593" name="Group 656"/>
          <p:cNvGrpSpPr>
            <a:grpSpLocks noChangeAspect="1"/>
          </p:cNvGrpSpPr>
          <p:nvPr/>
        </p:nvGrpSpPr>
        <p:grpSpPr bwMode="auto">
          <a:xfrm>
            <a:off x="30163" y="0"/>
            <a:ext cx="12165013" cy="6875463"/>
            <a:chOff x="19" y="0"/>
            <a:chExt cx="7663" cy="4331"/>
          </a:xfrm>
        </p:grpSpPr>
        <p:sp>
          <p:nvSpPr>
            <p:cNvPr id="1594" name="AutoShape 655"/>
            <p:cNvSpPr>
              <a:spLocks noChangeAspect="1" noChangeArrowheads="1" noTextEdit="1"/>
            </p:cNvSpPr>
            <p:nvPr/>
          </p:nvSpPr>
          <p:spPr bwMode="auto">
            <a:xfrm>
              <a:off x="19" y="0"/>
              <a:ext cx="7661" cy="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6" name="Rectangle 664"/>
            <p:cNvSpPr>
              <a:spLocks noChangeArrowheads="1"/>
            </p:cNvSpPr>
            <p:nvPr/>
          </p:nvSpPr>
          <p:spPr bwMode="auto">
            <a:xfrm>
              <a:off x="52" y="24"/>
              <a:ext cx="7581" cy="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95"/>
            <p:cNvSpPr>
              <a:spLocks/>
            </p:cNvSpPr>
            <p:nvPr/>
          </p:nvSpPr>
          <p:spPr bwMode="auto">
            <a:xfrm>
              <a:off x="7084" y="3107"/>
              <a:ext cx="598" cy="825"/>
            </a:xfrm>
            <a:custGeom>
              <a:avLst/>
              <a:gdLst>
                <a:gd name="T0" fmla="*/ 0 w 605"/>
                <a:gd name="T1" fmla="*/ 419 h 839"/>
                <a:gd name="T2" fmla="*/ 414 w 605"/>
                <a:gd name="T3" fmla="*/ 839 h 839"/>
                <a:gd name="T4" fmla="*/ 605 w 605"/>
                <a:gd name="T5" fmla="*/ 792 h 839"/>
                <a:gd name="T6" fmla="*/ 605 w 605"/>
                <a:gd name="T7" fmla="*/ 47 h 839"/>
                <a:gd name="T8" fmla="*/ 414 w 605"/>
                <a:gd name="T9" fmla="*/ 0 h 839"/>
                <a:gd name="T10" fmla="*/ 0 w 605"/>
                <a:gd name="T11" fmla="*/ 419 h 839"/>
              </a:gdLst>
              <a:ahLst/>
              <a:cxnLst>
                <a:cxn ang="0">
                  <a:pos x="T0" y="T1"/>
                </a:cxn>
                <a:cxn ang="0">
                  <a:pos x="T2" y="T3"/>
                </a:cxn>
                <a:cxn ang="0">
                  <a:pos x="T4" y="T5"/>
                </a:cxn>
                <a:cxn ang="0">
                  <a:pos x="T6" y="T7"/>
                </a:cxn>
                <a:cxn ang="0">
                  <a:pos x="T8" y="T9"/>
                </a:cxn>
                <a:cxn ang="0">
                  <a:pos x="T10" y="T11"/>
                </a:cxn>
              </a:cxnLst>
              <a:rect l="0" t="0" r="r" b="b"/>
              <a:pathLst>
                <a:path w="605" h="839">
                  <a:moveTo>
                    <a:pt x="0" y="419"/>
                  </a:moveTo>
                  <a:cubicBezTo>
                    <a:pt x="0" y="651"/>
                    <a:pt x="186" y="839"/>
                    <a:pt x="414" y="839"/>
                  </a:cubicBezTo>
                  <a:cubicBezTo>
                    <a:pt x="483" y="839"/>
                    <a:pt x="548" y="822"/>
                    <a:pt x="605" y="792"/>
                  </a:cubicBezTo>
                  <a:cubicBezTo>
                    <a:pt x="605" y="47"/>
                    <a:pt x="605" y="47"/>
                    <a:pt x="605" y="47"/>
                  </a:cubicBezTo>
                  <a:cubicBezTo>
                    <a:pt x="548" y="17"/>
                    <a:pt x="483" y="0"/>
                    <a:pt x="414" y="0"/>
                  </a:cubicBezTo>
                  <a:cubicBezTo>
                    <a:pt x="186" y="0"/>
                    <a:pt x="0" y="188"/>
                    <a:pt x="0" y="419"/>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8" name="Oval 696"/>
            <p:cNvSpPr>
              <a:spLocks noChangeArrowheads="1"/>
            </p:cNvSpPr>
            <p:nvPr/>
          </p:nvSpPr>
          <p:spPr bwMode="auto">
            <a:xfrm>
              <a:off x="5969" y="3107"/>
              <a:ext cx="820" cy="825"/>
            </a:xfrm>
            <a:prstGeom prst="ellipse">
              <a:avLst/>
            </a:pr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9" name="Oval 697"/>
            <p:cNvSpPr>
              <a:spLocks noChangeArrowheads="1"/>
            </p:cNvSpPr>
            <p:nvPr/>
          </p:nvSpPr>
          <p:spPr bwMode="auto">
            <a:xfrm>
              <a:off x="4929" y="3107"/>
              <a:ext cx="819" cy="825"/>
            </a:xfrm>
            <a:prstGeom prst="ellipse">
              <a:avLst/>
            </a:pr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29"/>
            <p:cNvSpPr>
              <a:spLocks noChangeArrowheads="1"/>
            </p:cNvSpPr>
            <p:nvPr/>
          </p:nvSpPr>
          <p:spPr bwMode="auto">
            <a:xfrm>
              <a:off x="1022" y="290"/>
              <a:ext cx="9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31"/>
            <p:cNvSpPr>
              <a:spLocks noChangeArrowheads="1"/>
            </p:cNvSpPr>
            <p:nvPr/>
          </p:nvSpPr>
          <p:spPr bwMode="auto">
            <a:xfrm>
              <a:off x="1022" y="357"/>
              <a:ext cx="9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33"/>
            <p:cNvSpPr>
              <a:spLocks noChangeArrowheads="1"/>
            </p:cNvSpPr>
            <p:nvPr/>
          </p:nvSpPr>
          <p:spPr bwMode="auto">
            <a:xfrm>
              <a:off x="1022" y="428"/>
              <a:ext cx="9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 y="5"/>
              <a:ext cx="1911"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5" name="Freeform 740"/>
            <p:cNvSpPr>
              <a:spLocks/>
            </p:cNvSpPr>
            <p:nvPr/>
          </p:nvSpPr>
          <p:spPr bwMode="auto">
            <a:xfrm>
              <a:off x="3948" y="0"/>
              <a:ext cx="1838" cy="811"/>
            </a:xfrm>
            <a:custGeom>
              <a:avLst/>
              <a:gdLst>
                <a:gd name="T0" fmla="*/ 2 w 1860"/>
                <a:gd name="T1" fmla="*/ 2 h 825"/>
                <a:gd name="T2" fmla="*/ 0 w 1860"/>
                <a:gd name="T3" fmla="*/ 2 h 825"/>
                <a:gd name="T4" fmla="*/ 930 w 1860"/>
                <a:gd name="T5" fmla="*/ 825 h 825"/>
                <a:gd name="T6" fmla="*/ 1859 w 1860"/>
                <a:gd name="T7" fmla="*/ 2 h 825"/>
                <a:gd name="T8" fmla="*/ 1860 w 1860"/>
                <a:gd name="T9" fmla="*/ 0 h 825"/>
                <a:gd name="T10" fmla="*/ 0 w 1860"/>
                <a:gd name="T11" fmla="*/ 0 h 825"/>
                <a:gd name="T12" fmla="*/ 0 w 1860"/>
                <a:gd name="T13" fmla="*/ 2 h 825"/>
                <a:gd name="T14" fmla="*/ 2 w 1860"/>
                <a:gd name="T15" fmla="*/ 2 h 825"/>
                <a:gd name="T16" fmla="*/ 2 w 1860"/>
                <a:gd name="T17" fmla="*/ 4 h 825"/>
                <a:gd name="T18" fmla="*/ 1857 w 1860"/>
                <a:gd name="T19" fmla="*/ 4 h 825"/>
                <a:gd name="T20" fmla="*/ 1857 w 1860"/>
                <a:gd name="T21" fmla="*/ 2 h 825"/>
                <a:gd name="T22" fmla="*/ 1855 w 1860"/>
                <a:gd name="T23" fmla="*/ 2 h 825"/>
                <a:gd name="T24" fmla="*/ 930 w 1860"/>
                <a:gd name="T25" fmla="*/ 821 h 825"/>
                <a:gd name="T26" fmla="*/ 4 w 1860"/>
                <a:gd name="T27" fmla="*/ 2 h 825"/>
                <a:gd name="T28" fmla="*/ 2 w 1860"/>
                <a:gd name="T29" fmla="*/ 2 h 825"/>
                <a:gd name="T30" fmla="*/ 2 w 1860"/>
                <a:gd name="T31" fmla="*/ 4 h 825"/>
                <a:gd name="T32" fmla="*/ 2 w 1860"/>
                <a:gd name="T33" fmla="*/ 2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0" h="825">
                  <a:moveTo>
                    <a:pt x="2" y="2"/>
                  </a:moveTo>
                  <a:cubicBezTo>
                    <a:pt x="0" y="2"/>
                    <a:pt x="0" y="2"/>
                    <a:pt x="0" y="2"/>
                  </a:cubicBezTo>
                  <a:cubicBezTo>
                    <a:pt x="62" y="467"/>
                    <a:pt x="455" y="825"/>
                    <a:pt x="930" y="825"/>
                  </a:cubicBezTo>
                  <a:cubicBezTo>
                    <a:pt x="1405" y="825"/>
                    <a:pt x="1798" y="467"/>
                    <a:pt x="1859" y="2"/>
                  </a:cubicBezTo>
                  <a:cubicBezTo>
                    <a:pt x="1860" y="0"/>
                    <a:pt x="1860" y="0"/>
                    <a:pt x="1860" y="0"/>
                  </a:cubicBezTo>
                  <a:cubicBezTo>
                    <a:pt x="0" y="0"/>
                    <a:pt x="0" y="0"/>
                    <a:pt x="0" y="0"/>
                  </a:cubicBezTo>
                  <a:cubicBezTo>
                    <a:pt x="0" y="2"/>
                    <a:pt x="0" y="2"/>
                    <a:pt x="0" y="2"/>
                  </a:cubicBezTo>
                  <a:cubicBezTo>
                    <a:pt x="2" y="2"/>
                    <a:pt x="2" y="2"/>
                    <a:pt x="2" y="2"/>
                  </a:cubicBezTo>
                  <a:cubicBezTo>
                    <a:pt x="2" y="4"/>
                    <a:pt x="2" y="4"/>
                    <a:pt x="2" y="4"/>
                  </a:cubicBezTo>
                  <a:cubicBezTo>
                    <a:pt x="1857" y="4"/>
                    <a:pt x="1857" y="4"/>
                    <a:pt x="1857" y="4"/>
                  </a:cubicBezTo>
                  <a:cubicBezTo>
                    <a:pt x="1857" y="2"/>
                    <a:pt x="1857" y="2"/>
                    <a:pt x="1857" y="2"/>
                  </a:cubicBezTo>
                  <a:cubicBezTo>
                    <a:pt x="1855" y="2"/>
                    <a:pt x="1855" y="2"/>
                    <a:pt x="1855" y="2"/>
                  </a:cubicBezTo>
                  <a:cubicBezTo>
                    <a:pt x="1794" y="464"/>
                    <a:pt x="1403" y="821"/>
                    <a:pt x="930" y="821"/>
                  </a:cubicBezTo>
                  <a:cubicBezTo>
                    <a:pt x="457" y="821"/>
                    <a:pt x="66" y="464"/>
                    <a:pt x="4" y="2"/>
                  </a:cubicBezTo>
                  <a:cubicBezTo>
                    <a:pt x="2" y="2"/>
                    <a:pt x="2" y="2"/>
                    <a:pt x="2" y="2"/>
                  </a:cubicBezTo>
                  <a:cubicBezTo>
                    <a:pt x="2" y="4"/>
                    <a:pt x="2" y="4"/>
                    <a:pt x="2" y="4"/>
                  </a:cubicBez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5" name="Picture 7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 y="1152"/>
              <a:ext cx="8" cy="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6" name="Freeform 758"/>
            <p:cNvSpPr>
              <a:spLocks/>
            </p:cNvSpPr>
            <p:nvPr/>
          </p:nvSpPr>
          <p:spPr bwMode="auto">
            <a:xfrm>
              <a:off x="45" y="1178"/>
              <a:ext cx="2061" cy="3103"/>
            </a:xfrm>
            <a:custGeom>
              <a:avLst/>
              <a:gdLst>
                <a:gd name="T0" fmla="*/ 429 w 2086"/>
                <a:gd name="T1" fmla="*/ 2 h 3153"/>
                <a:gd name="T2" fmla="*/ 429 w 2086"/>
                <a:gd name="T3" fmla="*/ 0 h 3153"/>
                <a:gd name="T4" fmla="*/ 429 w 2086"/>
                <a:gd name="T5" fmla="*/ 0 h 3153"/>
                <a:gd name="T6" fmla="*/ 2 w 2086"/>
                <a:gd name="T7" fmla="*/ 57 h 3153"/>
                <a:gd name="T8" fmla="*/ 0 w 2086"/>
                <a:gd name="T9" fmla="*/ 57 h 3153"/>
                <a:gd name="T10" fmla="*/ 0 w 2086"/>
                <a:gd name="T11" fmla="*/ 3153 h 3153"/>
                <a:gd name="T12" fmla="*/ 1224 w 2086"/>
                <a:gd name="T13" fmla="*/ 3153 h 3153"/>
                <a:gd name="T14" fmla="*/ 1224 w 2086"/>
                <a:gd name="T15" fmla="*/ 3153 h 3153"/>
                <a:gd name="T16" fmla="*/ 2086 w 2086"/>
                <a:gd name="T17" fmla="*/ 1679 h 3153"/>
                <a:gd name="T18" fmla="*/ 1601 w 2086"/>
                <a:gd name="T19" fmla="*/ 492 h 3153"/>
                <a:gd name="T20" fmla="*/ 429 w 2086"/>
                <a:gd name="T21" fmla="*/ 0 h 3153"/>
                <a:gd name="T22" fmla="*/ 429 w 2086"/>
                <a:gd name="T23" fmla="*/ 2 h 3153"/>
                <a:gd name="T24" fmla="*/ 429 w 2086"/>
                <a:gd name="T25" fmla="*/ 0 h 3153"/>
                <a:gd name="T26" fmla="*/ 429 w 2086"/>
                <a:gd name="T27" fmla="*/ 2 h 3153"/>
                <a:gd name="T28" fmla="*/ 429 w 2086"/>
                <a:gd name="T29" fmla="*/ 4 h 3153"/>
                <a:gd name="T30" fmla="*/ 1598 w 2086"/>
                <a:gd name="T31" fmla="*/ 495 h 3153"/>
                <a:gd name="T32" fmla="*/ 2082 w 2086"/>
                <a:gd name="T33" fmla="*/ 1679 h 3153"/>
                <a:gd name="T34" fmla="*/ 1222 w 2086"/>
                <a:gd name="T35" fmla="*/ 3149 h 3153"/>
                <a:gd name="T36" fmla="*/ 1223 w 2086"/>
                <a:gd name="T37" fmla="*/ 3151 h 3153"/>
                <a:gd name="T38" fmla="*/ 1223 w 2086"/>
                <a:gd name="T39" fmla="*/ 3149 h 3153"/>
                <a:gd name="T40" fmla="*/ 4 w 2086"/>
                <a:gd name="T41" fmla="*/ 3149 h 3153"/>
                <a:gd name="T42" fmla="*/ 4 w 2086"/>
                <a:gd name="T43" fmla="*/ 59 h 3153"/>
                <a:gd name="T44" fmla="*/ 2 w 2086"/>
                <a:gd name="T45" fmla="*/ 59 h 3153"/>
                <a:gd name="T46" fmla="*/ 3 w 2086"/>
                <a:gd name="T47" fmla="*/ 61 h 3153"/>
                <a:gd name="T48" fmla="*/ 429 w 2086"/>
                <a:gd name="T49" fmla="*/ 4 h 3153"/>
                <a:gd name="T50" fmla="*/ 429 w 2086"/>
                <a:gd name="T51" fmla="*/ 2 h 3153"/>
                <a:gd name="T52" fmla="*/ 429 w 2086"/>
                <a:gd name="T53" fmla="*/ 4 h 3153"/>
                <a:gd name="T54" fmla="*/ 429 w 2086"/>
                <a:gd name="T55" fmla="*/ 4 h 3153"/>
                <a:gd name="T56" fmla="*/ 429 w 2086"/>
                <a:gd name="T57" fmla="*/ 2 h 3153"/>
                <a:gd name="T58" fmla="*/ 429 w 2086"/>
                <a:gd name="T59" fmla="*/ 4 h 3153"/>
                <a:gd name="T60" fmla="*/ 429 w 2086"/>
                <a:gd name="T61" fmla="*/ 4 h 3153"/>
                <a:gd name="T62" fmla="*/ 429 w 2086"/>
                <a:gd name="T63" fmla="*/ 4 h 3153"/>
                <a:gd name="T64" fmla="*/ 429 w 2086"/>
                <a:gd name="T65" fmla="*/ 2 h 3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86" h="3153">
                  <a:moveTo>
                    <a:pt x="429" y="2"/>
                  </a:moveTo>
                  <a:cubicBezTo>
                    <a:pt x="429" y="0"/>
                    <a:pt x="429" y="0"/>
                    <a:pt x="429" y="0"/>
                  </a:cubicBezTo>
                  <a:cubicBezTo>
                    <a:pt x="429" y="0"/>
                    <a:pt x="429" y="0"/>
                    <a:pt x="429" y="0"/>
                  </a:cubicBezTo>
                  <a:cubicBezTo>
                    <a:pt x="281" y="0"/>
                    <a:pt x="138" y="20"/>
                    <a:pt x="2" y="57"/>
                  </a:cubicBezTo>
                  <a:cubicBezTo>
                    <a:pt x="0" y="57"/>
                    <a:pt x="0" y="57"/>
                    <a:pt x="0" y="57"/>
                  </a:cubicBezTo>
                  <a:cubicBezTo>
                    <a:pt x="0" y="3153"/>
                    <a:pt x="0" y="3153"/>
                    <a:pt x="0" y="3153"/>
                  </a:cubicBezTo>
                  <a:cubicBezTo>
                    <a:pt x="1224" y="3153"/>
                    <a:pt x="1224" y="3153"/>
                    <a:pt x="1224" y="3153"/>
                  </a:cubicBezTo>
                  <a:cubicBezTo>
                    <a:pt x="1224" y="3153"/>
                    <a:pt x="1224" y="3153"/>
                    <a:pt x="1224" y="3153"/>
                  </a:cubicBezTo>
                  <a:cubicBezTo>
                    <a:pt x="1738" y="2867"/>
                    <a:pt x="2086" y="2315"/>
                    <a:pt x="2086" y="1679"/>
                  </a:cubicBezTo>
                  <a:cubicBezTo>
                    <a:pt x="2086" y="1216"/>
                    <a:pt x="1901" y="796"/>
                    <a:pt x="1601" y="492"/>
                  </a:cubicBezTo>
                  <a:cubicBezTo>
                    <a:pt x="1301" y="188"/>
                    <a:pt x="887" y="0"/>
                    <a:pt x="429" y="0"/>
                  </a:cubicBezTo>
                  <a:cubicBezTo>
                    <a:pt x="429" y="2"/>
                    <a:pt x="429" y="2"/>
                    <a:pt x="429" y="2"/>
                  </a:cubicBezTo>
                  <a:cubicBezTo>
                    <a:pt x="429" y="0"/>
                    <a:pt x="429" y="0"/>
                    <a:pt x="429" y="0"/>
                  </a:cubicBezTo>
                  <a:cubicBezTo>
                    <a:pt x="429" y="2"/>
                    <a:pt x="429" y="2"/>
                    <a:pt x="429" y="2"/>
                  </a:cubicBezTo>
                  <a:cubicBezTo>
                    <a:pt x="429" y="4"/>
                    <a:pt x="429" y="4"/>
                    <a:pt x="429" y="4"/>
                  </a:cubicBezTo>
                  <a:cubicBezTo>
                    <a:pt x="885" y="4"/>
                    <a:pt x="1299" y="192"/>
                    <a:pt x="1598" y="495"/>
                  </a:cubicBezTo>
                  <a:cubicBezTo>
                    <a:pt x="1897" y="798"/>
                    <a:pt x="2082" y="1217"/>
                    <a:pt x="2082" y="1679"/>
                  </a:cubicBezTo>
                  <a:cubicBezTo>
                    <a:pt x="2082" y="2313"/>
                    <a:pt x="1735" y="2865"/>
                    <a:pt x="1222" y="3149"/>
                  </a:cubicBezTo>
                  <a:cubicBezTo>
                    <a:pt x="1223" y="3151"/>
                    <a:pt x="1223" y="3151"/>
                    <a:pt x="1223" y="3151"/>
                  </a:cubicBezTo>
                  <a:cubicBezTo>
                    <a:pt x="1223" y="3149"/>
                    <a:pt x="1223" y="3149"/>
                    <a:pt x="1223" y="3149"/>
                  </a:cubicBezTo>
                  <a:cubicBezTo>
                    <a:pt x="4" y="3149"/>
                    <a:pt x="4" y="3149"/>
                    <a:pt x="4" y="3149"/>
                  </a:cubicBezTo>
                  <a:cubicBezTo>
                    <a:pt x="4" y="59"/>
                    <a:pt x="4" y="59"/>
                    <a:pt x="4" y="59"/>
                  </a:cubicBezTo>
                  <a:cubicBezTo>
                    <a:pt x="2" y="59"/>
                    <a:pt x="2" y="59"/>
                    <a:pt x="2" y="59"/>
                  </a:cubicBezTo>
                  <a:cubicBezTo>
                    <a:pt x="3" y="61"/>
                    <a:pt x="3" y="61"/>
                    <a:pt x="3" y="61"/>
                  </a:cubicBezTo>
                  <a:cubicBezTo>
                    <a:pt x="139" y="24"/>
                    <a:pt x="282" y="4"/>
                    <a:pt x="429" y="4"/>
                  </a:cubicBezTo>
                  <a:cubicBezTo>
                    <a:pt x="429" y="2"/>
                    <a:pt x="429" y="2"/>
                    <a:pt x="429" y="2"/>
                  </a:cubicBezTo>
                  <a:cubicBezTo>
                    <a:pt x="429" y="4"/>
                    <a:pt x="429" y="4"/>
                    <a:pt x="429" y="4"/>
                  </a:cubicBezTo>
                  <a:cubicBezTo>
                    <a:pt x="429" y="4"/>
                    <a:pt x="429" y="4"/>
                    <a:pt x="429" y="4"/>
                  </a:cubicBezTo>
                  <a:cubicBezTo>
                    <a:pt x="429" y="2"/>
                    <a:pt x="429" y="2"/>
                    <a:pt x="429" y="2"/>
                  </a:cubicBezTo>
                  <a:cubicBezTo>
                    <a:pt x="429" y="4"/>
                    <a:pt x="429" y="4"/>
                    <a:pt x="429" y="4"/>
                  </a:cubicBezTo>
                  <a:cubicBezTo>
                    <a:pt x="429" y="4"/>
                    <a:pt x="429" y="4"/>
                    <a:pt x="429" y="4"/>
                  </a:cubicBezTo>
                  <a:cubicBezTo>
                    <a:pt x="429" y="4"/>
                    <a:pt x="429" y="4"/>
                    <a:pt x="429" y="4"/>
                  </a:cubicBezTo>
                  <a:lnTo>
                    <a:pt x="429" y="2"/>
                  </a:lnTo>
                  <a:close/>
                </a:path>
              </a:pathLst>
            </a:custGeom>
            <a:solidFill>
              <a:srgbClr val="6769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60" name="TextBox 759"/>
          <p:cNvSpPr txBox="1"/>
          <p:nvPr/>
        </p:nvSpPr>
        <p:spPr>
          <a:xfrm>
            <a:off x="159656" y="2169282"/>
            <a:ext cx="11517087" cy="2215991"/>
          </a:xfrm>
          <a:prstGeom prst="rect">
            <a:avLst/>
          </a:prstGeom>
          <a:noFill/>
        </p:spPr>
        <p:txBody>
          <a:bodyPr wrap="square" rtlCol="0">
            <a:spAutoFit/>
          </a:bodyPr>
          <a:lstStyle/>
          <a:p>
            <a:pPr algn="ctr"/>
            <a:r>
              <a:rPr lang="en-US" sz="13800" spc="600" dirty="0" smtClean="0">
                <a:solidFill>
                  <a:schemeClr val="bg1"/>
                </a:solidFill>
                <a:latin typeface="Raleway" panose="020B0003030101060003" pitchFamily="34" charset="0"/>
              </a:rPr>
              <a:t>Real Estate</a:t>
            </a:r>
            <a:endParaRPr lang="en-US" sz="5400" spc="600" dirty="0">
              <a:solidFill>
                <a:schemeClr val="bg1"/>
              </a:solidFill>
              <a:latin typeface="Raleway" panose="020B0003030101060003" pitchFamily="34" charset="0"/>
            </a:endParaRPr>
          </a:p>
        </p:txBody>
      </p:sp>
      <p:sp>
        <p:nvSpPr>
          <p:cNvPr id="6" name="Rectangle 5"/>
          <p:cNvSpPr/>
          <p:nvPr/>
        </p:nvSpPr>
        <p:spPr>
          <a:xfrm>
            <a:off x="-3175" y="159026"/>
            <a:ext cx="2130149" cy="6679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21" y="122993"/>
            <a:ext cx="1923654" cy="704022"/>
          </a:xfrm>
          <a:prstGeom prst="rect">
            <a:avLst/>
          </a:prstGeom>
        </p:spPr>
      </p:pic>
    </p:spTree>
    <p:extLst>
      <p:ext uri="{BB962C8B-B14F-4D97-AF65-F5344CB8AC3E}">
        <p14:creationId xmlns:p14="http://schemas.microsoft.com/office/powerpoint/2010/main" val="249022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smtClean="0"/>
              <a:t>(</a:t>
            </a:r>
            <a:r>
              <a:rPr lang="en-US" dirty="0"/>
              <a:t>HOA) Fee</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4263571" cy="2616101"/>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Homeowners Association (HOA) </a:t>
            </a:r>
            <a:r>
              <a:rPr lang="en-US" sz="2000" b="1" dirty="0" smtClean="0">
                <a:latin typeface="Times New Roman" panose="02020603050405020304" pitchFamily="18" charset="0"/>
                <a:cs typeface="Times New Roman" panose="02020603050405020304" pitchFamily="18" charset="0"/>
              </a:rPr>
              <a:t>Fee:</a:t>
            </a:r>
          </a:p>
          <a:p>
            <a:pPr algn="just"/>
            <a:r>
              <a:rPr lang="en-US" sz="2400" dirty="0" smtClean="0">
                <a:latin typeface="Times New Roman" panose="02020603050405020304" pitchFamily="18" charset="0"/>
                <a:cs typeface="Times New Roman" panose="02020603050405020304" pitchFamily="18" charset="0"/>
              </a:rPr>
              <a:t>HOA </a:t>
            </a:r>
            <a:r>
              <a:rPr lang="en-US" sz="2400" dirty="0">
                <a:latin typeface="Times New Roman" panose="02020603050405020304" pitchFamily="18" charset="0"/>
                <a:cs typeface="Times New Roman" panose="02020603050405020304" pitchFamily="18" charset="0"/>
              </a:rPr>
              <a:t>fee is a recurring fee paid by some homeowners to an organization that helps maintain and improve their property and others in the same group</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22532" name="Picture 4" descr="What is an HOA in Texas: The Homeowners Association | 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378" y="575518"/>
            <a:ext cx="5617594" cy="564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61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smtClean="0"/>
              <a:t>Open House</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4350657" cy="830997"/>
          </a:xfrm>
          <a:prstGeom prst="rect">
            <a:avLst/>
          </a:prstGeom>
        </p:spPr>
        <p:txBody>
          <a:bodyPr wrap="square">
            <a:spAutoFit/>
          </a:bodyPr>
          <a:lstStyle/>
          <a:p>
            <a:r>
              <a:rPr lang="en-US" sz="1600" dirty="0" smtClean="0"/>
              <a:t>A </a:t>
            </a:r>
            <a:r>
              <a:rPr lang="en-US" sz="1600" dirty="0"/>
              <a:t>scheduled period in which a house or other dwelling is designated to be open for viewing for potential buyers.</a:t>
            </a:r>
            <a:endParaRPr lang="en-US" sz="1600" dirty="0">
              <a:latin typeface="Times New Roman" panose="02020603050405020304" pitchFamily="18" charset="0"/>
              <a:cs typeface="Times New Roman" panose="02020603050405020304" pitchFamily="18" charset="0"/>
            </a:endParaRPr>
          </a:p>
        </p:txBody>
      </p:sp>
      <p:pic>
        <p:nvPicPr>
          <p:cNvPr id="21506" name="Picture 2" descr="10 Marketing Tips to Create a Killer Open House | Dot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377" y="491101"/>
            <a:ext cx="5832594" cy="58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64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Virtual </a:t>
            </a:r>
            <a:r>
              <a:rPr lang="en-US" dirty="0" smtClean="0"/>
              <a:t>Tour</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3893457" cy="584775"/>
          </a:xfrm>
          <a:prstGeom prst="rect">
            <a:avLst/>
          </a:prstGeom>
        </p:spPr>
        <p:txBody>
          <a:bodyPr wrap="square">
            <a:spAutoFit/>
          </a:bodyPr>
          <a:lstStyle/>
          <a:p>
            <a:pPr algn="just"/>
            <a:r>
              <a:rPr lang="en-US" sz="1600" dirty="0" smtClean="0"/>
              <a:t>To indicate </a:t>
            </a:r>
            <a:r>
              <a:rPr lang="en-US" sz="1600" dirty="0"/>
              <a:t>whether you have included a virtual tour of your subject property. </a:t>
            </a:r>
            <a:endParaRPr lang="en-US" sz="1600" dirty="0">
              <a:latin typeface="Times New Roman" panose="02020603050405020304" pitchFamily="18" charset="0"/>
              <a:cs typeface="Times New Roman" panose="02020603050405020304" pitchFamily="18" charset="0"/>
            </a:endParaRPr>
          </a:p>
        </p:txBody>
      </p:sp>
      <p:pic>
        <p:nvPicPr>
          <p:cNvPr id="20482" name="Picture 2" descr="How to Make a 360° (3D) Virtual Real Estate Tour with iPhone/Android | Va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4" y="660357"/>
            <a:ext cx="6945086" cy="562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16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descr="What is a real estate agent? The difference between real estate  salespersons, brokers, &amp; Realtors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6" y="111791"/>
            <a:ext cx="11564710" cy="617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185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What is </a:t>
            </a:r>
            <a:r>
              <a:rPr lang="en-US" dirty="0" smtClean="0"/>
              <a:t>an Agent?</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199" y="1490664"/>
            <a:ext cx="9902371" cy="4093428"/>
          </a:xfrm>
          <a:prstGeom prst="rect">
            <a:avLst/>
          </a:prstGeom>
        </p:spPr>
        <p:txBody>
          <a:bodyPr wrap="square">
            <a:spAutoFit/>
          </a:bodyPr>
          <a:lstStyle/>
          <a:p>
            <a:pPr marL="457200" indent="-457200" algn="just">
              <a:buFont typeface="Arial" panose="020B0604020202020204" pitchFamily="34" charset="0"/>
              <a:buChar char="•"/>
            </a:pPr>
            <a:r>
              <a:rPr lang="en-US" sz="2000" dirty="0" smtClean="0"/>
              <a:t>A </a:t>
            </a:r>
            <a:r>
              <a:rPr lang="en-US" sz="2000" dirty="0"/>
              <a:t>person authorized to act on another’s behalf</a:t>
            </a:r>
            <a:r>
              <a:rPr lang="en-US" sz="2000" dirty="0" smtClean="0"/>
              <a:t>.</a:t>
            </a:r>
          </a:p>
          <a:p>
            <a:pPr algn="just"/>
            <a:r>
              <a:rPr lang="en-US" sz="2000" dirty="0" smtClean="0"/>
              <a:t>In </a:t>
            </a:r>
            <a:r>
              <a:rPr lang="en-US" sz="2000" dirty="0"/>
              <a:t>real estate, this agent may </a:t>
            </a:r>
            <a:r>
              <a:rPr lang="en-US" sz="2000" dirty="0" smtClean="0"/>
              <a:t>be: </a:t>
            </a:r>
          </a:p>
          <a:p>
            <a:pPr marL="457200" indent="-457200" algn="just">
              <a:buFont typeface="Wingdings" panose="05000000000000000000" pitchFamily="2" charset="2"/>
              <a:buChar char="§"/>
            </a:pPr>
            <a:r>
              <a:rPr lang="en-US" sz="2000" dirty="0" smtClean="0"/>
              <a:t>A </a:t>
            </a:r>
            <a:r>
              <a:rPr lang="en-US" sz="2000" dirty="0"/>
              <a:t>listing agent representing the </a:t>
            </a:r>
            <a:r>
              <a:rPr lang="en-US" sz="2000" dirty="0" smtClean="0"/>
              <a:t>seller</a:t>
            </a:r>
          </a:p>
          <a:p>
            <a:pPr marL="457200" indent="-457200" algn="just">
              <a:buFont typeface="Wingdings" panose="05000000000000000000" pitchFamily="2" charset="2"/>
              <a:buChar char="§"/>
            </a:pPr>
            <a:r>
              <a:rPr lang="en-US" sz="2000" dirty="0" smtClean="0"/>
              <a:t>A </a:t>
            </a:r>
            <a:r>
              <a:rPr lang="en-US" sz="2000" dirty="0"/>
              <a:t>selling agent representing the </a:t>
            </a:r>
            <a:r>
              <a:rPr lang="en-US" sz="2000" dirty="0" smtClean="0"/>
              <a:t>buyer</a:t>
            </a:r>
          </a:p>
          <a:p>
            <a:pPr marL="457200" indent="-457200" algn="just">
              <a:buFont typeface="Wingdings" panose="05000000000000000000" pitchFamily="2" charset="2"/>
              <a:buChar char="§"/>
            </a:pPr>
            <a:r>
              <a:rPr lang="en-US" sz="2000" dirty="0" smtClean="0"/>
              <a:t>A </a:t>
            </a:r>
            <a:r>
              <a:rPr lang="en-US" sz="2000" dirty="0"/>
              <a:t>dual agent which means the agent or company may represent both the seller and the buyer. </a:t>
            </a:r>
            <a:endParaRPr lang="en-US" sz="2000" dirty="0" smtClean="0"/>
          </a:p>
          <a:p>
            <a:pPr marL="457200" indent="-457200" algn="just">
              <a:buFont typeface="Wingdings" panose="05000000000000000000" pitchFamily="2" charset="2"/>
              <a:buChar char="§"/>
            </a:pPr>
            <a:r>
              <a:rPr lang="en-US" sz="2000" dirty="0" smtClean="0"/>
              <a:t>A </a:t>
            </a:r>
            <a:r>
              <a:rPr lang="en-US" sz="2000" dirty="0"/>
              <a:t>transaction agent (or broker) that represents neither party but helps the transaction to be completed. </a:t>
            </a:r>
            <a:endParaRPr lang="en-US" sz="2000" dirty="0" smtClean="0"/>
          </a:p>
          <a:p>
            <a:pPr marL="457200" indent="-457200" algn="just">
              <a:buFont typeface="Arial" panose="020B0604020202020204" pitchFamily="34" charset="0"/>
              <a:buChar char="•"/>
            </a:pPr>
            <a:r>
              <a:rPr lang="en-US" sz="2000" dirty="0" smtClean="0"/>
              <a:t>A </a:t>
            </a:r>
            <a:r>
              <a:rPr lang="en-US" sz="2000" dirty="0"/>
              <a:t>real estate agent must be licensed under the laws of their state. </a:t>
            </a:r>
            <a:endParaRPr lang="en-US" sz="2000" dirty="0" smtClean="0"/>
          </a:p>
          <a:p>
            <a:pPr marL="457200" indent="-457200" algn="just">
              <a:buFont typeface="Arial" panose="020B0604020202020204" pitchFamily="34" charset="0"/>
              <a:buChar char="•"/>
            </a:pPr>
            <a:r>
              <a:rPr lang="en-US" sz="2000" dirty="0" smtClean="0"/>
              <a:t>An </a:t>
            </a:r>
            <a:r>
              <a:rPr lang="en-US" sz="2000" dirty="0"/>
              <a:t>agent must place their license under the direction of a real estate broker. </a:t>
            </a:r>
            <a:endParaRPr lang="en-US" sz="2000" dirty="0" smtClean="0"/>
          </a:p>
          <a:p>
            <a:pPr marL="457200" indent="-457200" algn="just">
              <a:buFont typeface="Arial" panose="020B0604020202020204" pitchFamily="34" charset="0"/>
              <a:buChar char="•"/>
            </a:pPr>
            <a:r>
              <a:rPr lang="en-US" sz="2000" dirty="0" smtClean="0"/>
              <a:t>To </a:t>
            </a:r>
            <a:r>
              <a:rPr lang="en-US" sz="2000" dirty="0"/>
              <a:t>become a broker, one must take the same courses that a salesperson does, but also complete addition training and meet experience requirements which differ from state to state.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583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Offices</a:t>
            </a:r>
            <a:endParaRPr lang="en-US" dirty="0">
              <a:latin typeface="Times New Roman" panose="02020603050405020304" pitchFamily="18" charset="0"/>
              <a:cs typeface="Times New Roman" panose="02020603050405020304" pitchFamily="18" charset="0"/>
            </a:endParaRP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633890" y="1632322"/>
            <a:ext cx="3567995" cy="1938992"/>
          </a:xfrm>
          <a:prstGeom prst="rect">
            <a:avLst/>
          </a:prstGeom>
        </p:spPr>
        <p:txBody>
          <a:bodyPr wrap="square">
            <a:spAutoFit/>
          </a:bodyPr>
          <a:lstStyle/>
          <a:p>
            <a:pPr algn="just"/>
            <a:r>
              <a:rPr lang="en-US" sz="2000" dirty="0"/>
              <a:t>A Property improved with a building or buildings the substantial use of which is office space, which may include a Property that is part of a Mixed-Use Project.</a:t>
            </a:r>
          </a:p>
        </p:txBody>
      </p:sp>
      <p:pic>
        <p:nvPicPr>
          <p:cNvPr id="2050" name="Picture 2" descr="The new Office video game shows why Steve Carell's show will never die -  Polyg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258" y="506575"/>
            <a:ext cx="7075714"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90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b="1" dirty="0"/>
              <a:t>Days on market (DOM)</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388014" y="1669054"/>
            <a:ext cx="4873415" cy="1938992"/>
          </a:xfrm>
          <a:prstGeom prst="rect">
            <a:avLst/>
          </a:prstGeom>
        </p:spPr>
        <p:txBody>
          <a:bodyPr wrap="square">
            <a:spAutoFit/>
          </a:bodyPr>
          <a:lstStyle/>
          <a:p>
            <a:pPr algn="just"/>
            <a:r>
              <a:rPr lang="en-US" sz="2000" dirty="0"/>
              <a:t>DOM is defined as the number of days from the date on which the property is listed for sale on the local real estate brokers’ multiple listing service (MLS) to the date when the seller has signed a contract for the sale of the property with the buyer.</a:t>
            </a:r>
          </a:p>
        </p:txBody>
      </p:sp>
      <p:pic>
        <p:nvPicPr>
          <p:cNvPr id="4100" name="Picture 4" descr="What Does 'Days on Market' Mean and Why Does It Matter to Home Buyers? —  Twin Oaks Real E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705" y="1094423"/>
            <a:ext cx="5956462" cy="512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2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Real Estate Data Providers</a:t>
            </a:r>
          </a:p>
        </p:txBody>
      </p:sp>
      <p:sp>
        <p:nvSpPr>
          <p:cNvPr id="70" name="Content Placeholder 69"/>
          <p:cNvSpPr>
            <a:spLocks noGrp="1"/>
          </p:cNvSpPr>
          <p:nvPr>
            <p:ph idx="1"/>
          </p:nvPr>
        </p:nvSpPr>
        <p:spPr>
          <a:xfrm>
            <a:off x="708067" y="2088667"/>
            <a:ext cx="10515600" cy="4129205"/>
          </a:xfrm>
        </p:spPr>
        <p:txBody>
          <a:bodyPr/>
          <a:lstStyle/>
          <a:p>
            <a:r>
              <a:rPr lang="en-US" dirty="0"/>
              <a:t>IDX data feeds</a:t>
            </a:r>
          </a:p>
          <a:p>
            <a:r>
              <a:rPr lang="en-US" dirty="0"/>
              <a:t>RETS data feeds</a:t>
            </a:r>
          </a:p>
          <a:p>
            <a:r>
              <a:rPr lang="en-US" dirty="0"/>
              <a:t>Trestle data feeds </a:t>
            </a:r>
          </a:p>
          <a:p>
            <a:r>
              <a:rPr lang="en-US" dirty="0" smtClean="0"/>
              <a:t>MLS Grid </a:t>
            </a:r>
            <a:r>
              <a:rPr lang="en-US" dirty="0"/>
              <a:t>data </a:t>
            </a:r>
            <a:r>
              <a:rPr lang="en-US" dirty="0" smtClean="0"/>
              <a:t>feeds</a:t>
            </a:r>
          </a:p>
          <a:p>
            <a:r>
              <a:rPr lang="en-US" dirty="0" smtClean="0"/>
              <a:t>API based data feed</a:t>
            </a:r>
            <a:endParaRPr lang="en-US" dirty="0"/>
          </a:p>
          <a:p>
            <a:pPr marL="0" indent="0">
              <a:buNone/>
            </a:pP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Tree>
    <p:extLst>
      <p:ext uri="{BB962C8B-B14F-4D97-AF65-F5344CB8AC3E}">
        <p14:creationId xmlns:p14="http://schemas.microsoft.com/office/powerpoint/2010/main" val="951556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Address </a:t>
            </a:r>
            <a:r>
              <a:rPr lang="en-US" dirty="0" smtClean="0">
                <a:latin typeface="Times New Roman" panose="02020603050405020304" pitchFamily="18" charset="0"/>
                <a:cs typeface="Times New Roman" panose="02020603050405020304" pitchFamily="18" charset="0"/>
              </a:rPr>
              <a:t>Standardization</a:t>
            </a:r>
            <a:endParaRPr lang="en-US" dirty="0">
              <a:latin typeface="Times New Roman" panose="02020603050405020304" pitchFamily="18" charset="0"/>
              <a:cs typeface="Times New Roman" panose="02020603050405020304" pitchFamily="18" charset="0"/>
            </a:endParaRP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419619" y="1945362"/>
            <a:ext cx="9589467" cy="3293209"/>
          </a:xfrm>
          <a:prstGeom prst="rect">
            <a:avLst/>
          </a:prstGeom>
        </p:spPr>
        <p:txBody>
          <a:bodyPr wrap="square">
            <a:spAutoFit/>
          </a:bodyPr>
          <a:lstStyle/>
          <a:p>
            <a:r>
              <a:rPr lang="en-US" sz="2000" dirty="0"/>
              <a:t>Listing Address </a:t>
            </a:r>
            <a:r>
              <a:rPr lang="en-US" sz="2000" dirty="0" smtClean="0">
                <a:sym typeface="Wingdings" panose="05000000000000000000" pitchFamily="2" charset="2"/>
              </a:rPr>
              <a:t></a:t>
            </a:r>
            <a:r>
              <a:rPr lang="en-US" sz="2000" dirty="0" err="1" smtClean="0"/>
              <a:t>full_street_address</a:t>
            </a:r>
            <a:r>
              <a:rPr lang="en-US" sz="2000" dirty="0" smtClean="0"/>
              <a:t> </a:t>
            </a:r>
            <a:endParaRPr lang="en-US" sz="2000" dirty="0"/>
          </a:p>
          <a:p>
            <a:r>
              <a:rPr lang="en-US" sz="2000" dirty="0"/>
              <a:t>Mapping: </a:t>
            </a:r>
          </a:p>
          <a:p>
            <a:r>
              <a:rPr lang="en-US" sz="2400" dirty="0" err="1"/>
              <a:t>Concat</a:t>
            </a:r>
            <a:r>
              <a:rPr lang="en-US" sz="2400" dirty="0"/>
              <a:t> all source </a:t>
            </a:r>
            <a:r>
              <a:rPr lang="en-US" sz="2400" dirty="0" err="1"/>
              <a:t>columnsFormula</a:t>
            </a:r>
            <a:r>
              <a:rPr lang="en-US" sz="2400" dirty="0" smtClean="0"/>
              <a:t>:</a:t>
            </a:r>
          </a:p>
          <a:p>
            <a:endParaRPr lang="en-US" sz="2400" dirty="0"/>
          </a:p>
          <a:p>
            <a:r>
              <a:rPr lang="en-US" sz="2400" dirty="0" smtClean="0"/>
              <a:t>Street </a:t>
            </a:r>
            <a:r>
              <a:rPr lang="en-US" sz="2400" dirty="0"/>
              <a:t>number + Street </a:t>
            </a:r>
            <a:r>
              <a:rPr lang="en-US" sz="2400" dirty="0" err="1"/>
              <a:t>dir</a:t>
            </a:r>
            <a:r>
              <a:rPr lang="en-US" sz="2400" dirty="0"/>
              <a:t> prefix + Street name + Street prefix + Street suffix + Street Dir </a:t>
            </a:r>
            <a:r>
              <a:rPr lang="en-US" sz="2400" dirty="0" smtClean="0"/>
              <a:t>Suffix</a:t>
            </a:r>
          </a:p>
          <a:p>
            <a:r>
              <a:rPr lang="en-US" sz="2400" dirty="0"/>
              <a:t/>
            </a:r>
            <a:br>
              <a:rPr lang="en-US" sz="2400" dirty="0"/>
            </a:br>
            <a:r>
              <a:rPr lang="en-US" sz="2400" dirty="0"/>
              <a:t>If we are not receiving a particular column from source we do not map it and </a:t>
            </a:r>
            <a:r>
              <a:rPr lang="en-US" sz="2400" dirty="0" err="1"/>
              <a:t>concat</a:t>
            </a:r>
            <a:r>
              <a:rPr lang="en-US" sz="2400" dirty="0"/>
              <a:t> it but mentioned fields are preferred</a:t>
            </a:r>
            <a:r>
              <a:rPr lang="en-US" sz="2400" dirty="0">
                <a:solidFill>
                  <a:srgbClr val="000000"/>
                </a:solidFill>
                <a:latin typeface="Arial" panose="020B0604020202020204" pitchFamily="34" charset="0"/>
              </a:rPr>
              <a:t>.</a:t>
            </a:r>
            <a:r>
              <a:rPr lang="en-US" sz="2400" dirty="0"/>
              <a:t> </a:t>
            </a:r>
          </a:p>
        </p:txBody>
      </p:sp>
    </p:spTree>
    <p:extLst>
      <p:ext uri="{BB962C8B-B14F-4D97-AF65-F5344CB8AC3E}">
        <p14:creationId xmlns:p14="http://schemas.microsoft.com/office/powerpoint/2010/main" val="1068540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Subdivision</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838200" y="1587782"/>
            <a:ext cx="6096000" cy="369332"/>
          </a:xfrm>
          <a:prstGeom prst="rect">
            <a:avLst/>
          </a:prstGeom>
        </p:spPr>
        <p:txBody>
          <a:bodyPr>
            <a:spAutoFit/>
          </a:bodyPr>
          <a:lstStyle/>
          <a:p>
            <a:pPr algn="just"/>
            <a:r>
              <a:rPr lang="en-US" dirty="0" smtClean="0"/>
              <a:t>To add subdivision name to the  system.</a:t>
            </a:r>
            <a:endParaRPr lang="en-US" dirty="0"/>
          </a:p>
        </p:txBody>
      </p:sp>
    </p:spTree>
    <p:extLst>
      <p:ext uri="{BB962C8B-B14F-4D97-AF65-F5344CB8AC3E}">
        <p14:creationId xmlns:p14="http://schemas.microsoft.com/office/powerpoint/2010/main" val="2787186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What is Real Estate Business?</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6096000" cy="3108543"/>
          </a:xfrm>
          <a:prstGeom prst="rect">
            <a:avLst/>
          </a:prstGeom>
        </p:spPr>
        <p:txBody>
          <a:bodyPr>
            <a:spAutoFit/>
          </a:bodyPr>
          <a:lstStyle/>
          <a:p>
            <a:pPr algn="just"/>
            <a:r>
              <a:rPr lang="en-US" sz="2800" dirty="0">
                <a:latin typeface="Times New Roman" panose="02020603050405020304" pitchFamily="18" charset="0"/>
                <a:cs typeface="Times New Roman" panose="02020603050405020304" pitchFamily="18" charset="0"/>
              </a:rPr>
              <a:t>The real estate business is the process of selling, buying and renting the land, buildings, apartments and homes in legal manner called real estate. </a:t>
            </a:r>
          </a:p>
          <a:p>
            <a:pPr algn="just"/>
            <a:r>
              <a:rPr lang="en-US" sz="2800" dirty="0">
                <a:latin typeface="Times New Roman" panose="02020603050405020304" pitchFamily="18" charset="0"/>
                <a:cs typeface="Times New Roman" panose="02020603050405020304" pitchFamily="18" charset="0"/>
              </a:rPr>
              <a:t>In this process all legal documentations are required during the buying or selling the properties. </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086" y="1490663"/>
            <a:ext cx="4874015" cy="4460193"/>
          </a:xfrm>
          <a:prstGeom prst="rect">
            <a:avLst/>
          </a:prstGeom>
        </p:spPr>
      </p:pic>
    </p:spTree>
    <p:extLst>
      <p:ext uri="{BB962C8B-B14F-4D97-AF65-F5344CB8AC3E}">
        <p14:creationId xmlns:p14="http://schemas.microsoft.com/office/powerpoint/2010/main" val="3634281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Address Components</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759474" y="1664722"/>
            <a:ext cx="6096000" cy="923330"/>
          </a:xfrm>
          <a:prstGeom prst="rect">
            <a:avLst/>
          </a:prstGeom>
        </p:spPr>
        <p:txBody>
          <a:bodyPr>
            <a:spAutoFit/>
          </a:bodyPr>
          <a:lstStyle/>
          <a:p>
            <a:r>
              <a:rPr lang="en-US" dirty="0" smtClean="0"/>
              <a:t>The </a:t>
            </a:r>
            <a:r>
              <a:rPr lang="en-US" dirty="0"/>
              <a:t>field is a combination of all address fields which include Street Number, Street Name, Unit Number, City, State, and Zip code.</a:t>
            </a:r>
          </a:p>
        </p:txBody>
      </p:sp>
    </p:spTree>
    <p:extLst>
      <p:ext uri="{BB962C8B-B14F-4D97-AF65-F5344CB8AC3E}">
        <p14:creationId xmlns:p14="http://schemas.microsoft.com/office/powerpoint/2010/main" val="287337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Listing Columns</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4721902" y="1437659"/>
            <a:ext cx="6955436" cy="4693317"/>
          </a:xfrm>
          <a:prstGeom prst="rect">
            <a:avLst/>
          </a:prstGeom>
        </p:spPr>
      </p:pic>
    </p:spTree>
    <p:extLst>
      <p:ext uri="{BB962C8B-B14F-4D97-AF65-F5344CB8AC3E}">
        <p14:creationId xmlns:p14="http://schemas.microsoft.com/office/powerpoint/2010/main" val="1054112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smtClean="0"/>
              <a:t>What is an IDX?</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2" name="Rectangle 1"/>
          <p:cNvSpPr/>
          <p:nvPr/>
        </p:nvSpPr>
        <p:spPr>
          <a:xfrm>
            <a:off x="1320799" y="1630065"/>
            <a:ext cx="5233139" cy="489364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real estate Internet Data Exchange (IDX) is a data software that connects an agent’s website to their local Multiple Listing Service (MLS) database.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IDX allows agents to display MLS listings on their own websites so that visitors can search for available properties within a selected area.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additional properties to view beyond your own exclusive listings will increase lead capture and traffic to your website. </a:t>
            </a:r>
            <a:endParaRPr lang="en-US" sz="2400" dirty="0" smtClean="0">
              <a:latin typeface="Times New Roman" panose="02020603050405020304" pitchFamily="18" charset="0"/>
              <a:cs typeface="Times New Roman" panose="02020603050405020304" pitchFamily="18" charset="0"/>
            </a:endParaRPr>
          </a:p>
        </p:txBody>
      </p:sp>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6553938" y="160338"/>
            <a:ext cx="5151833" cy="6189662"/>
          </a:xfrm>
          <a:prstGeom prst="rect">
            <a:avLst/>
          </a:prstGeom>
        </p:spPr>
      </p:pic>
    </p:spTree>
    <p:extLst>
      <p:ext uri="{BB962C8B-B14F-4D97-AF65-F5344CB8AC3E}">
        <p14:creationId xmlns:p14="http://schemas.microsoft.com/office/powerpoint/2010/main" val="1162304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IDX Data Feed</a:t>
            </a:r>
          </a:p>
        </p:txBody>
      </p:sp>
      <p:sp>
        <p:nvSpPr>
          <p:cNvPr id="70" name="Content Placeholder 69"/>
          <p:cNvSpPr>
            <a:spLocks noGrp="1"/>
          </p:cNvSpPr>
          <p:nvPr>
            <p:ph idx="1"/>
          </p:nvPr>
        </p:nvSpPr>
        <p:spPr>
          <a:xfrm>
            <a:off x="708067" y="2088667"/>
            <a:ext cx="10515600" cy="4129205"/>
          </a:xfrm>
        </p:spPr>
        <p:txBody>
          <a:bodyPr/>
          <a:lstStyle/>
          <a:p>
            <a:r>
              <a:rPr lang="en-US" dirty="0"/>
              <a:t>Internet Data Exchange (IDX) is an umbrella term used to cover policies, standards, and software pertaining to the display of real estate listing information on websites.</a:t>
            </a:r>
          </a:p>
          <a:p>
            <a:r>
              <a:rPr lang="en-US" dirty="0"/>
              <a:t>Most importantly for agents  and brokers, IDX is what enables members of a multiple listing service (MLS) to integrate real estate listings from the MLS database into their own websites.</a:t>
            </a:r>
          </a:p>
          <a:p>
            <a:r>
              <a:rPr lang="en-US" dirty="0"/>
              <a:t>An IDX feed is a data connection that transfers listings data between a real estate agent’s website and a Multiple Listing Service (MLS) and updates those listings as properties come on or off the market.</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Tree>
    <p:extLst>
      <p:ext uri="{BB962C8B-B14F-4D97-AF65-F5344CB8AC3E}">
        <p14:creationId xmlns:p14="http://schemas.microsoft.com/office/powerpoint/2010/main" val="1620805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What is RETS?</a:t>
            </a:r>
          </a:p>
        </p:txBody>
      </p:sp>
      <p:sp>
        <p:nvSpPr>
          <p:cNvPr id="70" name="Content Placeholder 69"/>
          <p:cNvSpPr>
            <a:spLocks noGrp="1"/>
          </p:cNvSpPr>
          <p:nvPr>
            <p:ph idx="1"/>
          </p:nvPr>
        </p:nvSpPr>
        <p:spPr>
          <a:xfrm>
            <a:off x="708067" y="2088667"/>
            <a:ext cx="4872676" cy="4129205"/>
          </a:xfrm>
        </p:spPr>
        <p:txBody>
          <a:bodyPr>
            <a:normAutofit fontScale="70000" lnSpcReduction="20000"/>
          </a:bodyPr>
          <a:lstStyle/>
          <a:p>
            <a:r>
              <a:rPr lang="en-US" dirty="0"/>
              <a:t>RETS is an acronym which stands for </a:t>
            </a:r>
            <a:r>
              <a:rPr lang="en-US" b="1" dirty="0">
                <a:solidFill>
                  <a:srgbClr val="002060"/>
                </a:solidFill>
              </a:rPr>
              <a:t>R</a:t>
            </a:r>
            <a:r>
              <a:rPr lang="en-US" b="1" dirty="0"/>
              <a:t>eal </a:t>
            </a:r>
            <a:r>
              <a:rPr lang="en-US" b="1" dirty="0">
                <a:solidFill>
                  <a:srgbClr val="002060"/>
                </a:solidFill>
              </a:rPr>
              <a:t>E</a:t>
            </a:r>
            <a:r>
              <a:rPr lang="en-US" b="1" dirty="0"/>
              <a:t>state </a:t>
            </a:r>
            <a:r>
              <a:rPr lang="en-US" b="1" dirty="0">
                <a:solidFill>
                  <a:srgbClr val="002060"/>
                </a:solidFill>
              </a:rPr>
              <a:t>T</a:t>
            </a:r>
            <a:r>
              <a:rPr lang="en-US" b="1" dirty="0"/>
              <a:t>ransaction </a:t>
            </a:r>
            <a:r>
              <a:rPr lang="en-US" b="1" dirty="0">
                <a:solidFill>
                  <a:srgbClr val="002060"/>
                </a:solidFill>
              </a:rPr>
              <a:t>S</a:t>
            </a:r>
            <a:r>
              <a:rPr lang="en-US" b="1" dirty="0"/>
              <a:t>tandard</a:t>
            </a:r>
            <a:r>
              <a:rPr lang="en-US" dirty="0"/>
              <a:t>.</a:t>
            </a:r>
          </a:p>
          <a:p>
            <a:r>
              <a:rPr lang="en-US" dirty="0"/>
              <a:t>RETS is a framework used in the United States and Canada by the real estate industry to facilitate the exchange of data</a:t>
            </a:r>
          </a:p>
          <a:p>
            <a:r>
              <a:rPr lang="en-US" dirty="0"/>
              <a:t>There are more than 700 small and medium MLS each managing its own database.</a:t>
            </a:r>
          </a:p>
          <a:p>
            <a:r>
              <a:rPr lang="en-US" dirty="0"/>
              <a:t>Each of these MLS might choose different policies and procedures. The lack of coordination would make it very difficult for agents and brokers to display listings online and conduct business.</a:t>
            </a:r>
          </a:p>
          <a:p>
            <a:r>
              <a:rPr lang="en-US" dirty="0"/>
              <a:t>RETS was introduced in 1999 to avoid this.</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214" y="2187947"/>
            <a:ext cx="5432586" cy="3235569"/>
          </a:xfrm>
          <a:prstGeom prst="rect">
            <a:avLst/>
          </a:prstGeom>
        </p:spPr>
      </p:pic>
    </p:spTree>
    <p:extLst>
      <p:ext uri="{BB962C8B-B14F-4D97-AF65-F5344CB8AC3E}">
        <p14:creationId xmlns:p14="http://schemas.microsoft.com/office/powerpoint/2010/main" val="2259342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RETS  Data Feed</a:t>
            </a:r>
          </a:p>
        </p:txBody>
      </p:sp>
      <p:sp>
        <p:nvSpPr>
          <p:cNvPr id="70" name="Content Placeholder 69"/>
          <p:cNvSpPr>
            <a:spLocks noGrp="1"/>
          </p:cNvSpPr>
          <p:nvPr>
            <p:ph idx="1"/>
          </p:nvPr>
        </p:nvSpPr>
        <p:spPr>
          <a:xfrm>
            <a:off x="708067" y="2088667"/>
            <a:ext cx="10515600" cy="4129205"/>
          </a:xfrm>
        </p:spPr>
        <p:txBody>
          <a:bodyPr>
            <a:normAutofit lnSpcReduction="10000"/>
          </a:bodyPr>
          <a:lstStyle/>
          <a:p>
            <a:r>
              <a:rPr lang="en-US" dirty="0"/>
              <a:t>A RETS data feed is a unique raw data connection between your system and your MLS based on the Real Estate Transaction Standard that allows you to import property listings, and with the right software, display them on your website.</a:t>
            </a:r>
          </a:p>
          <a:p>
            <a:r>
              <a:rPr lang="en-US" dirty="0"/>
              <a:t>Many agents use a RETS data feed to set up a property search on their website. As an alternative to IDX, a RETS data feed provides greater flexibility, better SEO, and often faster updates.</a:t>
            </a:r>
          </a:p>
          <a:p>
            <a:r>
              <a:rPr lang="en-US" dirty="0"/>
              <a:t>With a RETS data feed you are able to select the property and listing types you want to import to your site, allowing you to construct a property search that matches your business model.</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Tree>
    <p:extLst>
      <p:ext uri="{BB962C8B-B14F-4D97-AF65-F5344CB8AC3E}">
        <p14:creationId xmlns:p14="http://schemas.microsoft.com/office/powerpoint/2010/main" val="333245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What is Real Estate?</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905289" y="6414090"/>
            <a:ext cx="4384429"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27" name="Content Placeholder 2"/>
          <p:cNvSpPr>
            <a:spLocks noGrp="1"/>
          </p:cNvSpPr>
          <p:nvPr>
            <p:ph idx="1"/>
          </p:nvPr>
        </p:nvSpPr>
        <p:spPr>
          <a:xfrm>
            <a:off x="1143001" y="1603829"/>
            <a:ext cx="5890846" cy="449217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Real estate is the property, land, buildings, air rights above the land and underground rights below the land.  </a:t>
            </a:r>
            <a:endParaRPr lang="en-US"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Types:</a:t>
            </a:r>
          </a:p>
          <a:p>
            <a:pPr lvl="1"/>
            <a:r>
              <a:rPr lang="en-US" sz="2100" b="1" dirty="0">
                <a:latin typeface="Times New Roman" panose="02020603050405020304" pitchFamily="18" charset="0"/>
                <a:cs typeface="Times New Roman" panose="02020603050405020304" pitchFamily="18" charset="0"/>
              </a:rPr>
              <a:t>Residential </a:t>
            </a:r>
            <a:r>
              <a:rPr lang="en-US" sz="2100" b="1" dirty="0" smtClean="0">
                <a:latin typeface="Times New Roman" panose="02020603050405020304" pitchFamily="18" charset="0"/>
                <a:cs typeface="Times New Roman" panose="02020603050405020304" pitchFamily="18" charset="0"/>
              </a:rPr>
              <a:t>Real </a:t>
            </a:r>
            <a:r>
              <a:rPr lang="en-US" sz="2100" b="1" dirty="0">
                <a:latin typeface="Times New Roman" panose="02020603050405020304" pitchFamily="18" charset="0"/>
                <a:cs typeface="Times New Roman" panose="02020603050405020304" pitchFamily="18" charset="0"/>
              </a:rPr>
              <a:t>E</a:t>
            </a:r>
            <a:r>
              <a:rPr lang="en-US" sz="2100" b="1" dirty="0" smtClean="0">
                <a:latin typeface="Times New Roman" panose="02020603050405020304" pitchFamily="18" charset="0"/>
                <a:cs typeface="Times New Roman" panose="02020603050405020304" pitchFamily="18" charset="0"/>
              </a:rPr>
              <a:t>state-  </a:t>
            </a:r>
            <a:r>
              <a:rPr lang="en-US" sz="2100" dirty="0" smtClean="0">
                <a:latin typeface="Times New Roman" panose="02020603050405020304" pitchFamily="18" charset="0"/>
                <a:cs typeface="Times New Roman" panose="02020603050405020304" pitchFamily="18" charset="0"/>
              </a:rPr>
              <a:t>Includes </a:t>
            </a:r>
            <a:r>
              <a:rPr lang="en-US" sz="2100" dirty="0">
                <a:latin typeface="Times New Roman" panose="02020603050405020304" pitchFamily="18" charset="0"/>
                <a:cs typeface="Times New Roman" panose="02020603050405020304" pitchFamily="18" charset="0"/>
              </a:rPr>
              <a:t>both new construction and resale homes. The most common category is single-family homes. There are also condominiums, co-ops, townhouses, duplexes, </a:t>
            </a:r>
            <a:r>
              <a:rPr lang="en-US" sz="2100" dirty="0" smtClean="0">
                <a:latin typeface="Times New Roman" panose="02020603050405020304" pitchFamily="18" charset="0"/>
                <a:cs typeface="Times New Roman" panose="02020603050405020304" pitchFamily="18" charset="0"/>
              </a:rPr>
              <a:t>triple-deckers and </a:t>
            </a:r>
            <a:r>
              <a:rPr lang="en-US" sz="2100" dirty="0">
                <a:latin typeface="Times New Roman" panose="02020603050405020304" pitchFamily="18" charset="0"/>
                <a:cs typeface="Times New Roman" panose="02020603050405020304" pitchFamily="18" charset="0"/>
              </a:rPr>
              <a:t>vacation homes.</a:t>
            </a:r>
          </a:p>
          <a:p>
            <a:pPr lvl="1"/>
            <a:r>
              <a:rPr lang="en-US" sz="2100" b="1" dirty="0">
                <a:latin typeface="Times New Roman" panose="02020603050405020304" pitchFamily="18" charset="0"/>
                <a:cs typeface="Times New Roman" panose="02020603050405020304" pitchFamily="18" charset="0"/>
              </a:rPr>
              <a:t>Commercial </a:t>
            </a:r>
            <a:r>
              <a:rPr lang="en-US" sz="2100" b="1" dirty="0" smtClean="0">
                <a:latin typeface="Times New Roman" panose="02020603050405020304" pitchFamily="18" charset="0"/>
                <a:cs typeface="Times New Roman" panose="02020603050405020304" pitchFamily="18" charset="0"/>
              </a:rPr>
              <a:t>Real </a:t>
            </a:r>
            <a:r>
              <a:rPr lang="en-US" sz="2100" b="1" dirty="0">
                <a:latin typeface="Times New Roman" panose="02020603050405020304" pitchFamily="18" charset="0"/>
                <a:cs typeface="Times New Roman" panose="02020603050405020304" pitchFamily="18" charset="0"/>
              </a:rPr>
              <a:t>E</a:t>
            </a:r>
            <a:r>
              <a:rPr lang="en-US" sz="2100" b="1" dirty="0" smtClean="0">
                <a:latin typeface="Times New Roman" panose="02020603050405020304" pitchFamily="18" charset="0"/>
                <a:cs typeface="Times New Roman" panose="02020603050405020304" pitchFamily="18" charset="0"/>
              </a:rPr>
              <a:t>state- </a:t>
            </a:r>
            <a:r>
              <a:rPr lang="en-US" sz="2100" dirty="0" smtClean="0">
                <a:latin typeface="Times New Roman" panose="02020603050405020304" pitchFamily="18" charset="0"/>
                <a:cs typeface="Times New Roman" panose="02020603050405020304" pitchFamily="18" charset="0"/>
              </a:rPr>
              <a:t>Includes </a:t>
            </a:r>
            <a:r>
              <a:rPr lang="en-US" sz="2100" dirty="0">
                <a:latin typeface="Times New Roman" panose="02020603050405020304" pitchFamily="18" charset="0"/>
                <a:cs typeface="Times New Roman" panose="02020603050405020304" pitchFamily="18" charset="0"/>
              </a:rPr>
              <a:t>shopping centers and strip malls, medical and educational buildings, hotels and offices. </a:t>
            </a:r>
            <a:endParaRPr lang="en-US" sz="2100" dirty="0" smtClean="0">
              <a:latin typeface="Times New Roman" panose="02020603050405020304" pitchFamily="18" charset="0"/>
              <a:cs typeface="Times New Roman" panose="02020603050405020304" pitchFamily="18" charset="0"/>
            </a:endParaRPr>
          </a:p>
          <a:p>
            <a:pPr lvl="1"/>
            <a:r>
              <a:rPr lang="en-US" sz="2100" b="1" dirty="0" smtClean="0">
                <a:latin typeface="Times New Roman" panose="02020603050405020304" pitchFamily="18" charset="0"/>
                <a:cs typeface="Times New Roman" panose="02020603050405020304" pitchFamily="18" charset="0"/>
              </a:rPr>
              <a:t>Industrial Real Estate- </a:t>
            </a:r>
            <a:r>
              <a:rPr lang="en-US" sz="2100" dirty="0" smtClean="0">
                <a:latin typeface="Times New Roman" panose="02020603050405020304" pitchFamily="18" charset="0"/>
                <a:cs typeface="Times New Roman" panose="02020603050405020304" pitchFamily="18" charset="0"/>
              </a:rPr>
              <a:t>Includes </a:t>
            </a:r>
            <a:r>
              <a:rPr lang="en-US" sz="2100" dirty="0">
                <a:latin typeface="Times New Roman" panose="02020603050405020304" pitchFamily="18" charset="0"/>
                <a:cs typeface="Times New Roman" panose="02020603050405020304" pitchFamily="18" charset="0"/>
              </a:rPr>
              <a:t>manufacturing buildings and property, as well as warehouses. The buildings can be used for research, </a:t>
            </a:r>
            <a:r>
              <a:rPr lang="en-US" sz="2100" dirty="0" smtClean="0">
                <a:latin typeface="Times New Roman" panose="02020603050405020304" pitchFamily="18" charset="0"/>
                <a:cs typeface="Times New Roman" panose="02020603050405020304" pitchFamily="18" charset="0"/>
              </a:rPr>
              <a:t>production and storage</a:t>
            </a:r>
          </a:p>
          <a:p>
            <a:pPr lvl="1"/>
            <a:r>
              <a:rPr lang="en-US" sz="2100" b="1" dirty="0" smtClean="0">
                <a:latin typeface="Times New Roman" panose="02020603050405020304" pitchFamily="18" charset="0"/>
                <a:cs typeface="Times New Roman" panose="02020603050405020304" pitchFamily="18" charset="0"/>
              </a:rPr>
              <a:t>Land- </a:t>
            </a:r>
            <a:r>
              <a:rPr lang="en-US" sz="2100" dirty="0" smtClean="0">
                <a:latin typeface="Times New Roman" panose="02020603050405020304" pitchFamily="18" charset="0"/>
                <a:cs typeface="Times New Roman" panose="02020603050405020304" pitchFamily="18" charset="0"/>
              </a:rPr>
              <a:t> Includes </a:t>
            </a:r>
            <a:r>
              <a:rPr lang="en-US" sz="2100" dirty="0">
                <a:latin typeface="Times New Roman" panose="02020603050405020304" pitchFamily="18" charset="0"/>
                <a:cs typeface="Times New Roman" panose="02020603050405020304" pitchFamily="18" charset="0"/>
              </a:rPr>
              <a:t>vacant land, working farms, and ranches. The subcategories within vacant land include undeveloped, early development </a:t>
            </a:r>
            <a:r>
              <a:rPr lang="en-US" sz="2100" dirty="0" smtClean="0">
                <a:latin typeface="Times New Roman" panose="02020603050405020304" pitchFamily="18" charset="0"/>
                <a:cs typeface="Times New Roman" panose="02020603050405020304" pitchFamily="18" charset="0"/>
              </a:rPr>
              <a:t>and </a:t>
            </a:r>
            <a:r>
              <a:rPr lang="en-US" sz="2100" dirty="0">
                <a:latin typeface="Times New Roman" panose="02020603050405020304" pitchFamily="18" charset="0"/>
                <a:cs typeface="Times New Roman" panose="02020603050405020304" pitchFamily="18" charset="0"/>
              </a:rPr>
              <a:t>site </a:t>
            </a:r>
            <a:r>
              <a:rPr lang="en-US" sz="2100" dirty="0" smtClean="0">
                <a:latin typeface="Times New Roman" panose="02020603050405020304" pitchFamily="18" charset="0"/>
                <a:cs typeface="Times New Roman" panose="02020603050405020304" pitchFamily="18" charset="0"/>
              </a:rPr>
              <a:t>assembly</a:t>
            </a:r>
            <a:r>
              <a:rPr lang="en-US" sz="2100" dirty="0">
                <a:latin typeface="Times New Roman" panose="02020603050405020304" pitchFamily="18" charset="0"/>
                <a:cs typeface="Times New Roman" panose="02020603050405020304" pitchFamily="18" charset="0"/>
              </a:rPr>
              <a:t>.</a:t>
            </a:r>
          </a:p>
        </p:txBody>
      </p:sp>
      <p:pic>
        <p:nvPicPr>
          <p:cNvPr id="28" name="Picture 27"/>
          <p:cNvPicPr>
            <a:picLocks noChangeAspect="1"/>
          </p:cNvPicPr>
          <p:nvPr/>
        </p:nvPicPr>
        <p:blipFill>
          <a:blip r:embed="rId3"/>
          <a:stretch>
            <a:fillRect/>
          </a:stretch>
        </p:blipFill>
        <p:spPr>
          <a:xfrm>
            <a:off x="7033847" y="1603829"/>
            <a:ext cx="4839285" cy="4492171"/>
          </a:xfrm>
          <a:prstGeom prst="rect">
            <a:avLst/>
          </a:prstGeom>
        </p:spPr>
      </p:pic>
    </p:spTree>
    <p:extLst>
      <p:ext uri="{BB962C8B-B14F-4D97-AF65-F5344CB8AC3E}">
        <p14:creationId xmlns:p14="http://schemas.microsoft.com/office/powerpoint/2010/main" val="2448463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Real Estate - Residential</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Content Placeholder 2"/>
          <p:cNvSpPr>
            <a:spLocks noGrp="1"/>
          </p:cNvSpPr>
          <p:nvPr>
            <p:ph idx="1"/>
          </p:nvPr>
        </p:nvSpPr>
        <p:spPr>
          <a:xfrm>
            <a:off x="961320" y="1507392"/>
            <a:ext cx="9872871" cy="4768949"/>
          </a:xfrm>
        </p:spPr>
        <p:txBody>
          <a:bodyPr>
            <a:normAutofit fontScale="70000" lnSpcReduction="20000"/>
          </a:bodyPr>
          <a:lstStyle/>
          <a:p>
            <a:r>
              <a:rPr lang="en-US" dirty="0" smtClean="0"/>
              <a:t>Residential real estate may contain either a single family or multifamily structure that is available for occupation or for non-business purposes</a:t>
            </a:r>
          </a:p>
          <a:p>
            <a:r>
              <a:rPr lang="en-US" dirty="0" smtClean="0"/>
              <a:t>Categories</a:t>
            </a:r>
          </a:p>
          <a:p>
            <a:pPr lvl="1"/>
            <a:r>
              <a:rPr lang="en-US" b="1" dirty="0" smtClean="0"/>
              <a:t>Attached / multi-unit dwellings</a:t>
            </a:r>
          </a:p>
          <a:p>
            <a:pPr lvl="2"/>
            <a:r>
              <a:rPr lang="en-US" dirty="0" smtClean="0"/>
              <a:t>Apartment – An individual unit in a multi-unit building. Often seen in multi-story apartment buildings.</a:t>
            </a:r>
          </a:p>
          <a:p>
            <a:pPr lvl="2"/>
            <a:r>
              <a:rPr lang="en-US" dirty="0" smtClean="0"/>
              <a:t>Multi-family house – Often seen in multi-story detached buildings, where each floor is a separate apartment or unit.</a:t>
            </a:r>
          </a:p>
          <a:p>
            <a:pPr lvl="2"/>
            <a:r>
              <a:rPr lang="en-US" dirty="0" smtClean="0"/>
              <a:t>Terraced house (Townhouse) – A number of single or multi-unit buildings in a continuous row with shared walls and no intervening space.</a:t>
            </a:r>
          </a:p>
          <a:p>
            <a:pPr lvl="2"/>
            <a:r>
              <a:rPr lang="en-US" dirty="0" smtClean="0"/>
              <a:t>Condominium  – A building or complex, similar to apartments, owned by individuals. Common grounds and common areas within the complex are owned and shared jointly. </a:t>
            </a:r>
          </a:p>
          <a:p>
            <a:pPr lvl="1"/>
            <a:r>
              <a:rPr lang="en-US" b="1" dirty="0" smtClean="0"/>
              <a:t>Semi-detached dwellings</a:t>
            </a:r>
          </a:p>
          <a:p>
            <a:pPr lvl="2"/>
            <a:r>
              <a:rPr lang="en-US" dirty="0" smtClean="0"/>
              <a:t>Duplex – Two units with one shared wall.</a:t>
            </a:r>
          </a:p>
          <a:p>
            <a:pPr lvl="1"/>
            <a:r>
              <a:rPr lang="en-US" b="1" dirty="0" smtClean="0"/>
              <a:t>Detached dwellings</a:t>
            </a:r>
          </a:p>
          <a:p>
            <a:pPr lvl="2"/>
            <a:r>
              <a:rPr lang="en-US" dirty="0" smtClean="0"/>
              <a:t>Detached house or single-family detached house</a:t>
            </a:r>
          </a:p>
          <a:p>
            <a:pPr lvl="1"/>
            <a:r>
              <a:rPr lang="en-US" b="1" dirty="0" smtClean="0"/>
              <a:t>Portable dwellings</a:t>
            </a:r>
          </a:p>
          <a:p>
            <a:pPr lvl="2"/>
            <a:r>
              <a:rPr lang="en-US" dirty="0" smtClean="0"/>
              <a:t>Mobile homes or residential caravans – A full-time residence that can be (although might not in practice be) movable on wheels.</a:t>
            </a:r>
          </a:p>
          <a:p>
            <a:pPr lvl="2"/>
            <a:r>
              <a:rPr lang="en-US" dirty="0" smtClean="0"/>
              <a:t>Houseboats – A floating home</a:t>
            </a:r>
          </a:p>
          <a:p>
            <a:pPr lvl="2"/>
            <a:r>
              <a:rPr lang="en-US" dirty="0" smtClean="0"/>
              <a:t>Tents – Usually temporary, with roof and walls consisting only of fabric-like material.</a:t>
            </a:r>
            <a:endParaRPr lang="en-US" dirty="0"/>
          </a:p>
        </p:txBody>
      </p:sp>
    </p:spTree>
    <p:extLst>
      <p:ext uri="{BB962C8B-B14F-4D97-AF65-F5344CB8AC3E}">
        <p14:creationId xmlns:p14="http://schemas.microsoft.com/office/powerpoint/2010/main" val="398921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err="1"/>
              <a:t>Ylopo</a:t>
            </a:r>
            <a:endParaRPr lang="en-US" dirty="0"/>
          </a:p>
        </p:txBody>
      </p:sp>
      <p:sp>
        <p:nvSpPr>
          <p:cNvPr id="70" name="Content Placeholder 69"/>
          <p:cNvSpPr>
            <a:spLocks noGrp="1"/>
          </p:cNvSpPr>
          <p:nvPr>
            <p:ph idx="1"/>
          </p:nvPr>
        </p:nvSpPr>
        <p:spPr>
          <a:xfrm>
            <a:off x="708067" y="2088667"/>
            <a:ext cx="10515600" cy="4129205"/>
          </a:xfrm>
        </p:spPr>
        <p:txBody>
          <a:bodyPr/>
          <a:lstStyle/>
          <a:p>
            <a:r>
              <a:rPr lang="en-US" dirty="0" err="1">
                <a:latin typeface="Times New Roman" panose="02020603050405020304" pitchFamily="18" charset="0"/>
                <a:cs typeface="Times New Roman" panose="02020603050405020304" pitchFamily="18" charset="0"/>
              </a:rPr>
              <a:t>Ylopo</a:t>
            </a:r>
            <a:r>
              <a:rPr lang="en-US" dirty="0">
                <a:latin typeface="Times New Roman" panose="02020603050405020304" pitchFamily="18" charset="0"/>
                <a:cs typeface="Times New Roman" panose="02020603050405020304" pitchFamily="18" charset="0"/>
              </a:rPr>
              <a:t> is actually the last 5 letters of the word Mon</a:t>
            </a:r>
            <a:r>
              <a:rPr lang="en-US" dirty="0">
                <a:solidFill>
                  <a:srgbClr val="FF0000"/>
                </a:solidFill>
                <a:latin typeface="Times New Roman" panose="02020603050405020304" pitchFamily="18" charset="0"/>
                <a:cs typeface="Times New Roman" panose="02020603050405020304" pitchFamily="18" charset="0"/>
              </a:rPr>
              <a:t>opoly</a:t>
            </a:r>
            <a:r>
              <a:rPr lang="en-US" dirty="0">
                <a:latin typeface="Times New Roman" panose="02020603050405020304" pitchFamily="18" charset="0"/>
                <a:cs typeface="Times New Roman" panose="02020603050405020304" pitchFamily="18" charset="0"/>
              </a:rPr>
              <a:t> spelled backwards symbolizing how we’re turning the ultimate game of real estate on its head!</a:t>
            </a:r>
          </a:p>
          <a:p>
            <a:r>
              <a:rPr lang="en-US" dirty="0" err="1">
                <a:latin typeface="Times New Roman" panose="02020603050405020304" pitchFamily="18" charset="0"/>
                <a:cs typeface="Times New Roman" panose="02020603050405020304" pitchFamily="18" charset="0"/>
              </a:rPr>
              <a:t>Ylopo</a:t>
            </a:r>
            <a:r>
              <a:rPr lang="en-US" dirty="0">
                <a:latin typeface="Times New Roman" panose="02020603050405020304" pitchFamily="18" charset="0"/>
                <a:cs typeface="Times New Roman" panose="02020603050405020304" pitchFamily="18" charset="0"/>
              </a:rPr>
              <a:t> consists of a team with over 50+ years of combined experience in real estate technology, programming, digital marketing, and customer support. At </a:t>
            </a:r>
            <a:r>
              <a:rPr lang="en-US" dirty="0" err="1">
                <a:latin typeface="Times New Roman" panose="02020603050405020304" pitchFamily="18" charset="0"/>
                <a:cs typeface="Times New Roman" panose="02020603050405020304" pitchFamily="18" charset="0"/>
              </a:rPr>
              <a:t>Ylopo</a:t>
            </a:r>
            <a:r>
              <a:rPr lang="en-US" dirty="0">
                <a:latin typeface="Times New Roman" panose="02020603050405020304" pitchFamily="18" charset="0"/>
                <a:cs typeface="Times New Roman" panose="02020603050405020304" pitchFamily="18" charset="0"/>
              </a:rPr>
              <a:t>, you can trust that you are working with deep industry experts and unparalleled technology development, performance marketing, and client success teams.</a:t>
            </a:r>
          </a:p>
          <a:p>
            <a:r>
              <a:rPr lang="en-US" dirty="0">
                <a:latin typeface="Times New Roman" panose="02020603050405020304" pitchFamily="18" charset="0"/>
                <a:cs typeface="Times New Roman" panose="02020603050405020304" pitchFamily="18" charset="0"/>
              </a:rPr>
              <a:t>Website Link: </a:t>
            </a:r>
            <a:r>
              <a:rPr lang="en-US" dirty="0">
                <a:latin typeface="Times New Roman" panose="02020603050405020304" pitchFamily="18" charset="0"/>
                <a:cs typeface="Times New Roman" panose="02020603050405020304" pitchFamily="18" charset="0"/>
                <a:hlinkClick r:id="rId2"/>
              </a:rPr>
              <a:t>https://www.ylopo.com/about-us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Tree>
    <p:extLst>
      <p:ext uri="{BB962C8B-B14F-4D97-AF65-F5344CB8AC3E}">
        <p14:creationId xmlns:p14="http://schemas.microsoft.com/office/powerpoint/2010/main" val="3493201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Real Estate Terms</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6096000" cy="4278094"/>
          </a:xfrm>
          <a:prstGeom prst="rect">
            <a:avLst/>
          </a:prstGeom>
        </p:spPr>
        <p:txBody>
          <a:bodyPr>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Sold </a:t>
            </a:r>
            <a:r>
              <a:rPr lang="en-US" sz="1600" dirty="0" smtClean="0">
                <a:latin typeface="Times New Roman" panose="02020603050405020304" pitchFamily="18" charset="0"/>
                <a:cs typeface="Times New Roman" panose="02020603050405020304" pitchFamily="18" charset="0"/>
              </a:rPr>
              <a:t>Listing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Rental listings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Lease </a:t>
            </a:r>
            <a:r>
              <a:rPr lang="en-US" sz="1600" dirty="0" smtClean="0">
                <a:latin typeface="Times New Roman" panose="02020603050405020304" pitchFamily="18" charset="0"/>
                <a:cs typeface="Times New Roman" panose="02020603050405020304" pitchFamily="18" charset="0"/>
              </a:rPr>
              <a:t>listings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Under contract </a:t>
            </a:r>
            <a:r>
              <a:rPr lang="en-US" sz="1600" dirty="0">
                <a:latin typeface="Times New Roman" panose="02020603050405020304" pitchFamily="18" charset="0"/>
                <a:cs typeface="Times New Roman" panose="02020603050405020304" pitchFamily="18" charset="0"/>
              </a:rPr>
              <a:t>listing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Off market </a:t>
            </a:r>
            <a:r>
              <a:rPr lang="en-US" sz="1600" dirty="0" smtClean="0">
                <a:latin typeface="Times New Roman" panose="02020603050405020304" pitchFamily="18" charset="0"/>
                <a:cs typeface="Times New Roman" panose="02020603050405020304" pitchFamily="18" charset="0"/>
              </a:rPr>
              <a:t>listing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MLS </a:t>
            </a:r>
            <a:r>
              <a:rPr lang="en-US" sz="1600" dirty="0" smtClean="0">
                <a:latin typeface="Times New Roman" panose="02020603050405020304" pitchFamily="18" charset="0"/>
                <a:cs typeface="Times New Roman" panose="02020603050405020304" pitchFamily="18" charset="0"/>
              </a:rPr>
              <a:t>Board</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HOA</a:t>
            </a:r>
            <a:r>
              <a:rPr lang="en-US" sz="1600" dirty="0" smtClean="0">
                <a:latin typeface="Times New Roman" panose="02020603050405020304" pitchFamily="18" charset="0"/>
                <a:cs typeface="Times New Roman" panose="02020603050405020304" pitchFamily="18" charset="0"/>
              </a:rPr>
              <a:t>(Home </a:t>
            </a:r>
            <a:r>
              <a:rPr lang="en-US" sz="1600" dirty="0">
                <a:latin typeface="Times New Roman" panose="02020603050405020304" pitchFamily="18" charset="0"/>
                <a:cs typeface="Times New Roman" panose="02020603050405020304" pitchFamily="18" charset="0"/>
              </a:rPr>
              <a:t>Owner </a:t>
            </a:r>
            <a:r>
              <a:rPr lang="en-US" sz="1600" dirty="0" smtClean="0">
                <a:latin typeface="Times New Roman" panose="02020603050405020304" pitchFamily="18" charset="0"/>
                <a:cs typeface="Times New Roman" panose="02020603050405020304" pitchFamily="18" charset="0"/>
              </a:rPr>
              <a:t>Association) Fee</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Open house</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Virtual </a:t>
            </a:r>
            <a:r>
              <a:rPr lang="en-US" sz="1600" dirty="0" smtClean="0">
                <a:latin typeface="Times New Roman" panose="02020603050405020304" pitchFamily="18" charset="0"/>
                <a:cs typeface="Times New Roman" panose="02020603050405020304" pitchFamily="18" charset="0"/>
              </a:rPr>
              <a:t>tour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Agents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Offices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Days on </a:t>
            </a:r>
            <a:r>
              <a:rPr lang="en-US" sz="1600" dirty="0" smtClean="0">
                <a:latin typeface="Times New Roman" panose="02020603050405020304" pitchFamily="18" charset="0"/>
                <a:cs typeface="Times New Roman" panose="02020603050405020304" pitchFamily="18" charset="0"/>
              </a:rPr>
              <a:t>Market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Source </a:t>
            </a:r>
            <a:r>
              <a:rPr lang="en-US" sz="1600" dirty="0" smtClean="0">
                <a:latin typeface="Times New Roman" panose="02020603050405020304" pitchFamily="18" charset="0"/>
                <a:cs typeface="Times New Roman" panose="02020603050405020304" pitchFamily="18" charset="0"/>
              </a:rPr>
              <a:t>Providers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Address standardization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Subdivision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Address </a:t>
            </a:r>
            <a:r>
              <a:rPr lang="en-US" sz="1600" dirty="0" smtClean="0">
                <a:latin typeface="Times New Roman" panose="02020603050405020304" pitchFamily="18" charset="0"/>
                <a:cs typeface="Times New Roman" panose="02020603050405020304" pitchFamily="18" charset="0"/>
              </a:rPr>
              <a:t>Components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 Listing </a:t>
            </a:r>
            <a:r>
              <a:rPr lang="en-US" sz="1600" dirty="0" smtClean="0">
                <a:latin typeface="Times New Roman" panose="02020603050405020304" pitchFamily="18" charset="0"/>
                <a:cs typeface="Times New Roman" panose="02020603050405020304" pitchFamily="18" charset="0"/>
              </a:rPr>
              <a:t>Columns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24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What is Listing?</a:t>
            </a:r>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5903686" cy="4154984"/>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Listing: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Simply </a:t>
            </a:r>
            <a:r>
              <a:rPr lang="en-US" sz="2400" dirty="0">
                <a:latin typeface="Times New Roman" panose="02020603050405020304" pitchFamily="18" charset="0"/>
                <a:cs typeface="Times New Roman" panose="02020603050405020304" pitchFamily="18" charset="0"/>
              </a:rPr>
              <a:t>means a property is advertised. </a:t>
            </a:r>
          </a:p>
          <a:p>
            <a:pPr algn="just"/>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hlinkClick r:id="rId3"/>
              </a:rPr>
              <a:t>Real estate listings</a:t>
            </a:r>
            <a:r>
              <a:rPr lang="en-US" sz="2400" dirty="0">
                <a:latin typeface="Times New Roman" panose="02020603050405020304" pitchFamily="18" charset="0"/>
                <a:cs typeface="Times New Roman" panose="02020603050405020304" pitchFamily="18" charset="0"/>
              </a:rPr>
              <a:t>” include listing a home for sale by a property owner or by a licensed real estate agent.</a:t>
            </a:r>
          </a:p>
          <a:p>
            <a:pPr algn="just"/>
            <a:r>
              <a:rPr lang="en-US" sz="2400" dirty="0">
                <a:latin typeface="Times New Roman" panose="02020603050405020304" pitchFamily="18" charset="0"/>
                <a:cs typeface="Times New Roman" panose="02020603050405020304" pitchFamily="18" charset="0"/>
              </a:rPr>
              <a:t>There are various types of real estate </a:t>
            </a:r>
            <a:r>
              <a:rPr lang="en-US" sz="2400" dirty="0" smtClean="0">
                <a:latin typeface="Times New Roman" panose="02020603050405020304" pitchFamily="18" charset="0"/>
                <a:cs typeface="Times New Roman" panose="02020603050405020304" pitchFamily="18" charset="0"/>
              </a:rPr>
              <a:t>listings: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Sold </a:t>
            </a:r>
            <a:r>
              <a:rPr lang="en-US" sz="2400" b="1" dirty="0" smtClean="0">
                <a:latin typeface="Times New Roman" panose="02020603050405020304" pitchFamily="18" charset="0"/>
                <a:cs typeface="Times New Roman" panose="02020603050405020304" pitchFamily="18" charset="0"/>
              </a:rPr>
              <a:t>Listing</a:t>
            </a:r>
            <a:r>
              <a:rPr lang="en-US" sz="2400" dirty="0" smtClean="0">
                <a:latin typeface="Times New Roman" panose="02020603050405020304" pitchFamily="18" charset="0"/>
                <a:cs typeface="Times New Roman" panose="02020603050405020304" pitchFamily="18" charset="0"/>
              </a:rPr>
              <a:t>: Listing that have been sold and unavailable for potential buyer.</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Rental </a:t>
            </a:r>
            <a:r>
              <a:rPr lang="en-US" sz="2400" b="1" dirty="0" smtClean="0">
                <a:latin typeface="Times New Roman" panose="02020603050405020304" pitchFamily="18" charset="0"/>
                <a:cs typeface="Times New Roman" panose="02020603050405020304" pitchFamily="18" charset="0"/>
              </a:rPr>
              <a:t>listings</a:t>
            </a:r>
            <a:r>
              <a:rPr lang="en-US" sz="2400" dirty="0" smtClean="0">
                <a:latin typeface="Times New Roman" panose="02020603050405020304" pitchFamily="18" charset="0"/>
                <a:cs typeface="Times New Roman" panose="02020603050405020304" pitchFamily="18" charset="0"/>
              </a:rPr>
              <a:t>: It refers </a:t>
            </a:r>
            <a:r>
              <a:rPr lang="en-US" sz="2400" dirty="0">
                <a:latin typeface="Times New Roman" panose="02020603050405020304" pitchFamily="18" charset="0"/>
                <a:cs typeface="Times New Roman" panose="02020603050405020304" pitchFamily="18" charset="0"/>
              </a:rPr>
              <a:t>to homes that are purchased by an investor and inhabited by tenants on a rental agreement.</a:t>
            </a:r>
          </a:p>
        </p:txBody>
      </p:sp>
      <p:pic>
        <p:nvPicPr>
          <p:cNvPr id="6146" name="Picture 2" descr="7 Property Features You Should Mention On Real Estate Sites - Templ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565382"/>
            <a:ext cx="4844386" cy="55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31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smtClean="0"/>
              <a:t>Listing Types</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10911114" cy="4031873"/>
          </a:xfrm>
          <a:prstGeom prst="rect">
            <a:avLst/>
          </a:prstGeom>
        </p:spPr>
        <p:txBody>
          <a:bodyPr wrap="square">
            <a:spAutoFit/>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Lease listings: </a:t>
            </a:r>
            <a:r>
              <a:rPr lang="en-US" sz="2400" dirty="0">
                <a:latin typeface="Times New Roman" panose="02020603050405020304" pitchFamily="18" charset="0"/>
                <a:cs typeface="Times New Roman" panose="02020603050405020304" pitchFamily="18" charset="0"/>
              </a:rPr>
              <a:t>All real property that the Company or any of its Subsidiaries leases, subleases or otherwise uses or occupies, or has the right to use or occupy, pursuant to a </a:t>
            </a:r>
            <a:r>
              <a:rPr lang="en-US" sz="2400" dirty="0" smtClean="0">
                <a:latin typeface="Times New Roman" panose="02020603050405020304" pitchFamily="18" charset="0"/>
                <a:cs typeface="Times New Roman" panose="02020603050405020304" pitchFamily="18" charset="0"/>
              </a:rPr>
              <a:t>Lease.</a:t>
            </a: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Under </a:t>
            </a:r>
            <a:r>
              <a:rPr lang="en-US" sz="2400" b="1" dirty="0">
                <a:latin typeface="Times New Roman" panose="02020603050405020304" pitchFamily="18" charset="0"/>
                <a:cs typeface="Times New Roman" panose="02020603050405020304" pitchFamily="18" charset="0"/>
              </a:rPr>
              <a:t>contract </a:t>
            </a:r>
            <a:r>
              <a:rPr lang="en-US" sz="2400" b="1" dirty="0" smtClean="0">
                <a:latin typeface="Times New Roman" panose="02020603050405020304" pitchFamily="18" charset="0"/>
                <a:cs typeface="Times New Roman" panose="02020603050405020304" pitchFamily="18" charset="0"/>
              </a:rPr>
              <a:t>listing</a:t>
            </a: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property is listed as “under contract” once a buyer has made an offer and the seller has accepted. While that’s a big step, it doesn’t mean the deal is done quite </a:t>
            </a:r>
            <a:r>
              <a:rPr lang="en-US" sz="2400" dirty="0" smtClean="0">
                <a:latin typeface="Times New Roman" panose="02020603050405020304" pitchFamily="18" charset="0"/>
                <a:cs typeface="Times New Roman" panose="02020603050405020304" pitchFamily="18" charset="0"/>
              </a:rPr>
              <a:t>yet. So </a:t>
            </a:r>
            <a:r>
              <a:rPr lang="en-US" sz="2400" dirty="0">
                <a:latin typeface="Times New Roman" panose="02020603050405020304" pitchFamily="18" charset="0"/>
                <a:cs typeface="Times New Roman" panose="02020603050405020304" pitchFamily="18" charset="0"/>
              </a:rPr>
              <a:t>if you see a house you love that’s “under contract,” don’t give up quite </a:t>
            </a:r>
            <a:r>
              <a:rPr lang="en-US" sz="2400" dirty="0" smtClean="0">
                <a:latin typeface="Times New Roman" panose="02020603050405020304" pitchFamily="18" charset="0"/>
                <a:cs typeface="Times New Roman" panose="02020603050405020304" pitchFamily="18" charset="0"/>
              </a:rPr>
              <a:t>yet</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Off market listing</a:t>
            </a:r>
            <a:r>
              <a:rPr lang="en-US" sz="2400" dirty="0">
                <a:latin typeface="Times New Roman" panose="02020603050405020304" pitchFamily="18" charset="0"/>
                <a:cs typeface="Times New Roman" panose="02020603050405020304" pitchFamily="18" charset="0"/>
              </a:rPr>
              <a:t>: Refers to a house that has sold without ever being publicly marketed on the Multiple Listing Service (MLS) — a local database of homes for sale.</a:t>
            </a:r>
          </a:p>
        </p:txBody>
      </p:sp>
    </p:spTree>
    <p:extLst>
      <p:ext uri="{BB962C8B-B14F-4D97-AF65-F5344CB8AC3E}">
        <p14:creationId xmlns:p14="http://schemas.microsoft.com/office/powerpoint/2010/main" val="408390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a:t>What is </a:t>
            </a:r>
            <a:r>
              <a:rPr lang="en-US" dirty="0" smtClean="0"/>
              <a:t>MLS?</a:t>
            </a:r>
            <a:endParaRPr lang="en-US" dirty="0"/>
          </a:p>
        </p:txBody>
      </p:sp>
      <p:sp>
        <p:nvSpPr>
          <p:cNvPr id="10" name="Freeform 7"/>
          <p:cNvSpPr>
            <a:spLocks/>
          </p:cNvSpPr>
          <p:nvPr/>
        </p:nvSpPr>
        <p:spPr bwMode="auto">
          <a:xfrm>
            <a:off x="3275834" y="-132134"/>
            <a:ext cx="1063281" cy="623234"/>
          </a:xfrm>
          <a:custGeom>
            <a:avLst/>
            <a:gdLst>
              <a:gd name="T0" fmla="*/ 2 w 840"/>
              <a:gd name="T1" fmla="*/ 72 h 492"/>
              <a:gd name="T2" fmla="*/ 0 w 840"/>
              <a:gd name="T3" fmla="*/ 72 h 492"/>
              <a:gd name="T4" fmla="*/ 420 w 840"/>
              <a:gd name="T5" fmla="*/ 492 h 492"/>
              <a:gd name="T6" fmla="*/ 840 w 840"/>
              <a:gd name="T7" fmla="*/ 72 h 492"/>
              <a:gd name="T8" fmla="*/ 834 w 840"/>
              <a:gd name="T9" fmla="*/ 2 h 492"/>
              <a:gd name="T10" fmla="*/ 834 w 840"/>
              <a:gd name="T11" fmla="*/ 0 h 492"/>
              <a:gd name="T12" fmla="*/ 6 w 840"/>
              <a:gd name="T13" fmla="*/ 0 h 492"/>
              <a:gd name="T14" fmla="*/ 5 w 840"/>
              <a:gd name="T15" fmla="*/ 2 h 492"/>
              <a:gd name="T16" fmla="*/ 0 w 840"/>
              <a:gd name="T17" fmla="*/ 72 h 492"/>
              <a:gd name="T18" fmla="*/ 2 w 840"/>
              <a:gd name="T19" fmla="*/ 72 h 492"/>
              <a:gd name="T20" fmla="*/ 4 w 840"/>
              <a:gd name="T21" fmla="*/ 72 h 492"/>
              <a:gd name="T22" fmla="*/ 9 w 840"/>
              <a:gd name="T23" fmla="*/ 2 h 492"/>
              <a:gd name="T24" fmla="*/ 7 w 840"/>
              <a:gd name="T25" fmla="*/ 2 h 492"/>
              <a:gd name="T26" fmla="*/ 7 w 840"/>
              <a:gd name="T27" fmla="*/ 4 h 492"/>
              <a:gd name="T28" fmla="*/ 832 w 840"/>
              <a:gd name="T29" fmla="*/ 4 h 492"/>
              <a:gd name="T30" fmla="*/ 832 w 840"/>
              <a:gd name="T31" fmla="*/ 2 h 492"/>
              <a:gd name="T32" fmla="*/ 830 w 840"/>
              <a:gd name="T33" fmla="*/ 2 h 492"/>
              <a:gd name="T34" fmla="*/ 836 w 840"/>
              <a:gd name="T35" fmla="*/ 72 h 492"/>
              <a:gd name="T36" fmla="*/ 714 w 840"/>
              <a:gd name="T37" fmla="*/ 366 h 492"/>
              <a:gd name="T38" fmla="*/ 420 w 840"/>
              <a:gd name="T39" fmla="*/ 488 h 492"/>
              <a:gd name="T40" fmla="*/ 125 w 840"/>
              <a:gd name="T41" fmla="*/ 366 h 492"/>
              <a:gd name="T42" fmla="*/ 4 w 840"/>
              <a:gd name="T43" fmla="*/ 72 h 492"/>
              <a:gd name="T44" fmla="*/ 2 w 840"/>
              <a:gd name="T45" fmla="*/ 7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0" h="492">
                <a:moveTo>
                  <a:pt x="2" y="72"/>
                </a:moveTo>
                <a:cubicBezTo>
                  <a:pt x="0" y="72"/>
                  <a:pt x="0" y="72"/>
                  <a:pt x="0" y="72"/>
                </a:cubicBezTo>
                <a:cubicBezTo>
                  <a:pt x="0" y="304"/>
                  <a:pt x="188" y="492"/>
                  <a:pt x="420" y="492"/>
                </a:cubicBezTo>
                <a:cubicBezTo>
                  <a:pt x="652" y="492"/>
                  <a:pt x="840" y="304"/>
                  <a:pt x="840" y="72"/>
                </a:cubicBezTo>
                <a:cubicBezTo>
                  <a:pt x="840" y="48"/>
                  <a:pt x="838" y="25"/>
                  <a:pt x="834" y="2"/>
                </a:cubicBezTo>
                <a:cubicBezTo>
                  <a:pt x="834" y="0"/>
                  <a:pt x="834" y="0"/>
                  <a:pt x="834" y="0"/>
                </a:cubicBezTo>
                <a:cubicBezTo>
                  <a:pt x="6" y="0"/>
                  <a:pt x="6" y="0"/>
                  <a:pt x="6" y="0"/>
                </a:cubicBezTo>
                <a:cubicBezTo>
                  <a:pt x="5" y="2"/>
                  <a:pt x="5" y="2"/>
                  <a:pt x="5" y="2"/>
                </a:cubicBezTo>
                <a:cubicBezTo>
                  <a:pt x="2" y="25"/>
                  <a:pt x="0" y="48"/>
                  <a:pt x="0" y="72"/>
                </a:cubicBezTo>
                <a:cubicBezTo>
                  <a:pt x="2" y="72"/>
                  <a:pt x="2" y="72"/>
                  <a:pt x="2" y="72"/>
                </a:cubicBezTo>
                <a:cubicBezTo>
                  <a:pt x="4" y="72"/>
                  <a:pt x="4" y="72"/>
                  <a:pt x="4" y="72"/>
                </a:cubicBezTo>
                <a:cubicBezTo>
                  <a:pt x="4" y="48"/>
                  <a:pt x="6" y="25"/>
                  <a:pt x="9" y="2"/>
                </a:cubicBezTo>
                <a:cubicBezTo>
                  <a:pt x="7" y="2"/>
                  <a:pt x="7" y="2"/>
                  <a:pt x="7" y="2"/>
                </a:cubicBezTo>
                <a:cubicBezTo>
                  <a:pt x="7" y="4"/>
                  <a:pt x="7" y="4"/>
                  <a:pt x="7" y="4"/>
                </a:cubicBezTo>
                <a:cubicBezTo>
                  <a:pt x="832" y="4"/>
                  <a:pt x="832" y="4"/>
                  <a:pt x="832" y="4"/>
                </a:cubicBezTo>
                <a:cubicBezTo>
                  <a:pt x="832" y="2"/>
                  <a:pt x="832" y="2"/>
                  <a:pt x="832" y="2"/>
                </a:cubicBezTo>
                <a:cubicBezTo>
                  <a:pt x="830" y="2"/>
                  <a:pt x="830" y="2"/>
                  <a:pt x="830" y="2"/>
                </a:cubicBezTo>
                <a:cubicBezTo>
                  <a:pt x="834" y="25"/>
                  <a:pt x="836" y="48"/>
                  <a:pt x="836" y="72"/>
                </a:cubicBezTo>
                <a:cubicBezTo>
                  <a:pt x="836" y="187"/>
                  <a:pt x="789" y="291"/>
                  <a:pt x="714" y="366"/>
                </a:cubicBezTo>
                <a:cubicBezTo>
                  <a:pt x="639" y="442"/>
                  <a:pt x="535" y="488"/>
                  <a:pt x="420" y="488"/>
                </a:cubicBezTo>
                <a:cubicBezTo>
                  <a:pt x="305" y="488"/>
                  <a:pt x="201" y="442"/>
                  <a:pt x="125" y="366"/>
                </a:cubicBezTo>
                <a:cubicBezTo>
                  <a:pt x="50" y="291"/>
                  <a:pt x="4" y="187"/>
                  <a:pt x="4" y="72"/>
                </a:cubicBezTo>
                <a:lnTo>
                  <a:pt x="2" y="72"/>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596658"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7905289"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801281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808648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8152193"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82019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842100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8600204"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868184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872963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8763480"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8990472"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9090031"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9169677" y="4961262"/>
            <a:ext cx="0" cy="2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Freeform 62"/>
          <p:cNvSpPr>
            <a:spLocks/>
          </p:cNvSpPr>
          <p:nvPr/>
        </p:nvSpPr>
        <p:spPr bwMode="auto">
          <a:xfrm>
            <a:off x="11803986" y="1094423"/>
            <a:ext cx="390268" cy="792483"/>
          </a:xfrm>
          <a:custGeom>
            <a:avLst/>
            <a:gdLst>
              <a:gd name="T0" fmla="*/ 309 w 309"/>
              <a:gd name="T1" fmla="*/ 0 h 625"/>
              <a:gd name="T2" fmla="*/ 0 w 309"/>
              <a:gd name="T3" fmla="*/ 313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3"/>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11803986" y="2093987"/>
            <a:ext cx="390268" cy="792483"/>
          </a:xfrm>
          <a:custGeom>
            <a:avLst/>
            <a:gdLst>
              <a:gd name="T0" fmla="*/ 309 w 309"/>
              <a:gd name="T1" fmla="*/ 0 h 625"/>
              <a:gd name="T2" fmla="*/ 0 w 309"/>
              <a:gd name="T3" fmla="*/ 312 h 625"/>
              <a:gd name="T4" fmla="*/ 309 w 309"/>
              <a:gd name="T5" fmla="*/ 625 h 625"/>
              <a:gd name="T6" fmla="*/ 309 w 309"/>
              <a:gd name="T7" fmla="*/ 0 h 625"/>
            </a:gdLst>
            <a:ahLst/>
            <a:cxnLst>
              <a:cxn ang="0">
                <a:pos x="T0" y="T1"/>
              </a:cxn>
              <a:cxn ang="0">
                <a:pos x="T2" y="T3"/>
              </a:cxn>
              <a:cxn ang="0">
                <a:pos x="T4" y="T5"/>
              </a:cxn>
              <a:cxn ang="0">
                <a:pos x="T6" y="T7"/>
              </a:cxn>
            </a:cxnLst>
            <a:rect l="0" t="0" r="r" b="b"/>
            <a:pathLst>
              <a:path w="309" h="625">
                <a:moveTo>
                  <a:pt x="309" y="0"/>
                </a:moveTo>
                <a:cubicBezTo>
                  <a:pt x="138" y="2"/>
                  <a:pt x="0" y="141"/>
                  <a:pt x="0" y="312"/>
                </a:cubicBezTo>
                <a:cubicBezTo>
                  <a:pt x="0" y="484"/>
                  <a:pt x="138" y="623"/>
                  <a:pt x="309" y="625"/>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11803986" y="3099524"/>
            <a:ext cx="390268" cy="794474"/>
          </a:xfrm>
          <a:custGeom>
            <a:avLst/>
            <a:gdLst>
              <a:gd name="T0" fmla="*/ 309 w 309"/>
              <a:gd name="T1" fmla="*/ 0 h 626"/>
              <a:gd name="T2" fmla="*/ 0 w 309"/>
              <a:gd name="T3" fmla="*/ 313 h 626"/>
              <a:gd name="T4" fmla="*/ 309 w 309"/>
              <a:gd name="T5" fmla="*/ 626 h 626"/>
              <a:gd name="T6" fmla="*/ 309 w 309"/>
              <a:gd name="T7" fmla="*/ 0 h 626"/>
            </a:gdLst>
            <a:ahLst/>
            <a:cxnLst>
              <a:cxn ang="0">
                <a:pos x="T0" y="T1"/>
              </a:cxn>
              <a:cxn ang="0">
                <a:pos x="T2" y="T3"/>
              </a:cxn>
              <a:cxn ang="0">
                <a:pos x="T4" y="T5"/>
              </a:cxn>
              <a:cxn ang="0">
                <a:pos x="T6" y="T7"/>
              </a:cxn>
            </a:cxnLst>
            <a:rect l="0" t="0" r="r" b="b"/>
            <a:pathLst>
              <a:path w="309" h="626">
                <a:moveTo>
                  <a:pt x="309" y="0"/>
                </a:moveTo>
                <a:cubicBezTo>
                  <a:pt x="138" y="2"/>
                  <a:pt x="0" y="141"/>
                  <a:pt x="0" y="313"/>
                </a:cubicBezTo>
                <a:cubicBezTo>
                  <a:pt x="0" y="485"/>
                  <a:pt x="138" y="624"/>
                  <a:pt x="309" y="626"/>
                </a:cubicBezTo>
                <a:lnTo>
                  <a:pt x="309" y="0"/>
                </a:lnTo>
                <a:close/>
              </a:path>
            </a:pathLst>
          </a:custGeom>
          <a:solidFill>
            <a:srgbClr val="005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TextBox 67"/>
          <p:cNvSpPr txBox="1"/>
          <p:nvPr/>
        </p:nvSpPr>
        <p:spPr>
          <a:xfrm>
            <a:off x="7395029" y="6414090"/>
            <a:ext cx="4408957" cy="369332"/>
          </a:xfrm>
          <a:prstGeom prst="rect">
            <a:avLst/>
          </a:prstGeom>
          <a:noFill/>
        </p:spPr>
        <p:txBody>
          <a:bodyPr wrap="square" rtlCol="0">
            <a:spAutoFit/>
          </a:bodyPr>
          <a:lstStyle/>
          <a:p>
            <a:r>
              <a:rPr lang="en-US" dirty="0"/>
              <a:t>kavtechtraininganddevelopment@gmail.com</a:t>
            </a:r>
          </a:p>
        </p:txBody>
      </p:sp>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8" y="6284826"/>
            <a:ext cx="1750748" cy="640742"/>
          </a:xfrm>
          <a:prstGeom prst="rect">
            <a:avLst/>
          </a:prstGeom>
        </p:spPr>
      </p:pic>
      <p:sp>
        <p:nvSpPr>
          <p:cNvPr id="3" name="AutoShape 2" descr="How IDX Connection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ow IDX Connections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838200" y="1490664"/>
            <a:ext cx="5903686" cy="2616101"/>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MLS</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(Multiple Listing Services) </a:t>
            </a:r>
            <a:r>
              <a:rPr lang="en-US" sz="2400" dirty="0">
                <a:latin typeface="Times New Roman" panose="02020603050405020304" pitchFamily="18" charset="0"/>
                <a:cs typeface="Times New Roman" panose="02020603050405020304" pitchFamily="18" charset="0"/>
              </a:rPr>
              <a:t>is a locality-specific database of properties for sale. Multiple listings uses a locally standardized format to provide brokers with comprehensive, detailed information about the location, size, age, and features of properties. </a:t>
            </a:r>
            <a:endParaRPr lang="en-US" sz="24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139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1611</Words>
  <Application>Microsoft Office PowerPoint</Application>
  <PresentationFormat>Widescreen</PresentationFormat>
  <Paragraphs>143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Raleway</vt:lpstr>
      <vt:lpstr>Times New Roman</vt:lpstr>
      <vt:lpstr>Wingdings</vt:lpstr>
      <vt:lpstr>Office Theme</vt:lpstr>
      <vt:lpstr>PowerPoint Presentation</vt:lpstr>
      <vt:lpstr>What is Real Estate Business?</vt:lpstr>
      <vt:lpstr>What is Real Estate?</vt:lpstr>
      <vt:lpstr>Real Estate - Residential</vt:lpstr>
      <vt:lpstr>Ylopo</vt:lpstr>
      <vt:lpstr>Real Estate Terms</vt:lpstr>
      <vt:lpstr>What is Listing?</vt:lpstr>
      <vt:lpstr>Listing Types</vt:lpstr>
      <vt:lpstr>What is MLS?</vt:lpstr>
      <vt:lpstr>(HOA) Fee</vt:lpstr>
      <vt:lpstr>Open House</vt:lpstr>
      <vt:lpstr>Virtual Tour</vt:lpstr>
      <vt:lpstr>PowerPoint Presentation</vt:lpstr>
      <vt:lpstr>What is an Agent?</vt:lpstr>
      <vt:lpstr>Offices</vt:lpstr>
      <vt:lpstr>Days on market (DOM)</vt:lpstr>
      <vt:lpstr>Real Estate Data Providers</vt:lpstr>
      <vt:lpstr>Address Standardization</vt:lpstr>
      <vt:lpstr>Subdivision</vt:lpstr>
      <vt:lpstr>Address Components</vt:lpstr>
      <vt:lpstr>Key Listing Columns</vt:lpstr>
      <vt:lpstr>What is an IDX?</vt:lpstr>
      <vt:lpstr>IDX Data Feed</vt:lpstr>
      <vt:lpstr>What is RETS?</vt:lpstr>
      <vt:lpstr>RETS  Data Feed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136</cp:revision>
  <dcterms:created xsi:type="dcterms:W3CDTF">2022-08-16T11:38:27Z</dcterms:created>
  <dcterms:modified xsi:type="dcterms:W3CDTF">2022-08-21T17:14:33Z</dcterms:modified>
</cp:coreProperties>
</file>