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372" r:id="rId3"/>
    <p:sldId id="373" r:id="rId4"/>
    <p:sldId id="304" r:id="rId5"/>
    <p:sldId id="305" r:id="rId6"/>
    <p:sldId id="306" r:id="rId7"/>
    <p:sldId id="307" r:id="rId8"/>
    <p:sldId id="364" r:id="rId9"/>
    <p:sldId id="365" r:id="rId10"/>
    <p:sldId id="309" r:id="rId11"/>
    <p:sldId id="357" r:id="rId12"/>
    <p:sldId id="358" r:id="rId13"/>
    <p:sldId id="308" r:id="rId14"/>
    <p:sldId id="371" r:id="rId15"/>
    <p:sldId id="367" r:id="rId16"/>
    <p:sldId id="310" r:id="rId17"/>
    <p:sldId id="311" r:id="rId18"/>
    <p:sldId id="345" r:id="rId19"/>
    <p:sldId id="312" r:id="rId20"/>
    <p:sldId id="313" r:id="rId21"/>
    <p:sldId id="315" r:id="rId22"/>
    <p:sldId id="316" r:id="rId23"/>
    <p:sldId id="359" r:id="rId24"/>
    <p:sldId id="360" r:id="rId25"/>
    <p:sldId id="361" r:id="rId26"/>
    <p:sldId id="362" r:id="rId27"/>
    <p:sldId id="363" r:id="rId28"/>
    <p:sldId id="376" r:id="rId29"/>
    <p:sldId id="369" r:id="rId30"/>
    <p:sldId id="375" r:id="rId31"/>
    <p:sldId id="319" r:id="rId32"/>
    <p:sldId id="320" r:id="rId33"/>
    <p:sldId id="321" r:id="rId34"/>
    <p:sldId id="322" r:id="rId35"/>
    <p:sldId id="355" r:id="rId36"/>
    <p:sldId id="377" r:id="rId37"/>
    <p:sldId id="324" r:id="rId38"/>
    <p:sldId id="325" r:id="rId39"/>
    <p:sldId id="351" r:id="rId40"/>
    <p:sldId id="344" r:id="rId41"/>
    <p:sldId id="378" r:id="rId42"/>
    <p:sldId id="327" r:id="rId43"/>
    <p:sldId id="350" r:id="rId4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0000"/>
    <a:srgbClr val="CCFFFF"/>
    <a:srgbClr val="CC9B00"/>
    <a:srgbClr val="990000"/>
    <a:srgbClr val="6600CC"/>
    <a:srgbClr val="FFFFEF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4" autoAdjust="0"/>
    <p:restoredTop sz="91647" autoAdjust="0"/>
  </p:normalViewPr>
  <p:slideViewPr>
    <p:cSldViewPr snapToGrid="0">
      <p:cViewPr varScale="1">
        <p:scale>
          <a:sx n="93" d="100"/>
          <a:sy n="93" d="100"/>
        </p:scale>
        <p:origin x="188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7" Type="http://schemas.openxmlformats.org/officeDocument/2006/relationships/slide" Target="slides/slide35.xml"/><Relationship Id="rId2" Type="http://schemas.openxmlformats.org/officeDocument/2006/relationships/slide" Target="slides/slide23.xml"/><Relationship Id="rId1" Type="http://schemas.openxmlformats.org/officeDocument/2006/relationships/slide" Target="slides/slide5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0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0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69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7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6</a:t>
            </a:r>
            <a:r>
              <a:rPr lang="en-US" baseline="0" dirty="0"/>
              <a:t>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8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2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Pop 2 into v2, pop 8 into v1, do 8/2 = 4, push 4 onto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Push 3 onto stack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Stack looks like:</a:t>
            </a:r>
          </a:p>
          <a:p>
            <a:pPr marL="0" indent="0">
              <a:buNone/>
            </a:pPr>
            <a:r>
              <a:rPr lang="en-US" baseline="0" dirty="0"/>
              <a:t>3</a:t>
            </a:r>
          </a:p>
          <a:p>
            <a:pPr marL="0" indent="0">
              <a:buNone/>
            </a:pPr>
            <a:r>
              <a:rPr lang="en-US" baseline="0" dirty="0"/>
              <a:t>4</a:t>
            </a:r>
          </a:p>
          <a:p>
            <a:pPr marL="0" indent="0">
              <a:buNone/>
            </a:pPr>
            <a:r>
              <a:rPr lang="en-US" baseline="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2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7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 like a stack of plates, you can only access the top plate/value, and every plate/value you add must go on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0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35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8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6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3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50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terminator wiped out entire families across Ukraine at point-blank range with a </a:t>
            </a:r>
            <a:r>
              <a:rPr lang="en-US"/>
              <a:t>12-gauge shotgun </a:t>
            </a:r>
            <a:r>
              <a:rPr lang="en-US" dirty="0"/>
              <a:t>“to me, killing people is like ripping up a duvet.”</a:t>
            </a:r>
          </a:p>
        </p:txBody>
      </p:sp>
    </p:spTree>
    <p:extLst>
      <p:ext uri="{BB962C8B-B14F-4D97-AF65-F5344CB8AC3E}">
        <p14:creationId xmlns:p14="http://schemas.microsoft.com/office/powerpoint/2010/main" val="202273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 like a stack of plates, you can only access the top plate/value, and every plate/value you add must go on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0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5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1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45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3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2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1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6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looks like this initially:</a:t>
            </a:r>
          </a:p>
          <a:p>
            <a:r>
              <a:rPr lang="en-US" baseline="0" dirty="0"/>
              <a:t>_	_	_	_	_	_</a:t>
            </a:r>
          </a:p>
          <a:p>
            <a:endParaRPr lang="en-US" baseline="0" dirty="0"/>
          </a:p>
          <a:p>
            <a:r>
              <a:rPr lang="en-US" baseline="0" dirty="0"/>
              <a:t>Step 1:</a:t>
            </a:r>
          </a:p>
          <a:p>
            <a:r>
              <a:rPr lang="en-US" baseline="0" dirty="0"/>
              <a:t>5	_	_	_	_	_</a:t>
            </a:r>
          </a:p>
          <a:p>
            <a:r>
              <a:rPr lang="en-US" baseline="0" dirty="0"/>
              <a:t>H 	T</a:t>
            </a:r>
          </a:p>
          <a:p>
            <a:endParaRPr lang="en-US" baseline="0" dirty="0"/>
          </a:p>
          <a:p>
            <a:r>
              <a:rPr lang="en-US" baseline="0" dirty="0"/>
              <a:t>Step 2:</a:t>
            </a:r>
          </a:p>
          <a:p>
            <a:r>
              <a:rPr lang="en-US" baseline="0" dirty="0"/>
              <a:t>5	10	_	_	_	_</a:t>
            </a:r>
          </a:p>
          <a:p>
            <a:pPr marL="0" indent="0">
              <a:buNone/>
            </a:pPr>
            <a:r>
              <a:rPr lang="en-US" baseline="0" dirty="0"/>
              <a:t>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3:</a:t>
            </a:r>
          </a:p>
          <a:p>
            <a:pPr marL="0" indent="0">
              <a:buNone/>
            </a:pPr>
            <a:r>
              <a:rPr lang="en-US" baseline="0" dirty="0"/>
              <a:t>5	10	12	_	_	_</a:t>
            </a:r>
          </a:p>
          <a:p>
            <a:pPr marL="0" indent="0">
              <a:buNone/>
            </a:pPr>
            <a:r>
              <a:rPr lang="en-US" baseline="0" dirty="0"/>
              <a:t>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4:</a:t>
            </a:r>
          </a:p>
          <a:p>
            <a:pPr marL="0" indent="0">
              <a:buNone/>
            </a:pPr>
            <a:r>
              <a:rPr lang="en-US" baseline="0" dirty="0"/>
              <a:t>_	10	12	_	_	_</a:t>
            </a:r>
          </a:p>
          <a:p>
            <a:pPr marL="0" indent="0">
              <a:buNone/>
            </a:pPr>
            <a:r>
              <a:rPr lang="en-US" baseline="0" dirty="0"/>
              <a:t>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5:</a:t>
            </a:r>
          </a:p>
          <a:p>
            <a:pPr marL="0" indent="0">
              <a:buNone/>
            </a:pPr>
            <a:r>
              <a:rPr lang="en-US" baseline="0" dirty="0"/>
              <a:t>_	10	12	7	_	_</a:t>
            </a:r>
          </a:p>
          <a:p>
            <a:pPr marL="0" indent="0">
              <a:buNone/>
            </a:pPr>
            <a:r>
              <a:rPr lang="en-US" baseline="0" dirty="0"/>
              <a:t>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6:</a:t>
            </a:r>
          </a:p>
          <a:p>
            <a:pPr marL="0" indent="0">
              <a:buNone/>
            </a:pPr>
            <a:r>
              <a:rPr lang="en-US" baseline="0" dirty="0"/>
              <a:t>_	_	12	7	_	_</a:t>
            </a:r>
          </a:p>
          <a:p>
            <a:pPr marL="0" indent="0">
              <a:buNone/>
            </a:pPr>
            <a:r>
              <a:rPr lang="en-US" baseline="0" dirty="0"/>
              <a:t>	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7:</a:t>
            </a:r>
          </a:p>
          <a:p>
            <a:pPr marL="0" indent="0">
              <a:buNone/>
            </a:pPr>
            <a:r>
              <a:rPr lang="en-US" baseline="0" dirty="0"/>
              <a:t>_	_	12	7	9	_</a:t>
            </a:r>
          </a:p>
          <a:p>
            <a:pPr marL="0" indent="0">
              <a:buNone/>
            </a:pPr>
            <a:r>
              <a:rPr lang="en-US" baseline="0" dirty="0"/>
              <a:t>	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8:</a:t>
            </a:r>
          </a:p>
          <a:p>
            <a:pPr marL="0" indent="0">
              <a:buNone/>
            </a:pPr>
            <a:r>
              <a:rPr lang="en-US" baseline="0" dirty="0"/>
              <a:t>_	_	12	7	9	12</a:t>
            </a:r>
          </a:p>
          <a:p>
            <a:pPr marL="0" indent="0">
              <a:buNone/>
            </a:pPr>
            <a:r>
              <a:rPr lang="en-US" baseline="0" dirty="0"/>
              <a:t>T		H			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9:</a:t>
            </a:r>
          </a:p>
          <a:p>
            <a:pPr marL="0" indent="0">
              <a:buNone/>
            </a:pPr>
            <a:r>
              <a:rPr lang="en-US" baseline="0" dirty="0"/>
              <a:t>13	_	12	7	9	12</a:t>
            </a:r>
          </a:p>
          <a:p>
            <a:pPr marL="0" indent="0">
              <a:buNone/>
            </a:pPr>
            <a:r>
              <a:rPr lang="en-US" baseline="0" dirty="0"/>
              <a:t>	T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10:</a:t>
            </a:r>
          </a:p>
          <a:p>
            <a:pPr marL="0" indent="0">
              <a:buNone/>
            </a:pPr>
            <a:r>
              <a:rPr lang="en-US" baseline="0" dirty="0"/>
              <a:t>13	_	_	7	9	12</a:t>
            </a:r>
          </a:p>
          <a:p>
            <a:pPr marL="0" indent="0">
              <a:buNone/>
            </a:pPr>
            <a:r>
              <a:rPr lang="en-US" baseline="0" dirty="0"/>
              <a:t>	T	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Note that technically whenever we </a:t>
            </a:r>
            <a:r>
              <a:rPr lang="en-US" baseline="0" dirty="0" err="1"/>
              <a:t>dequeue</a:t>
            </a:r>
            <a:r>
              <a:rPr lang="en-US" baseline="0" dirty="0"/>
              <a:t>, the slot that we </a:t>
            </a:r>
            <a:r>
              <a:rPr lang="en-US" baseline="0" dirty="0" err="1"/>
              <a:t>dequeue</a:t>
            </a:r>
            <a:r>
              <a:rPr lang="en-US" baseline="0" dirty="0"/>
              <a:t> from will actually keep the item that it had, but the Tail pointer will wraparound and eventually overwrite that original value if we keep </a:t>
            </a:r>
            <a:r>
              <a:rPr lang="en-US" baseline="0" dirty="0" err="1"/>
              <a:t>enqueuing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In my answer, I made slots appear empty if they had been </a:t>
            </a:r>
            <a:r>
              <a:rPr lang="en-US" baseline="0" dirty="0" err="1"/>
              <a:t>dequeued</a:t>
            </a:r>
            <a:r>
              <a:rPr lang="en-US" baseline="0" dirty="0"/>
              <a:t>, but that’s more for illustrative purposes.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Try out the same example, but leave the original items in their slots, even after they’re </a:t>
            </a:r>
            <a:r>
              <a:rPr lang="en-US" baseline="0" dirty="0" err="1"/>
              <a:t>dequeued</a:t>
            </a:r>
            <a:r>
              <a:rPr lang="en-US" baseline="0" dirty="0"/>
              <a:t>. Make sure to keep moving the Head and Tail pointers though whenever it’s necessary to do so.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What you’ll see is that the </a:t>
            </a:r>
            <a:r>
              <a:rPr lang="en-US" baseline="0" dirty="0" err="1"/>
              <a:t>dequeued</a:t>
            </a:r>
            <a:r>
              <a:rPr lang="en-US" baseline="0" dirty="0"/>
              <a:t> slots will never be referred to again and when the Tail pointer wraps around, we will just fill in new </a:t>
            </a:r>
            <a:r>
              <a:rPr lang="en-US" baseline="0" dirty="0" err="1"/>
              <a:t>enqueued</a:t>
            </a:r>
            <a:r>
              <a:rPr lang="en-US" baseline="0" dirty="0"/>
              <a:t> values.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Throughout the process of </a:t>
            </a:r>
            <a:r>
              <a:rPr lang="en-US" baseline="0" dirty="0" err="1"/>
              <a:t>enqueuing</a:t>
            </a:r>
            <a:r>
              <a:rPr lang="en-US" baseline="0" dirty="0"/>
              <a:t> and </a:t>
            </a:r>
            <a:r>
              <a:rPr lang="en-US" baseline="0" dirty="0" err="1"/>
              <a:t>dequeing</a:t>
            </a:r>
            <a:r>
              <a:rPr lang="en-US" baseline="0" dirty="0"/>
              <a:t>, all the pertinent values of the circular queue will be within a region bounded by Head and Tail, or Tail and Head,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0436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7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10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11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12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computer’s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computer’s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19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8669CB-613D-423E-B959-A211877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A9B577-69C9-4159-957E-E76FFF9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 dirty="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4. If it’s an operator </a:t>
            </a:r>
            <a:r>
              <a:rPr lang="en-US" sz="2100" i="1" dirty="0">
                <a:solidFill>
                  <a:srgbClr val="006666"/>
                </a:solidFill>
              </a:rPr>
              <a:t>and the stack is empty</a:t>
            </a:r>
            <a:r>
              <a:rPr lang="en-US" sz="2100" dirty="0">
                <a:solidFill>
                  <a:srgbClr val="006666"/>
                </a:solidFill>
              </a:rPr>
              <a:t>:</a:t>
            </a:r>
          </a:p>
          <a:p>
            <a:r>
              <a:rPr lang="en-US" sz="2100" dirty="0"/>
              <a:t>    a.  Push the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5. If it’s an operator and the stack is NOT empty:</a:t>
            </a:r>
          </a:p>
          <a:p>
            <a:r>
              <a:rPr lang="en-US" sz="2100" dirty="0"/>
              <a:t>    a.  Pop all operators with </a:t>
            </a:r>
            <a:r>
              <a:rPr lang="en-US" sz="2100" u="sng" dirty="0"/>
              <a:t>greater or equal precedence</a:t>
            </a:r>
            <a:r>
              <a:rPr lang="en-US" sz="2100" dirty="0"/>
              <a:t> off the            </a:t>
            </a:r>
            <a:br>
              <a:rPr lang="en-US" sz="2100" dirty="0"/>
            </a:br>
            <a:r>
              <a:rPr lang="en-US" sz="2100" dirty="0"/>
              <a:t>         stack and append them on the postfix string. </a:t>
            </a:r>
          </a:p>
          <a:p>
            <a:r>
              <a:rPr lang="en-US" sz="2100" dirty="0"/>
              <a:t>    b. Stop when you reach an operator with lower precedence or a (.</a:t>
            </a:r>
          </a:p>
          <a:p>
            <a:r>
              <a:rPr lang="en-US" sz="2100" dirty="0"/>
              <a:t>    c.  Push the new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 dirty="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21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22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23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678497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692785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89752" y="22099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802072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733935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89752" y="24718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499277" y="27624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479179" y="3595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762994" y="385778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767756" y="41340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69278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509846" y="440547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508277" y="524367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798944" y="553418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789419" y="57675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678497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104" name="AutoShape 113" hidden="1">
            <a:extLst>
              <a:ext uri="{FF2B5EF4-FFF2-40B4-BE49-F238E27FC236}">
                <a16:creationId xmlns:a16="http://schemas.microsoft.com/office/drawing/2014/main" xmlns="" id="{F7F4BAA1-FDD5-49F1-98B2-E7942177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3803532"/>
            <a:ext cx="5192713" cy="1624012"/>
          </a:xfrm>
          <a:prstGeom prst="wedgeRoundRectCallout">
            <a:avLst>
              <a:gd name="adj1" fmla="val 67428"/>
              <a:gd name="adj2" fmla="val -172253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To do this, we can put a special value in the array at this location which indicates we’ve “visited” it.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C69F7F9-EA48-4181-9A12-873DEE3A85E5}"/>
              </a:ext>
            </a:extLst>
          </p:cNvPr>
          <p:cNvSpPr txBox="1"/>
          <p:nvPr/>
        </p:nvSpPr>
        <p:spPr>
          <a:xfrm>
            <a:off x="749503" y="2038350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// Use the stack to explore the maze</a:t>
            </a:r>
          </a:p>
          <a:p>
            <a:r>
              <a:rPr lang="en-US" sz="1800" dirty="0"/>
              <a:t>// (we’ll see how in a bit)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26" grpId="0"/>
      <p:bldP spid="420026" grpId="1"/>
      <p:bldP spid="107" grpId="0"/>
      <p:bldP spid="10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99800" y="220995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74398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99800" y="24718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09325" y="276240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09325" y="35958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99800" y="44054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528375" y="52436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788899" y="553417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779374" y="5767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68854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68854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BB39974-BB5C-45A0-A044-BE0E7B27EA49}"/>
              </a:ext>
            </a:extLst>
          </p:cNvPr>
          <p:cNvGrpSpPr/>
          <p:nvPr/>
        </p:nvGrpSpPr>
        <p:grpSpPr>
          <a:xfrm>
            <a:off x="288925" y="-152400"/>
            <a:ext cx="8169275" cy="6726912"/>
            <a:chOff x="288925" y="-152400"/>
            <a:chExt cx="8169275" cy="6726912"/>
          </a:xfrm>
        </p:grpSpPr>
        <p:sp>
          <p:nvSpPr>
            <p:cNvPr id="421890" name="Rectangle 2"/>
            <p:cNvSpPr>
              <a:spLocks noChangeArrowheads="1"/>
            </p:cNvSpPr>
            <p:nvPr/>
          </p:nvSpPr>
          <p:spPr bwMode="auto">
            <a:xfrm>
              <a:off x="685800" y="-152400"/>
              <a:ext cx="7772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4400"/>
                <a:t>Solving a Maze with a Stack!</a:t>
              </a:r>
            </a:p>
          </p:txBody>
        </p:sp>
        <p:sp>
          <p:nvSpPr>
            <p:cNvPr id="99" name="Text Box 3">
              <a:extLst>
                <a:ext uri="{FF2B5EF4-FFF2-40B4-BE49-F238E27FC236}">
                  <a16:creationId xmlns:a16="http://schemas.microsoft.com/office/drawing/2014/main" xmlns="" id="{518E911C-7554-4695-BDE7-0080E3DD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5" y="1219200"/>
              <a:ext cx="6188075" cy="535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1.   PUSH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starting point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onto the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2.  Mark the </a:t>
              </a:r>
              <a:r>
                <a:rPr lang="en-US" sz="1800" dirty="0">
                  <a:solidFill>
                    <a:schemeClr val="accent2"/>
                  </a:solidFill>
                  <a:latin typeface="Comic Sans MS" pitchFamily="66" charset="0"/>
                </a:rPr>
                <a:t>starting point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as “discovered.”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3.  While the stack is not empty: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A.  POP the top point off the stack into a variable.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B.  If we’re at the endpoint, DONE!  Otherwise…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C.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WEST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(curx-1,cury)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(curx-1,cury)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D.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EAST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(curx+1,cury)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(curx+1,cury)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E.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NORTH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(curx,cury-1)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(curx,cury-1)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F.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SOUTH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(curx,cury+1)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(curx,cury+1)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4. If the stack is empty and we haven’t reached our</a:t>
              </a:r>
              <a:b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goal position, then the maze is unsolvable.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25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69653" y="220996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74398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69653" y="2471897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479178" y="276241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479178" y="3595847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69653" y="440547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498228" y="524367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68378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96" name="Text Box 3">
            <a:extLst>
              <a:ext uri="{FF2B5EF4-FFF2-40B4-BE49-F238E27FC236}">
                <a16:creationId xmlns:a16="http://schemas.microsoft.com/office/drawing/2014/main" xmlns="" id="{9DC648A8-CBB2-474F-A7CE-8C8C3B7A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26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89748" y="21999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74398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89748" y="2461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499273" y="27523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499273" y="35857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761947" y="384773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776234" y="41239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68854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518323" y="4366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504036" y="52240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99" name="Text Box 3">
            <a:extLst>
              <a:ext uri="{FF2B5EF4-FFF2-40B4-BE49-F238E27FC236}">
                <a16:creationId xmlns:a16="http://schemas.microsoft.com/office/drawing/2014/main" xmlns="" id="{65904915-D6BD-4EB1-B41E-FA2F1E56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3">
            <a:extLst>
              <a:ext uri="{FF2B5EF4-FFF2-40B4-BE49-F238E27FC236}">
                <a16:creationId xmlns:a16="http://schemas.microsoft.com/office/drawing/2014/main" xmlns="" id="{00D0EC19-452D-4869-94DC-4D0EF673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27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Stack!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529942" y="219991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74398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529942" y="24618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39467" y="275236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29419" y="356570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792095" y="38376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806382" y="4113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69807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548469" y="4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544230" y="5224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796855" y="549873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70918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806380" y="576702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70283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252048" y="2733676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 dirty="0">
              <a:solidFill>
                <a:srgbClr val="006666"/>
              </a:solidFill>
            </a:endParaRPr>
          </a:p>
          <a:p>
            <a:pPr algn="ctr"/>
            <a:r>
              <a:rPr lang="en-US" dirty="0"/>
              <a:t>This searching algorithm is called a “depth-first search.”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41">
            <a:extLst>
              <a:ext uri="{FF2B5EF4-FFF2-40B4-BE49-F238E27FC236}">
                <a16:creationId xmlns:a16="http://schemas.microsoft.com/office/drawing/2014/main" xmlns="" id="{8A951B01-9DD1-4ABA-9DD5-333C64E0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643" y="4506640"/>
            <a:ext cx="487448" cy="49375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/>
          </a:p>
        </p:txBody>
      </p:sp>
      <p:sp>
        <p:nvSpPr>
          <p:cNvPr id="150" name="Text Box 68">
            <a:extLst>
              <a:ext uri="{FF2B5EF4-FFF2-40B4-BE49-F238E27FC236}">
                <a16:creationId xmlns:a16="http://schemas.microsoft.com/office/drawing/2014/main" xmlns="" id="{AD19A952-4B72-49E8-B9A5-1EBA5F03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9" y="2002125"/>
            <a:ext cx="434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A81C26-9655-4389-A8F8-D4E2614C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C29E-9AB8-4319-99FA-A4A23764D2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3D500AD-4691-40D0-A6F2-AAF23775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5" y="353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Stack</a:t>
            </a:r>
            <a:br>
              <a:rPr lang="en-US" sz="4400" dirty="0"/>
            </a:br>
            <a:r>
              <a:rPr lang="en-US" sz="3200" dirty="0"/>
              <a:t>Depth-first Search Visualization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BEDDAEBB-7316-4275-9325-51D39D8D5D3A}"/>
              </a:ext>
            </a:extLst>
          </p:cNvPr>
          <p:cNvGrpSpPr/>
          <p:nvPr/>
        </p:nvGrpSpPr>
        <p:grpSpPr>
          <a:xfrm>
            <a:off x="1119549" y="2039311"/>
            <a:ext cx="3887244" cy="3944095"/>
            <a:chOff x="2998590" y="2129743"/>
            <a:chExt cx="3887244" cy="394409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D71220B1-8BE6-4A2E-AD71-830DA8AC9377}"/>
                </a:ext>
              </a:extLst>
            </p:cNvPr>
            <p:cNvGrpSpPr/>
            <p:nvPr/>
          </p:nvGrpSpPr>
          <p:grpSpPr>
            <a:xfrm>
              <a:off x="2998590" y="2129743"/>
              <a:ext cx="3887244" cy="3944095"/>
              <a:chOff x="6629400" y="1371600"/>
              <a:chExt cx="2000250" cy="2117725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xmlns="" id="{7DF37E16-09C9-40B1-AA54-2F684CC6F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xmlns="" id="{7221764E-241C-4E10-BABF-61E09F8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6367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xmlns="" id="{18867874-C9FF-4D08-9399-D4F10480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xmlns="" id="{27E1D85C-EA61-4105-9B7D-17CE6323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16535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id="{5FFD62F3-50EE-46E4-8837-7AA8D8509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xmlns="" id="{CB482A36-747D-46F5-83A4-336EB21C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695575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xmlns="" id="{C3C9F0D8-F4EC-4A25-A01D-36B4BDF3F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960688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xmlns="" id="{A48D4A13-3803-4AE9-8C4B-29FB83D2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xmlns="" id="{38F22FAF-3933-44D8-A8B7-1DFA82984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371600"/>
                <a:ext cx="249238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xmlns="" id="{845127E3-2A34-44C8-BD2A-96C7D0240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636713"/>
                <a:ext cx="249238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xmlns="" id="{482BB9FB-6EAC-4768-BAF8-6A7FEE28F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901825"/>
                <a:ext cx="249238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xmlns="" id="{A732BE90-BD1F-4584-A5C8-FCE19EF5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1534" y="2433638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xmlns="" id="{A4CF4E96-FDCF-4D8D-98F2-D1817DBF2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1673" y="2167291"/>
                <a:ext cx="249238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xmlns="" id="{ADBB8E56-02EB-4182-8742-24F1C1E1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2695575"/>
                <a:ext cx="249238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xmlns="" id="{4A1624A4-FC56-44ED-B72B-D55D88C2B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2960688"/>
                <a:ext cx="249238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xmlns="" id="{233D5299-D770-4677-918A-1E0315CBE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22421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xmlns="" id="{F5BECFF7-AEFC-43B6-8AEF-21CEABF5F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xmlns="" id="{572100A5-00A7-4904-BF46-1BFBB18CE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xmlns="" id="{F37AD662-5FFD-4BD7-93CB-24F5F856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xmlns="" id="{3FA60B60-7277-4AE0-99ED-68BD7D23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16535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xmlns="" id="{C55B5456-BA0B-4AA2-BC79-9777865C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xmlns="" id="{F7C51C1B-1D77-4BBE-80A4-ABAF91053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695575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2" name="Rectangle 26">
                <a:extLst>
                  <a:ext uri="{FF2B5EF4-FFF2-40B4-BE49-F238E27FC236}">
                    <a16:creationId xmlns:a16="http://schemas.microsoft.com/office/drawing/2014/main" xmlns="" id="{36DEC3F7-DDC6-4A8D-B9F8-DD76BD49A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xmlns="" id="{55EA79C0-F14F-4C25-95E0-62C10002D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xmlns="" id="{FBCABEC3-35DA-46B0-922A-AA78BDD8A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137160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xmlns="" id="{E1CCC786-A171-4245-803C-FC1CC7E4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1636713"/>
                <a:ext cx="249237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xmlns="" id="{9542FBE9-9D28-4F22-B830-D0C1F5C9C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165350"/>
                <a:ext cx="249237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xmlns="" id="{190408E4-23F5-4D1F-8E51-E58DD73B7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43046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xmlns="" id="{1C3CAB9D-D003-4328-898E-F9FA68FC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695575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:a16="http://schemas.microsoft.com/office/drawing/2014/main" xmlns="" id="{6445F569-70D3-4A99-9028-FB416936B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960688"/>
                <a:ext cx="249237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1" name="Rectangle 35">
                <a:extLst>
                  <a:ext uri="{FF2B5EF4-FFF2-40B4-BE49-F238E27FC236}">
                    <a16:creationId xmlns:a16="http://schemas.microsoft.com/office/drawing/2014/main" xmlns="" id="{42BC8AD0-E2FC-461C-870D-6A0DF8C69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32242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2" name="Rectangle 36">
                <a:extLst>
                  <a:ext uri="{FF2B5EF4-FFF2-40B4-BE49-F238E27FC236}">
                    <a16:creationId xmlns:a16="http://schemas.microsoft.com/office/drawing/2014/main" xmlns="" id="{4CBBED9E-9173-4B77-82DB-2BC68112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xmlns="" id="{17837EED-B2FF-4B6C-B061-61F810598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4" name="Rectangle 38">
                <a:extLst>
                  <a:ext uri="{FF2B5EF4-FFF2-40B4-BE49-F238E27FC236}">
                    <a16:creationId xmlns:a16="http://schemas.microsoft.com/office/drawing/2014/main" xmlns="" id="{60FB4276-B24B-49B5-94F7-B29265244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5" name="Rectangle 39">
                <a:extLst>
                  <a:ext uri="{FF2B5EF4-FFF2-40B4-BE49-F238E27FC236}">
                    <a16:creationId xmlns:a16="http://schemas.microsoft.com/office/drawing/2014/main" xmlns="" id="{167BC87C-B148-48CD-9D1C-BA0F7A751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165350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xmlns="" id="{AAD7471F-1AAC-4DD6-B9D0-2CDF5C5FB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xmlns="" id="{1B61305B-9675-4A6D-91AC-0F793DBD3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695575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48" name="Rectangle 42">
                <a:extLst>
                  <a:ext uri="{FF2B5EF4-FFF2-40B4-BE49-F238E27FC236}">
                    <a16:creationId xmlns:a16="http://schemas.microsoft.com/office/drawing/2014/main" xmlns="" id="{0DD901DA-5295-4280-B31D-1DA78013B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xmlns="" id="{45E33F90-292B-4E7B-917F-82B3C9E6B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xmlns="" id="{BC50C399-5B9A-4166-8921-9B9E1B071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371600"/>
                <a:ext cx="249238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xmlns="" id="{33F66C28-B35B-4164-8DBC-70AE7E7F9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636713"/>
                <a:ext cx="249238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xmlns="" id="{48F37FED-27C9-4A57-A0EE-FFEB179A3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901825"/>
                <a:ext cx="249238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4" name="Rectangle 48">
                <a:extLst>
                  <a:ext uri="{FF2B5EF4-FFF2-40B4-BE49-F238E27FC236}">
                    <a16:creationId xmlns:a16="http://schemas.microsoft.com/office/drawing/2014/main" xmlns="" id="{A31067EC-9EB6-4854-B817-1BF260BD3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243046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6" name="Rectangle 50">
                <a:extLst>
                  <a:ext uri="{FF2B5EF4-FFF2-40B4-BE49-F238E27FC236}">
                    <a16:creationId xmlns:a16="http://schemas.microsoft.com/office/drawing/2014/main" xmlns="" id="{A64AF298-65A7-42C6-BA97-5DCF20015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2960688"/>
                <a:ext cx="249238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7" name="Rectangle 51">
                <a:extLst>
                  <a:ext uri="{FF2B5EF4-FFF2-40B4-BE49-F238E27FC236}">
                    <a16:creationId xmlns:a16="http://schemas.microsoft.com/office/drawing/2014/main" xmlns="" id="{D61649A1-5997-469A-9849-6B6ECC9F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322421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8" name="Rectangle 52">
                <a:extLst>
                  <a:ext uri="{FF2B5EF4-FFF2-40B4-BE49-F238E27FC236}">
                    <a16:creationId xmlns:a16="http://schemas.microsoft.com/office/drawing/2014/main" xmlns="" id="{67009C5D-E336-4053-997A-0F596B9A3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xmlns="" id="{16F030C4-C77A-48BD-8D81-322AC4060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1" name="Rectangle 55">
                <a:extLst>
                  <a:ext uri="{FF2B5EF4-FFF2-40B4-BE49-F238E27FC236}">
                    <a16:creationId xmlns:a16="http://schemas.microsoft.com/office/drawing/2014/main" xmlns="" id="{AC90DE7D-F59D-4A0D-B75E-70702B22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165350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xmlns="" id="{32A89E5C-0E6F-4D9E-BC54-122275F9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43046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3" name="Rectangle 57">
                <a:extLst>
                  <a:ext uri="{FF2B5EF4-FFF2-40B4-BE49-F238E27FC236}">
                    <a16:creationId xmlns:a16="http://schemas.microsoft.com/office/drawing/2014/main" xmlns="" id="{3114C286-6AE0-49AB-878A-CBCC58AD5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695575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4" name="Rectangle 58">
                <a:extLst>
                  <a:ext uri="{FF2B5EF4-FFF2-40B4-BE49-F238E27FC236}">
                    <a16:creationId xmlns:a16="http://schemas.microsoft.com/office/drawing/2014/main" xmlns="" id="{49E391A0-51CE-4DA5-9E26-42B005E90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5" name="Rectangle 59">
                <a:extLst>
                  <a:ext uri="{FF2B5EF4-FFF2-40B4-BE49-F238E27FC236}">
                    <a16:creationId xmlns:a16="http://schemas.microsoft.com/office/drawing/2014/main" xmlns="" id="{AA7EE05B-2F25-4573-AD25-C7BFB8BE7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6" name="Rectangle 60">
                <a:extLst>
                  <a:ext uri="{FF2B5EF4-FFF2-40B4-BE49-F238E27FC236}">
                    <a16:creationId xmlns:a16="http://schemas.microsoft.com/office/drawing/2014/main" xmlns="" id="{3958877F-9052-4C72-9B5A-4603AA37C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37160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xmlns="" id="{192FEAF7-9543-4DB2-80F6-B64DF19C4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6367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xmlns="" id="{91565E17-BCCE-489E-9B30-24610558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901825"/>
                <a:ext cx="249237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xmlns="" id="{58B6370F-EA56-422A-8F32-9275FE303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16535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xmlns="" id="{0CFB0DAB-96D1-4005-A86A-637EE17AD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43046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xmlns="" id="{0AD37144-E702-455D-B355-B707CF40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695575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xmlns="" id="{CF31F87F-AD9E-479E-B61F-628B0BBA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960688"/>
                <a:ext cx="249237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xmlns="" id="{8953E549-AD4F-4055-B1FA-E55A8C35C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32242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</p:grpSp>
        <p:sp>
          <p:nvSpPr>
            <p:cNvPr id="105" name="Rectangle 30">
              <a:extLst>
                <a:ext uri="{FF2B5EF4-FFF2-40B4-BE49-F238E27FC236}">
                  <a16:creationId xmlns:a16="http://schemas.microsoft.com/office/drawing/2014/main" xmlns="" id="{800AB464-4773-4F09-8B8E-BBEDC8D7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152" y="3121269"/>
              <a:ext cx="484362" cy="490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/>
            </a:p>
          </p:txBody>
        </p:sp>
        <p:sp>
          <p:nvSpPr>
            <p:cNvPr id="106" name="Rectangle 54">
              <a:extLst>
                <a:ext uri="{FF2B5EF4-FFF2-40B4-BE49-F238E27FC236}">
                  <a16:creationId xmlns:a16="http://schemas.microsoft.com/office/drawing/2014/main" xmlns="" id="{147F7247-615C-4902-B9B7-515AC397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957" y="3609518"/>
              <a:ext cx="487448" cy="490794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/>
            </a:p>
          </p:txBody>
        </p:sp>
        <p:sp>
          <p:nvSpPr>
            <p:cNvPr id="107" name="Rectangle 30">
              <a:extLst>
                <a:ext uri="{FF2B5EF4-FFF2-40B4-BE49-F238E27FC236}">
                  <a16:creationId xmlns:a16="http://schemas.microsoft.com/office/drawing/2014/main" xmlns="" id="{1C8565EC-0BAD-4960-B4AC-2981C232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20" y="3121269"/>
              <a:ext cx="484362" cy="490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/>
            </a:p>
          </p:txBody>
        </p:sp>
      </p:grp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xmlns="" id="{B634F5C0-F948-4012-BC87-80D7F5EF47F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293935" y="3280694"/>
            <a:ext cx="1057843" cy="12700"/>
          </a:xfrm>
          <a:prstGeom prst="bentConnector3">
            <a:avLst>
              <a:gd name="adj1" fmla="val 102244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xmlns="" id="{076E2B6D-D831-4D42-92C8-02C13470E34E}"/>
              </a:ext>
            </a:extLst>
          </p:cNvPr>
          <p:cNvCxnSpPr>
            <a:cxnSpLocks/>
          </p:cNvCxnSpPr>
          <p:nvPr/>
        </p:nvCxnSpPr>
        <p:spPr bwMode="auto">
          <a:xfrm>
            <a:off x="2299540" y="2772547"/>
            <a:ext cx="1098714" cy="981893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xmlns="" id="{BD40E479-4D2A-4082-A173-B1B3B7F49AB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546331" y="3533111"/>
            <a:ext cx="2527594" cy="1006466"/>
          </a:xfrm>
          <a:prstGeom prst="bentConnector3">
            <a:avLst>
              <a:gd name="adj1" fmla="val -91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87">
            <a:extLst>
              <a:ext uri="{FF2B5EF4-FFF2-40B4-BE49-F238E27FC236}">
                <a16:creationId xmlns:a16="http://schemas.microsoft.com/office/drawing/2014/main" xmlns="" id="{E86C7C3A-4C1C-483A-A0C5-A7124237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" y="245972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xmlns="" id="{2C3277DE-070E-439D-A961-D8B8C693D108}"/>
              </a:ext>
            </a:extLst>
          </p:cNvPr>
          <p:cNvSpPr/>
          <p:nvPr/>
        </p:nvSpPr>
        <p:spPr bwMode="auto">
          <a:xfrm>
            <a:off x="1614711" y="252567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3" name="Text Box 87">
            <a:extLst>
              <a:ext uri="{FF2B5EF4-FFF2-40B4-BE49-F238E27FC236}">
                <a16:creationId xmlns:a16="http://schemas.microsoft.com/office/drawing/2014/main" xmlns="" id="{FDCBEE8B-9EC4-475D-8463-8D51FAB6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986" y="2467120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4" name="Text Box 87">
            <a:extLst>
              <a:ext uri="{FF2B5EF4-FFF2-40B4-BE49-F238E27FC236}">
                <a16:creationId xmlns:a16="http://schemas.microsoft.com/office/drawing/2014/main" xmlns="" id="{56DCD07F-7044-4829-B6DC-3BA2368F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304" y="29820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xmlns="" id="{7BB26B1B-77B1-4FD6-BDEE-FB05504B87E7}"/>
              </a:ext>
            </a:extLst>
          </p:cNvPr>
          <p:cNvSpPr/>
          <p:nvPr/>
        </p:nvSpPr>
        <p:spPr bwMode="auto">
          <a:xfrm>
            <a:off x="1603913" y="302481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 Box 87">
            <a:extLst>
              <a:ext uri="{FF2B5EF4-FFF2-40B4-BE49-F238E27FC236}">
                <a16:creationId xmlns:a16="http://schemas.microsoft.com/office/drawing/2014/main" xmlns="" id="{1BB80882-91D0-4901-8858-4675A402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" y="345408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xmlns="" id="{9EA3D2D6-9647-415E-8A74-0EA64B7CD4C0}"/>
              </a:ext>
            </a:extLst>
          </p:cNvPr>
          <p:cNvSpPr/>
          <p:nvPr/>
        </p:nvSpPr>
        <p:spPr bwMode="auto">
          <a:xfrm>
            <a:off x="1603913" y="3515604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xmlns="" id="{C9B8128D-9AD7-465B-B805-F952A20FF5CF}"/>
              </a:ext>
            </a:extLst>
          </p:cNvPr>
          <p:cNvSpPr/>
          <p:nvPr/>
        </p:nvSpPr>
        <p:spPr bwMode="auto">
          <a:xfrm>
            <a:off x="2089797" y="253158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9" name="Text Box 87">
            <a:extLst>
              <a:ext uri="{FF2B5EF4-FFF2-40B4-BE49-F238E27FC236}">
                <a16:creationId xmlns:a16="http://schemas.microsoft.com/office/drawing/2014/main" xmlns="" id="{E078D78B-74A5-4367-9AF9-E1639E14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579" y="247794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xmlns="" id="{2988323F-02F7-4AFA-AA1F-C1129F158FA9}"/>
              </a:ext>
            </a:extLst>
          </p:cNvPr>
          <p:cNvSpPr/>
          <p:nvPr/>
        </p:nvSpPr>
        <p:spPr bwMode="auto">
          <a:xfrm>
            <a:off x="2592649" y="251746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Text Box 87">
            <a:extLst>
              <a:ext uri="{FF2B5EF4-FFF2-40B4-BE49-F238E27FC236}">
                <a16:creationId xmlns:a16="http://schemas.microsoft.com/office/drawing/2014/main" xmlns="" id="{3C7F6C1E-47C3-4825-A586-DCDC0427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437" y="245972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2" name="Text Box 87">
            <a:extLst>
              <a:ext uri="{FF2B5EF4-FFF2-40B4-BE49-F238E27FC236}">
                <a16:creationId xmlns:a16="http://schemas.microsoft.com/office/drawing/2014/main" xmlns="" id="{8CD162AF-F989-4D33-A8A3-24197003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519" y="299498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xmlns="" id="{4D725234-4FA8-4258-8B2B-A3B672B6FF25}"/>
              </a:ext>
            </a:extLst>
          </p:cNvPr>
          <p:cNvSpPr/>
          <p:nvPr/>
        </p:nvSpPr>
        <p:spPr bwMode="auto">
          <a:xfrm>
            <a:off x="2582607" y="303289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4" name="Text Box 87">
            <a:extLst>
              <a:ext uri="{FF2B5EF4-FFF2-40B4-BE49-F238E27FC236}">
                <a16:creationId xmlns:a16="http://schemas.microsoft.com/office/drawing/2014/main" xmlns="" id="{A9EA02CB-11E1-4220-977B-597108CA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344" y="3467434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xmlns="" id="{19FA89CD-8BF4-4801-9367-E82A394B829E}"/>
              </a:ext>
            </a:extLst>
          </p:cNvPr>
          <p:cNvSpPr/>
          <p:nvPr/>
        </p:nvSpPr>
        <p:spPr bwMode="auto">
          <a:xfrm>
            <a:off x="2582607" y="352352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Text Box 87">
            <a:extLst>
              <a:ext uri="{FF2B5EF4-FFF2-40B4-BE49-F238E27FC236}">
                <a16:creationId xmlns:a16="http://schemas.microsoft.com/office/drawing/2014/main" xmlns="" id="{38866497-79DE-4AB2-BE89-8408A315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67" y="345408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xmlns="" id="{797B3581-413E-4416-AA1F-840181426692}"/>
              </a:ext>
            </a:extLst>
          </p:cNvPr>
          <p:cNvSpPr/>
          <p:nvPr/>
        </p:nvSpPr>
        <p:spPr bwMode="auto">
          <a:xfrm>
            <a:off x="3083290" y="351358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xmlns="" id="{9C3F18FF-982F-4630-93B1-11389A120EDF}"/>
              </a:ext>
            </a:extLst>
          </p:cNvPr>
          <p:cNvSpPr/>
          <p:nvPr/>
        </p:nvSpPr>
        <p:spPr bwMode="auto">
          <a:xfrm>
            <a:off x="3066257" y="251925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Text Box 87">
            <a:extLst>
              <a:ext uri="{FF2B5EF4-FFF2-40B4-BE49-F238E27FC236}">
                <a16:creationId xmlns:a16="http://schemas.microsoft.com/office/drawing/2014/main" xmlns="" id="{1F8AA22E-1FDF-4210-8C12-85C34CF5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71" y="245677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xmlns="" id="{6E4A95C6-DEE4-4FA2-9C62-AEEC1AC51C26}"/>
              </a:ext>
            </a:extLst>
          </p:cNvPr>
          <p:cNvSpPr/>
          <p:nvPr/>
        </p:nvSpPr>
        <p:spPr bwMode="auto">
          <a:xfrm>
            <a:off x="3527337" y="252903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Text Box 87">
            <a:extLst>
              <a:ext uri="{FF2B5EF4-FFF2-40B4-BE49-F238E27FC236}">
                <a16:creationId xmlns:a16="http://schemas.microsoft.com/office/drawing/2014/main" xmlns="" id="{FFF27867-8312-4B95-9045-5F23D711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368" y="2477810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xmlns="" id="{69B4C1E9-4F60-4585-A74C-42F0C2108C36}"/>
              </a:ext>
            </a:extLst>
          </p:cNvPr>
          <p:cNvSpPr/>
          <p:nvPr/>
        </p:nvSpPr>
        <p:spPr bwMode="auto">
          <a:xfrm>
            <a:off x="4042262" y="252586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Text Box 87">
            <a:extLst>
              <a:ext uri="{FF2B5EF4-FFF2-40B4-BE49-F238E27FC236}">
                <a16:creationId xmlns:a16="http://schemas.microsoft.com/office/drawing/2014/main" xmlns="" id="{1DF57072-ED45-4DF1-822C-E56E80AE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779" y="2981394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xmlns="" id="{C507FDF5-A947-4BCD-B034-8C1FFE6CA15E}"/>
              </a:ext>
            </a:extLst>
          </p:cNvPr>
          <p:cNvSpPr/>
          <p:nvPr/>
        </p:nvSpPr>
        <p:spPr bwMode="auto">
          <a:xfrm>
            <a:off x="4046323" y="304733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Text Box 87">
            <a:extLst>
              <a:ext uri="{FF2B5EF4-FFF2-40B4-BE49-F238E27FC236}">
                <a16:creationId xmlns:a16="http://schemas.microsoft.com/office/drawing/2014/main" xmlns="" id="{D6056966-3F90-49E1-A910-B672B40E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916" y="350368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xmlns="" id="{00B5C7F4-687C-4C4F-A9FB-9BB28C574194}"/>
              </a:ext>
            </a:extLst>
          </p:cNvPr>
          <p:cNvSpPr/>
          <p:nvPr/>
        </p:nvSpPr>
        <p:spPr bwMode="auto">
          <a:xfrm>
            <a:off x="4035525" y="354647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Text Box 87">
            <a:extLst>
              <a:ext uri="{FF2B5EF4-FFF2-40B4-BE49-F238E27FC236}">
                <a16:creationId xmlns:a16="http://schemas.microsoft.com/office/drawing/2014/main" xmlns="" id="{DB88EF1F-C267-47B1-9413-6101D486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779" y="397575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xmlns="" id="{41271FD6-9BC9-43C7-9BC5-DA81D1137557}"/>
              </a:ext>
            </a:extLst>
          </p:cNvPr>
          <p:cNvSpPr/>
          <p:nvPr/>
        </p:nvSpPr>
        <p:spPr bwMode="auto">
          <a:xfrm>
            <a:off x="4035525" y="403726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Text Box 87">
            <a:extLst>
              <a:ext uri="{FF2B5EF4-FFF2-40B4-BE49-F238E27FC236}">
                <a16:creationId xmlns:a16="http://schemas.microsoft.com/office/drawing/2014/main" xmlns="" id="{B45A75B6-8D4A-4B3A-9AA9-C3FDBA4B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132" y="4457688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xmlns="" id="{A8727AE4-0277-46B1-A741-E260E40BD734}"/>
              </a:ext>
            </a:extLst>
          </p:cNvPr>
          <p:cNvSpPr/>
          <p:nvPr/>
        </p:nvSpPr>
        <p:spPr bwMode="auto">
          <a:xfrm>
            <a:off x="4046676" y="4523631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Text Box 87">
            <a:extLst>
              <a:ext uri="{FF2B5EF4-FFF2-40B4-BE49-F238E27FC236}">
                <a16:creationId xmlns:a16="http://schemas.microsoft.com/office/drawing/2014/main" xmlns="" id="{1C98ADD3-582E-43AE-A2C0-1D88EB92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69" y="4979975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xmlns="" id="{5F440446-265C-48B1-BB4F-EABEE10C9690}"/>
              </a:ext>
            </a:extLst>
          </p:cNvPr>
          <p:cNvSpPr/>
          <p:nvPr/>
        </p:nvSpPr>
        <p:spPr bwMode="auto">
          <a:xfrm>
            <a:off x="4035878" y="500267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Text Box 69">
            <a:extLst>
              <a:ext uri="{FF2B5EF4-FFF2-40B4-BE49-F238E27FC236}">
                <a16:creationId xmlns:a16="http://schemas.microsoft.com/office/drawing/2014/main" xmlns="" id="{E9646922-BDDB-40FC-B4CA-633420B8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177" y="1557859"/>
            <a:ext cx="3847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0  1  2  3  4  5  6 </a:t>
            </a:r>
            <a:r>
              <a:rPr lang="en-US" sz="1800" dirty="0"/>
              <a:t> </a:t>
            </a:r>
            <a:r>
              <a:rPr lang="en-US" sz="3200" dirty="0"/>
              <a:t>7</a:t>
            </a: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xmlns="" id="{0EA6A9EA-7E55-4543-A6CC-333C5FD88CD8}"/>
              </a:ext>
            </a:extLst>
          </p:cNvPr>
          <p:cNvSpPr/>
          <p:nvPr/>
        </p:nvSpPr>
        <p:spPr bwMode="auto">
          <a:xfrm>
            <a:off x="201216" y="2238583"/>
            <a:ext cx="1391067" cy="103502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</a:t>
            </a:r>
          </a:p>
        </p:txBody>
      </p:sp>
      <p:sp>
        <p:nvSpPr>
          <p:cNvPr id="154" name="Arrow: Left 153">
            <a:extLst>
              <a:ext uri="{FF2B5EF4-FFF2-40B4-BE49-F238E27FC236}">
                <a16:creationId xmlns:a16="http://schemas.microsoft.com/office/drawing/2014/main" xmlns="" id="{6E83F9A3-38DA-4655-9F91-8182E70D6F57}"/>
              </a:ext>
            </a:extLst>
          </p:cNvPr>
          <p:cNvSpPr/>
          <p:nvPr/>
        </p:nvSpPr>
        <p:spPr bwMode="auto">
          <a:xfrm>
            <a:off x="4489304" y="4736681"/>
            <a:ext cx="1339215" cy="1015154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xmlns="" id="{3CD24377-F303-4CE1-8B74-4CBB5F6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68" y="4448443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7ABC2E15-B15B-4A52-8992-5B0E527CFDA8}"/>
              </a:ext>
            </a:extLst>
          </p:cNvPr>
          <p:cNvSpPr txBox="1"/>
          <p:nvPr/>
        </p:nvSpPr>
        <p:spPr>
          <a:xfrm>
            <a:off x="5316998" y="1850246"/>
            <a:ext cx="3604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Watch how our search goes “deep” in the same direction until it hits a dead end…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C585C068-C7E5-4AEF-94AB-8249FDE19ADC}"/>
              </a:ext>
            </a:extLst>
          </p:cNvPr>
          <p:cNvSpPr txBox="1"/>
          <p:nvPr/>
        </p:nvSpPr>
        <p:spPr>
          <a:xfrm>
            <a:off x="5242423" y="4177076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happens to be right next to the current square being processed.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E01EC67A-E4EA-41D8-943E-500C6D09B77A}"/>
              </a:ext>
            </a:extLst>
          </p:cNvPr>
          <p:cNvSpPr txBox="1"/>
          <p:nvPr/>
        </p:nvSpPr>
        <p:spPr>
          <a:xfrm>
            <a:off x="5242423" y="3051498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does this because it always processes the last item pushed on the stack…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130E233-4A60-4504-8C20-3A095FDABC6A}"/>
              </a:ext>
            </a:extLst>
          </p:cNvPr>
          <p:cNvSpPr txBox="1"/>
          <p:nvPr/>
        </p:nvSpPr>
        <p:spPr>
          <a:xfrm>
            <a:off x="5316998" y="5609059"/>
            <a:ext cx="3753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why it’s called a “depth-first” search.</a:t>
            </a:r>
          </a:p>
        </p:txBody>
      </p:sp>
    </p:spTree>
    <p:extLst>
      <p:ext uri="{BB962C8B-B14F-4D97-AF65-F5344CB8AC3E}">
        <p14:creationId xmlns:p14="http://schemas.microsoft.com/office/powerpoint/2010/main" val="28491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7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1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09" grpId="0" animBg="1"/>
      <p:bldP spid="109" grpId="1" animBg="1"/>
      <p:bldP spid="113" grpId="0"/>
      <p:bldP spid="114" grpId="0"/>
      <p:bldP spid="115" grpId="0" animBg="1"/>
      <p:bldP spid="115" grpId="1" animBg="1"/>
      <p:bldP spid="116" grpId="0"/>
      <p:bldP spid="117" grpId="0" animBg="1"/>
      <p:bldP spid="117" grpId="1" animBg="1"/>
      <p:bldP spid="118" grpId="0" animBg="1"/>
      <p:bldP spid="118" grpId="1" animBg="1"/>
      <p:bldP spid="119" grpId="0"/>
      <p:bldP spid="120" grpId="0" animBg="1"/>
      <p:bldP spid="120" grpId="1" animBg="1"/>
      <p:bldP spid="121" grpId="0"/>
      <p:bldP spid="122" grpId="0"/>
      <p:bldP spid="123" grpId="0" animBg="1"/>
      <p:bldP spid="123" grpId="1" animBg="1"/>
      <p:bldP spid="124" grpId="0"/>
      <p:bldP spid="125" grpId="0" animBg="1"/>
      <p:bldP spid="125" grpId="1" animBg="1"/>
      <p:bldP spid="126" grpId="0"/>
      <p:bldP spid="127" grpId="0" animBg="1"/>
      <p:bldP spid="127" grpId="1" animBg="1"/>
      <p:bldP spid="128" grpId="0" animBg="1"/>
      <p:bldP spid="128" grpId="1" animBg="1"/>
      <p:bldP spid="129" grpId="0"/>
      <p:bldP spid="130" grpId="0" animBg="1"/>
      <p:bldP spid="130" grpId="1" animBg="1"/>
      <p:bldP spid="132" grpId="0"/>
      <p:bldP spid="133" grpId="0" animBg="1"/>
      <p:bldP spid="13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/>
      <p:bldP spid="139" grpId="0" animBg="1"/>
      <p:bldP spid="139" grpId="1" animBg="1"/>
      <p:bldP spid="140" grpId="0"/>
      <p:bldP spid="141" grpId="0" animBg="1"/>
      <p:bldP spid="141" grpId="1" animBg="1"/>
      <p:bldP spid="142" grpId="0"/>
      <p:bldP spid="143" grpId="0" animBg="1"/>
      <p:bldP spid="152" grpId="0" animBg="1"/>
      <p:bldP spid="154" grpId="0" animBg="1"/>
      <p:bldP spid="162" grpId="0"/>
      <p:bldP spid="163" grpId="0"/>
      <p:bldP spid="164" grpId="0"/>
      <p:bldP spid="165" grpId="0"/>
      <p:bldP spid="1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29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favorite game!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180708"/>
            <a:ext cx="6042582" cy="5639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298" y="1162525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stack is a data structure that resembles a stack of plates at a buffet.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01CDE4-83E2-43BF-ABAA-8EEC48FB5C11}"/>
              </a:ext>
            </a:extLst>
          </p:cNvPr>
          <p:cNvSpPr txBox="1"/>
          <p:nvPr/>
        </p:nvSpPr>
        <p:spPr>
          <a:xfrm>
            <a:off x="633091" y="2005945"/>
            <a:ext cx="5885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Just like a stack of plates, the last plate/value you add is at the top of the stack, and thus the first to be removed.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A5A5FB3-148D-408B-846D-33AAE4244B73}"/>
              </a:ext>
            </a:extLst>
          </p:cNvPr>
          <p:cNvGrpSpPr/>
          <p:nvPr/>
        </p:nvGrpSpPr>
        <p:grpSpPr>
          <a:xfrm>
            <a:off x="2642993" y="3564255"/>
            <a:ext cx="2049094" cy="1249494"/>
            <a:chOff x="2642993" y="3564255"/>
            <a:chExt cx="2049094" cy="1249494"/>
          </a:xfrm>
        </p:grpSpPr>
        <p:sp>
          <p:nvSpPr>
            <p:cNvPr id="13312" name="Arrow: Right 13311">
              <a:extLst>
                <a:ext uri="{FF2B5EF4-FFF2-40B4-BE49-F238E27FC236}">
                  <a16:creationId xmlns:a16="http://schemas.microsoft.com/office/drawing/2014/main" xmlns="" id="{F1120226-DF40-4DE7-A033-863026403F7A}"/>
                </a:ext>
              </a:extLst>
            </p:cNvPr>
            <p:cNvSpPr/>
            <p:nvPr/>
          </p:nvSpPr>
          <p:spPr bwMode="auto">
            <a:xfrm>
              <a:off x="2642993" y="3564255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14" name="Picture 13313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xmlns="" id="{3784810D-C360-44CC-90D3-8BBB5673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385" y="4128263"/>
              <a:ext cx="1411702" cy="68548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8FB19884-6E2A-4F2F-897B-42C394591840}"/>
                </a:ext>
              </a:extLst>
            </p:cNvPr>
            <p:cNvGrpSpPr/>
            <p:nvPr/>
          </p:nvGrpSpPr>
          <p:grpSpPr>
            <a:xfrm>
              <a:off x="3568063" y="3704303"/>
              <a:ext cx="925110" cy="1062616"/>
              <a:chOff x="-738256" y="4141161"/>
              <a:chExt cx="1437245" cy="1437245"/>
            </a:xfrm>
          </p:grpSpPr>
          <p:pic>
            <p:nvPicPr>
              <p:cNvPr id="40" name="Picture 39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850A6AAE-5ACE-4D68-9BAB-081E20697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8B8F7B40-9B92-4C7A-B359-EB3EBF78C7B5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E2CEE82-5570-4E79-8061-F2C52D4BF607}"/>
              </a:ext>
            </a:extLst>
          </p:cNvPr>
          <p:cNvGrpSpPr/>
          <p:nvPr/>
        </p:nvGrpSpPr>
        <p:grpSpPr>
          <a:xfrm>
            <a:off x="4764373" y="3564254"/>
            <a:ext cx="1787256" cy="1309880"/>
            <a:chOff x="4764373" y="3564254"/>
            <a:chExt cx="1787256" cy="1309880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xmlns="" id="{C6CB9C91-F0D7-45F1-A7C0-34C3FED40356}"/>
                </a:ext>
              </a:extLst>
            </p:cNvPr>
            <p:cNvSpPr/>
            <p:nvPr/>
          </p:nvSpPr>
          <p:spPr bwMode="auto">
            <a:xfrm>
              <a:off x="4764373" y="3564254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2" name="Picture 51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xmlns="" id="{B63606E6-69D9-4D53-9E87-79176E52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927" y="4188648"/>
              <a:ext cx="1411702" cy="685486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CB350DA4-ACB0-46FE-AF2F-68EF367DDC36}"/>
                </a:ext>
              </a:extLst>
            </p:cNvPr>
            <p:cNvGrpSpPr/>
            <p:nvPr/>
          </p:nvGrpSpPr>
          <p:grpSpPr>
            <a:xfrm>
              <a:off x="5427605" y="3764688"/>
              <a:ext cx="925110" cy="1062616"/>
              <a:chOff x="-738256" y="4141161"/>
              <a:chExt cx="1437245" cy="1437245"/>
            </a:xfrm>
          </p:grpSpPr>
          <p:pic>
            <p:nvPicPr>
              <p:cNvPr id="54" name="Picture 53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7E2C43EC-82F0-401C-9A58-8F1A0FED0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417C32AD-FE23-43CA-AD9B-AC1691C51867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90C511CE-7B17-43BF-8303-7F6F59A468F5}"/>
                </a:ext>
              </a:extLst>
            </p:cNvPr>
            <p:cNvGrpSpPr/>
            <p:nvPr/>
          </p:nvGrpSpPr>
          <p:grpSpPr>
            <a:xfrm>
              <a:off x="5427605" y="3677469"/>
              <a:ext cx="925110" cy="1062616"/>
              <a:chOff x="-738256" y="4141161"/>
              <a:chExt cx="1437245" cy="1437245"/>
            </a:xfrm>
          </p:grpSpPr>
          <p:pic>
            <p:nvPicPr>
              <p:cNvPr id="57" name="Picture 56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3E58973A-E6C0-4A62-9F7D-EBD51FEC7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67EEBF54-0FFA-4573-8435-11E133BB8DE7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D83B19F-9CDA-435E-A0C4-1C6EC31122D0}"/>
              </a:ext>
            </a:extLst>
          </p:cNvPr>
          <p:cNvGrpSpPr/>
          <p:nvPr/>
        </p:nvGrpSpPr>
        <p:grpSpPr>
          <a:xfrm>
            <a:off x="2610565" y="5060539"/>
            <a:ext cx="1807752" cy="1109446"/>
            <a:chOff x="2610565" y="5060539"/>
            <a:chExt cx="1807752" cy="1109446"/>
          </a:xfrm>
        </p:grpSpPr>
        <p:sp>
          <p:nvSpPr>
            <p:cNvPr id="13316" name="Arrow: Right 13315">
              <a:extLst>
                <a:ext uri="{FF2B5EF4-FFF2-40B4-BE49-F238E27FC236}">
                  <a16:creationId xmlns:a16="http://schemas.microsoft.com/office/drawing/2014/main" xmlns="" id="{F2048998-AD81-4616-B1EB-DBFF69448FB7}"/>
                </a:ext>
              </a:extLst>
            </p:cNvPr>
            <p:cNvSpPr/>
            <p:nvPr/>
          </p:nvSpPr>
          <p:spPr bwMode="auto">
            <a:xfrm>
              <a:off x="2610565" y="5235974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3317" name="Group 13316">
              <a:extLst>
                <a:ext uri="{FF2B5EF4-FFF2-40B4-BE49-F238E27FC236}">
                  <a16:creationId xmlns:a16="http://schemas.microsoft.com/office/drawing/2014/main" xmlns="" id="{82C98E99-3840-4A04-BB65-AECEBB69CB32}"/>
                </a:ext>
              </a:extLst>
            </p:cNvPr>
            <p:cNvGrpSpPr/>
            <p:nvPr/>
          </p:nvGrpSpPr>
          <p:grpSpPr>
            <a:xfrm>
              <a:off x="3006615" y="5060539"/>
              <a:ext cx="1411702" cy="1109446"/>
              <a:chOff x="2976887" y="4250248"/>
              <a:chExt cx="1411702" cy="1200036"/>
            </a:xfrm>
          </p:grpSpPr>
          <p:pic>
            <p:nvPicPr>
              <p:cNvPr id="70" name="Picture 69" descr="A picture containing sitting, table, pair, sunglasses&#10;&#10;Description automatically generated">
                <a:extLst>
                  <a:ext uri="{FF2B5EF4-FFF2-40B4-BE49-F238E27FC236}">
                    <a16:creationId xmlns:a16="http://schemas.microsoft.com/office/drawing/2014/main" xmlns="" id="{44B6285A-46F3-4F0D-A972-A34853A27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887" y="4708826"/>
                <a:ext cx="1411702" cy="741458"/>
              </a:xfrm>
              <a:prstGeom prst="rect">
                <a:avLst/>
              </a:prstGeom>
            </p:spPr>
          </p:pic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AB2E7189-67E2-4968-9222-AE8E47505EB3}"/>
                  </a:ext>
                </a:extLst>
              </p:cNvPr>
              <p:cNvGrpSpPr/>
              <p:nvPr/>
            </p:nvGrpSpPr>
            <p:grpSpPr>
              <a:xfrm>
                <a:off x="3264565" y="4250248"/>
                <a:ext cx="925110" cy="1149382"/>
                <a:chOff x="-738256" y="4141161"/>
                <a:chExt cx="1437245" cy="1437245"/>
              </a:xfrm>
            </p:grpSpPr>
            <p:pic>
              <p:nvPicPr>
                <p:cNvPr id="72" name="Picture 71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xmlns="" id="{5B62039A-FA77-4124-BF0A-C1E99C072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8256" y="4141161"/>
                  <a:ext cx="1437245" cy="1437245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FEE3C490-376C-4343-924B-D904880087B3}"/>
                    </a:ext>
                  </a:extLst>
                </p:cNvPr>
                <p:cNvSpPr txBox="1"/>
                <p:nvPr/>
              </p:nvSpPr>
              <p:spPr>
                <a:xfrm>
                  <a:off x="-403050" y="4574505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4197BA-8C72-48F5-9B5E-A81B34AAA7E0}"/>
              </a:ext>
            </a:extLst>
          </p:cNvPr>
          <p:cNvGrpSpPr/>
          <p:nvPr/>
        </p:nvGrpSpPr>
        <p:grpSpPr>
          <a:xfrm>
            <a:off x="4741365" y="5323901"/>
            <a:ext cx="1810264" cy="822647"/>
            <a:chOff x="4741365" y="5323901"/>
            <a:chExt cx="1810264" cy="822647"/>
          </a:xfrm>
        </p:grpSpPr>
        <p:pic>
          <p:nvPicPr>
            <p:cNvPr id="13319" name="Picture 13318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xmlns="" id="{59F19404-4539-4F82-B9A7-58173DBC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927" y="5461062"/>
              <a:ext cx="1411702" cy="685486"/>
            </a:xfrm>
            <a:prstGeom prst="rect">
              <a:avLst/>
            </a:prstGeom>
          </p:spPr>
        </p:pic>
        <p:sp>
          <p:nvSpPr>
            <p:cNvPr id="13320" name="Arrow: Right 13319">
              <a:extLst>
                <a:ext uri="{FF2B5EF4-FFF2-40B4-BE49-F238E27FC236}">
                  <a16:creationId xmlns:a16="http://schemas.microsoft.com/office/drawing/2014/main" xmlns="" id="{D9BE3EF3-CE03-4FD8-AF55-7238553F13AB}"/>
                </a:ext>
              </a:extLst>
            </p:cNvPr>
            <p:cNvSpPr/>
            <p:nvPr/>
          </p:nvSpPr>
          <p:spPr bwMode="auto">
            <a:xfrm>
              <a:off x="4741365" y="5323901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D1033AA-B4EB-4FD3-B954-559527029ED5}"/>
              </a:ext>
            </a:extLst>
          </p:cNvPr>
          <p:cNvGrpSpPr/>
          <p:nvPr/>
        </p:nvGrpSpPr>
        <p:grpSpPr>
          <a:xfrm>
            <a:off x="487568" y="4881825"/>
            <a:ext cx="1771585" cy="1328417"/>
            <a:chOff x="487568" y="4881825"/>
            <a:chExt cx="1771585" cy="1328417"/>
          </a:xfrm>
        </p:grpSpPr>
        <p:pic>
          <p:nvPicPr>
            <p:cNvPr id="59" name="Picture 58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xmlns="" id="{9C19AC03-81CD-42F9-A04A-5982E7E93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51" y="5524756"/>
              <a:ext cx="1411702" cy="685486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9890766A-F9B2-4240-B82A-42E21500317A}"/>
                </a:ext>
              </a:extLst>
            </p:cNvPr>
            <p:cNvGrpSpPr/>
            <p:nvPr/>
          </p:nvGrpSpPr>
          <p:grpSpPr>
            <a:xfrm>
              <a:off x="1135129" y="5100796"/>
              <a:ext cx="925110" cy="1062616"/>
              <a:chOff x="-738256" y="4141161"/>
              <a:chExt cx="1437245" cy="1437245"/>
            </a:xfrm>
          </p:grpSpPr>
          <p:pic>
            <p:nvPicPr>
              <p:cNvPr id="61" name="Picture 60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09716E22-13A0-4C8F-B769-B66FD7833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FB4A191A-725D-46EE-9517-4C276324EA1D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4254879C-4E2C-46DB-9D8C-083FA0056DB6}"/>
                </a:ext>
              </a:extLst>
            </p:cNvPr>
            <p:cNvGrpSpPr/>
            <p:nvPr/>
          </p:nvGrpSpPr>
          <p:grpSpPr>
            <a:xfrm>
              <a:off x="1135129" y="5013576"/>
              <a:ext cx="925110" cy="1062616"/>
              <a:chOff x="-738256" y="4141161"/>
              <a:chExt cx="1437245" cy="1437245"/>
            </a:xfrm>
          </p:grpSpPr>
          <p:pic>
            <p:nvPicPr>
              <p:cNvPr id="64" name="Picture 63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7DBCD564-2DF8-417E-9378-9BEF885D8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E52BF999-5DEB-4983-8EE9-0FC9B9896528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sp>
          <p:nvSpPr>
            <p:cNvPr id="13315" name="Freeform: Shape 13314">
              <a:extLst>
                <a:ext uri="{FF2B5EF4-FFF2-40B4-BE49-F238E27FC236}">
                  <a16:creationId xmlns:a16="http://schemas.microsoft.com/office/drawing/2014/main" xmlns="" id="{FA8FD021-2597-4483-B0F4-331367434D01}"/>
                </a:ext>
              </a:extLst>
            </p:cNvPr>
            <p:cNvSpPr/>
            <p:nvPr/>
          </p:nvSpPr>
          <p:spPr bwMode="auto">
            <a:xfrm rot="16200000">
              <a:off x="1651516" y="4888525"/>
              <a:ext cx="339130" cy="446793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24" name="Picture 13323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xmlns="" id="{387176CC-D809-45F9-B5F8-DC565F55A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68" y="4881825"/>
              <a:ext cx="1364831" cy="8354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316CFBFF-5F89-4F99-95F3-AEAD5FB3FAE4}"/>
              </a:ext>
            </a:extLst>
          </p:cNvPr>
          <p:cNvGrpSpPr/>
          <p:nvPr/>
        </p:nvGrpSpPr>
        <p:grpSpPr>
          <a:xfrm>
            <a:off x="2781293" y="4893396"/>
            <a:ext cx="1407011" cy="835450"/>
            <a:chOff x="2781293" y="4893396"/>
            <a:chExt cx="1407011" cy="835450"/>
          </a:xfrm>
        </p:grpSpPr>
        <p:sp>
          <p:nvSpPr>
            <p:cNvPr id="13318" name="Freeform: Shape 13317">
              <a:extLst>
                <a:ext uri="{FF2B5EF4-FFF2-40B4-BE49-F238E27FC236}">
                  <a16:creationId xmlns:a16="http://schemas.microsoft.com/office/drawing/2014/main" xmlns="" id="{6437A695-A74A-482A-A6C3-1D072A3D805C}"/>
                </a:ext>
              </a:extLst>
            </p:cNvPr>
            <p:cNvSpPr/>
            <p:nvPr/>
          </p:nvSpPr>
          <p:spPr bwMode="auto">
            <a:xfrm rot="16200000">
              <a:off x="3795343" y="4908034"/>
              <a:ext cx="339130" cy="446793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25" name="Picture 13324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xmlns="" id="{4A22EC99-DEAB-41B2-9034-EE379CA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293" y="4893396"/>
              <a:ext cx="1364831" cy="8354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9876208-293F-47E3-B45F-1A9C1451C005}"/>
              </a:ext>
            </a:extLst>
          </p:cNvPr>
          <p:cNvGrpSpPr/>
          <p:nvPr/>
        </p:nvGrpSpPr>
        <p:grpSpPr>
          <a:xfrm>
            <a:off x="454883" y="2818148"/>
            <a:ext cx="2326550" cy="2009156"/>
            <a:chOff x="454883" y="2818148"/>
            <a:chExt cx="2326550" cy="20091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888D0D9-C3C1-4DDF-8F04-9818E5564956}"/>
                </a:ext>
              </a:extLst>
            </p:cNvPr>
            <p:cNvSpPr/>
            <p:nvPr/>
          </p:nvSpPr>
          <p:spPr bwMode="auto">
            <a:xfrm>
              <a:off x="1910455" y="3630211"/>
              <a:ext cx="366821" cy="413065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22858B8-DAA1-41B8-A31A-72131E7D38F6}"/>
                </a:ext>
              </a:extLst>
            </p:cNvPr>
            <p:cNvGrpSpPr/>
            <p:nvPr/>
          </p:nvGrpSpPr>
          <p:grpSpPr>
            <a:xfrm>
              <a:off x="1064488" y="2933559"/>
              <a:ext cx="925110" cy="1062616"/>
              <a:chOff x="-738256" y="4141161"/>
              <a:chExt cx="1437245" cy="1437245"/>
            </a:xfrm>
          </p:grpSpPr>
          <p:pic>
            <p:nvPicPr>
              <p:cNvPr id="8" name="Picture 7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9545865B-528A-4E0A-9CB9-6643EEAC4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17BCD69A-C755-4295-B582-19882B341235}"/>
                  </a:ext>
                </a:extLst>
              </p:cNvPr>
              <p:cNvSpPr txBox="1"/>
              <p:nvPr/>
            </p:nvSpPr>
            <p:spPr>
              <a:xfrm>
                <a:off x="-419962" y="4560892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pic>
          <p:nvPicPr>
            <p:cNvPr id="31" name="Picture 30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xmlns="" id="{AD810ADE-3DE4-40B9-B89C-CF9022301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1" y="4141818"/>
              <a:ext cx="1411702" cy="685486"/>
            </a:xfrm>
            <a:prstGeom prst="rect">
              <a:avLst/>
            </a:prstGeom>
          </p:spPr>
        </p:pic>
        <p:pic>
          <p:nvPicPr>
            <p:cNvPr id="13326" name="Picture 13325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xmlns="" id="{13B269A0-1357-42CB-94F0-F6107D8F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83" y="2818148"/>
              <a:ext cx="1364831" cy="8354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6B8C22B-2482-4921-8359-B7131402A6D0}"/>
              </a:ext>
            </a:extLst>
          </p:cNvPr>
          <p:cNvGrpSpPr/>
          <p:nvPr/>
        </p:nvGrpSpPr>
        <p:grpSpPr>
          <a:xfrm>
            <a:off x="2330027" y="2847368"/>
            <a:ext cx="1895225" cy="1167506"/>
            <a:chOff x="2330027" y="2847368"/>
            <a:chExt cx="1895225" cy="116750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52CE6D36-68E7-4103-A65C-BC8EB807DD27}"/>
                </a:ext>
              </a:extLst>
            </p:cNvPr>
            <p:cNvSpPr/>
            <p:nvPr/>
          </p:nvSpPr>
          <p:spPr bwMode="auto">
            <a:xfrm>
              <a:off x="3858431" y="3601809"/>
              <a:ext cx="366821" cy="413065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2B1069CE-7B3B-4C81-85EC-0A6DA7807635}"/>
                </a:ext>
              </a:extLst>
            </p:cNvPr>
            <p:cNvGrpSpPr/>
            <p:nvPr/>
          </p:nvGrpSpPr>
          <p:grpSpPr>
            <a:xfrm>
              <a:off x="3012464" y="2905156"/>
              <a:ext cx="925110" cy="1062616"/>
              <a:chOff x="-738256" y="4141161"/>
              <a:chExt cx="1437245" cy="1437245"/>
            </a:xfrm>
          </p:grpSpPr>
          <p:pic>
            <p:nvPicPr>
              <p:cNvPr id="50" name="Picture 49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456BAA4F-F750-4331-88E4-D446B3D15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66FBE642-772E-4F14-B51D-DE1E1595E541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pic>
          <p:nvPicPr>
            <p:cNvPr id="13327" name="Picture 13326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xmlns="" id="{37D58B2B-6FBD-4A5D-A8EB-986F211C3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027" y="2847368"/>
              <a:ext cx="1364831" cy="835450"/>
            </a:xfrm>
            <a:prstGeom prst="rect">
              <a:avLst/>
            </a:prstGeom>
          </p:spPr>
        </p:pic>
      </p:grpSp>
      <p:sp>
        <p:nvSpPr>
          <p:cNvPr id="13329" name="TextBox 13328">
            <a:extLst>
              <a:ext uri="{FF2B5EF4-FFF2-40B4-BE49-F238E27FC236}">
                <a16:creationId xmlns:a16="http://schemas.microsoft.com/office/drawing/2014/main" xmlns="" id="{5DFF74C8-DC95-4505-B672-FCCF90BFD1B2}"/>
              </a:ext>
            </a:extLst>
          </p:cNvPr>
          <p:cNvSpPr txBox="1"/>
          <p:nvPr/>
        </p:nvSpPr>
        <p:spPr>
          <a:xfrm>
            <a:off x="632298" y="6138169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last-added/first-removed aspect of stacks can help solve many hard problems!</a:t>
            </a:r>
          </a:p>
        </p:txBody>
      </p:sp>
      <p:sp>
        <p:nvSpPr>
          <p:cNvPr id="66" name="Rectangle: Beveled 65">
            <a:extLst>
              <a:ext uri="{FF2B5EF4-FFF2-40B4-BE49-F238E27FC236}">
                <a16:creationId xmlns:a16="http://schemas.microsoft.com/office/drawing/2014/main" xmlns="" id="{76D2E104-A9F3-4840-9DCB-9AEAA03F0DAE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Use stacks to find a path through a maze, “undo” in a word processor, and evaluate math expressions.</a:t>
            </a:r>
          </a:p>
        </p:txBody>
      </p:sp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29" grpId="0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7747" y="1180708"/>
            <a:ext cx="6363882" cy="56395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94" y="1151639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queue is a super-useful* data structure that resembles a conveyer belt of dishes.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01CDE4-83E2-43BF-ABAA-8EEC48FB5C11}"/>
              </a:ext>
            </a:extLst>
          </p:cNvPr>
          <p:cNvSpPr txBox="1"/>
          <p:nvPr/>
        </p:nvSpPr>
        <p:spPr>
          <a:xfrm>
            <a:off x="367529" y="1962401"/>
            <a:ext cx="618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Dishes are added to the rear of the queue...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632A76A0-D178-4347-891D-7225E9F09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" y="3490147"/>
            <a:ext cx="2773429" cy="614002"/>
          </a:xfrm>
          <a:prstGeom prst="rect">
            <a:avLst/>
          </a:prstGeom>
        </p:spPr>
      </p:pic>
      <p:sp>
        <p:nvSpPr>
          <p:cNvPr id="13329" name="TextBox 13328">
            <a:extLst>
              <a:ext uri="{FF2B5EF4-FFF2-40B4-BE49-F238E27FC236}">
                <a16:creationId xmlns:a16="http://schemas.microsoft.com/office/drawing/2014/main" xmlns="" id="{5DFF74C8-DC95-4505-B672-FCCF90BFD1B2}"/>
              </a:ext>
            </a:extLst>
          </p:cNvPr>
          <p:cNvSpPr txBox="1"/>
          <p:nvPr/>
        </p:nvSpPr>
        <p:spPr>
          <a:xfrm>
            <a:off x="41485" y="6116400"/>
            <a:ext cx="666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first-in/first-out property of queues is opposite of the last-in-first-out property of stacks.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AAD761CC-80CD-4DFC-87AA-D1A57369EF2F}"/>
              </a:ext>
            </a:extLst>
          </p:cNvPr>
          <p:cNvGrpSpPr/>
          <p:nvPr/>
        </p:nvGrpSpPr>
        <p:grpSpPr>
          <a:xfrm>
            <a:off x="-155838" y="2403038"/>
            <a:ext cx="1531275" cy="1056390"/>
            <a:chOff x="454883" y="2818148"/>
            <a:chExt cx="1794834" cy="117802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3B3B50DE-CE06-40B7-B7B6-E9F0A06D28A6}"/>
                </a:ext>
              </a:extLst>
            </p:cNvPr>
            <p:cNvSpPr/>
            <p:nvPr/>
          </p:nvSpPr>
          <p:spPr bwMode="auto">
            <a:xfrm>
              <a:off x="2006934" y="3427402"/>
              <a:ext cx="242783" cy="385318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2A1707F9-C594-4DBA-965A-B1F20B75793E}"/>
                </a:ext>
              </a:extLst>
            </p:cNvPr>
            <p:cNvGrpSpPr/>
            <p:nvPr/>
          </p:nvGrpSpPr>
          <p:grpSpPr>
            <a:xfrm>
              <a:off x="1064488" y="2933559"/>
              <a:ext cx="925110" cy="1062616"/>
              <a:chOff x="-738256" y="4141161"/>
              <a:chExt cx="1437245" cy="1437245"/>
            </a:xfrm>
          </p:grpSpPr>
          <p:pic>
            <p:nvPicPr>
              <p:cNvPr id="67" name="Picture 66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966E5D68-FBDA-46BC-A89A-516EDF7FB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A17D1446-173B-4883-B0D2-4CFF231C91A3}"/>
                  </a:ext>
                </a:extLst>
              </p:cNvPr>
              <p:cNvSpPr txBox="1"/>
              <p:nvPr/>
            </p:nvSpPr>
            <p:spPr>
              <a:xfrm>
                <a:off x="-419962" y="4560892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pic>
          <p:nvPicPr>
            <p:cNvPr id="66" name="Picture 65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xmlns="" id="{6E12260C-98FC-4DE3-9FA9-5D938928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83" y="2818148"/>
              <a:ext cx="1364831" cy="83545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183172-BDA2-4B43-B2C3-87F5F0D59CDD}"/>
              </a:ext>
            </a:extLst>
          </p:cNvPr>
          <p:cNvGrpSpPr/>
          <p:nvPr/>
        </p:nvGrpSpPr>
        <p:grpSpPr>
          <a:xfrm>
            <a:off x="1127459" y="2513686"/>
            <a:ext cx="2085611" cy="1327167"/>
            <a:chOff x="1279598" y="2863030"/>
            <a:chExt cx="2085611" cy="132716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xmlns="" id="{1E247E4F-7AEA-468B-A70C-2E7CB219056A}"/>
                </a:ext>
              </a:extLst>
            </p:cNvPr>
            <p:cNvGrpSpPr/>
            <p:nvPr/>
          </p:nvGrpSpPr>
          <p:grpSpPr>
            <a:xfrm>
              <a:off x="1279598" y="2863030"/>
              <a:ext cx="600655" cy="452727"/>
              <a:chOff x="2636456" y="4921140"/>
              <a:chExt cx="704039" cy="504856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8F011876-C8F8-41B1-AB10-D7185D0DD8F4}"/>
                  </a:ext>
                </a:extLst>
              </p:cNvPr>
              <p:cNvSpPr txBox="1"/>
              <p:nvPr/>
            </p:nvSpPr>
            <p:spPr>
              <a:xfrm>
                <a:off x="2636456" y="4921140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rear</a:t>
                </a:r>
                <a:endParaRPr lang="en-US" dirty="0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xmlns="" id="{6C4FF267-34CF-4605-A53C-E671EFB5FC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84876" y="5288592"/>
                <a:ext cx="3600" cy="137404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7C2BA40-556C-450F-B825-C404ADCA251E}"/>
                </a:ext>
              </a:extLst>
            </p:cNvPr>
            <p:cNvGrpSpPr/>
            <p:nvPr/>
          </p:nvGrpSpPr>
          <p:grpSpPr>
            <a:xfrm>
              <a:off x="2575946" y="3237301"/>
              <a:ext cx="789263" cy="952896"/>
              <a:chOff x="1421664" y="3612625"/>
              <a:chExt cx="925110" cy="1062616"/>
            </a:xfrm>
          </p:grpSpPr>
          <p:pic>
            <p:nvPicPr>
              <p:cNvPr id="2" name="Picture 1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DC18A50A-356C-4418-A971-3A7CF7A1B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1664" y="3612625"/>
                <a:ext cx="925110" cy="1062616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1CA2857-C699-467E-862D-7D23FB7B7B0F}"/>
                  </a:ext>
                </a:extLst>
              </p:cNvPr>
              <p:cNvSpPr txBox="1"/>
              <p:nvPr/>
            </p:nvSpPr>
            <p:spPr>
              <a:xfrm>
                <a:off x="1680970" y="3922950"/>
                <a:ext cx="372218" cy="42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6B93B951-5F2C-4A1E-8837-D15D66FCFE27}"/>
                </a:ext>
              </a:extLst>
            </p:cNvPr>
            <p:cNvGrpSpPr/>
            <p:nvPr/>
          </p:nvGrpSpPr>
          <p:grpSpPr>
            <a:xfrm>
              <a:off x="1757050" y="3213030"/>
              <a:ext cx="789263" cy="952896"/>
              <a:chOff x="461822" y="3600623"/>
              <a:chExt cx="925110" cy="1062616"/>
            </a:xfrm>
          </p:grpSpPr>
          <p:pic>
            <p:nvPicPr>
              <p:cNvPr id="6" name="Picture 5" descr="A close up of a bowl&#10;&#10;Description automatically generated">
                <a:extLst>
                  <a:ext uri="{FF2B5EF4-FFF2-40B4-BE49-F238E27FC236}">
                    <a16:creationId xmlns:a16="http://schemas.microsoft.com/office/drawing/2014/main" xmlns="" id="{94D2F8FB-A309-45DB-9DB0-A0C72D638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822" y="3600623"/>
                <a:ext cx="925110" cy="106261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1AE1EDB-591F-4C4B-9A34-619E0285799E}"/>
                  </a:ext>
                </a:extLst>
              </p:cNvPr>
              <p:cNvSpPr txBox="1"/>
              <p:nvPr/>
            </p:nvSpPr>
            <p:spPr>
              <a:xfrm>
                <a:off x="655812" y="3910948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EA24DF37-E569-4CAB-85A0-6756C0F59FC3}"/>
                </a:ext>
              </a:extLst>
            </p:cNvPr>
            <p:cNvGrpSpPr/>
            <p:nvPr/>
          </p:nvGrpSpPr>
          <p:grpSpPr>
            <a:xfrm>
              <a:off x="2610338" y="2885828"/>
              <a:ext cx="705962" cy="462587"/>
              <a:chOff x="2610338" y="2885828"/>
              <a:chExt cx="705962" cy="462587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71E722AD-6603-4219-BD28-69CFA5CA5C63}"/>
                  </a:ext>
                </a:extLst>
              </p:cNvPr>
              <p:cNvSpPr txBox="1"/>
              <p:nvPr/>
            </p:nvSpPr>
            <p:spPr>
              <a:xfrm>
                <a:off x="2610338" y="2885828"/>
                <a:ext cx="705962" cy="35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front</a:t>
                </a:r>
                <a:endParaRPr lang="en-US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xmlns="" id="{E60B2C96-9975-4D8A-9E16-8A23B29465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91998" y="3225199"/>
                <a:ext cx="3071" cy="123216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CE66EDE-4012-4E1A-8C4B-309FF8C23600}"/>
              </a:ext>
            </a:extLst>
          </p:cNvPr>
          <p:cNvGrpSpPr/>
          <p:nvPr/>
        </p:nvGrpSpPr>
        <p:grpSpPr>
          <a:xfrm>
            <a:off x="3362616" y="2498946"/>
            <a:ext cx="3103496" cy="1341907"/>
            <a:chOff x="3362616" y="2542490"/>
            <a:chExt cx="3103496" cy="134190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xmlns="" id="{85500AE0-2EF8-4689-99E6-35EDB986CCC0}"/>
                </a:ext>
              </a:extLst>
            </p:cNvPr>
            <p:cNvSpPr/>
            <p:nvPr/>
          </p:nvSpPr>
          <p:spPr bwMode="auto">
            <a:xfrm>
              <a:off x="3362616" y="3110532"/>
              <a:ext cx="223687" cy="517927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86C6CF44-6616-4467-8963-91E884387F0C}"/>
                </a:ext>
              </a:extLst>
            </p:cNvPr>
            <p:cNvGrpSpPr/>
            <p:nvPr/>
          </p:nvGrpSpPr>
          <p:grpSpPr>
            <a:xfrm>
              <a:off x="3640802" y="2542490"/>
              <a:ext cx="2825310" cy="1341907"/>
              <a:chOff x="3771434" y="2879949"/>
              <a:chExt cx="2825310" cy="134190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69BF9EBD-D4F5-4033-AD0D-6F3CD5F1976A}"/>
                  </a:ext>
                </a:extLst>
              </p:cNvPr>
              <p:cNvGrpSpPr/>
              <p:nvPr/>
            </p:nvGrpSpPr>
            <p:grpSpPr>
              <a:xfrm>
                <a:off x="3771434" y="2879949"/>
                <a:ext cx="2825310" cy="1341907"/>
                <a:chOff x="3452056" y="2757203"/>
                <a:chExt cx="3311597" cy="14964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xmlns="" id="{DBD5C618-4634-4768-89A7-6FA9BD33B29E}"/>
                    </a:ext>
                  </a:extLst>
                </p:cNvPr>
                <p:cNvGrpSpPr/>
                <p:nvPr/>
              </p:nvGrpSpPr>
              <p:grpSpPr>
                <a:xfrm>
                  <a:off x="3452056" y="2757203"/>
                  <a:ext cx="704039" cy="504856"/>
                  <a:chOff x="2636456" y="4921140"/>
                  <a:chExt cx="704039" cy="504856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xmlns="" id="{DF2C43B2-3B9C-46FC-89D6-3F4DECF98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56" y="4921140"/>
                    <a:ext cx="7040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rear</a:t>
                    </a:r>
                    <a:endParaRPr lang="en-US" dirty="0"/>
                  </a:p>
                </p:txBody>
              </p: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xmlns="" id="{73245CBC-1884-4E72-A8A2-F57D1062D0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2984876" y="5288592"/>
                    <a:ext cx="3600" cy="137404"/>
                  </a:xfrm>
                  <a:prstGeom prst="straightConnector1">
                    <a:avLst/>
                  </a:prstGeom>
                  <a:solidFill>
                    <a:srgbClr val="CCFFFF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xmlns="" id="{342B587B-3690-4D8F-9901-A8031E4A6B25}"/>
                    </a:ext>
                  </a:extLst>
                </p:cNvPr>
                <p:cNvGrpSpPr/>
                <p:nvPr/>
              </p:nvGrpSpPr>
              <p:grpSpPr>
                <a:xfrm>
                  <a:off x="5838543" y="3191006"/>
                  <a:ext cx="925110" cy="1062616"/>
                  <a:chOff x="1421664" y="3612625"/>
                  <a:chExt cx="925110" cy="1062616"/>
                </a:xfrm>
              </p:grpSpPr>
              <p:pic>
                <p:nvPicPr>
                  <p:cNvPr id="81" name="Picture 80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xmlns="" id="{42322162-65B1-4154-ACC6-41B2A6F42E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1664" y="3612625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xmlns="" id="{FB2A01E6-5909-486D-B9F6-C450993BEAC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970" y="3922950"/>
                    <a:ext cx="372218" cy="4268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xmlns="" id="{CE18D439-52F2-4EB1-990B-8CD2C76D017C}"/>
                    </a:ext>
                  </a:extLst>
                </p:cNvPr>
                <p:cNvGrpSpPr/>
                <p:nvPr/>
              </p:nvGrpSpPr>
              <p:grpSpPr>
                <a:xfrm>
                  <a:off x="4878701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93" name="Picture 92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xmlns="" id="{4C8B8F35-C3AE-461F-91E8-8568F6B5C7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xmlns="" id="{40482FAC-07FE-4A29-BDEA-765D730C2D4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14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xmlns="" id="{57CF5C6C-3602-4A9F-92CF-19CA298D54D4}"/>
                    </a:ext>
                  </a:extLst>
                </p:cNvPr>
                <p:cNvGrpSpPr/>
                <p:nvPr/>
              </p:nvGrpSpPr>
              <p:grpSpPr>
                <a:xfrm>
                  <a:off x="3910730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97" name="Picture 96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xmlns="" id="{0FEE3902-65ED-4277-9CB6-F951F12E48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xmlns="" id="{11D54740-2FDE-4CBF-9C1E-70ABEA3E6652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xmlns="" id="{FD4BA93A-1E4C-4C98-BC1C-49528BF94AA2}"/>
                  </a:ext>
                </a:extLst>
              </p:cNvPr>
              <p:cNvGrpSpPr/>
              <p:nvPr/>
            </p:nvGrpSpPr>
            <p:grpSpPr>
              <a:xfrm>
                <a:off x="5809987" y="2909463"/>
                <a:ext cx="705962" cy="462587"/>
                <a:chOff x="2653882" y="2885828"/>
                <a:chExt cx="705962" cy="462587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1EDFC889-CA65-40B7-A98C-2C452C032F55}"/>
                    </a:ext>
                  </a:extLst>
                </p:cNvPr>
                <p:cNvSpPr txBox="1"/>
                <p:nvPr/>
              </p:nvSpPr>
              <p:spPr>
                <a:xfrm>
                  <a:off x="2653882" y="2885828"/>
                  <a:ext cx="705962" cy="358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front</a:t>
                  </a:r>
                  <a:endParaRPr lang="en-US" dirty="0"/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xmlns="" id="{709F17F3-BAD1-4ABA-B986-970F192A61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035542" y="3225199"/>
                  <a:ext cx="3071" cy="123216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E499ADD9-053E-4F9A-BE3C-95B704A15769}"/>
              </a:ext>
            </a:extLst>
          </p:cNvPr>
          <p:cNvGrpSpPr/>
          <p:nvPr/>
        </p:nvGrpSpPr>
        <p:grpSpPr>
          <a:xfrm>
            <a:off x="499911" y="4479530"/>
            <a:ext cx="2825310" cy="1341907"/>
            <a:chOff x="3771434" y="2879949"/>
            <a:chExt cx="2825310" cy="134190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C3369707-3A41-4810-A025-E22603BB2FB8}"/>
                </a:ext>
              </a:extLst>
            </p:cNvPr>
            <p:cNvGrpSpPr/>
            <p:nvPr/>
          </p:nvGrpSpPr>
          <p:grpSpPr>
            <a:xfrm>
              <a:off x="3771434" y="2879949"/>
              <a:ext cx="2825310" cy="1341907"/>
              <a:chOff x="3452056" y="2757203"/>
              <a:chExt cx="3311597" cy="1496419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BB6B6439-3B6B-46C2-A081-45E2FC69A4A8}"/>
                  </a:ext>
                </a:extLst>
              </p:cNvPr>
              <p:cNvGrpSpPr/>
              <p:nvPr/>
            </p:nvGrpSpPr>
            <p:grpSpPr>
              <a:xfrm>
                <a:off x="3452056" y="2757203"/>
                <a:ext cx="704039" cy="504856"/>
                <a:chOff x="2636456" y="4921140"/>
                <a:chExt cx="704039" cy="504856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xmlns="" id="{CAFF40C2-CCA0-441F-A63F-A791FD84D56C}"/>
                    </a:ext>
                  </a:extLst>
                </p:cNvPr>
                <p:cNvSpPr txBox="1"/>
                <p:nvPr/>
              </p:nvSpPr>
              <p:spPr>
                <a:xfrm>
                  <a:off x="2636456" y="4921140"/>
                  <a:ext cx="704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rear</a:t>
                  </a:r>
                  <a:endParaRPr lang="en-US" dirty="0"/>
                </a:p>
              </p:txBody>
            </p: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xmlns="" id="{AB2407FA-F871-4919-8057-7A1400E326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984876" y="5288592"/>
                  <a:ext cx="3600" cy="137404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E6F05CC6-22BB-4545-946D-A444B062C8BA}"/>
                  </a:ext>
                </a:extLst>
              </p:cNvPr>
              <p:cNvGrpSpPr/>
              <p:nvPr/>
            </p:nvGrpSpPr>
            <p:grpSpPr>
              <a:xfrm>
                <a:off x="5838543" y="3191006"/>
                <a:ext cx="925110" cy="1062616"/>
                <a:chOff x="1421664" y="3612625"/>
                <a:chExt cx="925110" cy="1062616"/>
              </a:xfrm>
            </p:grpSpPr>
            <p:pic>
              <p:nvPicPr>
                <p:cNvPr id="149" name="Picture 148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xmlns="" id="{17D8FAF9-F0C6-4EFE-B369-0890F47265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1664" y="3612625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xmlns="" id="{52EDF5F1-3C1C-4892-8B54-26A78811CF06}"/>
                    </a:ext>
                  </a:extLst>
                </p:cNvPr>
                <p:cNvSpPr txBox="1"/>
                <p:nvPr/>
              </p:nvSpPr>
              <p:spPr>
                <a:xfrm>
                  <a:off x="1680970" y="3922950"/>
                  <a:ext cx="372218" cy="426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xmlns="" id="{BFDDE255-3EC0-43C1-97E8-63D7A965F331}"/>
                  </a:ext>
                </a:extLst>
              </p:cNvPr>
              <p:cNvGrpSpPr/>
              <p:nvPr/>
            </p:nvGrpSpPr>
            <p:grpSpPr>
              <a:xfrm>
                <a:off x="4878701" y="3179004"/>
                <a:ext cx="925110" cy="1062616"/>
                <a:chOff x="461822" y="3600623"/>
                <a:chExt cx="925110" cy="1062616"/>
              </a:xfrm>
            </p:grpSpPr>
            <p:pic>
              <p:nvPicPr>
                <p:cNvPr id="147" name="Picture 146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xmlns="" id="{33A47284-1D75-48C1-83BA-419ABF939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822" y="3600623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xmlns="" id="{C1CAAB7D-E384-423B-96F1-A7C53C3FD27E}"/>
                    </a:ext>
                  </a:extLst>
                </p:cNvPr>
                <p:cNvSpPr txBox="1"/>
                <p:nvPr/>
              </p:nvSpPr>
              <p:spPr>
                <a:xfrm>
                  <a:off x="655812" y="3910948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xmlns="" id="{82CD3D69-3205-4DED-AF90-4CE626B9F510}"/>
                  </a:ext>
                </a:extLst>
              </p:cNvPr>
              <p:cNvGrpSpPr/>
              <p:nvPr/>
            </p:nvGrpSpPr>
            <p:grpSpPr>
              <a:xfrm>
                <a:off x="3910730" y="3179004"/>
                <a:ext cx="925110" cy="1062616"/>
                <a:chOff x="461822" y="3600623"/>
                <a:chExt cx="925110" cy="1062616"/>
              </a:xfrm>
            </p:grpSpPr>
            <p:pic>
              <p:nvPicPr>
                <p:cNvPr id="145" name="Picture 144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xmlns="" id="{BFF90C5F-04F2-4454-AA4E-0997384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822" y="3600623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xmlns="" id="{E44D1693-0C96-4F05-861A-D500B79A0E1B}"/>
                    </a:ext>
                  </a:extLst>
                </p:cNvPr>
                <p:cNvSpPr txBox="1"/>
                <p:nvPr/>
              </p:nvSpPr>
              <p:spPr>
                <a:xfrm>
                  <a:off x="655812" y="3910948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35B791E5-2BB3-46B7-A7EC-AC4A418D8892}"/>
                </a:ext>
              </a:extLst>
            </p:cNvPr>
            <p:cNvGrpSpPr/>
            <p:nvPr/>
          </p:nvGrpSpPr>
          <p:grpSpPr>
            <a:xfrm>
              <a:off x="5766443" y="2909463"/>
              <a:ext cx="705962" cy="462587"/>
              <a:chOff x="2610338" y="2885828"/>
              <a:chExt cx="705962" cy="462587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977B6158-A4B9-4A27-91E1-55218FF9C9EA}"/>
                  </a:ext>
                </a:extLst>
              </p:cNvPr>
              <p:cNvSpPr txBox="1"/>
              <p:nvPr/>
            </p:nvSpPr>
            <p:spPr>
              <a:xfrm>
                <a:off x="2610338" y="2885828"/>
                <a:ext cx="705962" cy="35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front</a:t>
                </a:r>
                <a:endParaRPr lang="en-US" dirty="0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xmlns="" id="{5ECDC522-F27E-41EF-9724-CAADCAAF69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91998" y="3225199"/>
                <a:ext cx="3071" cy="123216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21" name="Picture 20" descr="A picture containing person, person, dark, hand&#10;&#10;Description automatically generated">
            <a:extLst>
              <a:ext uri="{FF2B5EF4-FFF2-40B4-BE49-F238E27FC236}">
                <a16:creationId xmlns:a16="http://schemas.microsoft.com/office/drawing/2014/main" xmlns="" id="{AED45A30-DB42-47A2-8F66-DC2D15F79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7830" y="4690781"/>
            <a:ext cx="1164415" cy="74918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BF06D1E-D62A-434B-B6E9-63E025DEEC46}"/>
              </a:ext>
            </a:extLst>
          </p:cNvPr>
          <p:cNvGrpSpPr/>
          <p:nvPr/>
        </p:nvGrpSpPr>
        <p:grpSpPr>
          <a:xfrm>
            <a:off x="3850492" y="4468871"/>
            <a:ext cx="2356929" cy="1331144"/>
            <a:chOff x="3850492" y="4512415"/>
            <a:chExt cx="2356929" cy="1331144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xmlns="" id="{AB74AB0F-8D0D-4993-A54D-322D3CDA0BAB}"/>
                </a:ext>
              </a:extLst>
            </p:cNvPr>
            <p:cNvSpPr/>
            <p:nvPr/>
          </p:nvSpPr>
          <p:spPr bwMode="auto">
            <a:xfrm>
              <a:off x="3850492" y="5015175"/>
              <a:ext cx="223687" cy="517927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xmlns="" id="{E6B54793-CEE9-4F9D-B19D-66EC35598F81}"/>
                </a:ext>
              </a:extLst>
            </p:cNvPr>
            <p:cNvGrpSpPr/>
            <p:nvPr/>
          </p:nvGrpSpPr>
          <p:grpSpPr>
            <a:xfrm>
              <a:off x="4201006" y="4512415"/>
              <a:ext cx="2006415" cy="1331144"/>
              <a:chOff x="3771434" y="2879949"/>
              <a:chExt cx="2006415" cy="1331144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xmlns="" id="{A044C20C-AA08-4BC1-A144-90F40C8E520E}"/>
                  </a:ext>
                </a:extLst>
              </p:cNvPr>
              <p:cNvGrpSpPr/>
              <p:nvPr/>
            </p:nvGrpSpPr>
            <p:grpSpPr>
              <a:xfrm>
                <a:off x="3771434" y="2879949"/>
                <a:ext cx="2006415" cy="1331144"/>
                <a:chOff x="3452056" y="2757203"/>
                <a:chExt cx="2351755" cy="1484417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xmlns="" id="{816149EB-2556-4E7D-A579-B938E650789A}"/>
                    </a:ext>
                  </a:extLst>
                </p:cNvPr>
                <p:cNvGrpSpPr/>
                <p:nvPr/>
              </p:nvGrpSpPr>
              <p:grpSpPr>
                <a:xfrm>
                  <a:off x="3452056" y="2757203"/>
                  <a:ext cx="704039" cy="504856"/>
                  <a:chOff x="2636456" y="4921140"/>
                  <a:chExt cx="704039" cy="504856"/>
                </a:xfrm>
              </p:grpSpPr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xmlns="" id="{1FBAC867-84F6-4EA7-BD34-A3953008D9F2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56" y="4921140"/>
                    <a:ext cx="7040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rear</a:t>
                    </a:r>
                    <a:endParaRPr lang="en-US" dirty="0"/>
                  </a:p>
                </p:txBody>
              </p:sp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xmlns="" id="{B21222ED-87F0-46F3-BAF5-41C56B6D9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2984876" y="5288592"/>
                    <a:ext cx="3600" cy="137404"/>
                  </a:xfrm>
                  <a:prstGeom prst="straightConnector1">
                    <a:avLst/>
                  </a:prstGeom>
                  <a:solidFill>
                    <a:srgbClr val="CCFFFF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xmlns="" id="{30D1A8C5-F122-46D7-A418-965471371B07}"/>
                    </a:ext>
                  </a:extLst>
                </p:cNvPr>
                <p:cNvGrpSpPr/>
                <p:nvPr/>
              </p:nvGrpSpPr>
              <p:grpSpPr>
                <a:xfrm>
                  <a:off x="4878701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166" name="Picture 165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xmlns="" id="{BA47EA02-958A-4C49-AE30-A11FFE54EC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xmlns="" id="{B63246F7-0321-4DBA-A66A-4082C7EDFDC4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14</a:t>
                    </a: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xmlns="" id="{ECFAC628-A3C7-4AC4-A0A3-513D7331DE10}"/>
                    </a:ext>
                  </a:extLst>
                </p:cNvPr>
                <p:cNvGrpSpPr/>
                <p:nvPr/>
              </p:nvGrpSpPr>
              <p:grpSpPr>
                <a:xfrm>
                  <a:off x="3910730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164" name="Picture 163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xmlns="" id="{220CCF84-9FDC-49C8-BC8B-23C118B63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xmlns="" id="{3DAEC71F-E58D-4235-857A-72DE6C62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xmlns="" id="{4EBD2F96-6434-4681-BEF0-8FA271F552D7}"/>
                  </a:ext>
                </a:extLst>
              </p:cNvPr>
              <p:cNvGrpSpPr/>
              <p:nvPr/>
            </p:nvGrpSpPr>
            <p:grpSpPr>
              <a:xfrm>
                <a:off x="4993557" y="2909463"/>
                <a:ext cx="705962" cy="462587"/>
                <a:chOff x="1837452" y="2885828"/>
                <a:chExt cx="705962" cy="462587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xmlns="" id="{759FA274-1FDD-47BE-9323-65A089EA1472}"/>
                    </a:ext>
                  </a:extLst>
                </p:cNvPr>
                <p:cNvSpPr txBox="1"/>
                <p:nvPr/>
              </p:nvSpPr>
              <p:spPr>
                <a:xfrm>
                  <a:off x="1837452" y="2885828"/>
                  <a:ext cx="705962" cy="358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front</a:t>
                  </a:r>
                  <a:endParaRPr lang="en-US" dirty="0"/>
                </a:p>
              </p:txBody>
            </p: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xmlns="" id="{AB3D6203-EB73-435E-BFDD-34212F6B7C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219112" y="3225199"/>
                  <a:ext cx="3071" cy="123216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62F0B507-0757-4DA3-B04F-5F4FD74ED911}"/>
              </a:ext>
            </a:extLst>
          </p:cNvPr>
          <p:cNvSpPr txBox="1"/>
          <p:nvPr/>
        </p:nvSpPr>
        <p:spPr>
          <a:xfrm>
            <a:off x="388528" y="4063948"/>
            <a:ext cx="618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and dishes are extracted from its front...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51B6B1BF-EFE3-4E97-BBAF-36C265B33B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49" y="3523297"/>
            <a:ext cx="2853164" cy="614002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B38C7F8B-4B03-4E43-8338-6FA15EBDF5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" y="5461255"/>
            <a:ext cx="2780608" cy="614002"/>
          </a:xfrm>
          <a:prstGeom prst="rect">
            <a:avLst/>
          </a:prstGeom>
        </p:spPr>
      </p:pic>
      <p:pic>
        <p:nvPicPr>
          <p:cNvPr id="32" name="Picture 31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8508118A-CF52-40C6-89D8-4EF5D30405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48" y="5481892"/>
            <a:ext cx="2796157" cy="614002"/>
          </a:xfrm>
          <a:prstGeom prst="rect">
            <a:avLst/>
          </a:prstGeom>
        </p:spPr>
      </p:pic>
      <p:sp>
        <p:nvSpPr>
          <p:cNvPr id="87" name="Rectangle: Beveled 86">
            <a:extLst>
              <a:ext uri="{FF2B5EF4-FFF2-40B4-BE49-F238E27FC236}">
                <a16:creationId xmlns:a16="http://schemas.microsoft.com/office/drawing/2014/main" xmlns="" id="{3C28DAF0-4204-4334-A584-54528E6D67B0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pPr algn="ctr"/>
            <a:r>
              <a:rPr lang="en-US" sz="1800" dirty="0"/>
              <a:t>Use queues for vehicle navigation, implementing twitter feeds, queueing songs on Spotify, etc.</a:t>
            </a:r>
          </a:p>
        </p:txBody>
      </p:sp>
    </p:spTree>
    <p:extLst>
      <p:ext uri="{BB962C8B-B14F-4D97-AF65-F5344CB8AC3E}">
        <p14:creationId xmlns:p14="http://schemas.microsoft.com/office/powerpoint/2010/main" val="1778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29" grpId="0"/>
      <p:bldP spid="172" grpId="0"/>
      <p:bldP spid="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31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void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bool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isEmpty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getFront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33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Instead of </a:t>
            </a:r>
            <a:r>
              <a:rPr lang="en-US" dirty="0">
                <a:solidFill>
                  <a:srgbClr val="6600CC"/>
                </a:solidFill>
              </a:rPr>
              <a:t>always exploring the </a:t>
            </a:r>
            <a:r>
              <a:rPr lang="en-US" dirty="0">
                <a:solidFill>
                  <a:srgbClr val="008080"/>
                </a:solidFill>
              </a:rPr>
              <a:t>last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x,y</a:t>
            </a:r>
            <a:r>
              <a:rPr lang="en-US" dirty="0">
                <a:solidFill>
                  <a:srgbClr val="6600CC"/>
                </a:solidFill>
              </a:rPr>
              <a:t> location</a:t>
            </a:r>
            <a:r>
              <a:rPr lang="en-US" dirty="0"/>
              <a:t> pushed on top of the stack first…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new algorithm </a:t>
            </a:r>
            <a:r>
              <a:rPr lang="en-US" dirty="0">
                <a:solidFill>
                  <a:srgbClr val="6600CC"/>
                </a:solidFill>
              </a:rPr>
              <a:t>explores the </a:t>
            </a:r>
            <a:r>
              <a:rPr lang="en-US" dirty="0">
                <a:solidFill>
                  <a:srgbClr val="008080"/>
                </a:solidFill>
              </a:rPr>
              <a:t>oldest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x,y</a:t>
            </a:r>
            <a:r>
              <a:rPr lang="en-US" dirty="0">
                <a:solidFill>
                  <a:srgbClr val="6600CC"/>
                </a:solidFill>
              </a:rPr>
              <a:t> location </a:t>
            </a:r>
            <a:r>
              <a:rPr lang="en-US" dirty="0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p"/>
      <p:bldP spid="315398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35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queue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Remove the front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(curx,cury+1) on queue.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510889" y="222425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510889" y="2486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51088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525177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795755" y="387207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792090" y="4143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515652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810565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824853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536133" y="5034973"/>
            <a:ext cx="1321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curx,cury</a:t>
            </a:r>
            <a:r>
              <a:rPr lang="en-US" sz="1800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510889" y="222901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496602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52993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529939" y="35815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800517" y="3857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792090" y="41483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515652" y="520824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510889" y="222901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529939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52993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529939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515652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810565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829615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510889" y="2214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515652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544227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34702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790992" y="3857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791567" y="41483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521460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510889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815328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829615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510889" y="2214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CCE3DC4C-A638-433C-B677-5D12F89F2269}"/>
              </a:ext>
            </a:extLst>
          </p:cNvPr>
          <p:cNvSpPr txBox="1"/>
          <p:nvPr/>
        </p:nvSpPr>
        <p:spPr>
          <a:xfrm>
            <a:off x="307497" y="5903234"/>
            <a:ext cx="5390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queue is empty and we haven’t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reached our goal position, then the 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maze is unsolvable.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BF7C48F8-6984-4072-87C9-E79EBB00C072}"/>
              </a:ext>
            </a:extLst>
          </p:cNvPr>
          <p:cNvSpPr txBox="1"/>
          <p:nvPr/>
        </p:nvSpPr>
        <p:spPr>
          <a:xfrm>
            <a:off x="749503" y="2038350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// Use the queue to explore the maze</a:t>
            </a:r>
          </a:p>
          <a:p>
            <a:r>
              <a:rPr lang="en-US" sz="1800" dirty="0"/>
              <a:t>// (we’ll see how in a bit)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394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396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 nodeType="clickPar">
                      <p:stCondLst>
                        <p:cond delay="indefinite"/>
                      </p:stCondLst>
                      <p:childTnLst>
                        <p:par>
                          <p:cTn id="5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21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26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 nodeType="clickPar">
                      <p:stCondLst>
                        <p:cond delay="indefinite"/>
                      </p:stCondLst>
                      <p:childTnLst>
                        <p:par>
                          <p:cTn id="5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 nodeType="clickPar">
                      <p:stCondLst>
                        <p:cond delay="indefinite"/>
                      </p:stCondLst>
                      <p:childTnLst>
                        <p:par>
                          <p:cTn id="5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 nodeType="clickPar">
                      <p:stCondLst>
                        <p:cond delay="indefinite"/>
                      </p:stCondLst>
                      <p:childTnLst>
                        <p:par>
                          <p:cTn id="5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 nodeType="clickPar">
                      <p:stCondLst>
                        <p:cond delay="indefinite"/>
                      </p:stCondLst>
                      <p:childTnLst>
                        <p:par>
                          <p:cTn id="5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 nodeType="clickPar">
                      <p:stCondLst>
                        <p:cond delay="indefinite"/>
                      </p:stCondLst>
                      <p:childTnLst>
                        <p:par>
                          <p:cTn id="5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 nodeType="clickPar">
                      <p:stCondLst>
                        <p:cond delay="indefinite"/>
                      </p:stCondLst>
                      <p:childTnLst>
                        <p:par>
                          <p:cTn id="5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 nodeType="clickPar">
                      <p:stCondLst>
                        <p:cond delay="indefinite"/>
                      </p:stCondLst>
                      <p:childTnLst>
                        <p:par>
                          <p:cTn id="6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 nodeType="clickPar">
                      <p:stCondLst>
                        <p:cond delay="indefinite"/>
                      </p:stCondLst>
                      <p:childTnLst>
                        <p:par>
                          <p:cTn id="6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 nodeType="clickPar">
                      <p:stCondLst>
                        <p:cond delay="indefinite"/>
                      </p:stCondLst>
                      <p:childTnLst>
                        <p:par>
                          <p:cTn id="6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 nodeType="clickPar">
                      <p:stCondLst>
                        <p:cond delay="indefinite"/>
                      </p:stCondLst>
                      <p:childTnLst>
                        <p:par>
                          <p:cTn id="6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 nodeType="clickPar">
                      <p:stCondLst>
                        <p:cond delay="indefinite"/>
                      </p:stCondLst>
                      <p:childTnLst>
                        <p:par>
                          <p:cTn id="6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677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682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684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 nodeType="clickPar">
                      <p:stCondLst>
                        <p:cond delay="indefinite"/>
                      </p:stCondLst>
                      <p:childTnLst>
                        <p:par>
                          <p:cTn id="6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 nodeType="clickPar">
                      <p:stCondLst>
                        <p:cond delay="indefinite"/>
                      </p:stCondLst>
                      <p:childTnLst>
                        <p:par>
                          <p:cTn id="6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  <p:bldP spid="170" grpId="0"/>
      <p:bldP spid="171" grpId="0"/>
      <p:bldP spid="17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68">
            <a:extLst>
              <a:ext uri="{FF2B5EF4-FFF2-40B4-BE49-F238E27FC236}">
                <a16:creationId xmlns:a16="http://schemas.microsoft.com/office/drawing/2014/main" xmlns="" id="{AD19A952-4B72-49E8-B9A5-1EBA5F03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9" y="2002125"/>
            <a:ext cx="434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A81C26-9655-4389-A8F8-D4E2614C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C29E-9AB8-4319-99FA-A4A23764D2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13D500AD-4691-40D0-A6F2-AAF23775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5" y="353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Queue</a:t>
            </a:r>
            <a:br>
              <a:rPr lang="en-US" sz="4400" dirty="0"/>
            </a:br>
            <a:r>
              <a:rPr lang="en-US" sz="3200" dirty="0"/>
              <a:t>Breadth-first Search Visualization</a:t>
            </a:r>
          </a:p>
        </p:txBody>
      </p:sp>
      <p:sp>
        <p:nvSpPr>
          <p:cNvPr id="151" name="Text Box 69">
            <a:extLst>
              <a:ext uri="{FF2B5EF4-FFF2-40B4-BE49-F238E27FC236}">
                <a16:creationId xmlns:a16="http://schemas.microsoft.com/office/drawing/2014/main" xmlns="" id="{E9646922-BDDB-40FC-B4CA-633420B8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177" y="1557859"/>
            <a:ext cx="3847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0  1  2  3  4  5  6 </a:t>
            </a:r>
            <a:r>
              <a:rPr lang="en-US" sz="1800" dirty="0"/>
              <a:t> </a:t>
            </a:r>
            <a:r>
              <a:rPr lang="en-US" sz="3200" dirty="0"/>
              <a:t>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7ABC2E15-B15B-4A52-8992-5B0E527CFDA8}"/>
              </a:ext>
            </a:extLst>
          </p:cNvPr>
          <p:cNvSpPr txBox="1"/>
          <p:nvPr/>
        </p:nvSpPr>
        <p:spPr>
          <a:xfrm>
            <a:off x="5210098" y="1397106"/>
            <a:ext cx="3542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Watch how the squares we explore expand out like ripples in a pond…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C585C068-C7E5-4AEF-94AB-8249FDE19ADC}"/>
              </a:ext>
            </a:extLst>
          </p:cNvPr>
          <p:cNvSpPr txBox="1"/>
          <p:nvPr/>
        </p:nvSpPr>
        <p:spPr>
          <a:xfrm>
            <a:off x="5127646" y="3816515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 squares closer to the starting square are explored before squares further away.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E01EC67A-E4EA-41D8-943E-500C6D09B77A}"/>
              </a:ext>
            </a:extLst>
          </p:cNvPr>
          <p:cNvSpPr txBox="1"/>
          <p:nvPr/>
        </p:nvSpPr>
        <p:spPr>
          <a:xfrm>
            <a:off x="4937735" y="2644340"/>
            <a:ext cx="4115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does this because each new square to explore is added to the END of the queue…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130E233-4A60-4504-8C20-3A095FDABC6A}"/>
              </a:ext>
            </a:extLst>
          </p:cNvPr>
          <p:cNvSpPr txBox="1"/>
          <p:nvPr/>
        </p:nvSpPr>
        <p:spPr>
          <a:xfrm>
            <a:off x="5210098" y="5680055"/>
            <a:ext cx="3753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why it’s called a “breadth-first” search.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7134909-F9EE-493E-9386-A50D3699882F}"/>
              </a:ext>
            </a:extLst>
          </p:cNvPr>
          <p:cNvGrpSpPr/>
          <p:nvPr/>
        </p:nvGrpSpPr>
        <p:grpSpPr>
          <a:xfrm>
            <a:off x="1119549" y="2039311"/>
            <a:ext cx="3887244" cy="3944095"/>
            <a:chOff x="1119549" y="2039311"/>
            <a:chExt cx="3887244" cy="394409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BEDDAEBB-7316-4275-9325-51D39D8D5D3A}"/>
                </a:ext>
              </a:extLst>
            </p:cNvPr>
            <p:cNvGrpSpPr/>
            <p:nvPr/>
          </p:nvGrpSpPr>
          <p:grpSpPr>
            <a:xfrm>
              <a:off x="1119549" y="2039311"/>
              <a:ext cx="3887244" cy="3944095"/>
              <a:chOff x="2998590" y="2129743"/>
              <a:chExt cx="3887244" cy="394409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D71220B1-8BE6-4A2E-AD71-830DA8AC9377}"/>
                  </a:ext>
                </a:extLst>
              </p:cNvPr>
              <p:cNvGrpSpPr/>
              <p:nvPr/>
            </p:nvGrpSpPr>
            <p:grpSpPr>
              <a:xfrm>
                <a:off x="2998590" y="2129743"/>
                <a:ext cx="3887244" cy="3944095"/>
                <a:chOff x="6629400" y="1371600"/>
                <a:chExt cx="2000250" cy="2117725"/>
              </a:xfrm>
            </p:grpSpPr>
            <p:sp>
              <p:nvSpPr>
                <p:cNvPr id="10" name="Rectangle 4">
                  <a:extLst>
                    <a:ext uri="{FF2B5EF4-FFF2-40B4-BE49-F238E27FC236}">
                      <a16:creationId xmlns:a16="http://schemas.microsoft.com/office/drawing/2014/main" xmlns="" id="{7DF37E16-09C9-40B1-AA54-2F684CC6F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1" name="Rectangle 5">
                  <a:extLst>
                    <a:ext uri="{FF2B5EF4-FFF2-40B4-BE49-F238E27FC236}">
                      <a16:creationId xmlns:a16="http://schemas.microsoft.com/office/drawing/2014/main" xmlns="" id="{7221764E-241C-4E10-BABF-61E09F855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6367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2" name="Rectangle 6">
                  <a:extLst>
                    <a:ext uri="{FF2B5EF4-FFF2-40B4-BE49-F238E27FC236}">
                      <a16:creationId xmlns:a16="http://schemas.microsoft.com/office/drawing/2014/main" xmlns="" id="{18867874-C9FF-4D08-9399-D4F104803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xmlns="" id="{27E1D85C-EA61-4105-9B7D-17CE63235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16535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xmlns="" id="{5FFD62F3-50EE-46E4-8837-7AA8D8509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5" name="Rectangle 9">
                  <a:extLst>
                    <a:ext uri="{FF2B5EF4-FFF2-40B4-BE49-F238E27FC236}">
                      <a16:creationId xmlns:a16="http://schemas.microsoft.com/office/drawing/2014/main" xmlns="" id="{CB482A36-747D-46F5-83A4-336EB21CF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695575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6" name="Rectangle 10">
                  <a:extLst>
                    <a:ext uri="{FF2B5EF4-FFF2-40B4-BE49-F238E27FC236}">
                      <a16:creationId xmlns:a16="http://schemas.microsoft.com/office/drawing/2014/main" xmlns="" id="{C3C9F0D8-F4EC-4A25-A01D-36B4BDF3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960688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7" name="Rectangle 11">
                  <a:extLst>
                    <a:ext uri="{FF2B5EF4-FFF2-40B4-BE49-F238E27FC236}">
                      <a16:creationId xmlns:a16="http://schemas.microsoft.com/office/drawing/2014/main" xmlns="" id="{A48D4A13-3803-4AE9-8C4B-29FB83D2B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8" name="Rectangle 12">
                  <a:extLst>
                    <a:ext uri="{FF2B5EF4-FFF2-40B4-BE49-F238E27FC236}">
                      <a16:creationId xmlns:a16="http://schemas.microsoft.com/office/drawing/2014/main" xmlns="" id="{38F22FAF-3933-44D8-A8B7-1DFA82984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371600"/>
                  <a:ext cx="249238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9" name="Rectangle 13">
                  <a:extLst>
                    <a:ext uri="{FF2B5EF4-FFF2-40B4-BE49-F238E27FC236}">
                      <a16:creationId xmlns:a16="http://schemas.microsoft.com/office/drawing/2014/main" xmlns="" id="{845127E3-2A34-44C8-BD2A-96C7D0240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636713"/>
                  <a:ext cx="249238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0" name="Rectangle 14">
                  <a:extLst>
                    <a:ext uri="{FF2B5EF4-FFF2-40B4-BE49-F238E27FC236}">
                      <a16:creationId xmlns:a16="http://schemas.microsoft.com/office/drawing/2014/main" xmlns="" id="{482BB9FB-6EAC-4768-BAF8-6A7FEE28F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901825"/>
                  <a:ext cx="249238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1" name="Rectangle 15">
                  <a:extLst>
                    <a:ext uri="{FF2B5EF4-FFF2-40B4-BE49-F238E27FC236}">
                      <a16:creationId xmlns:a16="http://schemas.microsoft.com/office/drawing/2014/main" xmlns="" id="{A732BE90-BD1F-4584-A5C8-FCE19EF53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1534" y="2433638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 dirty="0"/>
                </a:p>
              </p:txBody>
            </p:sp>
            <p:sp>
              <p:nvSpPr>
                <p:cNvPr id="22" name="Rectangle 16">
                  <a:extLst>
                    <a:ext uri="{FF2B5EF4-FFF2-40B4-BE49-F238E27FC236}">
                      <a16:creationId xmlns:a16="http://schemas.microsoft.com/office/drawing/2014/main" xmlns="" id="{A4CF4E96-FDCF-4D8D-98F2-D1817DBF2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1673" y="2167291"/>
                  <a:ext cx="249238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3" name="Rectangle 17">
                  <a:extLst>
                    <a:ext uri="{FF2B5EF4-FFF2-40B4-BE49-F238E27FC236}">
                      <a16:creationId xmlns:a16="http://schemas.microsoft.com/office/drawing/2014/main" xmlns="" id="{ADBB8E56-02EB-4182-8742-24F1C1E1F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2695575"/>
                  <a:ext cx="249238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4" name="Rectangle 18">
                  <a:extLst>
                    <a:ext uri="{FF2B5EF4-FFF2-40B4-BE49-F238E27FC236}">
                      <a16:creationId xmlns:a16="http://schemas.microsoft.com/office/drawing/2014/main" xmlns="" id="{4A1624A4-FC56-44ED-B72B-D55D88C2B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2960688"/>
                  <a:ext cx="249238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5" name="Rectangle 19">
                  <a:extLst>
                    <a:ext uri="{FF2B5EF4-FFF2-40B4-BE49-F238E27FC236}">
                      <a16:creationId xmlns:a16="http://schemas.microsoft.com/office/drawing/2014/main" xmlns="" id="{233D5299-D770-4677-918A-1E0315CB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322421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6" name="Rectangle 20">
                  <a:extLst>
                    <a:ext uri="{FF2B5EF4-FFF2-40B4-BE49-F238E27FC236}">
                      <a16:creationId xmlns:a16="http://schemas.microsoft.com/office/drawing/2014/main" xmlns="" id="{F5BECFF7-AEFC-43B6-8AEF-21CEABF5F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7" name="Rectangle 21">
                  <a:extLst>
                    <a:ext uri="{FF2B5EF4-FFF2-40B4-BE49-F238E27FC236}">
                      <a16:creationId xmlns:a16="http://schemas.microsoft.com/office/drawing/2014/main" xmlns="" id="{572100A5-00A7-4904-BF46-1BFBB18CE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8" name="Rectangle 22">
                  <a:extLst>
                    <a:ext uri="{FF2B5EF4-FFF2-40B4-BE49-F238E27FC236}">
                      <a16:creationId xmlns:a16="http://schemas.microsoft.com/office/drawing/2014/main" xmlns="" id="{F37AD662-5FFD-4BD7-93CB-24F5F856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9" name="Rectangle 23">
                  <a:extLst>
                    <a:ext uri="{FF2B5EF4-FFF2-40B4-BE49-F238E27FC236}">
                      <a16:creationId xmlns:a16="http://schemas.microsoft.com/office/drawing/2014/main" xmlns="" id="{3FA60B60-7277-4AE0-99ED-68BD7D239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16535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xmlns="" id="{C55B5456-BA0B-4AA2-BC79-9777865C8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xmlns="" id="{F7C51C1B-1D77-4BBE-80A4-ABAF91053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695575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xmlns="" id="{36DEC3F7-DDC6-4A8D-B9F8-DD76BD49A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3" name="Rectangle 27">
                  <a:extLst>
                    <a:ext uri="{FF2B5EF4-FFF2-40B4-BE49-F238E27FC236}">
                      <a16:creationId xmlns:a16="http://schemas.microsoft.com/office/drawing/2014/main" xmlns="" id="{55EA79C0-F14F-4C25-95E0-62C10002D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4" name="Rectangle 28">
                  <a:extLst>
                    <a:ext uri="{FF2B5EF4-FFF2-40B4-BE49-F238E27FC236}">
                      <a16:creationId xmlns:a16="http://schemas.microsoft.com/office/drawing/2014/main" xmlns="" id="{FBCABEC3-35DA-46B0-922A-AA78BDD8A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137160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xmlns="" id="{E1CCC786-A171-4245-803C-FC1CC7E48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1636713"/>
                  <a:ext cx="249237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7" name="Rectangle 31">
                  <a:extLst>
                    <a:ext uri="{FF2B5EF4-FFF2-40B4-BE49-F238E27FC236}">
                      <a16:creationId xmlns:a16="http://schemas.microsoft.com/office/drawing/2014/main" xmlns="" id="{9542FBE9-9D28-4F22-B830-D0C1F5C9C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165350"/>
                  <a:ext cx="249237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8" name="Rectangle 32">
                  <a:extLst>
                    <a:ext uri="{FF2B5EF4-FFF2-40B4-BE49-F238E27FC236}">
                      <a16:creationId xmlns:a16="http://schemas.microsoft.com/office/drawing/2014/main" xmlns="" id="{190408E4-23F5-4D1F-8E51-E58DD73B7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43046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9" name="Rectangle 33">
                  <a:extLst>
                    <a:ext uri="{FF2B5EF4-FFF2-40B4-BE49-F238E27FC236}">
                      <a16:creationId xmlns:a16="http://schemas.microsoft.com/office/drawing/2014/main" xmlns="" id="{1C3CAB9D-D003-4328-898E-F9FA68FCB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695575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xmlns="" id="{6445F569-70D3-4A99-9028-FB416936B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960688"/>
                  <a:ext cx="249237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1" name="Rectangle 35">
                  <a:extLst>
                    <a:ext uri="{FF2B5EF4-FFF2-40B4-BE49-F238E27FC236}">
                      <a16:creationId xmlns:a16="http://schemas.microsoft.com/office/drawing/2014/main" xmlns="" id="{42BC8AD0-E2FC-461C-870D-6A0DF8C69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32242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2" name="Rectangle 36">
                  <a:extLst>
                    <a:ext uri="{FF2B5EF4-FFF2-40B4-BE49-F238E27FC236}">
                      <a16:creationId xmlns:a16="http://schemas.microsoft.com/office/drawing/2014/main" xmlns="" id="{4CBBED9E-9173-4B77-82DB-2BC681129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3" name="Rectangle 37">
                  <a:extLst>
                    <a:ext uri="{FF2B5EF4-FFF2-40B4-BE49-F238E27FC236}">
                      <a16:creationId xmlns:a16="http://schemas.microsoft.com/office/drawing/2014/main" xmlns="" id="{17837EED-B2FF-4B6C-B061-61F810598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4" name="Rectangle 38">
                  <a:extLst>
                    <a:ext uri="{FF2B5EF4-FFF2-40B4-BE49-F238E27FC236}">
                      <a16:creationId xmlns:a16="http://schemas.microsoft.com/office/drawing/2014/main" xmlns="" id="{60FB4276-B24B-49B5-94F7-B29265244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5" name="Rectangle 39">
                  <a:extLst>
                    <a:ext uri="{FF2B5EF4-FFF2-40B4-BE49-F238E27FC236}">
                      <a16:creationId xmlns:a16="http://schemas.microsoft.com/office/drawing/2014/main" xmlns="" id="{167BC87C-B148-48CD-9D1C-BA0F7A751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165350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6" name="Rectangle 40">
                  <a:extLst>
                    <a:ext uri="{FF2B5EF4-FFF2-40B4-BE49-F238E27FC236}">
                      <a16:creationId xmlns:a16="http://schemas.microsoft.com/office/drawing/2014/main" xmlns="" id="{AAD7471F-1AAC-4DD6-B9D0-2CDF5C5FB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xmlns="" id="{1B61305B-9675-4A6D-91AC-0F793DBD3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695575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 dirty="0"/>
                </a:p>
              </p:txBody>
            </p:sp>
            <p:sp>
              <p:nvSpPr>
                <p:cNvPr id="48" name="Rectangle 42">
                  <a:extLst>
                    <a:ext uri="{FF2B5EF4-FFF2-40B4-BE49-F238E27FC236}">
                      <a16:creationId xmlns:a16="http://schemas.microsoft.com/office/drawing/2014/main" xmlns="" id="{0DD901DA-5295-4280-B31D-1DA78013B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9" name="Rectangle 43">
                  <a:extLst>
                    <a:ext uri="{FF2B5EF4-FFF2-40B4-BE49-F238E27FC236}">
                      <a16:creationId xmlns:a16="http://schemas.microsoft.com/office/drawing/2014/main" xmlns="" id="{45E33F90-292B-4E7B-917F-82B3C9E6B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0" name="Rectangle 44">
                  <a:extLst>
                    <a:ext uri="{FF2B5EF4-FFF2-40B4-BE49-F238E27FC236}">
                      <a16:creationId xmlns:a16="http://schemas.microsoft.com/office/drawing/2014/main" xmlns="" id="{BC50C399-5B9A-4166-8921-9B9E1B071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371600"/>
                  <a:ext cx="249238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1" name="Rectangle 45">
                  <a:extLst>
                    <a:ext uri="{FF2B5EF4-FFF2-40B4-BE49-F238E27FC236}">
                      <a16:creationId xmlns:a16="http://schemas.microsoft.com/office/drawing/2014/main" xmlns="" id="{33F66C28-B35B-4164-8DBC-70AE7E7F9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636713"/>
                  <a:ext cx="249238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2" name="Rectangle 46">
                  <a:extLst>
                    <a:ext uri="{FF2B5EF4-FFF2-40B4-BE49-F238E27FC236}">
                      <a16:creationId xmlns:a16="http://schemas.microsoft.com/office/drawing/2014/main" xmlns="" id="{48F37FED-27C9-4A57-A0EE-FFEB179A3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901825"/>
                  <a:ext cx="249238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4" name="Rectangle 48">
                  <a:extLst>
                    <a:ext uri="{FF2B5EF4-FFF2-40B4-BE49-F238E27FC236}">
                      <a16:creationId xmlns:a16="http://schemas.microsoft.com/office/drawing/2014/main" xmlns="" id="{A31067EC-9EB6-4854-B817-1BF260BD3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243046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6" name="Rectangle 50">
                  <a:extLst>
                    <a:ext uri="{FF2B5EF4-FFF2-40B4-BE49-F238E27FC236}">
                      <a16:creationId xmlns:a16="http://schemas.microsoft.com/office/drawing/2014/main" xmlns="" id="{A64AF298-65A7-42C6-BA97-5DCF20015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2960688"/>
                  <a:ext cx="249238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7" name="Rectangle 51">
                  <a:extLst>
                    <a:ext uri="{FF2B5EF4-FFF2-40B4-BE49-F238E27FC236}">
                      <a16:creationId xmlns:a16="http://schemas.microsoft.com/office/drawing/2014/main" xmlns="" id="{D61649A1-5997-469A-9849-6B6ECC9F2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322421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8" name="Rectangle 52">
                  <a:extLst>
                    <a:ext uri="{FF2B5EF4-FFF2-40B4-BE49-F238E27FC236}">
                      <a16:creationId xmlns:a16="http://schemas.microsoft.com/office/drawing/2014/main" xmlns="" id="{67009C5D-E336-4053-997A-0F596B9A3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9" name="Rectangle 53">
                  <a:extLst>
                    <a:ext uri="{FF2B5EF4-FFF2-40B4-BE49-F238E27FC236}">
                      <a16:creationId xmlns:a16="http://schemas.microsoft.com/office/drawing/2014/main" xmlns="" id="{16F030C4-C77A-48BD-8D81-322AC40608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1" name="Rectangle 55">
                  <a:extLst>
                    <a:ext uri="{FF2B5EF4-FFF2-40B4-BE49-F238E27FC236}">
                      <a16:creationId xmlns:a16="http://schemas.microsoft.com/office/drawing/2014/main" xmlns="" id="{AC90DE7D-F59D-4A0D-B75E-70702B228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165350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2" name="Rectangle 56">
                  <a:extLst>
                    <a:ext uri="{FF2B5EF4-FFF2-40B4-BE49-F238E27FC236}">
                      <a16:creationId xmlns:a16="http://schemas.microsoft.com/office/drawing/2014/main" xmlns="" id="{32A89E5C-0E6F-4D9E-BC54-122275F9B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43046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3" name="Rectangle 57">
                  <a:extLst>
                    <a:ext uri="{FF2B5EF4-FFF2-40B4-BE49-F238E27FC236}">
                      <a16:creationId xmlns:a16="http://schemas.microsoft.com/office/drawing/2014/main" xmlns="" id="{3114C286-6AE0-49AB-878A-CBCC58AD5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695575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4" name="Rectangle 58">
                  <a:extLst>
                    <a:ext uri="{FF2B5EF4-FFF2-40B4-BE49-F238E27FC236}">
                      <a16:creationId xmlns:a16="http://schemas.microsoft.com/office/drawing/2014/main" xmlns="" id="{49E391A0-51CE-4DA5-9E26-42B005E90B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5" name="Rectangle 59">
                  <a:extLst>
                    <a:ext uri="{FF2B5EF4-FFF2-40B4-BE49-F238E27FC236}">
                      <a16:creationId xmlns:a16="http://schemas.microsoft.com/office/drawing/2014/main" xmlns="" id="{AA7EE05B-2F25-4573-AD25-C7BFB8BE7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6" name="Rectangle 60">
                  <a:extLst>
                    <a:ext uri="{FF2B5EF4-FFF2-40B4-BE49-F238E27FC236}">
                      <a16:creationId xmlns:a16="http://schemas.microsoft.com/office/drawing/2014/main" xmlns="" id="{3958877F-9052-4C72-9B5A-4603AA37C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37160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7" name="Rectangle 61">
                  <a:extLst>
                    <a:ext uri="{FF2B5EF4-FFF2-40B4-BE49-F238E27FC236}">
                      <a16:creationId xmlns:a16="http://schemas.microsoft.com/office/drawing/2014/main" xmlns="" id="{192FEAF7-9543-4DB2-80F6-B64DF19C4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6367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8" name="Rectangle 62">
                  <a:extLst>
                    <a:ext uri="{FF2B5EF4-FFF2-40B4-BE49-F238E27FC236}">
                      <a16:creationId xmlns:a16="http://schemas.microsoft.com/office/drawing/2014/main" xmlns="" id="{91565E17-BCCE-489E-9B30-24610558F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901825"/>
                  <a:ext cx="249237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xmlns="" id="{58B6370F-EA56-422A-8F32-9275FE303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16535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0" name="Rectangle 64">
                  <a:extLst>
                    <a:ext uri="{FF2B5EF4-FFF2-40B4-BE49-F238E27FC236}">
                      <a16:creationId xmlns:a16="http://schemas.microsoft.com/office/drawing/2014/main" xmlns="" id="{0CFB0DAB-96D1-4005-A86A-637EE17AD1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43046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1" name="Rectangle 65">
                  <a:extLst>
                    <a:ext uri="{FF2B5EF4-FFF2-40B4-BE49-F238E27FC236}">
                      <a16:creationId xmlns:a16="http://schemas.microsoft.com/office/drawing/2014/main" xmlns="" id="{0AD37144-E702-455D-B355-B707CF408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695575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2" name="Rectangle 66">
                  <a:extLst>
                    <a:ext uri="{FF2B5EF4-FFF2-40B4-BE49-F238E27FC236}">
                      <a16:creationId xmlns:a16="http://schemas.microsoft.com/office/drawing/2014/main" xmlns="" id="{CF31F87F-AD9E-479E-B61F-628B0BBA4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960688"/>
                  <a:ext cx="249237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3" name="Rectangle 67">
                  <a:extLst>
                    <a:ext uri="{FF2B5EF4-FFF2-40B4-BE49-F238E27FC236}">
                      <a16:creationId xmlns:a16="http://schemas.microsoft.com/office/drawing/2014/main" xmlns="" id="{8953E549-AD4F-4055-B1FA-E55A8C35C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32242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</p:grpSp>
          <p:sp>
            <p:nvSpPr>
              <p:cNvPr id="105" name="Rectangle 30">
                <a:extLst>
                  <a:ext uri="{FF2B5EF4-FFF2-40B4-BE49-F238E27FC236}">
                    <a16:creationId xmlns:a16="http://schemas.microsoft.com/office/drawing/2014/main" xmlns="" id="{800AB464-4773-4F09-8B8E-BBEDC8D76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7152" y="3121269"/>
                <a:ext cx="484362" cy="49079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06" name="Rectangle 54">
                <a:extLst>
                  <a:ext uri="{FF2B5EF4-FFF2-40B4-BE49-F238E27FC236}">
                    <a16:creationId xmlns:a16="http://schemas.microsoft.com/office/drawing/2014/main" xmlns="" id="{147F7247-615C-4902-B9B7-515AC3977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5957" y="3609518"/>
                <a:ext cx="487448" cy="490794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107" name="Rectangle 30">
                <a:extLst>
                  <a:ext uri="{FF2B5EF4-FFF2-40B4-BE49-F238E27FC236}">
                    <a16:creationId xmlns:a16="http://schemas.microsoft.com/office/drawing/2014/main" xmlns="" id="{1C8565EC-0BAD-4960-B4AC-2981C232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20" y="3121269"/>
                <a:ext cx="484362" cy="49079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</p:grp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xmlns="" id="{5C1D4EA9-CC94-44B9-B253-B7572D14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964" y="4498129"/>
              <a:ext cx="487448" cy="49375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/>
            </a:p>
          </p:txBody>
        </p:sp>
      </p:grpSp>
      <p:sp>
        <p:nvSpPr>
          <p:cNvPr id="152" name="Arrow: Right 151">
            <a:extLst>
              <a:ext uri="{FF2B5EF4-FFF2-40B4-BE49-F238E27FC236}">
                <a16:creationId xmlns:a16="http://schemas.microsoft.com/office/drawing/2014/main" xmlns="" id="{0EA6A9EA-7E55-4543-A6CC-333C5FD88CD8}"/>
              </a:ext>
            </a:extLst>
          </p:cNvPr>
          <p:cNvSpPr/>
          <p:nvPr/>
        </p:nvSpPr>
        <p:spPr bwMode="auto">
          <a:xfrm>
            <a:off x="201216" y="2238583"/>
            <a:ext cx="1391067" cy="103502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</a:t>
            </a:r>
          </a:p>
        </p:txBody>
      </p:sp>
      <p:sp>
        <p:nvSpPr>
          <p:cNvPr id="131" name="Arrow: Left 130">
            <a:extLst>
              <a:ext uri="{FF2B5EF4-FFF2-40B4-BE49-F238E27FC236}">
                <a16:creationId xmlns:a16="http://schemas.microsoft.com/office/drawing/2014/main" xmlns="" id="{81C786CB-F06C-4B9D-B957-8557B9184E83}"/>
              </a:ext>
            </a:extLst>
          </p:cNvPr>
          <p:cNvSpPr/>
          <p:nvPr/>
        </p:nvSpPr>
        <p:spPr bwMode="auto">
          <a:xfrm>
            <a:off x="4489304" y="4736681"/>
            <a:ext cx="1339215" cy="1015154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xmlns="" id="{92A1E0BF-A4D2-4AF2-AA1B-DA25C37FAFBA}"/>
              </a:ext>
            </a:extLst>
          </p:cNvPr>
          <p:cNvSpPr/>
          <p:nvPr/>
        </p:nvSpPr>
        <p:spPr bwMode="auto">
          <a:xfrm rot="5949434">
            <a:off x="-719769" y="105096"/>
            <a:ext cx="3534447" cy="3252343"/>
          </a:xfrm>
          <a:prstGeom prst="arc">
            <a:avLst>
              <a:gd name="adj1" fmla="val 16509488"/>
              <a:gd name="adj2" fmla="val 20783725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xmlns="" id="{A5EBFA82-37D9-454B-B928-880FB9F0AC07}"/>
              </a:ext>
            </a:extLst>
          </p:cNvPr>
          <p:cNvSpPr/>
          <p:nvPr/>
        </p:nvSpPr>
        <p:spPr bwMode="auto">
          <a:xfrm rot="5679257">
            <a:off x="-452500" y="375954"/>
            <a:ext cx="3534447" cy="3252343"/>
          </a:xfrm>
          <a:prstGeom prst="arc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xmlns="" id="{67793D58-34B5-4B2B-A285-3202E2324F3C}"/>
              </a:ext>
            </a:extLst>
          </p:cNvPr>
          <p:cNvSpPr/>
          <p:nvPr/>
        </p:nvSpPr>
        <p:spPr bwMode="auto">
          <a:xfrm rot="5811974">
            <a:off x="-963488" y="-273179"/>
            <a:ext cx="4364969" cy="4363897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xmlns="" id="{EE897283-12A5-47A2-B8C6-137BCF586D9F}"/>
              </a:ext>
            </a:extLst>
          </p:cNvPr>
          <p:cNvSpPr/>
          <p:nvPr/>
        </p:nvSpPr>
        <p:spPr bwMode="auto">
          <a:xfrm rot="5553379">
            <a:off x="-1186209" y="-569214"/>
            <a:ext cx="4622774" cy="5313153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Text Box 87">
            <a:extLst>
              <a:ext uri="{FF2B5EF4-FFF2-40B4-BE49-F238E27FC236}">
                <a16:creationId xmlns:a16="http://schemas.microsoft.com/office/drawing/2014/main" xmlns="" id="{0A72E25E-5110-492D-8465-D23573FC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292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xmlns="" id="{4C8B87CB-1739-44B5-8FCC-3F1FDB656994}"/>
              </a:ext>
            </a:extLst>
          </p:cNvPr>
          <p:cNvSpPr/>
          <p:nvPr/>
        </p:nvSpPr>
        <p:spPr bwMode="auto">
          <a:xfrm>
            <a:off x="1620869" y="253359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Text Box 87">
            <a:extLst>
              <a:ext uri="{FF2B5EF4-FFF2-40B4-BE49-F238E27FC236}">
                <a16:creationId xmlns:a16="http://schemas.microsoft.com/office/drawing/2014/main" xmlns="" id="{A2170D95-92C5-4E6F-A96D-F849F14F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76" y="2469745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5" name="Text Box 87">
            <a:extLst>
              <a:ext uri="{FF2B5EF4-FFF2-40B4-BE49-F238E27FC236}">
                <a16:creationId xmlns:a16="http://schemas.microsoft.com/office/drawing/2014/main" xmlns="" id="{50DBB188-5931-4D2A-9FAB-34CB25A1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873" y="299367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xmlns="" id="{75CFB5C7-19B4-4DF0-A6EC-101FDC3BFEA0}"/>
              </a:ext>
            </a:extLst>
          </p:cNvPr>
          <p:cNvSpPr/>
          <p:nvPr/>
        </p:nvSpPr>
        <p:spPr bwMode="auto">
          <a:xfrm>
            <a:off x="2104524" y="253334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Text Box 87">
            <a:extLst>
              <a:ext uri="{FF2B5EF4-FFF2-40B4-BE49-F238E27FC236}">
                <a16:creationId xmlns:a16="http://schemas.microsoft.com/office/drawing/2014/main" xmlns="" id="{286D116D-4B5F-4B52-8AFD-2DE7BFDD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102" y="246826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xmlns="" id="{7FEFF814-4C08-4CFC-A3A6-FF6A71CFBC7C}"/>
              </a:ext>
            </a:extLst>
          </p:cNvPr>
          <p:cNvSpPr/>
          <p:nvPr/>
        </p:nvSpPr>
        <p:spPr bwMode="auto">
          <a:xfrm>
            <a:off x="1603990" y="3019688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Text Box 87">
            <a:extLst>
              <a:ext uri="{FF2B5EF4-FFF2-40B4-BE49-F238E27FC236}">
                <a16:creationId xmlns:a16="http://schemas.microsoft.com/office/drawing/2014/main" xmlns="" id="{7A64FCFE-B4A2-4350-A036-E1188E2F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16" y="347130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xmlns="" id="{D423DE6C-EFCD-4ED0-8385-57F9DEEE4C13}"/>
              </a:ext>
            </a:extLst>
          </p:cNvPr>
          <p:cNvSpPr/>
          <p:nvPr/>
        </p:nvSpPr>
        <p:spPr bwMode="auto">
          <a:xfrm>
            <a:off x="2578815" y="252903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Text Box 87">
            <a:extLst>
              <a:ext uri="{FF2B5EF4-FFF2-40B4-BE49-F238E27FC236}">
                <a16:creationId xmlns:a16="http://schemas.microsoft.com/office/drawing/2014/main" xmlns="" id="{A316E57F-2037-4707-97C9-618AA892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908" y="247524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0" name="Text Box 87">
            <a:extLst>
              <a:ext uri="{FF2B5EF4-FFF2-40B4-BE49-F238E27FC236}">
                <a16:creationId xmlns:a16="http://schemas.microsoft.com/office/drawing/2014/main" xmlns="" id="{D4D9135C-5E37-435F-83D9-84F55A06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39" y="298944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xmlns="" id="{E229230F-FD51-489F-B502-F0CA979A895A}"/>
              </a:ext>
            </a:extLst>
          </p:cNvPr>
          <p:cNvSpPr/>
          <p:nvPr/>
        </p:nvSpPr>
        <p:spPr bwMode="auto">
          <a:xfrm>
            <a:off x="1594683" y="350288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xmlns="" id="{C065CA30-5D1F-4BE7-A0D7-9E00FDC1C425}"/>
              </a:ext>
            </a:extLst>
          </p:cNvPr>
          <p:cNvSpPr/>
          <p:nvPr/>
        </p:nvSpPr>
        <p:spPr bwMode="auto">
          <a:xfrm>
            <a:off x="3052875" y="253030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Text Box 87">
            <a:extLst>
              <a:ext uri="{FF2B5EF4-FFF2-40B4-BE49-F238E27FC236}">
                <a16:creationId xmlns:a16="http://schemas.microsoft.com/office/drawing/2014/main" xmlns="" id="{04310A4F-C28D-4606-AC61-72288D3D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589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xmlns="" id="{BF63FD40-9B3C-4D45-8C0F-5E6C8C3936E6}"/>
              </a:ext>
            </a:extLst>
          </p:cNvPr>
          <p:cNvSpPr/>
          <p:nvPr/>
        </p:nvSpPr>
        <p:spPr bwMode="auto">
          <a:xfrm>
            <a:off x="2581421" y="302385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Text Box 87">
            <a:extLst>
              <a:ext uri="{FF2B5EF4-FFF2-40B4-BE49-F238E27FC236}">
                <a16:creationId xmlns:a16="http://schemas.microsoft.com/office/drawing/2014/main" xmlns="" id="{37A919BA-1761-45B8-AF4B-2FA907A7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38" y="344720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xmlns="" id="{179629D5-D399-4C8A-9363-0D48D8372E21}"/>
              </a:ext>
            </a:extLst>
          </p:cNvPr>
          <p:cNvSpPr/>
          <p:nvPr/>
        </p:nvSpPr>
        <p:spPr bwMode="auto">
          <a:xfrm>
            <a:off x="3544521" y="254111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Text Box 87">
            <a:extLst>
              <a:ext uri="{FF2B5EF4-FFF2-40B4-BE49-F238E27FC236}">
                <a16:creationId xmlns:a16="http://schemas.microsoft.com/office/drawing/2014/main" xmlns="" id="{96449ADC-BDAD-40C0-8A4E-C88007C8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871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xmlns="" id="{DA13EFC6-6088-41A4-94CD-DEA05827F030}"/>
              </a:ext>
            </a:extLst>
          </p:cNvPr>
          <p:cNvSpPr/>
          <p:nvPr/>
        </p:nvSpPr>
        <p:spPr bwMode="auto">
          <a:xfrm>
            <a:off x="2559680" y="350288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Text Box 87">
            <a:extLst>
              <a:ext uri="{FF2B5EF4-FFF2-40B4-BE49-F238E27FC236}">
                <a16:creationId xmlns:a16="http://schemas.microsoft.com/office/drawing/2014/main" xmlns="" id="{446CE0DE-E3B1-4133-88CF-47D27E57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908" y="345069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xmlns="" id="{E62A1AD6-4F80-4CE3-A147-49B17A1F87CF}"/>
              </a:ext>
            </a:extLst>
          </p:cNvPr>
          <p:cNvSpPr/>
          <p:nvPr/>
        </p:nvSpPr>
        <p:spPr bwMode="auto">
          <a:xfrm>
            <a:off x="4047486" y="254112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Text Box 87">
            <a:extLst>
              <a:ext uri="{FF2B5EF4-FFF2-40B4-BE49-F238E27FC236}">
                <a16:creationId xmlns:a16="http://schemas.microsoft.com/office/drawing/2014/main" xmlns="" id="{9C39EBFA-9A2D-4D08-A057-CD472E9A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802" y="298854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xmlns="" id="{5A9BBD7F-3B03-4410-8336-EBF3671F2293}"/>
              </a:ext>
            </a:extLst>
          </p:cNvPr>
          <p:cNvSpPr/>
          <p:nvPr/>
        </p:nvSpPr>
        <p:spPr bwMode="auto">
          <a:xfrm>
            <a:off x="3082300" y="351580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xmlns="" id="{1D74A1E2-B350-4C21-8901-2E78614FAB83}"/>
              </a:ext>
            </a:extLst>
          </p:cNvPr>
          <p:cNvSpPr/>
          <p:nvPr/>
        </p:nvSpPr>
        <p:spPr bwMode="auto">
          <a:xfrm>
            <a:off x="4047340" y="304292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xmlns="" id="{3EED9A83-F3D0-42ED-9BD3-AD32C4D4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954" y="348229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xmlns="" id="{4A7F4B61-6AD5-417C-AFE3-C4F9A6C227A3}"/>
              </a:ext>
            </a:extLst>
          </p:cNvPr>
          <p:cNvSpPr/>
          <p:nvPr/>
        </p:nvSpPr>
        <p:spPr bwMode="auto">
          <a:xfrm>
            <a:off x="4047340" y="353519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8" name="Text Box 87">
            <a:extLst>
              <a:ext uri="{FF2B5EF4-FFF2-40B4-BE49-F238E27FC236}">
                <a16:creationId xmlns:a16="http://schemas.microsoft.com/office/drawing/2014/main" xmlns="" id="{BAFC1DA4-2845-4CF5-B193-22D8F6C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801" y="396563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xmlns="" id="{A7FFFB0F-BE23-4132-A84E-0274E1CBC4AF}"/>
              </a:ext>
            </a:extLst>
          </p:cNvPr>
          <p:cNvSpPr/>
          <p:nvPr/>
        </p:nvSpPr>
        <p:spPr bwMode="auto">
          <a:xfrm>
            <a:off x="4035626" y="401727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1" name="Text Box 87">
            <a:extLst>
              <a:ext uri="{FF2B5EF4-FFF2-40B4-BE49-F238E27FC236}">
                <a16:creationId xmlns:a16="http://schemas.microsoft.com/office/drawing/2014/main" xmlns="" id="{081383FD-B7A3-44FE-AA40-22C21AE83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82" y="445643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xmlns="" id="{FE0080DE-A566-490A-975F-CD891145C168}"/>
              </a:ext>
            </a:extLst>
          </p:cNvPr>
          <p:cNvSpPr/>
          <p:nvPr/>
        </p:nvSpPr>
        <p:spPr bwMode="auto">
          <a:xfrm>
            <a:off x="4037424" y="448980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3" name="Text Box 87">
            <a:extLst>
              <a:ext uri="{FF2B5EF4-FFF2-40B4-BE49-F238E27FC236}">
                <a16:creationId xmlns:a16="http://schemas.microsoft.com/office/drawing/2014/main" xmlns="" id="{61E04EA5-7E6C-4680-8FF3-EDD140244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589" y="44433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4" name="Text Box 87">
            <a:extLst>
              <a:ext uri="{FF2B5EF4-FFF2-40B4-BE49-F238E27FC236}">
                <a16:creationId xmlns:a16="http://schemas.microsoft.com/office/drawing/2014/main" xmlns="" id="{A4A7A311-FB88-41EB-B7C6-6BE9B2E7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045" y="493706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xmlns="" id="{F4B22173-5709-4580-B312-EA255D94622E}"/>
              </a:ext>
            </a:extLst>
          </p:cNvPr>
          <p:cNvSpPr/>
          <p:nvPr/>
        </p:nvSpPr>
        <p:spPr bwMode="auto">
          <a:xfrm>
            <a:off x="3544591" y="4501198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6" name="Text Box 87">
            <a:extLst>
              <a:ext uri="{FF2B5EF4-FFF2-40B4-BE49-F238E27FC236}">
                <a16:creationId xmlns:a16="http://schemas.microsoft.com/office/drawing/2014/main" xmlns="" id="{8D63A4A1-225D-457E-A0DF-859CD285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85" y="44433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xmlns="" id="{87942DDF-955C-4D0E-8155-3BE358D9399F}"/>
              </a:ext>
            </a:extLst>
          </p:cNvPr>
          <p:cNvSpPr/>
          <p:nvPr/>
        </p:nvSpPr>
        <p:spPr bwMode="auto">
          <a:xfrm>
            <a:off x="4025727" y="499161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xmlns="" id="{4BE0D2BC-E5C8-4E82-910A-E0163B65F62B}"/>
              </a:ext>
            </a:extLst>
          </p:cNvPr>
          <p:cNvSpPr/>
          <p:nvPr/>
        </p:nvSpPr>
        <p:spPr bwMode="auto">
          <a:xfrm rot="5562000">
            <a:off x="-1754632" y="-1284627"/>
            <a:ext cx="5479359" cy="6604950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6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6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4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8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4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8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4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92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8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4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16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2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34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6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2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8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64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76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82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88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6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12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18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24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5" grpId="0"/>
      <p:bldP spid="166" grpId="0"/>
      <p:bldP spid="152" grpId="0" animBg="1"/>
      <p:bldP spid="131" grpId="0" animBg="1"/>
      <p:bldP spid="5" grpId="0" animBg="1"/>
      <p:bldP spid="198" grpId="0" animBg="1"/>
      <p:bldP spid="199" grpId="0" animBg="1"/>
      <p:bldP spid="200" grpId="0" animBg="1"/>
      <p:bldP spid="146" grpId="0"/>
      <p:bldP spid="149" grpId="0" animBg="1"/>
      <p:bldP spid="149" grpId="1" animBg="1"/>
      <p:bldP spid="153" grpId="0"/>
      <p:bldP spid="155" grpId="0"/>
      <p:bldP spid="157" grpId="0" animBg="1"/>
      <p:bldP spid="157" grpId="1" animBg="1"/>
      <p:bldP spid="158" grpId="0"/>
      <p:bldP spid="159" grpId="0" animBg="1"/>
      <p:bldP spid="159" grpId="1" animBg="1"/>
      <p:bldP spid="160" grpId="0"/>
      <p:bldP spid="168" grpId="0" animBg="1"/>
      <p:bldP spid="168" grpId="1" animBg="1"/>
      <p:bldP spid="169" grpId="0"/>
      <p:bldP spid="170" grpId="0"/>
      <p:bldP spid="171" grpId="0" animBg="1"/>
      <p:bldP spid="171" grpId="1" animBg="1"/>
      <p:bldP spid="172" grpId="0" animBg="1"/>
      <p:bldP spid="172" grpId="1" animBg="1"/>
      <p:bldP spid="173" grpId="0"/>
      <p:bldP spid="174" grpId="0" animBg="1"/>
      <p:bldP spid="174" grpId="1" animBg="1"/>
      <p:bldP spid="175" grpId="0"/>
      <p:bldP spid="176" grpId="0" animBg="1"/>
      <p:bldP spid="176" grpId="1" animBg="1"/>
      <p:bldP spid="178" grpId="0"/>
      <p:bldP spid="179" grpId="0" animBg="1"/>
      <p:bldP spid="179" grpId="1" animBg="1"/>
      <p:bldP spid="180" grpId="0"/>
      <p:bldP spid="181" grpId="0" animBg="1"/>
      <p:bldP spid="181" grpId="1" animBg="1"/>
      <p:bldP spid="182" grpId="0"/>
      <p:bldP spid="183" grpId="0" animBg="1"/>
      <p:bldP spid="183" grpId="1" animBg="1"/>
      <p:bldP spid="184" grpId="0" animBg="1"/>
      <p:bldP spid="184" grpId="1" animBg="1"/>
      <p:bldP spid="186" grpId="0"/>
      <p:bldP spid="187" grpId="0" animBg="1"/>
      <p:bldP spid="187" grpId="1" animBg="1"/>
      <p:bldP spid="188" grpId="0"/>
      <p:bldP spid="190" grpId="0" animBg="1"/>
      <p:bldP spid="190" grpId="1" animBg="1"/>
      <p:bldP spid="191" grpId="0"/>
      <p:bldP spid="192" grpId="0" animBg="1"/>
      <p:bldP spid="192" grpId="1" animBg="1"/>
      <p:bldP spid="193" grpId="0"/>
      <p:bldP spid="194" grpId="0"/>
      <p:bldP spid="195" grpId="0" animBg="1"/>
      <p:bldP spid="195" grpId="1" animBg="1"/>
      <p:bldP spid="196" grpId="0"/>
      <p:bldP spid="197" grpId="0" animBg="1"/>
      <p:bldP spid="2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37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>
                <a:solidFill>
                  <a:srgbClr val="006666"/>
                </a:solidFill>
              </a:rPr>
              <a:t>dequeue</a:t>
            </a:r>
            <a:r>
              <a:rPr lang="en-US" dirty="0"/>
              <a:t> an item, move all of the items </a:t>
            </a:r>
            <a:br>
              <a:rPr lang="en-US" dirty="0"/>
            </a:br>
            <a:r>
              <a:rPr lang="en-US" dirty="0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xmlns="" id="{5A66552B-69DB-46CA-A1F3-C2671705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7299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  <p:bldP spid="4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 err="1">
                <a:solidFill>
                  <a:srgbClr val="006666"/>
                </a:solidFill>
              </a:rPr>
              <a:t>dequeue</a:t>
            </a:r>
            <a:r>
              <a:rPr lang="en-US" dirty="0"/>
              <a:t> an item, take it from the head </a:t>
            </a:r>
            <a:br>
              <a:rPr lang="en-US" dirty="0"/>
            </a:br>
            <a:r>
              <a:rPr lang="en-US" dirty="0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40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F2D5E-CAA0-5C41-A6AC-6EDDFB2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help you remember…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1ADCF5-D9BB-104B-A4D0-BD85324B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4E2B-8CF6-447D-801F-A251458B2C8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xmlns="" id="{489B5401-4FAB-C745-B16C-91693D032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1486" r="981"/>
          <a:stretch/>
        </p:blipFill>
        <p:spPr bwMode="auto">
          <a:xfrm>
            <a:off x="1273629" y="1034143"/>
            <a:ext cx="6466114" cy="5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B0B726C-CB73-8E4A-BF6A-1CC903FA3AAC}"/>
              </a:ext>
            </a:extLst>
          </p:cNvPr>
          <p:cNvSpPr/>
          <p:nvPr/>
        </p:nvSpPr>
        <p:spPr bwMode="auto">
          <a:xfrm>
            <a:off x="3233057" y="903514"/>
            <a:ext cx="5040086" cy="25037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56F930-F0B5-7940-8AC6-5CA7372E161B}"/>
              </a:ext>
            </a:extLst>
          </p:cNvPr>
          <p:cNvSpPr txBox="1"/>
          <p:nvPr/>
        </p:nvSpPr>
        <p:spPr>
          <a:xfrm>
            <a:off x="848656" y="6124192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82BDC9-8F6B-1548-B14F-66C492B7E978}"/>
              </a:ext>
            </a:extLst>
          </p:cNvPr>
          <p:cNvSpPr txBox="1"/>
          <p:nvPr/>
        </p:nvSpPr>
        <p:spPr>
          <a:xfrm>
            <a:off x="6845732" y="612419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6228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42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43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5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6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7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7798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522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718050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make sure we never over-fill (overflow) our stack!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this simple example, let’s just exit if this happens.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990000"/>
                </a:solidFill>
              </a:rPr>
              <a:t>m_stack</a:t>
            </a:r>
            <a:r>
              <a:rPr lang="en-US" sz="1800" dirty="0">
                <a:solidFill>
                  <a:srgbClr val="990000"/>
                </a:solidFill>
              </a:rPr>
              <a:t>[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] = </a:t>
            </a:r>
            <a:r>
              <a:rPr lang="en-US" sz="1800" dirty="0" err="1">
                <a:solidFill>
                  <a:srgbClr val="990000"/>
                </a:solidFill>
              </a:rPr>
              <a:t>val</a:t>
            </a:r>
            <a:r>
              <a:rPr lang="en-US" sz="1800" dirty="0">
                <a:solidFill>
                  <a:srgbClr val="990000"/>
                </a:solidFill>
              </a:rPr>
              <a:t>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Place our </a:t>
            </a:r>
            <a:r>
              <a:rPr lang="en-US" dirty="0">
                <a:solidFill>
                  <a:srgbClr val="6600CC"/>
                </a:solidFill>
              </a:rPr>
              <a:t>new value</a:t>
            </a:r>
            <a:r>
              <a:rPr lang="en-US" dirty="0"/>
              <a:t> in the </a:t>
            </a:r>
            <a:r>
              <a:rPr lang="en-US" dirty="0">
                <a:solidFill>
                  <a:srgbClr val="6600CC"/>
                </a:solidFill>
              </a:rPr>
              <a:t>next open slot</a:t>
            </a:r>
            <a:r>
              <a:rPr lang="en-US" dirty="0"/>
              <a:t> of the array…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188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We can’t pop an item from our stack if it’s empty!  </a:t>
            </a:r>
            <a:r>
              <a:rPr lang="en-US" dirty="0">
                <a:solidFill>
                  <a:srgbClr val="FF0000"/>
                </a:solidFill>
              </a:rPr>
              <a:t>Terminate our program!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Since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points to where our </a:t>
            </a:r>
            <a:r>
              <a:rPr lang="en-US" dirty="0">
                <a:solidFill>
                  <a:srgbClr val="6600CC"/>
                </a:solidFill>
              </a:rPr>
              <a:t>next item will be pushed</a:t>
            </a:r>
            <a:r>
              <a:rPr lang="en-US" dirty="0"/>
              <a:t>…</a:t>
            </a:r>
          </a:p>
          <a:p>
            <a:pPr algn="ctr"/>
            <a:endParaRPr lang="en-US" sz="1000" dirty="0"/>
          </a:p>
          <a:p>
            <a:pPr algn="ctr"/>
            <a:r>
              <a:rPr lang="en-US" dirty="0"/>
              <a:t>Let’s </a:t>
            </a:r>
            <a:r>
              <a:rPr lang="en-US" dirty="0">
                <a:solidFill>
                  <a:srgbClr val="6600CC"/>
                </a:solidFill>
              </a:rPr>
              <a:t>decrement it </a:t>
            </a:r>
            <a:r>
              <a:rPr lang="en-US" dirty="0"/>
              <a:t>to point it to where the </a:t>
            </a:r>
            <a:r>
              <a:rPr lang="en-US" dirty="0">
                <a:solidFill>
                  <a:srgbClr val="6600CC"/>
                </a:solidFill>
              </a:rPr>
              <a:t>current top item</a:t>
            </a:r>
            <a:r>
              <a:rPr lang="en-US" dirty="0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xmlns="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9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589486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21924</TotalTime>
  <Words>3893</Words>
  <Application>Microsoft Office PowerPoint</Application>
  <PresentationFormat>On-screen Show (4:3)</PresentationFormat>
  <Paragraphs>1198</Paragraphs>
  <Slides>43</Slides>
  <Notes>39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MS Mincho</vt:lpstr>
      <vt:lpstr>Comic Sans MS</vt:lpstr>
      <vt:lpstr>Courier New</vt:lpstr>
      <vt:lpstr>Times New Roman</vt:lpstr>
      <vt:lpstr>Wingdings</vt:lpstr>
      <vt:lpstr>Default Design</vt:lpstr>
      <vt:lpstr>Lecture #5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PowerPoint Presentation</vt:lpstr>
      <vt:lpstr>Queue Implementations</vt:lpstr>
      <vt:lpstr>Queue Implementations</vt:lpstr>
      <vt:lpstr>The Circular Queue</vt:lpstr>
      <vt:lpstr>The Circular Queue</vt:lpstr>
      <vt:lpstr>To help you remember…</vt:lpstr>
      <vt:lpstr>A Queue in the STL!</vt:lpstr>
      <vt:lpstr>Class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Microsoft account</cp:lastModifiedBy>
  <cp:revision>3317</cp:revision>
  <dcterms:created xsi:type="dcterms:W3CDTF">2002-10-09T05:27:34Z</dcterms:created>
  <dcterms:modified xsi:type="dcterms:W3CDTF">2024-04-17T12:34:19Z</dcterms:modified>
</cp:coreProperties>
</file>