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0" r:id="rId8"/>
    <p:sldId id="297" r:id="rId9"/>
    <p:sldId id="283" r:id="rId10"/>
    <p:sldId id="284" r:id="rId11"/>
    <p:sldId id="285" r:id="rId12"/>
    <p:sldId id="286" r:id="rId13"/>
    <p:sldId id="287" r:id="rId14"/>
    <p:sldId id="263" r:id="rId15"/>
    <p:sldId id="265" r:id="rId16"/>
    <p:sldId id="267" r:id="rId17"/>
    <p:sldId id="273" r:id="rId18"/>
    <p:sldId id="299" r:id="rId19"/>
    <p:sldId id="298" r:id="rId2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08D64-7D6B-479F-ABCF-A31E90EF70A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BFA7B7-74A7-4EEF-9F96-01BD691FBE4A}">
      <dgm:prSet/>
      <dgm:spPr/>
      <dgm:t>
        <a:bodyPr/>
        <a:lstStyle/>
        <a:p>
          <a:r>
            <a:rPr lang="en-US"/>
            <a:t>We are an HR department and we want to hire someone</a:t>
          </a:r>
        </a:p>
      </dgm:t>
    </dgm:pt>
    <dgm:pt modelId="{9AB11412-1552-48C9-AABE-3916E7065809}" type="parTrans" cxnId="{F7D130EB-40F8-422F-A19E-8D05454AF477}">
      <dgm:prSet/>
      <dgm:spPr/>
      <dgm:t>
        <a:bodyPr/>
        <a:lstStyle/>
        <a:p>
          <a:endParaRPr lang="en-US"/>
        </a:p>
      </dgm:t>
    </dgm:pt>
    <dgm:pt modelId="{2CCF3D4E-5D69-49BC-BF30-48AF51AD2ACA}" type="sibTrans" cxnId="{F7D130EB-40F8-422F-A19E-8D05454AF477}">
      <dgm:prSet/>
      <dgm:spPr/>
      <dgm:t>
        <a:bodyPr/>
        <a:lstStyle/>
        <a:p>
          <a:endParaRPr lang="en-US"/>
        </a:p>
      </dgm:t>
    </dgm:pt>
    <dgm:pt modelId="{0E694F58-3A37-40B8-AC52-B10D86AF9E20}">
      <dgm:prSet/>
      <dgm:spPr/>
      <dgm:t>
        <a:bodyPr/>
        <a:lstStyle/>
        <a:p>
          <a:r>
            <a:rPr lang="en-US"/>
            <a:t>We found someone who is a great fit for this job</a:t>
          </a:r>
        </a:p>
      </dgm:t>
    </dgm:pt>
    <dgm:pt modelId="{FA7FFE6B-E70F-4AD2-9572-C0A28DDE1183}" type="parTrans" cxnId="{D087B8C1-AE38-4242-A991-E855B5A6E900}">
      <dgm:prSet/>
      <dgm:spPr/>
      <dgm:t>
        <a:bodyPr/>
        <a:lstStyle/>
        <a:p>
          <a:endParaRPr lang="en-US"/>
        </a:p>
      </dgm:t>
    </dgm:pt>
    <dgm:pt modelId="{5CD788CD-5671-4D4B-A512-41C591B5EAC3}" type="sibTrans" cxnId="{D087B8C1-AE38-4242-A991-E855B5A6E900}">
      <dgm:prSet/>
      <dgm:spPr/>
      <dgm:t>
        <a:bodyPr/>
        <a:lstStyle/>
        <a:p>
          <a:endParaRPr lang="en-US"/>
        </a:p>
      </dgm:t>
    </dgm:pt>
    <dgm:pt modelId="{D5FFF85D-EF2F-427E-B472-4645DAA85E65}">
      <dgm:prSet/>
      <dgm:spPr/>
      <dgm:t>
        <a:bodyPr/>
        <a:lstStyle/>
        <a:p>
          <a:r>
            <a:rPr lang="en-US"/>
            <a:t>We want to offer a position to this person in our company</a:t>
          </a:r>
        </a:p>
      </dgm:t>
    </dgm:pt>
    <dgm:pt modelId="{87633E1F-6BF3-4FAE-A521-79F05760AFE4}" type="parTrans" cxnId="{A32636B1-F154-406D-8B11-1FA26DC6F446}">
      <dgm:prSet/>
      <dgm:spPr/>
      <dgm:t>
        <a:bodyPr/>
        <a:lstStyle/>
        <a:p>
          <a:endParaRPr lang="en-US"/>
        </a:p>
      </dgm:t>
    </dgm:pt>
    <dgm:pt modelId="{D14324B2-4C67-479B-8DD8-EDB19F5B0231}" type="sibTrans" cxnId="{A32636B1-F154-406D-8B11-1FA26DC6F446}">
      <dgm:prSet/>
      <dgm:spPr/>
      <dgm:t>
        <a:bodyPr/>
        <a:lstStyle/>
        <a:p>
          <a:endParaRPr lang="en-US"/>
        </a:p>
      </dgm:t>
    </dgm:pt>
    <dgm:pt modelId="{8F5E302E-7DDC-47E8-8B4E-92BD6BEFA22F}">
      <dgm:prSet/>
      <dgm:spPr/>
      <dgm:t>
        <a:bodyPr/>
        <a:lstStyle/>
        <a:p>
          <a:r>
            <a:rPr lang="en-US"/>
            <a:t>Let us assume he says yes and his requested salary is $160,000 per year, as he is very advanced in his career.</a:t>
          </a:r>
        </a:p>
      </dgm:t>
    </dgm:pt>
    <dgm:pt modelId="{F101EF0F-4CC8-411A-AA09-9B074FF22D19}" type="parTrans" cxnId="{1B10D950-26AC-4773-8BF3-7C57FF7A6049}">
      <dgm:prSet/>
      <dgm:spPr/>
      <dgm:t>
        <a:bodyPr/>
        <a:lstStyle/>
        <a:p>
          <a:endParaRPr lang="en-US"/>
        </a:p>
      </dgm:t>
    </dgm:pt>
    <dgm:pt modelId="{9F13FC5C-DC1A-4F1D-9FA7-03A3313600BA}" type="sibTrans" cxnId="{1B10D950-26AC-4773-8BF3-7C57FF7A6049}">
      <dgm:prSet/>
      <dgm:spPr/>
      <dgm:t>
        <a:bodyPr/>
        <a:lstStyle/>
        <a:p>
          <a:endParaRPr lang="en-US"/>
        </a:p>
      </dgm:t>
    </dgm:pt>
    <dgm:pt modelId="{4EF37DB9-4E2C-4AFB-B067-97C8323C4C22}">
      <dgm:prSet/>
      <dgm:spPr/>
      <dgm:t>
        <a:bodyPr/>
        <a:lstStyle/>
        <a:p>
          <a:r>
            <a:rPr lang="en-US"/>
            <a:t>We asked why are you asking this number</a:t>
          </a:r>
        </a:p>
      </dgm:t>
    </dgm:pt>
    <dgm:pt modelId="{179AED20-DA44-4812-AB9F-0E4EC1F1D62A}" type="parTrans" cxnId="{10B1758C-28A4-4223-BB44-30F3EC57B3FC}">
      <dgm:prSet/>
      <dgm:spPr/>
      <dgm:t>
        <a:bodyPr/>
        <a:lstStyle/>
        <a:p>
          <a:endParaRPr lang="en-US"/>
        </a:p>
      </dgm:t>
    </dgm:pt>
    <dgm:pt modelId="{32875353-C3E9-40A2-8734-D0F278DE3E97}" type="sibTrans" cxnId="{10B1758C-28A4-4223-BB44-30F3EC57B3FC}">
      <dgm:prSet/>
      <dgm:spPr/>
      <dgm:t>
        <a:bodyPr/>
        <a:lstStyle/>
        <a:p>
          <a:endParaRPr lang="en-US"/>
        </a:p>
      </dgm:t>
    </dgm:pt>
    <dgm:pt modelId="{7B01C90F-9702-468F-9F94-C7717898F1D9}">
      <dgm:prSet/>
      <dgm:spPr/>
      <dgm:t>
        <a:bodyPr/>
        <a:lstStyle/>
        <a:p>
          <a:r>
            <a:rPr lang="en-US"/>
            <a:t>He replies that is what I earned at my position in the last company I worked at</a:t>
          </a:r>
        </a:p>
      </dgm:t>
    </dgm:pt>
    <dgm:pt modelId="{F2D48940-9920-4839-AD29-2682BA03626F}" type="parTrans" cxnId="{4031E43A-32E5-4156-A751-939584295506}">
      <dgm:prSet/>
      <dgm:spPr/>
      <dgm:t>
        <a:bodyPr/>
        <a:lstStyle/>
        <a:p>
          <a:endParaRPr lang="en-US"/>
        </a:p>
      </dgm:t>
    </dgm:pt>
    <dgm:pt modelId="{48A7FBC5-15F8-4595-9DD0-D323EE3A92CA}" type="sibTrans" cxnId="{4031E43A-32E5-4156-A751-939584295506}">
      <dgm:prSet/>
      <dgm:spPr/>
      <dgm:t>
        <a:bodyPr/>
        <a:lstStyle/>
        <a:p>
          <a:endParaRPr lang="en-US"/>
        </a:p>
      </dgm:t>
    </dgm:pt>
    <dgm:pt modelId="{E9393748-B09D-4726-BB83-12F8E256146E}">
      <dgm:prSet/>
      <dgm:spPr/>
      <dgm:t>
        <a:bodyPr/>
        <a:lstStyle/>
        <a:p>
          <a:r>
            <a:rPr lang="en-US"/>
            <a:t>Is that a bluff or truth? We are going to figure this out using our polynomial regression model and estimate his salary at his previous company </a:t>
          </a:r>
        </a:p>
      </dgm:t>
    </dgm:pt>
    <dgm:pt modelId="{1B48AF9B-49B0-43CE-8B86-D59DCD431BB0}" type="parTrans" cxnId="{CEED2D4B-FC1C-4206-9DE0-9D3D612D3361}">
      <dgm:prSet/>
      <dgm:spPr/>
      <dgm:t>
        <a:bodyPr/>
        <a:lstStyle/>
        <a:p>
          <a:endParaRPr lang="en-US"/>
        </a:p>
      </dgm:t>
    </dgm:pt>
    <dgm:pt modelId="{54693293-EC38-44CF-B309-14AF8AA8A55E}" type="sibTrans" cxnId="{CEED2D4B-FC1C-4206-9DE0-9D3D612D3361}">
      <dgm:prSet/>
      <dgm:spPr/>
      <dgm:t>
        <a:bodyPr/>
        <a:lstStyle/>
        <a:p>
          <a:endParaRPr lang="en-US"/>
        </a:p>
      </dgm:t>
    </dgm:pt>
    <dgm:pt modelId="{954A2CCC-F759-445F-A651-5BF991E25E3F}" type="pres">
      <dgm:prSet presAssocID="{DD308D64-7D6B-479F-ABCF-A31E90EF70AF}" presName="cycle" presStyleCnt="0">
        <dgm:presLayoutVars>
          <dgm:dir/>
          <dgm:resizeHandles val="exact"/>
        </dgm:presLayoutVars>
      </dgm:prSet>
      <dgm:spPr/>
    </dgm:pt>
    <dgm:pt modelId="{C0347F2C-606D-4EB9-B011-6E87931BDA60}" type="pres">
      <dgm:prSet presAssocID="{C6BFA7B7-74A7-4EEF-9F96-01BD691FBE4A}" presName="node" presStyleLbl="node1" presStyleIdx="0" presStyleCnt="7">
        <dgm:presLayoutVars>
          <dgm:bulletEnabled val="1"/>
        </dgm:presLayoutVars>
      </dgm:prSet>
      <dgm:spPr/>
    </dgm:pt>
    <dgm:pt modelId="{252EC711-E974-42ED-AF85-488094F0AFF3}" type="pres">
      <dgm:prSet presAssocID="{C6BFA7B7-74A7-4EEF-9F96-01BD691FBE4A}" presName="spNode" presStyleCnt="0"/>
      <dgm:spPr/>
    </dgm:pt>
    <dgm:pt modelId="{5BBF0B12-A9CD-4444-BB5D-81EF7A4C0BD7}" type="pres">
      <dgm:prSet presAssocID="{2CCF3D4E-5D69-49BC-BF30-48AF51AD2ACA}" presName="sibTrans" presStyleLbl="sibTrans1D1" presStyleIdx="0" presStyleCnt="7"/>
      <dgm:spPr/>
    </dgm:pt>
    <dgm:pt modelId="{15DD80CD-5725-4B25-8BDE-486EBC75F21E}" type="pres">
      <dgm:prSet presAssocID="{0E694F58-3A37-40B8-AC52-B10D86AF9E20}" presName="node" presStyleLbl="node1" presStyleIdx="1" presStyleCnt="7">
        <dgm:presLayoutVars>
          <dgm:bulletEnabled val="1"/>
        </dgm:presLayoutVars>
      </dgm:prSet>
      <dgm:spPr/>
    </dgm:pt>
    <dgm:pt modelId="{A9CEEEBC-6C52-4CC5-8463-CDA1B4C1AD65}" type="pres">
      <dgm:prSet presAssocID="{0E694F58-3A37-40B8-AC52-B10D86AF9E20}" presName="spNode" presStyleCnt="0"/>
      <dgm:spPr/>
    </dgm:pt>
    <dgm:pt modelId="{1273847A-61BF-4F66-B2E7-234A13B38353}" type="pres">
      <dgm:prSet presAssocID="{5CD788CD-5671-4D4B-A512-41C591B5EAC3}" presName="sibTrans" presStyleLbl="sibTrans1D1" presStyleIdx="1" presStyleCnt="7"/>
      <dgm:spPr/>
    </dgm:pt>
    <dgm:pt modelId="{820EC51A-0D54-48CB-9780-0FEEE7EC2D0E}" type="pres">
      <dgm:prSet presAssocID="{D5FFF85D-EF2F-427E-B472-4645DAA85E65}" presName="node" presStyleLbl="node1" presStyleIdx="2" presStyleCnt="7">
        <dgm:presLayoutVars>
          <dgm:bulletEnabled val="1"/>
        </dgm:presLayoutVars>
      </dgm:prSet>
      <dgm:spPr/>
    </dgm:pt>
    <dgm:pt modelId="{E245503F-CB12-4707-B3E4-5F8A96F25618}" type="pres">
      <dgm:prSet presAssocID="{D5FFF85D-EF2F-427E-B472-4645DAA85E65}" presName="spNode" presStyleCnt="0"/>
      <dgm:spPr/>
    </dgm:pt>
    <dgm:pt modelId="{8FED211F-25BA-48CD-83FA-74FF5BA238DB}" type="pres">
      <dgm:prSet presAssocID="{D14324B2-4C67-479B-8DD8-EDB19F5B0231}" presName="sibTrans" presStyleLbl="sibTrans1D1" presStyleIdx="2" presStyleCnt="7"/>
      <dgm:spPr/>
    </dgm:pt>
    <dgm:pt modelId="{9F3E5232-100C-48C3-92AA-A94CDB2D6267}" type="pres">
      <dgm:prSet presAssocID="{8F5E302E-7DDC-47E8-8B4E-92BD6BEFA22F}" presName="node" presStyleLbl="node1" presStyleIdx="3" presStyleCnt="7">
        <dgm:presLayoutVars>
          <dgm:bulletEnabled val="1"/>
        </dgm:presLayoutVars>
      </dgm:prSet>
      <dgm:spPr/>
    </dgm:pt>
    <dgm:pt modelId="{111CA429-64E2-43CE-9D81-7DA822E484BB}" type="pres">
      <dgm:prSet presAssocID="{8F5E302E-7DDC-47E8-8B4E-92BD6BEFA22F}" presName="spNode" presStyleCnt="0"/>
      <dgm:spPr/>
    </dgm:pt>
    <dgm:pt modelId="{3878421D-7B1A-49F1-B8CC-57657D67177A}" type="pres">
      <dgm:prSet presAssocID="{9F13FC5C-DC1A-4F1D-9FA7-03A3313600BA}" presName="sibTrans" presStyleLbl="sibTrans1D1" presStyleIdx="3" presStyleCnt="7"/>
      <dgm:spPr/>
    </dgm:pt>
    <dgm:pt modelId="{5BCB1940-520F-4DF9-B4AC-11DB187F24CB}" type="pres">
      <dgm:prSet presAssocID="{4EF37DB9-4E2C-4AFB-B067-97C8323C4C22}" presName="node" presStyleLbl="node1" presStyleIdx="4" presStyleCnt="7">
        <dgm:presLayoutVars>
          <dgm:bulletEnabled val="1"/>
        </dgm:presLayoutVars>
      </dgm:prSet>
      <dgm:spPr/>
    </dgm:pt>
    <dgm:pt modelId="{47BF78CC-5B62-4387-B631-2D5563CC51D9}" type="pres">
      <dgm:prSet presAssocID="{4EF37DB9-4E2C-4AFB-B067-97C8323C4C22}" presName="spNode" presStyleCnt="0"/>
      <dgm:spPr/>
    </dgm:pt>
    <dgm:pt modelId="{FDCF348C-7D8A-4C24-81A3-FF5104CF1CD7}" type="pres">
      <dgm:prSet presAssocID="{32875353-C3E9-40A2-8734-D0F278DE3E97}" presName="sibTrans" presStyleLbl="sibTrans1D1" presStyleIdx="4" presStyleCnt="7"/>
      <dgm:spPr/>
    </dgm:pt>
    <dgm:pt modelId="{5BFCADC5-9832-4167-8B54-DB808392176F}" type="pres">
      <dgm:prSet presAssocID="{7B01C90F-9702-468F-9F94-C7717898F1D9}" presName="node" presStyleLbl="node1" presStyleIdx="5" presStyleCnt="7">
        <dgm:presLayoutVars>
          <dgm:bulletEnabled val="1"/>
        </dgm:presLayoutVars>
      </dgm:prSet>
      <dgm:spPr/>
    </dgm:pt>
    <dgm:pt modelId="{B3BB7418-72BA-448C-985F-3897211C2536}" type="pres">
      <dgm:prSet presAssocID="{7B01C90F-9702-468F-9F94-C7717898F1D9}" presName="spNode" presStyleCnt="0"/>
      <dgm:spPr/>
    </dgm:pt>
    <dgm:pt modelId="{D1A08AFB-BB36-4006-A192-34C8FDBAFEA7}" type="pres">
      <dgm:prSet presAssocID="{48A7FBC5-15F8-4595-9DD0-D323EE3A92CA}" presName="sibTrans" presStyleLbl="sibTrans1D1" presStyleIdx="5" presStyleCnt="7"/>
      <dgm:spPr/>
    </dgm:pt>
    <dgm:pt modelId="{FCCF77CA-F620-4190-BE84-211E0CE2D885}" type="pres">
      <dgm:prSet presAssocID="{E9393748-B09D-4726-BB83-12F8E256146E}" presName="node" presStyleLbl="node1" presStyleIdx="6" presStyleCnt="7">
        <dgm:presLayoutVars>
          <dgm:bulletEnabled val="1"/>
        </dgm:presLayoutVars>
      </dgm:prSet>
      <dgm:spPr/>
    </dgm:pt>
    <dgm:pt modelId="{3BF2D3D7-BC46-4560-B6C1-03555F85AA86}" type="pres">
      <dgm:prSet presAssocID="{E9393748-B09D-4726-BB83-12F8E256146E}" presName="spNode" presStyleCnt="0"/>
      <dgm:spPr/>
    </dgm:pt>
    <dgm:pt modelId="{D15DF9CF-449C-408A-9FDA-7B26071B7009}" type="pres">
      <dgm:prSet presAssocID="{54693293-EC38-44CF-B309-14AF8AA8A55E}" presName="sibTrans" presStyleLbl="sibTrans1D1" presStyleIdx="6" presStyleCnt="7"/>
      <dgm:spPr/>
    </dgm:pt>
  </dgm:ptLst>
  <dgm:cxnLst>
    <dgm:cxn modelId="{9CE03904-20AC-4769-A8DC-E315B75CDE4B}" type="presOf" srcId="{54693293-EC38-44CF-B309-14AF8AA8A55E}" destId="{D15DF9CF-449C-408A-9FDA-7B26071B7009}" srcOrd="0" destOrd="0" presId="urn:microsoft.com/office/officeart/2005/8/layout/cycle5"/>
    <dgm:cxn modelId="{F4CFD30E-AC08-462E-889C-C9149C1FD420}" type="presOf" srcId="{2CCF3D4E-5D69-49BC-BF30-48AF51AD2ACA}" destId="{5BBF0B12-A9CD-4444-BB5D-81EF7A4C0BD7}" srcOrd="0" destOrd="0" presId="urn:microsoft.com/office/officeart/2005/8/layout/cycle5"/>
    <dgm:cxn modelId="{B122EB17-AA26-4632-9F4F-1F9CDA818309}" type="presOf" srcId="{D14324B2-4C67-479B-8DD8-EDB19F5B0231}" destId="{8FED211F-25BA-48CD-83FA-74FF5BA238DB}" srcOrd="0" destOrd="0" presId="urn:microsoft.com/office/officeart/2005/8/layout/cycle5"/>
    <dgm:cxn modelId="{8B3F551D-9F94-453B-8E44-22E93ECEF918}" type="presOf" srcId="{4EF37DB9-4E2C-4AFB-B067-97C8323C4C22}" destId="{5BCB1940-520F-4DF9-B4AC-11DB187F24CB}" srcOrd="0" destOrd="0" presId="urn:microsoft.com/office/officeart/2005/8/layout/cycle5"/>
    <dgm:cxn modelId="{4031E43A-32E5-4156-A751-939584295506}" srcId="{DD308D64-7D6B-479F-ABCF-A31E90EF70AF}" destId="{7B01C90F-9702-468F-9F94-C7717898F1D9}" srcOrd="5" destOrd="0" parTransId="{F2D48940-9920-4839-AD29-2682BA03626F}" sibTransId="{48A7FBC5-15F8-4595-9DD0-D323EE3A92CA}"/>
    <dgm:cxn modelId="{BA6F1E67-B107-4F6B-B4F4-73A82DA005C1}" type="presOf" srcId="{DD308D64-7D6B-479F-ABCF-A31E90EF70AF}" destId="{954A2CCC-F759-445F-A651-5BF991E25E3F}" srcOrd="0" destOrd="0" presId="urn:microsoft.com/office/officeart/2005/8/layout/cycle5"/>
    <dgm:cxn modelId="{CEED2D4B-FC1C-4206-9DE0-9D3D612D3361}" srcId="{DD308D64-7D6B-479F-ABCF-A31E90EF70AF}" destId="{E9393748-B09D-4726-BB83-12F8E256146E}" srcOrd="6" destOrd="0" parTransId="{1B48AF9B-49B0-43CE-8B86-D59DCD431BB0}" sibTransId="{54693293-EC38-44CF-B309-14AF8AA8A55E}"/>
    <dgm:cxn modelId="{B6D0D16D-2419-46B3-B657-7CBBBA001466}" type="presOf" srcId="{48A7FBC5-15F8-4595-9DD0-D323EE3A92CA}" destId="{D1A08AFB-BB36-4006-A192-34C8FDBAFEA7}" srcOrd="0" destOrd="0" presId="urn:microsoft.com/office/officeart/2005/8/layout/cycle5"/>
    <dgm:cxn modelId="{1B10D950-26AC-4773-8BF3-7C57FF7A6049}" srcId="{DD308D64-7D6B-479F-ABCF-A31E90EF70AF}" destId="{8F5E302E-7DDC-47E8-8B4E-92BD6BEFA22F}" srcOrd="3" destOrd="0" parTransId="{F101EF0F-4CC8-411A-AA09-9B074FF22D19}" sibTransId="{9F13FC5C-DC1A-4F1D-9FA7-03A3313600BA}"/>
    <dgm:cxn modelId="{CC5EE551-000A-4538-B856-41CFFD4C93ED}" type="presOf" srcId="{32875353-C3E9-40A2-8734-D0F278DE3E97}" destId="{FDCF348C-7D8A-4C24-81A3-FF5104CF1CD7}" srcOrd="0" destOrd="0" presId="urn:microsoft.com/office/officeart/2005/8/layout/cycle5"/>
    <dgm:cxn modelId="{C402D677-DCAB-4640-A6A2-106B34DD86D2}" type="presOf" srcId="{0E694F58-3A37-40B8-AC52-B10D86AF9E20}" destId="{15DD80CD-5725-4B25-8BDE-486EBC75F21E}" srcOrd="0" destOrd="0" presId="urn:microsoft.com/office/officeart/2005/8/layout/cycle5"/>
    <dgm:cxn modelId="{10B1758C-28A4-4223-BB44-30F3EC57B3FC}" srcId="{DD308D64-7D6B-479F-ABCF-A31E90EF70AF}" destId="{4EF37DB9-4E2C-4AFB-B067-97C8323C4C22}" srcOrd="4" destOrd="0" parTransId="{179AED20-DA44-4812-AB9F-0E4EC1F1D62A}" sibTransId="{32875353-C3E9-40A2-8734-D0F278DE3E97}"/>
    <dgm:cxn modelId="{01F38D91-3508-44E3-A685-BEDC3B628C03}" type="presOf" srcId="{8F5E302E-7DDC-47E8-8B4E-92BD6BEFA22F}" destId="{9F3E5232-100C-48C3-92AA-A94CDB2D6267}" srcOrd="0" destOrd="0" presId="urn:microsoft.com/office/officeart/2005/8/layout/cycle5"/>
    <dgm:cxn modelId="{D524989A-826E-4EFB-8C98-B2F8EFE54CE1}" type="presOf" srcId="{E9393748-B09D-4726-BB83-12F8E256146E}" destId="{FCCF77CA-F620-4190-BE84-211E0CE2D885}" srcOrd="0" destOrd="0" presId="urn:microsoft.com/office/officeart/2005/8/layout/cycle5"/>
    <dgm:cxn modelId="{A33D3BA9-0FE3-4B36-8768-778C2575BF3D}" type="presOf" srcId="{5CD788CD-5671-4D4B-A512-41C591B5EAC3}" destId="{1273847A-61BF-4F66-B2E7-234A13B38353}" srcOrd="0" destOrd="0" presId="urn:microsoft.com/office/officeart/2005/8/layout/cycle5"/>
    <dgm:cxn modelId="{75F93DAB-9BF3-4986-A100-F6A9511441DD}" type="presOf" srcId="{D5FFF85D-EF2F-427E-B472-4645DAA85E65}" destId="{820EC51A-0D54-48CB-9780-0FEEE7EC2D0E}" srcOrd="0" destOrd="0" presId="urn:microsoft.com/office/officeart/2005/8/layout/cycle5"/>
    <dgm:cxn modelId="{A32636B1-F154-406D-8B11-1FA26DC6F446}" srcId="{DD308D64-7D6B-479F-ABCF-A31E90EF70AF}" destId="{D5FFF85D-EF2F-427E-B472-4645DAA85E65}" srcOrd="2" destOrd="0" parTransId="{87633E1F-6BF3-4FAE-A521-79F05760AFE4}" sibTransId="{D14324B2-4C67-479B-8DD8-EDB19F5B0231}"/>
    <dgm:cxn modelId="{D087B8C1-AE38-4242-A991-E855B5A6E900}" srcId="{DD308D64-7D6B-479F-ABCF-A31E90EF70AF}" destId="{0E694F58-3A37-40B8-AC52-B10D86AF9E20}" srcOrd="1" destOrd="0" parTransId="{FA7FFE6B-E70F-4AD2-9572-C0A28DDE1183}" sibTransId="{5CD788CD-5671-4D4B-A512-41C591B5EAC3}"/>
    <dgm:cxn modelId="{52057DE2-C8BE-408C-9D7A-ABD819E86594}" type="presOf" srcId="{7B01C90F-9702-468F-9F94-C7717898F1D9}" destId="{5BFCADC5-9832-4167-8B54-DB808392176F}" srcOrd="0" destOrd="0" presId="urn:microsoft.com/office/officeart/2005/8/layout/cycle5"/>
    <dgm:cxn modelId="{F7D130EB-40F8-422F-A19E-8D05454AF477}" srcId="{DD308D64-7D6B-479F-ABCF-A31E90EF70AF}" destId="{C6BFA7B7-74A7-4EEF-9F96-01BD691FBE4A}" srcOrd="0" destOrd="0" parTransId="{9AB11412-1552-48C9-AABE-3916E7065809}" sibTransId="{2CCF3D4E-5D69-49BC-BF30-48AF51AD2ACA}"/>
    <dgm:cxn modelId="{102946F2-67A6-4ACA-B250-B8D7E9A1868A}" type="presOf" srcId="{C6BFA7B7-74A7-4EEF-9F96-01BD691FBE4A}" destId="{C0347F2C-606D-4EB9-B011-6E87931BDA60}" srcOrd="0" destOrd="0" presId="urn:microsoft.com/office/officeart/2005/8/layout/cycle5"/>
    <dgm:cxn modelId="{87EA19F6-D3E0-4F9B-AD0F-290FE3D442D9}" type="presOf" srcId="{9F13FC5C-DC1A-4F1D-9FA7-03A3313600BA}" destId="{3878421D-7B1A-49F1-B8CC-57657D67177A}" srcOrd="0" destOrd="0" presId="urn:microsoft.com/office/officeart/2005/8/layout/cycle5"/>
    <dgm:cxn modelId="{61B9675F-64B7-4FD1-A83C-A5309F3573EA}" type="presParOf" srcId="{954A2CCC-F759-445F-A651-5BF991E25E3F}" destId="{C0347F2C-606D-4EB9-B011-6E87931BDA60}" srcOrd="0" destOrd="0" presId="urn:microsoft.com/office/officeart/2005/8/layout/cycle5"/>
    <dgm:cxn modelId="{1B20C3EC-1B34-4DB0-A2A4-657CF45E2DDF}" type="presParOf" srcId="{954A2CCC-F759-445F-A651-5BF991E25E3F}" destId="{252EC711-E974-42ED-AF85-488094F0AFF3}" srcOrd="1" destOrd="0" presId="urn:microsoft.com/office/officeart/2005/8/layout/cycle5"/>
    <dgm:cxn modelId="{2C6313B0-A1FD-4941-8419-207E2AD2389E}" type="presParOf" srcId="{954A2CCC-F759-445F-A651-5BF991E25E3F}" destId="{5BBF0B12-A9CD-4444-BB5D-81EF7A4C0BD7}" srcOrd="2" destOrd="0" presId="urn:microsoft.com/office/officeart/2005/8/layout/cycle5"/>
    <dgm:cxn modelId="{29A83893-2C85-43DD-9FAA-9727166EC34D}" type="presParOf" srcId="{954A2CCC-F759-445F-A651-5BF991E25E3F}" destId="{15DD80CD-5725-4B25-8BDE-486EBC75F21E}" srcOrd="3" destOrd="0" presId="urn:microsoft.com/office/officeart/2005/8/layout/cycle5"/>
    <dgm:cxn modelId="{FB86F92D-F8A1-4DC9-B984-63A8F4E3D86E}" type="presParOf" srcId="{954A2CCC-F759-445F-A651-5BF991E25E3F}" destId="{A9CEEEBC-6C52-4CC5-8463-CDA1B4C1AD65}" srcOrd="4" destOrd="0" presId="urn:microsoft.com/office/officeart/2005/8/layout/cycle5"/>
    <dgm:cxn modelId="{74C24B03-7408-4351-B977-54FDC17DBAB1}" type="presParOf" srcId="{954A2CCC-F759-445F-A651-5BF991E25E3F}" destId="{1273847A-61BF-4F66-B2E7-234A13B38353}" srcOrd="5" destOrd="0" presId="urn:microsoft.com/office/officeart/2005/8/layout/cycle5"/>
    <dgm:cxn modelId="{7CB59DDA-A378-48A2-872C-47296A3CC99F}" type="presParOf" srcId="{954A2CCC-F759-445F-A651-5BF991E25E3F}" destId="{820EC51A-0D54-48CB-9780-0FEEE7EC2D0E}" srcOrd="6" destOrd="0" presId="urn:microsoft.com/office/officeart/2005/8/layout/cycle5"/>
    <dgm:cxn modelId="{398054F6-3976-4601-8375-B49ACB1ECBCB}" type="presParOf" srcId="{954A2CCC-F759-445F-A651-5BF991E25E3F}" destId="{E245503F-CB12-4707-B3E4-5F8A96F25618}" srcOrd="7" destOrd="0" presId="urn:microsoft.com/office/officeart/2005/8/layout/cycle5"/>
    <dgm:cxn modelId="{B00D1F57-69A2-4A32-BEB5-94C7FFD745E7}" type="presParOf" srcId="{954A2CCC-F759-445F-A651-5BF991E25E3F}" destId="{8FED211F-25BA-48CD-83FA-74FF5BA238DB}" srcOrd="8" destOrd="0" presId="urn:microsoft.com/office/officeart/2005/8/layout/cycle5"/>
    <dgm:cxn modelId="{5DEF7FD8-29CF-484F-AB64-9D43041FF1D7}" type="presParOf" srcId="{954A2CCC-F759-445F-A651-5BF991E25E3F}" destId="{9F3E5232-100C-48C3-92AA-A94CDB2D6267}" srcOrd="9" destOrd="0" presId="urn:microsoft.com/office/officeart/2005/8/layout/cycle5"/>
    <dgm:cxn modelId="{018A9FB3-06E2-4189-8A01-D16526AC2856}" type="presParOf" srcId="{954A2CCC-F759-445F-A651-5BF991E25E3F}" destId="{111CA429-64E2-43CE-9D81-7DA822E484BB}" srcOrd="10" destOrd="0" presId="urn:microsoft.com/office/officeart/2005/8/layout/cycle5"/>
    <dgm:cxn modelId="{0CEC2F08-C981-460C-873A-C75666B10ED3}" type="presParOf" srcId="{954A2CCC-F759-445F-A651-5BF991E25E3F}" destId="{3878421D-7B1A-49F1-B8CC-57657D67177A}" srcOrd="11" destOrd="0" presId="urn:microsoft.com/office/officeart/2005/8/layout/cycle5"/>
    <dgm:cxn modelId="{A9AD1FC0-70DB-4C08-8468-A4E05331321C}" type="presParOf" srcId="{954A2CCC-F759-445F-A651-5BF991E25E3F}" destId="{5BCB1940-520F-4DF9-B4AC-11DB187F24CB}" srcOrd="12" destOrd="0" presId="urn:microsoft.com/office/officeart/2005/8/layout/cycle5"/>
    <dgm:cxn modelId="{832A22F4-1099-4346-B7A6-170605734E7C}" type="presParOf" srcId="{954A2CCC-F759-445F-A651-5BF991E25E3F}" destId="{47BF78CC-5B62-4387-B631-2D5563CC51D9}" srcOrd="13" destOrd="0" presId="urn:microsoft.com/office/officeart/2005/8/layout/cycle5"/>
    <dgm:cxn modelId="{8AC369AC-20A7-4701-9B3D-D893FFC9A308}" type="presParOf" srcId="{954A2CCC-F759-445F-A651-5BF991E25E3F}" destId="{FDCF348C-7D8A-4C24-81A3-FF5104CF1CD7}" srcOrd="14" destOrd="0" presId="urn:microsoft.com/office/officeart/2005/8/layout/cycle5"/>
    <dgm:cxn modelId="{F57E8436-A13E-4205-9C2A-C726FD4250A5}" type="presParOf" srcId="{954A2CCC-F759-445F-A651-5BF991E25E3F}" destId="{5BFCADC5-9832-4167-8B54-DB808392176F}" srcOrd="15" destOrd="0" presId="urn:microsoft.com/office/officeart/2005/8/layout/cycle5"/>
    <dgm:cxn modelId="{5423B462-1132-47D2-AB7C-37EEAFFF4EB3}" type="presParOf" srcId="{954A2CCC-F759-445F-A651-5BF991E25E3F}" destId="{B3BB7418-72BA-448C-985F-3897211C2536}" srcOrd="16" destOrd="0" presId="urn:microsoft.com/office/officeart/2005/8/layout/cycle5"/>
    <dgm:cxn modelId="{2F728E22-D80D-4486-B8A0-0583E34D71E4}" type="presParOf" srcId="{954A2CCC-F759-445F-A651-5BF991E25E3F}" destId="{D1A08AFB-BB36-4006-A192-34C8FDBAFEA7}" srcOrd="17" destOrd="0" presId="urn:microsoft.com/office/officeart/2005/8/layout/cycle5"/>
    <dgm:cxn modelId="{B927D867-89EB-491A-A4E3-FE106566822B}" type="presParOf" srcId="{954A2CCC-F759-445F-A651-5BF991E25E3F}" destId="{FCCF77CA-F620-4190-BE84-211E0CE2D885}" srcOrd="18" destOrd="0" presId="urn:microsoft.com/office/officeart/2005/8/layout/cycle5"/>
    <dgm:cxn modelId="{C72DBF10-2895-4D8D-A2F1-05E283A42773}" type="presParOf" srcId="{954A2CCC-F759-445F-A651-5BF991E25E3F}" destId="{3BF2D3D7-BC46-4560-B6C1-03555F85AA86}" srcOrd="19" destOrd="0" presId="urn:microsoft.com/office/officeart/2005/8/layout/cycle5"/>
    <dgm:cxn modelId="{B756BD19-ABE0-4D86-B350-30BC5D57888A}" type="presParOf" srcId="{954A2CCC-F759-445F-A651-5BF991E25E3F}" destId="{D15DF9CF-449C-408A-9FDA-7B26071B7009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47F2C-606D-4EB9-B011-6E87931BDA60}">
      <dsp:nvSpPr>
        <dsp:cNvPr id="0" name=""/>
        <dsp:cNvSpPr/>
      </dsp:nvSpPr>
      <dsp:spPr>
        <a:xfrm>
          <a:off x="2363083" y="1900"/>
          <a:ext cx="1192017" cy="774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We are an HR department and we want to hire someone</a:t>
          </a:r>
        </a:p>
      </dsp:txBody>
      <dsp:txXfrm>
        <a:off x="2400906" y="39723"/>
        <a:ext cx="1116371" cy="699165"/>
      </dsp:txXfrm>
    </dsp:sp>
    <dsp:sp modelId="{5BBF0B12-A9CD-4444-BB5D-81EF7A4C0BD7}">
      <dsp:nvSpPr>
        <dsp:cNvPr id="0" name=""/>
        <dsp:cNvSpPr/>
      </dsp:nvSpPr>
      <dsp:spPr>
        <a:xfrm>
          <a:off x="749318" y="389306"/>
          <a:ext cx="4419547" cy="4419547"/>
        </a:xfrm>
        <a:custGeom>
          <a:avLst/>
          <a:gdLst/>
          <a:ahLst/>
          <a:cxnLst/>
          <a:rect l="0" t="0" r="0" b="0"/>
          <a:pathLst>
            <a:path>
              <a:moveTo>
                <a:pt x="2961573" y="131818"/>
              </a:moveTo>
              <a:arcTo wR="2209773" hR="2209773" stAng="17393400" swAng="7710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D80CD-5725-4B25-8BDE-486EBC75F21E}">
      <dsp:nvSpPr>
        <dsp:cNvPr id="0" name=""/>
        <dsp:cNvSpPr/>
      </dsp:nvSpPr>
      <dsp:spPr>
        <a:xfrm>
          <a:off x="4090754" y="833903"/>
          <a:ext cx="1192017" cy="774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We found someone who is a great fit for this job</a:t>
          </a:r>
        </a:p>
      </dsp:txBody>
      <dsp:txXfrm>
        <a:off x="4128577" y="871726"/>
        <a:ext cx="1116371" cy="699165"/>
      </dsp:txXfrm>
    </dsp:sp>
    <dsp:sp modelId="{1273847A-61BF-4F66-B2E7-234A13B38353}">
      <dsp:nvSpPr>
        <dsp:cNvPr id="0" name=""/>
        <dsp:cNvSpPr/>
      </dsp:nvSpPr>
      <dsp:spPr>
        <a:xfrm>
          <a:off x="749318" y="389306"/>
          <a:ext cx="4419547" cy="4419547"/>
        </a:xfrm>
        <a:custGeom>
          <a:avLst/>
          <a:gdLst/>
          <a:ahLst/>
          <a:cxnLst/>
          <a:rect l="0" t="0" r="0" b="0"/>
          <a:pathLst>
            <a:path>
              <a:moveTo>
                <a:pt x="4275197" y="1424201"/>
              </a:moveTo>
              <a:arcTo wR="2209773" hR="2209773" stAng="20350557" swAng="106362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EC51A-0D54-48CB-9780-0FEEE7EC2D0E}">
      <dsp:nvSpPr>
        <dsp:cNvPr id="0" name=""/>
        <dsp:cNvSpPr/>
      </dsp:nvSpPr>
      <dsp:spPr>
        <a:xfrm>
          <a:off x="4517453" y="2703395"/>
          <a:ext cx="1192017" cy="774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We want to offer a position to this person in our company</a:t>
          </a:r>
        </a:p>
      </dsp:txBody>
      <dsp:txXfrm>
        <a:off x="4555276" y="2741218"/>
        <a:ext cx="1116371" cy="699165"/>
      </dsp:txXfrm>
    </dsp:sp>
    <dsp:sp modelId="{8FED211F-25BA-48CD-83FA-74FF5BA238DB}">
      <dsp:nvSpPr>
        <dsp:cNvPr id="0" name=""/>
        <dsp:cNvSpPr/>
      </dsp:nvSpPr>
      <dsp:spPr>
        <a:xfrm>
          <a:off x="749318" y="389306"/>
          <a:ext cx="4419547" cy="4419547"/>
        </a:xfrm>
        <a:custGeom>
          <a:avLst/>
          <a:gdLst/>
          <a:ahLst/>
          <a:cxnLst/>
          <a:rect l="0" t="0" r="0" b="0"/>
          <a:pathLst>
            <a:path>
              <a:moveTo>
                <a:pt x="4160383" y="3248148"/>
              </a:moveTo>
              <a:arcTo wR="2209773" hR="2209773" stAng="1681672" swAng="8346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E5232-100C-48C3-92AA-A94CDB2D6267}">
      <dsp:nvSpPr>
        <dsp:cNvPr id="0" name=""/>
        <dsp:cNvSpPr/>
      </dsp:nvSpPr>
      <dsp:spPr>
        <a:xfrm>
          <a:off x="3321868" y="4202612"/>
          <a:ext cx="1192017" cy="774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Let us assume he says yes and his requested salary is $160,000 per year, as he is very advanced in his career.</a:t>
          </a:r>
        </a:p>
      </dsp:txBody>
      <dsp:txXfrm>
        <a:off x="3359691" y="4240435"/>
        <a:ext cx="1116371" cy="699165"/>
      </dsp:txXfrm>
    </dsp:sp>
    <dsp:sp modelId="{3878421D-7B1A-49F1-B8CC-57657D67177A}">
      <dsp:nvSpPr>
        <dsp:cNvPr id="0" name=""/>
        <dsp:cNvSpPr/>
      </dsp:nvSpPr>
      <dsp:spPr>
        <a:xfrm>
          <a:off x="749318" y="389306"/>
          <a:ext cx="4419547" cy="4419547"/>
        </a:xfrm>
        <a:custGeom>
          <a:avLst/>
          <a:gdLst/>
          <a:ahLst/>
          <a:cxnLst/>
          <a:rect l="0" t="0" r="0" b="0"/>
          <a:pathLst>
            <a:path>
              <a:moveTo>
                <a:pt x="2428729" y="4408673"/>
              </a:moveTo>
              <a:arcTo wR="2209773" hR="2209773" stAng="5058811" swAng="68237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B1940-520F-4DF9-B4AC-11DB187F24CB}">
      <dsp:nvSpPr>
        <dsp:cNvPr id="0" name=""/>
        <dsp:cNvSpPr/>
      </dsp:nvSpPr>
      <dsp:spPr>
        <a:xfrm>
          <a:off x="1404298" y="4202612"/>
          <a:ext cx="1192017" cy="774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We asked why are you asking this number</a:t>
          </a:r>
        </a:p>
      </dsp:txBody>
      <dsp:txXfrm>
        <a:off x="1442121" y="4240435"/>
        <a:ext cx="1116371" cy="699165"/>
      </dsp:txXfrm>
    </dsp:sp>
    <dsp:sp modelId="{FDCF348C-7D8A-4C24-81A3-FF5104CF1CD7}">
      <dsp:nvSpPr>
        <dsp:cNvPr id="0" name=""/>
        <dsp:cNvSpPr/>
      </dsp:nvSpPr>
      <dsp:spPr>
        <a:xfrm>
          <a:off x="749318" y="389306"/>
          <a:ext cx="4419547" cy="4419547"/>
        </a:xfrm>
        <a:custGeom>
          <a:avLst/>
          <a:gdLst/>
          <a:ahLst/>
          <a:cxnLst/>
          <a:rect l="0" t="0" r="0" b="0"/>
          <a:pathLst>
            <a:path>
              <a:moveTo>
                <a:pt x="566002" y="3686634"/>
              </a:moveTo>
              <a:arcTo wR="2209773" hR="2209773" stAng="8283697" swAng="83463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CADC5-9832-4167-8B54-DB808392176F}">
      <dsp:nvSpPr>
        <dsp:cNvPr id="0" name=""/>
        <dsp:cNvSpPr/>
      </dsp:nvSpPr>
      <dsp:spPr>
        <a:xfrm>
          <a:off x="208713" y="2703395"/>
          <a:ext cx="1192017" cy="774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He replies that is what I earned at my position in the last company I worked at</a:t>
          </a:r>
        </a:p>
      </dsp:txBody>
      <dsp:txXfrm>
        <a:off x="246536" y="2741218"/>
        <a:ext cx="1116371" cy="699165"/>
      </dsp:txXfrm>
    </dsp:sp>
    <dsp:sp modelId="{D1A08AFB-BB36-4006-A192-34C8FDBAFEA7}">
      <dsp:nvSpPr>
        <dsp:cNvPr id="0" name=""/>
        <dsp:cNvSpPr/>
      </dsp:nvSpPr>
      <dsp:spPr>
        <a:xfrm>
          <a:off x="749318" y="389306"/>
          <a:ext cx="4419547" cy="4419547"/>
        </a:xfrm>
        <a:custGeom>
          <a:avLst/>
          <a:gdLst/>
          <a:ahLst/>
          <a:cxnLst/>
          <a:rect l="0" t="0" r="0" b="0"/>
          <a:pathLst>
            <a:path>
              <a:moveTo>
                <a:pt x="3227" y="2090391"/>
              </a:moveTo>
              <a:arcTo wR="2209773" hR="2209773" stAng="10985814" swAng="106362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F77CA-F620-4190-BE84-211E0CE2D885}">
      <dsp:nvSpPr>
        <dsp:cNvPr id="0" name=""/>
        <dsp:cNvSpPr/>
      </dsp:nvSpPr>
      <dsp:spPr>
        <a:xfrm>
          <a:off x="635412" y="833903"/>
          <a:ext cx="1192017" cy="774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Is that a bluff or truth? We are going to figure this out using our polynomial regression model and estimate his salary at his previous company </a:t>
          </a:r>
        </a:p>
      </dsp:txBody>
      <dsp:txXfrm>
        <a:off x="673235" y="871726"/>
        <a:ext cx="1116371" cy="699165"/>
      </dsp:txXfrm>
    </dsp:sp>
    <dsp:sp modelId="{D15DF9CF-449C-408A-9FDA-7B26071B7009}">
      <dsp:nvSpPr>
        <dsp:cNvPr id="0" name=""/>
        <dsp:cNvSpPr/>
      </dsp:nvSpPr>
      <dsp:spPr>
        <a:xfrm>
          <a:off x="749318" y="389306"/>
          <a:ext cx="4419547" cy="4419547"/>
        </a:xfrm>
        <a:custGeom>
          <a:avLst/>
          <a:gdLst/>
          <a:ahLst/>
          <a:cxnLst/>
          <a:rect l="0" t="0" r="0" b="0"/>
          <a:pathLst>
            <a:path>
              <a:moveTo>
                <a:pt x="1014627" y="351084"/>
              </a:moveTo>
              <a:arcTo wR="2209773" hR="2209773" stAng="14235527" swAng="77107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8:12:51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8T18:12:51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0D48-A645-4B1B-A958-AEA7031FA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ECBE7-A608-48F9-9D6E-562590293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0EF91-831F-4554-8859-171A190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656C-C5DF-485C-B95D-87A172A9A78B}" type="datetimeFigureOut">
              <a:rPr lang="x-none" smtClean="0"/>
              <a:t>6/9/2024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897C-726C-4516-BEA1-13DEF3B5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9B8C2-B011-4C6E-83BA-13CEF010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430D-B86C-4E61-90C7-0AD493528D2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12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27B2-D984-40E9-89F7-2A63D8B5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6408F-462D-4BE5-B8DB-88648697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940D-D83C-439A-B91A-0BEFC85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656C-C5DF-485C-B95D-87A172A9A78B}" type="datetimeFigureOut">
              <a:rPr lang="x-none" smtClean="0"/>
              <a:t>6/9/2024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FE8C-2B23-4ED0-8DA4-557DB072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6A26-B41C-4636-A4CA-0D0F1DBF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430D-B86C-4E61-90C7-0AD493528D2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1410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9B7A5-5863-46C1-8752-7AD3A1E6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B3F79-42DA-476A-BF5E-CB474AE28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2EE0-2272-48EC-A6FF-C16BCF51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656C-C5DF-485C-B95D-87A172A9A78B}" type="datetimeFigureOut">
              <a:rPr lang="x-none" smtClean="0"/>
              <a:t>6/9/2024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CD8C-0FE5-421C-9A0E-2E16E78A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DFA5-E52D-469B-8933-35935357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430D-B86C-4E61-90C7-0AD493528D2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234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0359-CA79-46D2-AC77-545D52B55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557B-E52A-45FC-92F6-1E140E4C3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E266-7300-403A-875D-21481A8C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656C-C5DF-485C-B95D-87A172A9A78B}" type="datetimeFigureOut">
              <a:rPr lang="x-none" smtClean="0"/>
              <a:t>6/9/2024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B49A-4612-4E7D-AE63-257EEAE2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929B6-80FB-4BA2-8798-C195FC49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430D-B86C-4E61-90C7-0AD493528D2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4573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375B-5A1F-4BE8-A7B4-22DE6907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8903-719A-4376-AFEC-0F28D828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9274-5ABD-4DBD-AC70-2BAD755B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656C-C5DF-485C-B95D-87A172A9A78B}" type="datetimeFigureOut">
              <a:rPr lang="x-none" smtClean="0"/>
              <a:t>6/9/2024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92D8-A23D-46BE-9114-8244961F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2F4A3-C9A9-4AC9-A952-6325326F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430D-B86C-4E61-90C7-0AD493528D2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636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F18E-B58D-4DFD-972E-98AD6130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CF7D-B545-49B8-8214-F8BA5B356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EE5B7-32DE-40E6-922A-4270CB5EC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DEECB-00D0-45C1-A681-B858C49A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656C-C5DF-485C-B95D-87A172A9A78B}" type="datetimeFigureOut">
              <a:rPr lang="x-none" smtClean="0"/>
              <a:t>6/9/2024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656C-8FDD-4508-BED7-7F149777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C05DB-C675-4432-ACF4-5CCA2F3D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430D-B86C-4E61-90C7-0AD493528D2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134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2330-425E-4BA0-8863-F613A262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8A5A6-2B8A-488A-9BE8-271FA1C5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D1213-1CE8-4920-9101-58683B10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4BFB9-04C1-4D9D-9EF8-6DCA076C8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09365-1934-4366-BC4B-F7F237C01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B3408-B82D-4FCA-A8AB-5CD3A01D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656C-C5DF-485C-B95D-87A172A9A78B}" type="datetimeFigureOut">
              <a:rPr lang="x-none" smtClean="0"/>
              <a:t>6/9/2024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E0976-EC00-48D9-B8DD-E98E3DE0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FE157-95B4-45B5-9A50-86AFD2A4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430D-B86C-4E61-90C7-0AD493528D2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975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8BA4-7843-4879-B986-ADC053FD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D6A00-7701-4197-8AB2-0D37BF93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656C-C5DF-485C-B95D-87A172A9A78B}" type="datetimeFigureOut">
              <a:rPr lang="x-none" smtClean="0"/>
              <a:t>6/9/2024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91CF3-98F9-4FE1-A162-0A4C07A4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6D603-312C-4AA9-83DC-0E387F88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430D-B86C-4E61-90C7-0AD493528D2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1471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44EF7-9764-4448-BB4B-12CEBCB1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656C-C5DF-485C-B95D-87A172A9A78B}" type="datetimeFigureOut">
              <a:rPr lang="x-none" smtClean="0"/>
              <a:t>6/9/2024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1ACF5-C9C7-4081-B1A0-38687936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EE9D3-65BC-42F1-9308-49C1FC5F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430D-B86C-4E61-90C7-0AD493528D2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874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68DA-CE32-40E7-A426-57C6B513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FAD2-00D2-4960-8877-88DCB36E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46C47-AFFF-4949-BC9B-79F1FF85B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892E5-7CF9-43EE-8B25-0C0D1AEC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656C-C5DF-485C-B95D-87A172A9A78B}" type="datetimeFigureOut">
              <a:rPr lang="x-none" smtClean="0"/>
              <a:t>6/9/2024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077D0-96BB-4C6B-8907-E56093AA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F1899-018D-42F4-847C-3CA0571E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430D-B86C-4E61-90C7-0AD493528D2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0972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27FC-6DF9-4FFC-8268-167CE370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F81BC-BABD-498B-A6B6-87E42C678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5189C-980A-4F87-8405-1E689B17B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D480-5851-44D0-9836-B49E938FA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656C-C5DF-485C-B95D-87A172A9A78B}" type="datetimeFigureOut">
              <a:rPr lang="x-none" smtClean="0"/>
              <a:t>6/9/2024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55963-D02B-4D5F-A47E-FB26D9D7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327FA-59FC-4511-9B99-24DA2F2E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D430D-B86C-4E61-90C7-0AD493528D2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7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C4C6B-6ACC-45AC-A9B1-BA8FD2A7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9AE87-EC8D-49F0-B1A8-59D566494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71DFA-0CB8-4AE0-9FE0-96DBECF70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D656C-C5DF-485C-B95D-87A172A9A78B}" type="datetimeFigureOut">
              <a:rPr lang="x-none" smtClean="0"/>
              <a:t>6/9/2024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60EE-8A52-4681-A8F4-E65F41C9F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AEFBF-A9EC-4813-A749-25DA3071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430D-B86C-4E61-90C7-0AD493528D2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4776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AA1B9-E18B-43D1-842F-8B1492C8D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8800" dirty="0">
                <a:latin typeface="Aldhabi" panose="01000000000000000000" pitchFamily="2" charset="-78"/>
                <a:cs typeface="Aldhabi" panose="01000000000000000000" pitchFamily="2" charset="-78"/>
              </a:rPr>
              <a:t>Polynomial</a:t>
            </a:r>
            <a:r>
              <a:rPr lang="en-US" sz="7200" dirty="0">
                <a:latin typeface="Aldhabi" panose="01000000000000000000" pitchFamily="2" charset="-78"/>
                <a:cs typeface="Aldhabi" panose="01000000000000000000" pitchFamily="2" charset="-78"/>
              </a:rPr>
              <a:t> Linear Regression</a:t>
            </a:r>
            <a:endParaRPr lang="x-none" sz="7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A0B15-25A3-46E5-98C1-C7206020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Comparison of model estimation with varying order of degree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E0A6-39EB-47AB-9E14-241F9B8B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293" y="3703250"/>
            <a:ext cx="2435507" cy="1122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Figure shows a comparison of fitting linear, quadratic and cubic curves on the dataset</a:t>
            </a:r>
          </a:p>
        </p:txBody>
      </p:sp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7C67634B-29E3-428E-B413-5E0D54E1E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58" y="1318502"/>
            <a:ext cx="5604636" cy="42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5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1F6D0-5E53-400D-BF13-F76C19C2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Comparison of model estimation with varying order of degree</a:t>
            </a:r>
            <a:endParaRPr lang="x-none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BC56-2584-4B6A-A9C2-4972BFE8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If we further increase the degree to 20, we can see that the curve passes through more data points. Figure shows a comparison of curves for degree 3 and 20.</a:t>
            </a:r>
            <a:endParaRPr lang="x-none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E21B284-1ADB-4C6B-88A7-428D47603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846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91A07-60DF-4AC8-A62A-396C819E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7046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ldhabi" panose="01000000000000000000" pitchFamily="2" charset="-78"/>
                <a:cs typeface="Aldhabi" panose="01000000000000000000" pitchFamily="2" charset="-78"/>
              </a:rPr>
              <a:t>Some points to ponder</a:t>
            </a:r>
            <a:endParaRPr lang="x-none" sz="5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0BEFA-A60F-4390-8C75-05A00DF6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Autofit/>
          </a:bodyPr>
          <a:lstStyle/>
          <a:p>
            <a:r>
              <a:rPr lang="en-US" sz="2000" dirty="0">
                <a:latin typeface="Aldhabi" panose="01000000000000000000" pitchFamily="2" charset="-78"/>
                <a:cs typeface="Aldhabi" panose="01000000000000000000" pitchFamily="2" charset="-78"/>
              </a:rPr>
              <a:t>To prevent over-fitting, we can add more training samples so that the algorithm doesn’t learn the noise in the system or be affected by outliers and can become more generalized.</a:t>
            </a:r>
          </a:p>
          <a:p>
            <a:r>
              <a:rPr lang="en-US" sz="2000" dirty="0">
                <a:latin typeface="Aldhabi" panose="01000000000000000000" pitchFamily="2" charset="-78"/>
                <a:cs typeface="Aldhabi" panose="01000000000000000000" pitchFamily="2" charset="-78"/>
              </a:rPr>
              <a:t>How do we choose an optimal model? To answer this question we need to understand the bias vs variance trade-off.</a:t>
            </a:r>
          </a:p>
          <a:p>
            <a:pPr marL="0" indent="0">
              <a:buNone/>
            </a:pPr>
            <a:r>
              <a:rPr lang="en-US" sz="2000" b="1" dirty="0">
                <a:latin typeface="Aldhabi" panose="01000000000000000000" pitchFamily="2" charset="-78"/>
                <a:cs typeface="Aldhabi" panose="01000000000000000000" pitchFamily="2" charset="-78"/>
              </a:rPr>
              <a:t>  The Bias vs Variance trade-off</a:t>
            </a:r>
          </a:p>
          <a:p>
            <a:pPr lvl="1"/>
            <a:r>
              <a:rPr lang="en-US" sz="2000" b="1" dirty="0">
                <a:latin typeface="Aldhabi" panose="01000000000000000000" pitchFamily="2" charset="-78"/>
                <a:cs typeface="Aldhabi" panose="01000000000000000000" pitchFamily="2" charset="-78"/>
              </a:rPr>
              <a:t>Bias </a:t>
            </a:r>
          </a:p>
          <a:p>
            <a:pPr lvl="2"/>
            <a:r>
              <a:rPr lang="en-US" b="1" dirty="0">
                <a:latin typeface="Aldhabi" panose="01000000000000000000" pitchFamily="2" charset="-78"/>
                <a:cs typeface="Aldhabi" panose="01000000000000000000" pitchFamily="2" charset="-78"/>
              </a:rPr>
              <a:t>Bias 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refers to the error due to the model’s simplistic assumptions in fitting the data. </a:t>
            </a:r>
          </a:p>
          <a:p>
            <a:pPr lvl="2"/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A high bias means that the model is unable to capture the patterns in the data and this results in </a:t>
            </a:r>
            <a:r>
              <a:rPr lang="en-US" b="1" dirty="0">
                <a:latin typeface="Aldhabi" panose="01000000000000000000" pitchFamily="2" charset="-78"/>
                <a:cs typeface="Aldhabi" panose="01000000000000000000" pitchFamily="2" charset="-78"/>
              </a:rPr>
              <a:t>under-fitting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lvl="1"/>
            <a:r>
              <a:rPr lang="en-US" sz="2000" b="1" dirty="0">
                <a:latin typeface="Aldhabi" panose="01000000000000000000" pitchFamily="2" charset="-78"/>
                <a:cs typeface="Aldhabi" panose="01000000000000000000" pitchFamily="2" charset="-78"/>
              </a:rPr>
              <a:t>Variance </a:t>
            </a:r>
          </a:p>
          <a:p>
            <a:pPr lvl="1"/>
            <a:r>
              <a:rPr lang="en-US" sz="2000" dirty="0">
                <a:latin typeface="Aldhabi" panose="01000000000000000000" pitchFamily="2" charset="-78"/>
                <a:cs typeface="Aldhabi" panose="01000000000000000000" pitchFamily="2" charset="-78"/>
              </a:rPr>
              <a:t>Variance refers to the error due to the complex model trying to fit the data. </a:t>
            </a:r>
          </a:p>
          <a:p>
            <a:pPr lvl="1"/>
            <a:r>
              <a:rPr lang="en-US" sz="2000" dirty="0">
                <a:latin typeface="Aldhabi" panose="01000000000000000000" pitchFamily="2" charset="-78"/>
                <a:cs typeface="Aldhabi" panose="01000000000000000000" pitchFamily="2" charset="-78"/>
              </a:rPr>
              <a:t>High variance means the model passes through most of the data points and it results in </a:t>
            </a:r>
            <a:r>
              <a:rPr lang="en-US" sz="2000" b="1" dirty="0">
                <a:latin typeface="Aldhabi" panose="01000000000000000000" pitchFamily="2" charset="-78"/>
                <a:cs typeface="Aldhabi" panose="01000000000000000000" pitchFamily="2" charset="-78"/>
              </a:rPr>
              <a:t>over-fitting</a:t>
            </a:r>
            <a:r>
              <a:rPr lang="en-US" sz="2000" dirty="0">
                <a:latin typeface="Aldhabi" panose="01000000000000000000" pitchFamily="2" charset="-78"/>
                <a:cs typeface="Aldhabi" panose="01000000000000000000" pitchFamily="2" charset="-78"/>
              </a:rPr>
              <a:t> the data.</a:t>
            </a:r>
          </a:p>
          <a:p>
            <a:endParaRPr lang="x-none" sz="2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511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9C97A25-3C4E-485D-B8DE-41BFA65EB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t="4203" r="2057" b="13375"/>
          <a:stretch/>
        </p:blipFill>
        <p:spPr>
          <a:xfrm>
            <a:off x="1527400" y="364142"/>
            <a:ext cx="9233255" cy="38679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0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7F4C-6BC3-4A46-A8D8-314DEC5B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When we are talking about linear and non linear regression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We are not talking about the relationship between y and </a:t>
            </a:r>
            <a:r>
              <a:rPr lang="en-US" sz="2400" dirty="0" err="1">
                <a:latin typeface="Aldhabi" panose="01000000000000000000" pitchFamily="2" charset="-78"/>
                <a:cs typeface="Aldhabi" panose="01000000000000000000" pitchFamily="2" charset="-78"/>
              </a:rPr>
              <a:t>xn’s</a:t>
            </a:r>
            <a:endParaRPr lang="en-US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ldhabi" panose="01000000000000000000" pitchFamily="2" charset="-78"/>
                <a:cs typeface="Aldhabi" panose="01000000000000000000" pitchFamily="2" charset="-78"/>
              </a:rPr>
              <a:t>But we are talking about the relationship between y and bn’s , which is linear as there are no b^2 or B^3 there</a:t>
            </a:r>
            <a:endParaRPr lang="x-none" sz="2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4EEAD-11F2-4375-8C3A-F86A0BE4C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74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6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D78AE9-6C8E-4896-9BB3-BBC6963E2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>
                <a:latin typeface="Aldhabi" panose="01000000000000000000" pitchFamily="2" charset="-78"/>
                <a:cs typeface="Aldhabi" panose="01000000000000000000" pitchFamily="2" charset="-78"/>
              </a:rPr>
              <a:t>Python implementation</a:t>
            </a:r>
            <a:endParaRPr lang="x-none" sz="80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5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C9700-906C-4C04-B196-96DEABA0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ldhabi" panose="01000000000000000000" pitchFamily="2" charset="-78"/>
                <a:cs typeface="Aldhabi" panose="01000000000000000000" pitchFamily="2" charset="-78"/>
              </a:rPr>
              <a:t>Define the problem</a:t>
            </a:r>
            <a:endParaRPr lang="x-none" sz="4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5125572-66C3-F144-9A11-AF0C1B97F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130074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36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1E492-70A5-49A9-BD69-703737B8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100" dirty="0">
                <a:latin typeface="Aldhabi" panose="01000000000000000000" pitchFamily="2" charset="-78"/>
                <a:cs typeface="Aldhabi" panose="01000000000000000000" pitchFamily="2" charset="-78"/>
              </a:rPr>
              <a:t>Building a polynomial linear regression model</a:t>
            </a:r>
            <a:endParaRPr lang="x-none" sz="41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89BFC-61F1-4106-A09E-BF730CF36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6218" y="1463039"/>
                <a:ext cx="5542387" cy="4300447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>
                    <a:latin typeface="Aldhabi" panose="01000000000000000000" pitchFamily="2" charset="-78"/>
                    <a:cs typeface="Aldhabi" panose="01000000000000000000" pitchFamily="2" charset="-78"/>
                  </a:rPr>
                  <a:t>We are going to build a multiple linear regression model with independent variables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latin typeface="Aldhabi" panose="01000000000000000000" pitchFamily="2" charset="-78"/>
                    <a:cs typeface="Aldhabi" panose="01000000000000000000" pitchFamily="2" charset="-78"/>
                  </a:rPr>
                  <a:t>etc.</a:t>
                </a:r>
              </a:p>
              <a:p>
                <a:r>
                  <a:rPr lang="en-US" dirty="0">
                    <a:latin typeface="Aldhabi" panose="01000000000000000000" pitchFamily="2" charset="-78"/>
                    <a:cs typeface="Aldhabi" panose="01000000000000000000" pitchFamily="2" charset="-78"/>
                  </a:rPr>
                  <a:t>Polynomial regression model is a non-linear model since, it can learn non-linear relationships, but it is called linear because of the linear combination of the variables involved</a:t>
                </a:r>
                <a:endParaRPr lang="x-none" dirty="0"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89BFC-61F1-4106-A09E-BF730CF36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218" y="1463039"/>
                <a:ext cx="5542387" cy="4300447"/>
              </a:xfrm>
              <a:blipFill>
                <a:blip r:embed="rId2"/>
                <a:stretch>
                  <a:fillRect l="-1980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46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95C9A-9C65-40EC-E51A-A3EF48EA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78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ADFF0A-AE30-E7F2-94C4-C50A6D282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25082"/>
            <a:ext cx="10905066" cy="3407834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22A0F2-8F8F-FC2F-B746-85C3A9BF9B11}"/>
              </a:ext>
            </a:extLst>
          </p:cNvPr>
          <p:cNvGrpSpPr/>
          <p:nvPr/>
        </p:nvGrpSpPr>
        <p:grpSpPr>
          <a:xfrm>
            <a:off x="1892278" y="2060098"/>
            <a:ext cx="360" cy="360"/>
            <a:chOff x="1892278" y="206009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B87ED5-C151-CB44-8C17-785BE97E5514}"/>
                    </a:ext>
                  </a:extLst>
                </p14:cNvPr>
                <p14:cNvContentPartPr/>
                <p14:nvPr/>
              </p14:nvContentPartPr>
              <p14:xfrm>
                <a:off x="1892278" y="206009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B87ED5-C151-CB44-8C17-785BE97E55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83278" y="20510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75E6AEB-ED88-DA32-367F-AB1B1A85EEEB}"/>
                    </a:ext>
                  </a:extLst>
                </p14:cNvPr>
                <p14:cNvContentPartPr/>
                <p14:nvPr/>
              </p14:nvContentPartPr>
              <p14:xfrm>
                <a:off x="1892278" y="206009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75E6AEB-ED88-DA32-367F-AB1B1A85EEE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83278" y="20510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914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67676-3C70-4EDA-8919-FA17259D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6600" dirty="0">
                <a:latin typeface="Aldhabi" panose="01000000000000000000" pitchFamily="2" charset="-78"/>
                <a:cs typeface="Aldhabi" panose="01000000000000000000" pitchFamily="2" charset="-78"/>
              </a:rPr>
              <a:t>Why polynomial linear regression?</a:t>
            </a:r>
            <a:endParaRPr lang="x-none" sz="6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9E4D-735C-4628-B484-F952348C7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To understand the need for polynomial regression, let’s consider some random dataset first.</a:t>
            </a:r>
            <a:endParaRPr lang="x-none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A5989D7-8E3A-4BC2-970B-B7140ED2B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75" y="2524715"/>
            <a:ext cx="4952325" cy="37142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A4204-6F96-449E-9558-6ED10EE6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 dirty="0">
                <a:latin typeface="Aldhabi" panose="01000000000000000000" pitchFamily="2" charset="-78"/>
                <a:cs typeface="Aldhabi" panose="01000000000000000000" pitchFamily="2" charset="-78"/>
              </a:rPr>
              <a:t>Why polynomial linear regression?</a:t>
            </a:r>
            <a:endParaRPr lang="x-none" sz="37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61DB-AF3F-4F94-8319-8A0955FE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The plot of the best fit line is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We can see that the straight line is unable to capture the patterns in the data. 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This is an example of </a:t>
            </a:r>
            <a:r>
              <a:rPr lang="en-US" b="1" dirty="0">
                <a:latin typeface="Aldhabi" panose="01000000000000000000" pitchFamily="2" charset="-78"/>
                <a:cs typeface="Aldhabi" panose="01000000000000000000" pitchFamily="2" charset="-78"/>
              </a:rPr>
              <a:t>under-fitting</a:t>
            </a:r>
            <a:endParaRPr lang="x-none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EEED34-D91D-4308-9783-DC802EED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233662"/>
            <a:ext cx="4397433" cy="121521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78993F-B1EC-443A-814E-624E3AF1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281" y="3707894"/>
            <a:ext cx="3889853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2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3047D-9CAB-4732-80B9-B0304CFB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ldhabi" panose="01000000000000000000" pitchFamily="2" charset="-78"/>
                <a:cs typeface="Aldhabi" panose="01000000000000000000" pitchFamily="2" charset="-78"/>
              </a:rPr>
              <a:t>Why polynomial linear regression?</a:t>
            </a:r>
            <a:endParaRPr lang="x-none" sz="5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50D7-E039-42BD-8D6D-F933CACE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</a:t>
            </a:r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To overcome under-fitting, we need to increase the complexity of the model.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To generate a higher order equation, we can add powers of the original features as new features. The linear model,</a:t>
            </a:r>
          </a:p>
          <a:p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Sometimes the polynomial regression works better e.g. predicting the spread of pandemics or diseases etc.</a:t>
            </a:r>
            <a:endParaRPr lang="x-none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087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1E492-70A5-49A9-BD69-703737B8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Mathematical Model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39437-2F7B-4F92-A3D5-9C517B3BD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03" b="2"/>
          <a:stretch/>
        </p:blipFill>
        <p:spPr>
          <a:xfrm>
            <a:off x="5922492" y="1395481"/>
            <a:ext cx="5536001" cy="399238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ED180-FEB0-4A5F-AF08-F017F8B6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Polynomial Curve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4957F-C246-40DD-A2B5-DE8E940F4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24"/>
          <a:stretch/>
        </p:blipFill>
        <p:spPr>
          <a:xfrm>
            <a:off x="942597" y="1935502"/>
            <a:ext cx="5608830" cy="29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1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C79C27-9AE7-4235-8050-EF6008EB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Aldhabi" panose="01000000000000000000" pitchFamily="2" charset="-78"/>
                <a:cs typeface="Aldhabi" panose="01000000000000000000" pitchFamily="2" charset="-78"/>
              </a:rPr>
              <a:t>Benefits</a:t>
            </a:r>
            <a:endParaRPr lang="x-none" sz="3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822BC-C88D-4BC1-B876-A4FA0B1C38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68058" r="1719" b="9071"/>
          <a:stretch/>
        </p:blipFill>
        <p:spPr>
          <a:xfrm>
            <a:off x="430501" y="4845710"/>
            <a:ext cx="4835791" cy="7204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AA8CD5F-5317-4817-AF2F-9004F4CC9A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2825" y="1658984"/>
                <a:ext cx="5846728" cy="3306233"/>
              </a:xfrm>
            </p:spPr>
            <p:txBody>
              <a:bodyPr anchor="ctr">
                <a:noAutofit/>
              </a:bodyPr>
              <a:lstStyle/>
              <a:p>
                <a:r>
                  <a:rPr lang="en-US" sz="2600" dirty="0">
                    <a:latin typeface="Aldhabi" panose="01000000000000000000" pitchFamily="2" charset="-78"/>
                    <a:cs typeface="Aldhabi" panose="01000000000000000000" pitchFamily="2" charset="-78"/>
                  </a:rPr>
                  <a:t>Polynomial models are useful in situations where the analyst knows that curvilinear effects are present in the true response function.</a:t>
                </a:r>
              </a:p>
              <a:p>
                <a:r>
                  <a:rPr lang="en-US" sz="2600" dirty="0">
                    <a:latin typeface="Aldhabi" panose="01000000000000000000" pitchFamily="2" charset="-78"/>
                    <a:cs typeface="Aldhabi" panose="01000000000000000000" pitchFamily="2" charset="-78"/>
                  </a:rPr>
                  <a:t>Polynomial models are also useful as approximating functions to unknown and possible very complex nonlinear relationship.</a:t>
                </a:r>
              </a:p>
              <a:p>
                <a:r>
                  <a:rPr lang="en-US" sz="2600" dirty="0">
                    <a:latin typeface="Aldhabi" panose="01000000000000000000" pitchFamily="2" charset="-78"/>
                    <a:cs typeface="Aldhabi" panose="01000000000000000000" pitchFamily="2" charset="-78"/>
                  </a:rPr>
                  <a:t>Notice that there is only one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latin typeface="Aldhabi" panose="01000000000000000000" pitchFamily="2" charset="-78"/>
                    <a:cs typeface="Aldhabi" panose="01000000000000000000" pitchFamily="2" charset="-78"/>
                  </a:rPr>
                  <a:t> and its powers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600" dirty="0">
                    <a:latin typeface="Aldhabi" panose="01000000000000000000" pitchFamily="2" charset="-78"/>
                    <a:cs typeface="Aldhabi" panose="01000000000000000000" pitchFamily="2" charset="-78"/>
                  </a:rPr>
                  <a:t>. </a:t>
                </a:r>
              </a:p>
              <a:p>
                <a:r>
                  <a:rPr lang="en-US" sz="2600" dirty="0">
                    <a:latin typeface="Aldhabi" panose="01000000000000000000" pitchFamily="2" charset="-78"/>
                    <a:cs typeface="Aldhabi" panose="01000000000000000000" pitchFamily="2" charset="-78"/>
                  </a:rPr>
                  <a:t>Although there can be more than one variables.</a:t>
                </a:r>
              </a:p>
              <a:p>
                <a:r>
                  <a:rPr lang="en-US" sz="2600" dirty="0">
                    <a:latin typeface="Aldhabi" panose="01000000000000000000" pitchFamily="2" charset="-78"/>
                    <a:cs typeface="Aldhabi" panose="01000000000000000000" pitchFamily="2" charset="-78"/>
                  </a:rPr>
                  <a:t>If there are more than one variable then the total number of combinations for degree=N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600" b="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600" dirty="0">
                  <a:latin typeface="Aldhabi" panose="01000000000000000000" pitchFamily="2" charset="-78"/>
                  <a:cs typeface="Aldhabi" panose="01000000000000000000" pitchFamily="2" charset="-78"/>
                </a:endParaRPr>
              </a:p>
              <a:p>
                <a:r>
                  <a:rPr lang="en-US" sz="2600" dirty="0">
                    <a:latin typeface="Aldhabi" panose="01000000000000000000" pitchFamily="2" charset="-78"/>
                    <a:cs typeface="Aldhabi" panose="01000000000000000000" pitchFamily="2" charset="-78"/>
                  </a:rPr>
                  <a:t>If you include (N-1) regressors based on X, you will perfectly fit the data.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AA8CD5F-5317-4817-AF2F-9004F4CC9A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2825" y="1658984"/>
                <a:ext cx="5846728" cy="3306233"/>
              </a:xfrm>
              <a:blipFill>
                <a:blip r:embed="rId3"/>
                <a:stretch>
                  <a:fillRect l="-1564" t="-23204" r="-1773" b="-2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79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3B327-84A4-077A-0FE1-ED958914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2600" b="1" dirty="0">
                <a:latin typeface="Aldhabi" panose="01000000000000000000" pitchFamily="2" charset="-78"/>
                <a:cs typeface="Aldhabi" panose="01000000000000000000" pitchFamily="2" charset="-78"/>
              </a:rPr>
              <a:t>Polynomial regression with more then one independent variable</a:t>
            </a:r>
            <a:br>
              <a:rPr lang="en-US" sz="2600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l-GR" sz="2600" b="0" i="0" dirty="0">
                <a:effectLst/>
                <a:latin typeface="Söhne"/>
                <a:cs typeface="Aldhabi" panose="01000000000000000000" pitchFamily="2" charset="-78"/>
              </a:rPr>
              <a:t>Y = β0 + β1</a:t>
            </a:r>
            <a:r>
              <a:rPr lang="el-GR" sz="2600" b="0" i="1" dirty="0">
                <a:effectLst/>
                <a:latin typeface="Söhne"/>
                <a:cs typeface="Aldhabi" panose="01000000000000000000" pitchFamily="2" charset="-78"/>
              </a:rPr>
              <a:t>X1 + β2</a:t>
            </a:r>
            <a:r>
              <a:rPr lang="el-GR" sz="2600" b="0" i="0" dirty="0">
                <a:effectLst/>
                <a:latin typeface="Söhne"/>
                <a:cs typeface="Aldhabi" panose="01000000000000000000" pitchFamily="2" charset="-78"/>
              </a:rPr>
              <a:t>X2 + β3*(X1^2) + β4*(X2^2) + β5</a:t>
            </a:r>
            <a:r>
              <a:rPr lang="el-GR" sz="2600" b="0" i="1" dirty="0">
                <a:effectLst/>
                <a:latin typeface="Söhne"/>
                <a:cs typeface="Aldhabi" panose="01000000000000000000" pitchFamily="2" charset="-78"/>
              </a:rPr>
              <a:t>X1</a:t>
            </a:r>
            <a:r>
              <a:rPr lang="el-GR" sz="2600" b="0" i="0" dirty="0">
                <a:effectLst/>
                <a:latin typeface="Söhne"/>
                <a:cs typeface="Aldhabi" panose="01000000000000000000" pitchFamily="2" charset="-78"/>
              </a:rPr>
              <a:t>X2</a:t>
            </a:r>
            <a:endParaRPr lang="en-US" sz="26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0ADF-766D-229D-7F5B-17A93B8C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780068"/>
            <a:ext cx="10143668" cy="3435531"/>
          </a:xfrm>
        </p:spPr>
        <p:txBody>
          <a:bodyPr anchor="ctr"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Y represents the dependent variable (the target you want to predict).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X1 and X2 are the two independent variables (the features).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β0 is the intercept or constant term.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β1 and β2 are the coefficients for X1 and X2, respectively (linear terms).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β3 and β4 are the coefficients for the squared terms of X1 and X2, capturing the curvature in the relationship.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β5 represents the coefficient for the interaction term between X1 and X2 if you want to account for their joint effect.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855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0" name="Rectangle 819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2" name="Right Triangle 820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4" name="Rectangle 820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684498B-1526-4E9D-8760-5333996BF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552" y="1073427"/>
            <a:ext cx="8470503" cy="4696438"/>
          </a:xfrm>
        </p:spPr>
        <p:txBody>
          <a:bodyPr anchor="t">
            <a:normAutofit lnSpcReduction="10000"/>
          </a:bodyPr>
          <a:lstStyle/>
          <a:p>
            <a:r>
              <a:rPr lang="en-US" altLang="zh-TW" sz="2400" dirty="0">
                <a:latin typeface="Aldhabi" panose="01000000000000000000" pitchFamily="2" charset="-78"/>
                <a:cs typeface="Aldhabi" panose="01000000000000000000" pitchFamily="2" charset="-78"/>
              </a:rPr>
              <a:t>Several important conditions:</a:t>
            </a:r>
            <a:endParaRPr lang="en-US" altLang="zh-TW" sz="2400" b="1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>
              <a:buFontTx/>
              <a:buChar char="–"/>
            </a:pPr>
            <a:r>
              <a:rPr lang="en-US" altLang="zh-TW" sz="2400" b="1" dirty="0">
                <a:latin typeface="Aldhabi" panose="01000000000000000000" pitchFamily="2" charset="-78"/>
                <a:cs typeface="Aldhabi" panose="01000000000000000000" pitchFamily="2" charset="-78"/>
              </a:rPr>
              <a:t>Order of the model</a:t>
            </a:r>
            <a:r>
              <a:rPr lang="en-US" altLang="zh-TW" sz="2400" dirty="0">
                <a:latin typeface="Aldhabi" panose="01000000000000000000" pitchFamily="2" charset="-78"/>
                <a:cs typeface="Aldhabi" panose="01000000000000000000" pitchFamily="2" charset="-78"/>
              </a:rPr>
              <a:t>: </a:t>
            </a:r>
          </a:p>
          <a:p>
            <a:pPr lvl="1">
              <a:buFontTx/>
              <a:buChar char="–"/>
            </a:pPr>
            <a:r>
              <a:rPr lang="en-US" altLang="zh-TW" dirty="0">
                <a:latin typeface="Aldhabi" panose="01000000000000000000" pitchFamily="2" charset="-78"/>
                <a:cs typeface="Aldhabi" panose="01000000000000000000" pitchFamily="2" charset="-78"/>
              </a:rPr>
              <a:t>The order (k) should be as low as possible. </a:t>
            </a:r>
          </a:p>
          <a:p>
            <a:pPr lvl="1">
              <a:buFontTx/>
              <a:buChar char="–"/>
            </a:pPr>
            <a:r>
              <a:rPr lang="en-US" altLang="zh-TW" dirty="0">
                <a:latin typeface="Aldhabi" panose="01000000000000000000" pitchFamily="2" charset="-78"/>
                <a:cs typeface="Aldhabi" panose="01000000000000000000" pitchFamily="2" charset="-78"/>
              </a:rPr>
              <a:t>The high-order polynomials (k &gt; 2) should be avoided unless they can be justified. </a:t>
            </a:r>
          </a:p>
          <a:p>
            <a:pPr lvl="1">
              <a:buFontTx/>
              <a:buChar char="–"/>
            </a:pPr>
            <a:r>
              <a:rPr lang="en-US" altLang="zh-TW" dirty="0">
                <a:latin typeface="Aldhabi" panose="01000000000000000000" pitchFamily="2" charset="-78"/>
                <a:cs typeface="Aldhabi" panose="01000000000000000000" pitchFamily="2" charset="-78"/>
              </a:rPr>
              <a:t>In an extreme case it is always possible to pass a polynomial of order n-1 through n point so that a polynomial of sufficiently high degree can always be found that provides a “good” fit to the data.</a:t>
            </a:r>
            <a:endParaRPr lang="en-US" altLang="zh-TW" b="1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>
              <a:buFontTx/>
              <a:buChar char="–"/>
            </a:pPr>
            <a:r>
              <a:rPr lang="en-US" altLang="zh-TW" sz="2400" b="1" dirty="0">
                <a:latin typeface="Aldhabi" panose="01000000000000000000" pitchFamily="2" charset="-78"/>
                <a:cs typeface="Aldhabi" panose="01000000000000000000" pitchFamily="2" charset="-78"/>
              </a:rPr>
              <a:t>Model Building Strategy</a:t>
            </a:r>
            <a:r>
              <a:rPr lang="en-US" altLang="zh-TW" sz="2400" dirty="0">
                <a:latin typeface="Aldhabi" panose="01000000000000000000" pitchFamily="2" charset="-78"/>
                <a:cs typeface="Aldhabi" panose="01000000000000000000" pitchFamily="2" charset="-78"/>
              </a:rPr>
              <a:t>: </a:t>
            </a:r>
          </a:p>
          <a:p>
            <a:pPr lvl="1">
              <a:buFontTx/>
              <a:buChar char="–"/>
            </a:pPr>
            <a:r>
              <a:rPr lang="en-US" altLang="zh-TW" dirty="0">
                <a:latin typeface="Aldhabi" panose="01000000000000000000" pitchFamily="2" charset="-78"/>
                <a:cs typeface="Aldhabi" panose="01000000000000000000" pitchFamily="2" charset="-78"/>
              </a:rPr>
              <a:t>Various strategies for choosing the order of an approximating polynomial have been suggested. </a:t>
            </a:r>
          </a:p>
          <a:p>
            <a:pPr lvl="1">
              <a:buFontTx/>
              <a:buChar char="–"/>
            </a:pPr>
            <a:r>
              <a:rPr lang="en-US" altLang="zh-TW" dirty="0">
                <a:latin typeface="Aldhabi" panose="01000000000000000000" pitchFamily="2" charset="-78"/>
                <a:cs typeface="Aldhabi" panose="01000000000000000000" pitchFamily="2" charset="-78"/>
              </a:rPr>
              <a:t>Three methods: </a:t>
            </a:r>
          </a:p>
          <a:p>
            <a:pPr lvl="2">
              <a:buFontTx/>
              <a:buChar char="–"/>
            </a:pPr>
            <a:r>
              <a:rPr lang="en-US" altLang="zh-TW" sz="2400" b="1" dirty="0">
                <a:latin typeface="Aldhabi" panose="01000000000000000000" pitchFamily="2" charset="-78"/>
                <a:cs typeface="Aldhabi" panose="01000000000000000000" pitchFamily="2" charset="-78"/>
              </a:rPr>
              <a:t>forward selection</a:t>
            </a:r>
            <a:r>
              <a:rPr lang="en-US" altLang="zh-TW" sz="24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lvl="2">
              <a:buFontTx/>
              <a:buChar char="–"/>
            </a:pPr>
            <a:r>
              <a:rPr lang="en-US" altLang="zh-TW" sz="2400" b="1" dirty="0">
                <a:latin typeface="Aldhabi" panose="01000000000000000000" pitchFamily="2" charset="-78"/>
                <a:cs typeface="Aldhabi" panose="01000000000000000000" pitchFamily="2" charset="-78"/>
              </a:rPr>
              <a:t>backward elimination</a:t>
            </a:r>
            <a:r>
              <a:rPr lang="en-US" altLang="zh-TW" sz="2400" dirty="0"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lvl="2">
              <a:buFontTx/>
              <a:buChar char="–"/>
            </a:pPr>
            <a:r>
              <a:rPr lang="en-US" altLang="zh-TW" sz="2400" b="1" dirty="0">
                <a:latin typeface="Aldhabi" panose="01000000000000000000" pitchFamily="2" charset="-78"/>
                <a:cs typeface="Aldhabi" panose="01000000000000000000" pitchFamily="2" charset="-78"/>
              </a:rPr>
              <a:t>Forward-backward elimination</a:t>
            </a:r>
          </a:p>
          <a:p>
            <a:endParaRPr lang="en-US" altLang="zh-TW" sz="11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70A9D1-648F-44A1-B33D-A4F46CC2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300BAE3-1112-4F3C-819F-E112B91917D0}" type="slidenum">
              <a:rPr lang="en-US" altLang="zh-TW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altLang="zh-TW" sz="6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882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Aldhabi</vt:lpstr>
      <vt:lpstr>Arial</vt:lpstr>
      <vt:lpstr>Calibri</vt:lpstr>
      <vt:lpstr>Calibri Light</vt:lpstr>
      <vt:lpstr>Cambria Math</vt:lpstr>
      <vt:lpstr>Söhne</vt:lpstr>
      <vt:lpstr>Office Theme</vt:lpstr>
      <vt:lpstr>Polynomial Linear Regression</vt:lpstr>
      <vt:lpstr>Why polynomial linear regression?</vt:lpstr>
      <vt:lpstr>Why polynomial linear regression?</vt:lpstr>
      <vt:lpstr>Why polynomial linear regression?</vt:lpstr>
      <vt:lpstr>Mathematical Model </vt:lpstr>
      <vt:lpstr>Polynomial Curve</vt:lpstr>
      <vt:lpstr>Benefits</vt:lpstr>
      <vt:lpstr>Polynomial regression with more then one independent variable Y = β0 + β1X1 + β2X2 + β3*(X1^2) + β4*(X2^2) + β5X1X2</vt:lpstr>
      <vt:lpstr>PowerPoint Presentation</vt:lpstr>
      <vt:lpstr>Comparison of model estimation with varying order of degree </vt:lpstr>
      <vt:lpstr>Comparison of model estimation with varying order of degree</vt:lpstr>
      <vt:lpstr>Some points to ponder</vt:lpstr>
      <vt:lpstr>PowerPoint Presentation</vt:lpstr>
      <vt:lpstr>PowerPoint Presentation</vt:lpstr>
      <vt:lpstr>Python implementation</vt:lpstr>
      <vt:lpstr>Define the problem</vt:lpstr>
      <vt:lpstr>Building a polynomial linear regression model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Regression</dc:title>
  <dc:creator>Imran Farid Nizami BUIC</dc:creator>
  <cp:lastModifiedBy>Ahmed Shafique</cp:lastModifiedBy>
  <cp:revision>177</cp:revision>
  <dcterms:created xsi:type="dcterms:W3CDTF">2021-11-11T05:56:17Z</dcterms:created>
  <dcterms:modified xsi:type="dcterms:W3CDTF">2024-06-09T13:03:31Z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2024-06-09T12:48:26Z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a33e4807-f663-4a79-9bb1-29e1871ca909</vt:lpwstr>
  </property>
  <property fmtid="{D5CDD505-2E9C-101B-9397-08002B2CF9AE}" pid="7" name="MSIP_Label_defa4170-0d19-0005-0004-bc88714345d2_ActionId">
    <vt:lpwstr>5f8f47b5-b9e7-46d0-9e8d-a488534181c7</vt:lpwstr>
  </property>
  <property fmtid="{D5CDD505-2E9C-101B-9397-08002B2CF9AE}" pid="8" name="MSIP_Label_defa4170-0d19-0005-0004-bc88714345d2_ContentBits">
    <vt:lpwstr>0</vt:lpwstr>
  </property>
</Properties>
</file>