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8" r:id="rId3"/>
    <p:sldId id="259" r:id="rId4"/>
    <p:sldId id="260" r:id="rId5"/>
    <p:sldId id="261" r:id="rId6"/>
    <p:sldId id="263" r:id="rId7"/>
    <p:sldId id="319" r:id="rId8"/>
    <p:sldId id="320" r:id="rId9"/>
    <p:sldId id="267" r:id="rId10"/>
    <p:sldId id="268" r:id="rId11"/>
    <p:sldId id="269" r:id="rId12"/>
    <p:sldId id="270" r:id="rId13"/>
    <p:sldId id="271" r:id="rId14"/>
    <p:sldId id="272" r:id="rId15"/>
    <p:sldId id="273" r:id="rId16"/>
    <p:sldId id="274" r:id="rId17"/>
    <p:sldId id="275" r:id="rId18"/>
    <p:sldId id="276" r:id="rId19"/>
    <p:sldId id="277" r:id="rId20"/>
    <p:sldId id="265" r:id="rId21"/>
    <p:sldId id="278" r:id="rId22"/>
    <p:sldId id="317" r:id="rId23"/>
    <p:sldId id="310" r:id="rId24"/>
    <p:sldId id="311" r:id="rId25"/>
    <p:sldId id="312" r:id="rId26"/>
    <p:sldId id="313" r:id="rId27"/>
    <p:sldId id="314" r:id="rId28"/>
    <p:sldId id="315" r:id="rId29"/>
    <p:sldId id="318" r:id="rId30"/>
    <p:sldId id="279" r:id="rId31"/>
    <p:sldId id="280" r:id="rId32"/>
    <p:sldId id="288" r:id="rId33"/>
    <p:sldId id="287" r:id="rId34"/>
    <p:sldId id="300" r:id="rId35"/>
    <p:sldId id="316" r:id="rId36"/>
    <p:sldId id="301" r:id="rId37"/>
    <p:sldId id="302" r:id="rId38"/>
    <p:sldId id="303" r:id="rId39"/>
    <p:sldId id="304" r:id="rId40"/>
    <p:sldId id="305" r:id="rId41"/>
    <p:sldId id="290" r:id="rId42"/>
    <p:sldId id="307" r:id="rId43"/>
    <p:sldId id="308" r:id="rId44"/>
    <p:sldId id="309" r:id="rId45"/>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2" d="100"/>
          <a:sy n="102" d="100"/>
        </p:scale>
        <p:origin x="39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A997E-246D-4F94-A27A-C0CD383210E9}" type="datetimeFigureOut">
              <a:rPr lang="x-none" smtClean="0"/>
              <a:t>3/28/2024</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E3108-34AC-4C71-B065-F0A3652DD17E}" type="slidenum">
              <a:rPr lang="x-none" smtClean="0"/>
              <a:t>‹#›</a:t>
            </a:fld>
            <a:endParaRPr lang="x-none"/>
          </a:p>
        </p:txBody>
      </p:sp>
    </p:spTree>
    <p:extLst>
      <p:ext uri="{BB962C8B-B14F-4D97-AF65-F5344CB8AC3E}">
        <p14:creationId xmlns:p14="http://schemas.microsoft.com/office/powerpoint/2010/main" val="1262860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1F6138-3997-44C9-B0E6-3C09CBDBC9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xmlns="" id="{00DAA11E-8A79-4654-8B0A-5A65C1A0A9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xmlns="" id="{DC1835A5-6E30-44FD-BECE-996550BC311F}"/>
              </a:ext>
            </a:extLst>
          </p:cNvPr>
          <p:cNvSpPr>
            <a:spLocks noGrp="1"/>
          </p:cNvSpPr>
          <p:nvPr>
            <p:ph type="dt" sz="half" idx="10"/>
          </p:nvPr>
        </p:nvSpPr>
        <p:spPr/>
        <p:txBody>
          <a:bodyPr/>
          <a:lstStyle/>
          <a:p>
            <a:fld id="{A28EFC1E-FA40-4A9A-8AEF-1C0564797E83}" type="datetimeFigureOut">
              <a:rPr lang="x-none" smtClean="0"/>
              <a:t>3/28/2024</a:t>
            </a:fld>
            <a:endParaRPr lang="x-none"/>
          </a:p>
        </p:txBody>
      </p:sp>
      <p:sp>
        <p:nvSpPr>
          <p:cNvPr id="5" name="Footer Placeholder 4">
            <a:extLst>
              <a:ext uri="{FF2B5EF4-FFF2-40B4-BE49-F238E27FC236}">
                <a16:creationId xmlns:a16="http://schemas.microsoft.com/office/drawing/2014/main" xmlns="" id="{68179BE5-13BC-484B-93D7-E2127829EF8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CFD71977-3AE6-4001-8B77-99FB1B2B69B7}"/>
              </a:ext>
            </a:extLst>
          </p:cNvPr>
          <p:cNvSpPr>
            <a:spLocks noGrp="1"/>
          </p:cNvSpPr>
          <p:nvPr>
            <p:ph type="sldNum" sz="quarter" idx="12"/>
          </p:nvPr>
        </p:nvSpPr>
        <p:spPr/>
        <p:txBody>
          <a:bodyPr/>
          <a:lstStyle/>
          <a:p>
            <a:fld id="{349AA5FA-3D7F-4E7A-B9BE-9656960EABB5}" type="slidenum">
              <a:rPr lang="x-none" smtClean="0"/>
              <a:t>‹#›</a:t>
            </a:fld>
            <a:endParaRPr lang="x-none"/>
          </a:p>
        </p:txBody>
      </p:sp>
    </p:spTree>
    <p:extLst>
      <p:ext uri="{BB962C8B-B14F-4D97-AF65-F5344CB8AC3E}">
        <p14:creationId xmlns:p14="http://schemas.microsoft.com/office/powerpoint/2010/main" val="2559906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1AA71-2F6E-4B44-A99B-5966CB6A4C81}"/>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xmlns="" id="{3D26A649-0AF3-4EFF-9F54-220369F546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91345DF8-1FCC-4FA0-84B8-989EFA2BC26F}"/>
              </a:ext>
            </a:extLst>
          </p:cNvPr>
          <p:cNvSpPr>
            <a:spLocks noGrp="1"/>
          </p:cNvSpPr>
          <p:nvPr>
            <p:ph type="dt" sz="half" idx="10"/>
          </p:nvPr>
        </p:nvSpPr>
        <p:spPr/>
        <p:txBody>
          <a:bodyPr/>
          <a:lstStyle/>
          <a:p>
            <a:fld id="{A28EFC1E-FA40-4A9A-8AEF-1C0564797E83}" type="datetimeFigureOut">
              <a:rPr lang="x-none" smtClean="0"/>
              <a:t>3/28/2024</a:t>
            </a:fld>
            <a:endParaRPr lang="x-none"/>
          </a:p>
        </p:txBody>
      </p:sp>
      <p:sp>
        <p:nvSpPr>
          <p:cNvPr id="5" name="Footer Placeholder 4">
            <a:extLst>
              <a:ext uri="{FF2B5EF4-FFF2-40B4-BE49-F238E27FC236}">
                <a16:creationId xmlns:a16="http://schemas.microsoft.com/office/drawing/2014/main" xmlns="" id="{7511FA9B-481C-4A3F-8E0C-526B100414F8}"/>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EA5B1305-86C7-49BC-B1F7-B044FEF16C11}"/>
              </a:ext>
            </a:extLst>
          </p:cNvPr>
          <p:cNvSpPr>
            <a:spLocks noGrp="1"/>
          </p:cNvSpPr>
          <p:nvPr>
            <p:ph type="sldNum" sz="quarter" idx="12"/>
          </p:nvPr>
        </p:nvSpPr>
        <p:spPr/>
        <p:txBody>
          <a:bodyPr/>
          <a:lstStyle/>
          <a:p>
            <a:fld id="{349AA5FA-3D7F-4E7A-B9BE-9656960EABB5}" type="slidenum">
              <a:rPr lang="x-none" smtClean="0"/>
              <a:t>‹#›</a:t>
            </a:fld>
            <a:endParaRPr lang="x-none"/>
          </a:p>
        </p:txBody>
      </p:sp>
    </p:spTree>
    <p:extLst>
      <p:ext uri="{BB962C8B-B14F-4D97-AF65-F5344CB8AC3E}">
        <p14:creationId xmlns:p14="http://schemas.microsoft.com/office/powerpoint/2010/main" val="3222941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D43B049-3807-4800-B711-DA2F31B4C7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xmlns="" id="{1E13FE83-1BB2-437C-8C35-F9616DB302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75B1AAA9-FCBF-49C4-9150-48E3F58711E9}"/>
              </a:ext>
            </a:extLst>
          </p:cNvPr>
          <p:cNvSpPr>
            <a:spLocks noGrp="1"/>
          </p:cNvSpPr>
          <p:nvPr>
            <p:ph type="dt" sz="half" idx="10"/>
          </p:nvPr>
        </p:nvSpPr>
        <p:spPr/>
        <p:txBody>
          <a:bodyPr/>
          <a:lstStyle/>
          <a:p>
            <a:fld id="{A28EFC1E-FA40-4A9A-8AEF-1C0564797E83}" type="datetimeFigureOut">
              <a:rPr lang="x-none" smtClean="0"/>
              <a:t>3/28/2024</a:t>
            </a:fld>
            <a:endParaRPr lang="x-none"/>
          </a:p>
        </p:txBody>
      </p:sp>
      <p:sp>
        <p:nvSpPr>
          <p:cNvPr id="5" name="Footer Placeholder 4">
            <a:extLst>
              <a:ext uri="{FF2B5EF4-FFF2-40B4-BE49-F238E27FC236}">
                <a16:creationId xmlns:a16="http://schemas.microsoft.com/office/drawing/2014/main" xmlns="" id="{C7D04E51-FE3F-43F2-87D2-2E08D36F1FE1}"/>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F653B334-054D-4DBE-8640-F5B6B354DDBE}"/>
              </a:ext>
            </a:extLst>
          </p:cNvPr>
          <p:cNvSpPr>
            <a:spLocks noGrp="1"/>
          </p:cNvSpPr>
          <p:nvPr>
            <p:ph type="sldNum" sz="quarter" idx="12"/>
          </p:nvPr>
        </p:nvSpPr>
        <p:spPr/>
        <p:txBody>
          <a:bodyPr/>
          <a:lstStyle/>
          <a:p>
            <a:fld id="{349AA5FA-3D7F-4E7A-B9BE-9656960EABB5}" type="slidenum">
              <a:rPr lang="x-none" smtClean="0"/>
              <a:t>‹#›</a:t>
            </a:fld>
            <a:endParaRPr lang="x-none"/>
          </a:p>
        </p:txBody>
      </p:sp>
    </p:spTree>
    <p:extLst>
      <p:ext uri="{BB962C8B-B14F-4D97-AF65-F5344CB8AC3E}">
        <p14:creationId xmlns:p14="http://schemas.microsoft.com/office/powerpoint/2010/main" val="3666741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7D0916-CA1B-4EDE-A5D5-68F2EA4E139F}"/>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45EF3AFD-C242-4A77-A771-0B256E47ED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5CDF95D4-4684-4E13-AAD8-77231F0F6F3B}"/>
              </a:ext>
            </a:extLst>
          </p:cNvPr>
          <p:cNvSpPr>
            <a:spLocks noGrp="1"/>
          </p:cNvSpPr>
          <p:nvPr>
            <p:ph type="dt" sz="half" idx="10"/>
          </p:nvPr>
        </p:nvSpPr>
        <p:spPr/>
        <p:txBody>
          <a:bodyPr/>
          <a:lstStyle/>
          <a:p>
            <a:fld id="{A28EFC1E-FA40-4A9A-8AEF-1C0564797E83}" type="datetimeFigureOut">
              <a:rPr lang="x-none" smtClean="0"/>
              <a:t>3/28/2024</a:t>
            </a:fld>
            <a:endParaRPr lang="x-none"/>
          </a:p>
        </p:txBody>
      </p:sp>
      <p:sp>
        <p:nvSpPr>
          <p:cNvPr id="5" name="Footer Placeholder 4">
            <a:extLst>
              <a:ext uri="{FF2B5EF4-FFF2-40B4-BE49-F238E27FC236}">
                <a16:creationId xmlns:a16="http://schemas.microsoft.com/office/drawing/2014/main" xmlns="" id="{ADBDC5C4-1EA3-4744-9950-46A14D4CADA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2BBA9F6B-567C-427A-895C-52D03F04F844}"/>
              </a:ext>
            </a:extLst>
          </p:cNvPr>
          <p:cNvSpPr>
            <a:spLocks noGrp="1"/>
          </p:cNvSpPr>
          <p:nvPr>
            <p:ph type="sldNum" sz="quarter" idx="12"/>
          </p:nvPr>
        </p:nvSpPr>
        <p:spPr/>
        <p:txBody>
          <a:bodyPr/>
          <a:lstStyle/>
          <a:p>
            <a:fld id="{349AA5FA-3D7F-4E7A-B9BE-9656960EABB5}" type="slidenum">
              <a:rPr lang="x-none" smtClean="0"/>
              <a:t>‹#›</a:t>
            </a:fld>
            <a:endParaRPr lang="x-none"/>
          </a:p>
        </p:txBody>
      </p:sp>
    </p:spTree>
    <p:extLst>
      <p:ext uri="{BB962C8B-B14F-4D97-AF65-F5344CB8AC3E}">
        <p14:creationId xmlns:p14="http://schemas.microsoft.com/office/powerpoint/2010/main" val="4188529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FFAB4A-9A60-4BF7-9D85-BF1604EA5F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F3461539-5C83-4065-A6EB-661AD162ED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A840474-4ABF-4383-A789-4A08E0E68F25}"/>
              </a:ext>
            </a:extLst>
          </p:cNvPr>
          <p:cNvSpPr>
            <a:spLocks noGrp="1"/>
          </p:cNvSpPr>
          <p:nvPr>
            <p:ph type="dt" sz="half" idx="10"/>
          </p:nvPr>
        </p:nvSpPr>
        <p:spPr/>
        <p:txBody>
          <a:bodyPr/>
          <a:lstStyle/>
          <a:p>
            <a:fld id="{A28EFC1E-FA40-4A9A-8AEF-1C0564797E83}" type="datetimeFigureOut">
              <a:rPr lang="x-none" smtClean="0"/>
              <a:t>3/28/2024</a:t>
            </a:fld>
            <a:endParaRPr lang="x-none"/>
          </a:p>
        </p:txBody>
      </p:sp>
      <p:sp>
        <p:nvSpPr>
          <p:cNvPr id="5" name="Footer Placeholder 4">
            <a:extLst>
              <a:ext uri="{FF2B5EF4-FFF2-40B4-BE49-F238E27FC236}">
                <a16:creationId xmlns:a16="http://schemas.microsoft.com/office/drawing/2014/main" xmlns="" id="{0B6097F1-1C42-4B57-BE3C-FC98A085E047}"/>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F9732273-CEB3-442C-9DBA-5566870B8CA0}"/>
              </a:ext>
            </a:extLst>
          </p:cNvPr>
          <p:cNvSpPr>
            <a:spLocks noGrp="1"/>
          </p:cNvSpPr>
          <p:nvPr>
            <p:ph type="sldNum" sz="quarter" idx="12"/>
          </p:nvPr>
        </p:nvSpPr>
        <p:spPr/>
        <p:txBody>
          <a:bodyPr/>
          <a:lstStyle/>
          <a:p>
            <a:fld id="{349AA5FA-3D7F-4E7A-B9BE-9656960EABB5}" type="slidenum">
              <a:rPr lang="x-none" smtClean="0"/>
              <a:t>‹#›</a:t>
            </a:fld>
            <a:endParaRPr lang="x-none"/>
          </a:p>
        </p:txBody>
      </p:sp>
    </p:spTree>
    <p:extLst>
      <p:ext uri="{BB962C8B-B14F-4D97-AF65-F5344CB8AC3E}">
        <p14:creationId xmlns:p14="http://schemas.microsoft.com/office/powerpoint/2010/main" val="3711914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421A9C-6A56-4D0B-8498-70B90C6A64EA}"/>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88F401D7-FB23-4571-87F4-46FFF13242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xmlns="" id="{885FE127-7B00-46DC-8797-828ED68E83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xmlns="" id="{40820417-A4CF-41D1-9B09-B3415BC21984}"/>
              </a:ext>
            </a:extLst>
          </p:cNvPr>
          <p:cNvSpPr>
            <a:spLocks noGrp="1"/>
          </p:cNvSpPr>
          <p:nvPr>
            <p:ph type="dt" sz="half" idx="10"/>
          </p:nvPr>
        </p:nvSpPr>
        <p:spPr/>
        <p:txBody>
          <a:bodyPr/>
          <a:lstStyle/>
          <a:p>
            <a:fld id="{A28EFC1E-FA40-4A9A-8AEF-1C0564797E83}" type="datetimeFigureOut">
              <a:rPr lang="x-none" smtClean="0"/>
              <a:t>3/28/2024</a:t>
            </a:fld>
            <a:endParaRPr lang="x-none"/>
          </a:p>
        </p:txBody>
      </p:sp>
      <p:sp>
        <p:nvSpPr>
          <p:cNvPr id="6" name="Footer Placeholder 5">
            <a:extLst>
              <a:ext uri="{FF2B5EF4-FFF2-40B4-BE49-F238E27FC236}">
                <a16:creationId xmlns:a16="http://schemas.microsoft.com/office/drawing/2014/main" xmlns="" id="{388EEAF9-EC30-4E53-9F83-7C937AB98034}"/>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58D24187-C2E7-4E1D-87B6-CD1C1955657B}"/>
              </a:ext>
            </a:extLst>
          </p:cNvPr>
          <p:cNvSpPr>
            <a:spLocks noGrp="1"/>
          </p:cNvSpPr>
          <p:nvPr>
            <p:ph type="sldNum" sz="quarter" idx="12"/>
          </p:nvPr>
        </p:nvSpPr>
        <p:spPr/>
        <p:txBody>
          <a:bodyPr/>
          <a:lstStyle/>
          <a:p>
            <a:fld id="{349AA5FA-3D7F-4E7A-B9BE-9656960EABB5}" type="slidenum">
              <a:rPr lang="x-none" smtClean="0"/>
              <a:t>‹#›</a:t>
            </a:fld>
            <a:endParaRPr lang="x-none"/>
          </a:p>
        </p:txBody>
      </p:sp>
    </p:spTree>
    <p:extLst>
      <p:ext uri="{BB962C8B-B14F-4D97-AF65-F5344CB8AC3E}">
        <p14:creationId xmlns:p14="http://schemas.microsoft.com/office/powerpoint/2010/main" val="2353364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C79B56-69A8-45B0-8289-0967DCE60602}"/>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244EEB28-BA16-4147-9395-7BBEE29EA4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DB9AB08-EEAC-4918-B45C-80DBE8D509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xmlns="" id="{2B4C668F-DA01-472D-9A5A-9A99910E52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A9E8CB9-B4A8-4CEF-A6FF-702216FF56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xmlns="" id="{FF05679A-1D0E-4694-BC23-1E098A12FBE9}"/>
              </a:ext>
            </a:extLst>
          </p:cNvPr>
          <p:cNvSpPr>
            <a:spLocks noGrp="1"/>
          </p:cNvSpPr>
          <p:nvPr>
            <p:ph type="dt" sz="half" idx="10"/>
          </p:nvPr>
        </p:nvSpPr>
        <p:spPr/>
        <p:txBody>
          <a:bodyPr/>
          <a:lstStyle/>
          <a:p>
            <a:fld id="{A28EFC1E-FA40-4A9A-8AEF-1C0564797E83}" type="datetimeFigureOut">
              <a:rPr lang="x-none" smtClean="0"/>
              <a:t>3/28/2024</a:t>
            </a:fld>
            <a:endParaRPr lang="x-none"/>
          </a:p>
        </p:txBody>
      </p:sp>
      <p:sp>
        <p:nvSpPr>
          <p:cNvPr id="8" name="Footer Placeholder 7">
            <a:extLst>
              <a:ext uri="{FF2B5EF4-FFF2-40B4-BE49-F238E27FC236}">
                <a16:creationId xmlns:a16="http://schemas.microsoft.com/office/drawing/2014/main" xmlns="" id="{A73FFF5F-2CF0-4B65-A9BD-FFB456BD306C}"/>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xmlns="" id="{FCA55373-368A-4CD4-BB72-DBAD4087F306}"/>
              </a:ext>
            </a:extLst>
          </p:cNvPr>
          <p:cNvSpPr>
            <a:spLocks noGrp="1"/>
          </p:cNvSpPr>
          <p:nvPr>
            <p:ph type="sldNum" sz="quarter" idx="12"/>
          </p:nvPr>
        </p:nvSpPr>
        <p:spPr/>
        <p:txBody>
          <a:bodyPr/>
          <a:lstStyle/>
          <a:p>
            <a:fld id="{349AA5FA-3D7F-4E7A-B9BE-9656960EABB5}" type="slidenum">
              <a:rPr lang="x-none" smtClean="0"/>
              <a:t>‹#›</a:t>
            </a:fld>
            <a:endParaRPr lang="x-none"/>
          </a:p>
        </p:txBody>
      </p:sp>
    </p:spTree>
    <p:extLst>
      <p:ext uri="{BB962C8B-B14F-4D97-AF65-F5344CB8AC3E}">
        <p14:creationId xmlns:p14="http://schemas.microsoft.com/office/powerpoint/2010/main" val="1366974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87C2E6-2ABE-4AB1-ADB8-3ADC311D0CB4}"/>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xmlns="" id="{C8093CCF-35D2-4E7E-8935-47D0B8E02326}"/>
              </a:ext>
            </a:extLst>
          </p:cNvPr>
          <p:cNvSpPr>
            <a:spLocks noGrp="1"/>
          </p:cNvSpPr>
          <p:nvPr>
            <p:ph type="dt" sz="half" idx="10"/>
          </p:nvPr>
        </p:nvSpPr>
        <p:spPr/>
        <p:txBody>
          <a:bodyPr/>
          <a:lstStyle/>
          <a:p>
            <a:fld id="{A28EFC1E-FA40-4A9A-8AEF-1C0564797E83}" type="datetimeFigureOut">
              <a:rPr lang="x-none" smtClean="0"/>
              <a:t>3/28/2024</a:t>
            </a:fld>
            <a:endParaRPr lang="x-none"/>
          </a:p>
        </p:txBody>
      </p:sp>
      <p:sp>
        <p:nvSpPr>
          <p:cNvPr id="4" name="Footer Placeholder 3">
            <a:extLst>
              <a:ext uri="{FF2B5EF4-FFF2-40B4-BE49-F238E27FC236}">
                <a16:creationId xmlns:a16="http://schemas.microsoft.com/office/drawing/2014/main" xmlns="" id="{9DDAB7C6-8E68-49DA-87BE-12D43C0A4109}"/>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xmlns="" id="{CC3DBA16-6315-454B-951B-F6D7FE51DA70}"/>
              </a:ext>
            </a:extLst>
          </p:cNvPr>
          <p:cNvSpPr>
            <a:spLocks noGrp="1"/>
          </p:cNvSpPr>
          <p:nvPr>
            <p:ph type="sldNum" sz="quarter" idx="12"/>
          </p:nvPr>
        </p:nvSpPr>
        <p:spPr/>
        <p:txBody>
          <a:bodyPr/>
          <a:lstStyle/>
          <a:p>
            <a:fld id="{349AA5FA-3D7F-4E7A-B9BE-9656960EABB5}" type="slidenum">
              <a:rPr lang="x-none" smtClean="0"/>
              <a:t>‹#›</a:t>
            </a:fld>
            <a:endParaRPr lang="x-none"/>
          </a:p>
        </p:txBody>
      </p:sp>
    </p:spTree>
    <p:extLst>
      <p:ext uri="{BB962C8B-B14F-4D97-AF65-F5344CB8AC3E}">
        <p14:creationId xmlns:p14="http://schemas.microsoft.com/office/powerpoint/2010/main" val="3346440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8C4D0AA-4E2A-4B64-A2A4-C25F19B37C7D}"/>
              </a:ext>
            </a:extLst>
          </p:cNvPr>
          <p:cNvSpPr>
            <a:spLocks noGrp="1"/>
          </p:cNvSpPr>
          <p:nvPr>
            <p:ph type="dt" sz="half" idx="10"/>
          </p:nvPr>
        </p:nvSpPr>
        <p:spPr/>
        <p:txBody>
          <a:bodyPr/>
          <a:lstStyle/>
          <a:p>
            <a:fld id="{A28EFC1E-FA40-4A9A-8AEF-1C0564797E83}" type="datetimeFigureOut">
              <a:rPr lang="x-none" smtClean="0"/>
              <a:t>3/28/2024</a:t>
            </a:fld>
            <a:endParaRPr lang="x-none"/>
          </a:p>
        </p:txBody>
      </p:sp>
      <p:sp>
        <p:nvSpPr>
          <p:cNvPr id="3" name="Footer Placeholder 2">
            <a:extLst>
              <a:ext uri="{FF2B5EF4-FFF2-40B4-BE49-F238E27FC236}">
                <a16:creationId xmlns:a16="http://schemas.microsoft.com/office/drawing/2014/main" xmlns="" id="{BE02B2F5-E3A6-400B-B715-2C2A978117B5}"/>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xmlns="" id="{427F4B9F-128C-476C-A290-32B8DABB4C82}"/>
              </a:ext>
            </a:extLst>
          </p:cNvPr>
          <p:cNvSpPr>
            <a:spLocks noGrp="1"/>
          </p:cNvSpPr>
          <p:nvPr>
            <p:ph type="sldNum" sz="quarter" idx="12"/>
          </p:nvPr>
        </p:nvSpPr>
        <p:spPr/>
        <p:txBody>
          <a:bodyPr/>
          <a:lstStyle/>
          <a:p>
            <a:fld id="{349AA5FA-3D7F-4E7A-B9BE-9656960EABB5}" type="slidenum">
              <a:rPr lang="x-none" smtClean="0"/>
              <a:t>‹#›</a:t>
            </a:fld>
            <a:endParaRPr lang="x-none"/>
          </a:p>
        </p:txBody>
      </p:sp>
    </p:spTree>
    <p:extLst>
      <p:ext uri="{BB962C8B-B14F-4D97-AF65-F5344CB8AC3E}">
        <p14:creationId xmlns:p14="http://schemas.microsoft.com/office/powerpoint/2010/main" val="468019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0B5022-22BB-4801-B3ED-814D2DAAD6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A87E1A3D-042F-446F-8795-9708C45D10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xmlns="" id="{2EB36EC1-3370-4398-A8C4-9474576E38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D85695D-C90C-475C-92C1-DE1745155194}"/>
              </a:ext>
            </a:extLst>
          </p:cNvPr>
          <p:cNvSpPr>
            <a:spLocks noGrp="1"/>
          </p:cNvSpPr>
          <p:nvPr>
            <p:ph type="dt" sz="half" idx="10"/>
          </p:nvPr>
        </p:nvSpPr>
        <p:spPr/>
        <p:txBody>
          <a:bodyPr/>
          <a:lstStyle/>
          <a:p>
            <a:fld id="{A28EFC1E-FA40-4A9A-8AEF-1C0564797E83}" type="datetimeFigureOut">
              <a:rPr lang="x-none" smtClean="0"/>
              <a:t>3/28/2024</a:t>
            </a:fld>
            <a:endParaRPr lang="x-none"/>
          </a:p>
        </p:txBody>
      </p:sp>
      <p:sp>
        <p:nvSpPr>
          <p:cNvPr id="6" name="Footer Placeholder 5">
            <a:extLst>
              <a:ext uri="{FF2B5EF4-FFF2-40B4-BE49-F238E27FC236}">
                <a16:creationId xmlns:a16="http://schemas.microsoft.com/office/drawing/2014/main" xmlns="" id="{8025E93C-A815-4DFE-9C97-E916B8B01401}"/>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7F32AFE9-C838-4C2A-A7D2-911EC9D493E3}"/>
              </a:ext>
            </a:extLst>
          </p:cNvPr>
          <p:cNvSpPr>
            <a:spLocks noGrp="1"/>
          </p:cNvSpPr>
          <p:nvPr>
            <p:ph type="sldNum" sz="quarter" idx="12"/>
          </p:nvPr>
        </p:nvSpPr>
        <p:spPr/>
        <p:txBody>
          <a:bodyPr/>
          <a:lstStyle/>
          <a:p>
            <a:fld id="{349AA5FA-3D7F-4E7A-B9BE-9656960EABB5}" type="slidenum">
              <a:rPr lang="x-none" smtClean="0"/>
              <a:t>‹#›</a:t>
            </a:fld>
            <a:endParaRPr lang="x-none"/>
          </a:p>
        </p:txBody>
      </p:sp>
    </p:spTree>
    <p:extLst>
      <p:ext uri="{BB962C8B-B14F-4D97-AF65-F5344CB8AC3E}">
        <p14:creationId xmlns:p14="http://schemas.microsoft.com/office/powerpoint/2010/main" val="3741703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21B6ED-869E-405E-B8F9-ECEE2F99F1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xmlns="" id="{D763D180-C64A-4101-A809-37E64B110F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xmlns="" id="{D3E132D6-D43F-437B-9734-DF749C1A0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A6CA8F9-8B5C-46EC-A932-05BF9D352B91}"/>
              </a:ext>
            </a:extLst>
          </p:cNvPr>
          <p:cNvSpPr>
            <a:spLocks noGrp="1"/>
          </p:cNvSpPr>
          <p:nvPr>
            <p:ph type="dt" sz="half" idx="10"/>
          </p:nvPr>
        </p:nvSpPr>
        <p:spPr/>
        <p:txBody>
          <a:bodyPr/>
          <a:lstStyle/>
          <a:p>
            <a:fld id="{A28EFC1E-FA40-4A9A-8AEF-1C0564797E83}" type="datetimeFigureOut">
              <a:rPr lang="x-none" smtClean="0"/>
              <a:t>3/28/2024</a:t>
            </a:fld>
            <a:endParaRPr lang="x-none"/>
          </a:p>
        </p:txBody>
      </p:sp>
      <p:sp>
        <p:nvSpPr>
          <p:cNvPr id="6" name="Footer Placeholder 5">
            <a:extLst>
              <a:ext uri="{FF2B5EF4-FFF2-40B4-BE49-F238E27FC236}">
                <a16:creationId xmlns:a16="http://schemas.microsoft.com/office/drawing/2014/main" xmlns="" id="{48FA95AD-D732-4C35-8C11-E69FEE0453BD}"/>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7CEE73BC-ABD6-4C6A-A5DC-28A693A300C3}"/>
              </a:ext>
            </a:extLst>
          </p:cNvPr>
          <p:cNvSpPr>
            <a:spLocks noGrp="1"/>
          </p:cNvSpPr>
          <p:nvPr>
            <p:ph type="sldNum" sz="quarter" idx="12"/>
          </p:nvPr>
        </p:nvSpPr>
        <p:spPr/>
        <p:txBody>
          <a:bodyPr/>
          <a:lstStyle/>
          <a:p>
            <a:fld id="{349AA5FA-3D7F-4E7A-B9BE-9656960EABB5}" type="slidenum">
              <a:rPr lang="x-none" smtClean="0"/>
              <a:t>‹#›</a:t>
            </a:fld>
            <a:endParaRPr lang="x-none"/>
          </a:p>
        </p:txBody>
      </p:sp>
    </p:spTree>
    <p:extLst>
      <p:ext uri="{BB962C8B-B14F-4D97-AF65-F5344CB8AC3E}">
        <p14:creationId xmlns:p14="http://schemas.microsoft.com/office/powerpoint/2010/main" val="1648100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B5FDE9B-16A0-4ED6-8632-95E692CC66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5B7355C8-4EBA-4543-97ED-E92628DC5B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E7638B2C-E7E5-4839-BDA8-7BE8ED3784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EFC1E-FA40-4A9A-8AEF-1C0564797E83}" type="datetimeFigureOut">
              <a:rPr lang="x-none" smtClean="0"/>
              <a:t>3/28/2024</a:t>
            </a:fld>
            <a:endParaRPr lang="x-none"/>
          </a:p>
        </p:txBody>
      </p:sp>
      <p:sp>
        <p:nvSpPr>
          <p:cNvPr id="5" name="Footer Placeholder 4">
            <a:extLst>
              <a:ext uri="{FF2B5EF4-FFF2-40B4-BE49-F238E27FC236}">
                <a16:creationId xmlns:a16="http://schemas.microsoft.com/office/drawing/2014/main" xmlns="" id="{9BD6C8B2-375F-4491-995D-11096D1FC2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xmlns="" id="{E974E288-508F-47C0-BEE7-39FA23E225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AA5FA-3D7F-4E7A-B9BE-9656960EABB5}" type="slidenum">
              <a:rPr lang="x-none" smtClean="0"/>
              <a:t>‹#›</a:t>
            </a:fld>
            <a:endParaRPr lang="x-none"/>
          </a:p>
        </p:txBody>
      </p:sp>
    </p:spTree>
    <p:extLst>
      <p:ext uri="{BB962C8B-B14F-4D97-AF65-F5344CB8AC3E}">
        <p14:creationId xmlns:p14="http://schemas.microsoft.com/office/powerpoint/2010/main" val="986224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cribbr.com/statistics/p-valu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5F12F1-E837-4E3E-8316-A1912BF30BF8}"/>
              </a:ext>
            </a:extLst>
          </p:cNvPr>
          <p:cNvSpPr>
            <a:spLocks noGrp="1"/>
          </p:cNvSpPr>
          <p:nvPr>
            <p:ph type="ctrTitle"/>
          </p:nvPr>
        </p:nvSpPr>
        <p:spPr/>
        <p:txBody>
          <a:bodyPr/>
          <a:lstStyle/>
          <a:p>
            <a:r>
              <a:rPr lang="en-US" dirty="0"/>
              <a:t>Multiple Linear Regression</a:t>
            </a:r>
            <a:endParaRPr lang="x-none" dirty="0"/>
          </a:p>
        </p:txBody>
      </p:sp>
      <p:sp>
        <p:nvSpPr>
          <p:cNvPr id="3" name="Subtitle 2">
            <a:extLst>
              <a:ext uri="{FF2B5EF4-FFF2-40B4-BE49-F238E27FC236}">
                <a16:creationId xmlns:a16="http://schemas.microsoft.com/office/drawing/2014/main" xmlns="" id="{E695516E-619B-46C8-B3C9-FA2553C9FB3D}"/>
              </a:ext>
            </a:extLst>
          </p:cNvPr>
          <p:cNvSpPr>
            <a:spLocks noGrp="1"/>
          </p:cNvSpPr>
          <p:nvPr>
            <p:ph type="subTitle" idx="1"/>
          </p:nvPr>
        </p:nvSpPr>
        <p:spPr/>
        <p:txBody>
          <a:bodyPr/>
          <a:lstStyle/>
          <a:p>
            <a:endParaRPr lang="x-none"/>
          </a:p>
        </p:txBody>
      </p:sp>
    </p:spTree>
    <p:extLst>
      <p:ext uri="{BB962C8B-B14F-4D97-AF65-F5344CB8AC3E}">
        <p14:creationId xmlns:p14="http://schemas.microsoft.com/office/powerpoint/2010/main" val="3525735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F4371-39B1-47AF-A013-9DFE4048BCCA}"/>
              </a:ext>
            </a:extLst>
          </p:cNvPr>
          <p:cNvSpPr>
            <a:spLocks noGrp="1"/>
          </p:cNvSpPr>
          <p:nvPr>
            <p:ph type="title"/>
          </p:nvPr>
        </p:nvSpPr>
        <p:spPr/>
        <p:txBody>
          <a:bodyPr/>
          <a:lstStyle/>
          <a:p>
            <a:endParaRPr lang="x-none"/>
          </a:p>
        </p:txBody>
      </p:sp>
      <p:sp>
        <p:nvSpPr>
          <p:cNvPr id="3" name="Content Placeholder 2">
            <a:extLst>
              <a:ext uri="{FF2B5EF4-FFF2-40B4-BE49-F238E27FC236}">
                <a16:creationId xmlns:a16="http://schemas.microsoft.com/office/drawing/2014/main" xmlns="" id="{3D8B8008-A72A-4F7D-90DD-D45D5957055C}"/>
              </a:ext>
            </a:extLst>
          </p:cNvPr>
          <p:cNvSpPr>
            <a:spLocks noGrp="1"/>
          </p:cNvSpPr>
          <p:nvPr>
            <p:ph idx="1"/>
          </p:nvPr>
        </p:nvSpPr>
        <p:spPr/>
        <p:txBody>
          <a:bodyPr/>
          <a:lstStyle/>
          <a:p>
            <a:endParaRPr lang="x-none"/>
          </a:p>
        </p:txBody>
      </p:sp>
      <p:pic>
        <p:nvPicPr>
          <p:cNvPr id="5" name="Picture 4">
            <a:extLst>
              <a:ext uri="{FF2B5EF4-FFF2-40B4-BE49-F238E27FC236}">
                <a16:creationId xmlns:a16="http://schemas.microsoft.com/office/drawing/2014/main" xmlns="" id="{13182543-4EE0-405C-B281-21413902905D}"/>
              </a:ext>
            </a:extLst>
          </p:cNvPr>
          <p:cNvPicPr>
            <a:picLocks noChangeAspect="1"/>
          </p:cNvPicPr>
          <p:nvPr/>
        </p:nvPicPr>
        <p:blipFill>
          <a:blip r:embed="rId2"/>
          <a:stretch>
            <a:fillRect/>
          </a:stretch>
        </p:blipFill>
        <p:spPr>
          <a:xfrm>
            <a:off x="1495425" y="365125"/>
            <a:ext cx="7648483" cy="5861454"/>
          </a:xfrm>
          <a:prstGeom prst="rect">
            <a:avLst/>
          </a:prstGeom>
        </p:spPr>
      </p:pic>
    </p:spTree>
    <p:extLst>
      <p:ext uri="{BB962C8B-B14F-4D97-AF65-F5344CB8AC3E}">
        <p14:creationId xmlns:p14="http://schemas.microsoft.com/office/powerpoint/2010/main" val="3327937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D485F0-0D54-45FB-92EB-6F510DA60B88}"/>
              </a:ext>
            </a:extLst>
          </p:cNvPr>
          <p:cNvSpPr>
            <a:spLocks noGrp="1"/>
          </p:cNvSpPr>
          <p:nvPr>
            <p:ph type="title"/>
          </p:nvPr>
        </p:nvSpPr>
        <p:spPr/>
        <p:txBody>
          <a:bodyPr/>
          <a:lstStyle/>
          <a:p>
            <a:endParaRPr lang="x-none"/>
          </a:p>
        </p:txBody>
      </p:sp>
      <p:sp>
        <p:nvSpPr>
          <p:cNvPr id="3" name="Content Placeholder 2">
            <a:extLst>
              <a:ext uri="{FF2B5EF4-FFF2-40B4-BE49-F238E27FC236}">
                <a16:creationId xmlns:a16="http://schemas.microsoft.com/office/drawing/2014/main" xmlns="" id="{2475F0C3-81D9-4DFA-A1CA-AEF57325E305}"/>
              </a:ext>
            </a:extLst>
          </p:cNvPr>
          <p:cNvSpPr>
            <a:spLocks noGrp="1"/>
          </p:cNvSpPr>
          <p:nvPr>
            <p:ph idx="1"/>
          </p:nvPr>
        </p:nvSpPr>
        <p:spPr/>
        <p:txBody>
          <a:bodyPr/>
          <a:lstStyle/>
          <a:p>
            <a:endParaRPr lang="x-none"/>
          </a:p>
        </p:txBody>
      </p:sp>
      <p:pic>
        <p:nvPicPr>
          <p:cNvPr id="5" name="Picture 4">
            <a:extLst>
              <a:ext uri="{FF2B5EF4-FFF2-40B4-BE49-F238E27FC236}">
                <a16:creationId xmlns:a16="http://schemas.microsoft.com/office/drawing/2014/main" xmlns="" id="{BB6A0CB0-31FE-4124-B2B5-92A419146328}"/>
              </a:ext>
            </a:extLst>
          </p:cNvPr>
          <p:cNvPicPr>
            <a:picLocks noChangeAspect="1"/>
          </p:cNvPicPr>
          <p:nvPr/>
        </p:nvPicPr>
        <p:blipFill>
          <a:blip r:embed="rId2"/>
          <a:stretch>
            <a:fillRect/>
          </a:stretch>
        </p:blipFill>
        <p:spPr>
          <a:xfrm>
            <a:off x="2052637" y="261937"/>
            <a:ext cx="8086725" cy="6334125"/>
          </a:xfrm>
          <a:prstGeom prst="rect">
            <a:avLst/>
          </a:prstGeom>
        </p:spPr>
      </p:pic>
    </p:spTree>
    <p:extLst>
      <p:ext uri="{BB962C8B-B14F-4D97-AF65-F5344CB8AC3E}">
        <p14:creationId xmlns:p14="http://schemas.microsoft.com/office/powerpoint/2010/main" val="1781097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DB0D90-5CC2-43BB-931B-528E8A07FC08}"/>
              </a:ext>
            </a:extLst>
          </p:cNvPr>
          <p:cNvSpPr>
            <a:spLocks noGrp="1"/>
          </p:cNvSpPr>
          <p:nvPr>
            <p:ph type="title"/>
          </p:nvPr>
        </p:nvSpPr>
        <p:spPr/>
        <p:txBody>
          <a:bodyPr/>
          <a:lstStyle/>
          <a:p>
            <a:endParaRPr lang="x-none"/>
          </a:p>
        </p:txBody>
      </p:sp>
      <p:sp>
        <p:nvSpPr>
          <p:cNvPr id="3" name="Content Placeholder 2">
            <a:extLst>
              <a:ext uri="{FF2B5EF4-FFF2-40B4-BE49-F238E27FC236}">
                <a16:creationId xmlns:a16="http://schemas.microsoft.com/office/drawing/2014/main" xmlns="" id="{D6158677-9C01-4123-BA97-D32187C24853}"/>
              </a:ext>
            </a:extLst>
          </p:cNvPr>
          <p:cNvSpPr>
            <a:spLocks noGrp="1"/>
          </p:cNvSpPr>
          <p:nvPr>
            <p:ph idx="1"/>
          </p:nvPr>
        </p:nvSpPr>
        <p:spPr/>
        <p:txBody>
          <a:bodyPr>
            <a:normAutofit/>
          </a:bodyPr>
          <a:lstStyle/>
          <a:p>
            <a:r>
              <a:rPr lang="en-US" dirty="0"/>
              <a:t>Q.1: Find the t-test value for the following given two sets of values:</a:t>
            </a:r>
          </a:p>
          <a:p>
            <a:r>
              <a:rPr lang="en-US" dirty="0"/>
              <a:t>A = 7, 2, 9, 8 and</a:t>
            </a:r>
          </a:p>
          <a:p>
            <a:r>
              <a:rPr lang="en-US" dirty="0"/>
              <a:t>B = 1, 2, 3, 4?</a:t>
            </a:r>
          </a:p>
          <a:p>
            <a:r>
              <a:rPr lang="en-US" dirty="0"/>
              <a:t>Solution: For first data set:</a:t>
            </a:r>
          </a:p>
          <a:p>
            <a:r>
              <a:rPr lang="en-US" dirty="0"/>
              <a:t>Number of terms in first set i.e. n_1 = 4</a:t>
            </a:r>
          </a:p>
          <a:p>
            <a:r>
              <a:rPr lang="en-US" dirty="0"/>
              <a:t>Calculate mean value for first data set using formula:</a:t>
            </a:r>
            <a:endParaRPr lang="x-none" dirty="0"/>
          </a:p>
        </p:txBody>
      </p:sp>
    </p:spTree>
    <p:extLst>
      <p:ext uri="{BB962C8B-B14F-4D97-AF65-F5344CB8AC3E}">
        <p14:creationId xmlns:p14="http://schemas.microsoft.com/office/powerpoint/2010/main" val="1872536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642494-C31D-408E-AE50-F5EEF6A449B3}"/>
              </a:ext>
            </a:extLst>
          </p:cNvPr>
          <p:cNvSpPr>
            <a:spLocks noGrp="1"/>
          </p:cNvSpPr>
          <p:nvPr>
            <p:ph type="title"/>
          </p:nvPr>
        </p:nvSpPr>
        <p:spPr/>
        <p:txBody>
          <a:bodyPr/>
          <a:lstStyle/>
          <a:p>
            <a:endParaRPr lang="x-none"/>
          </a:p>
        </p:txBody>
      </p:sp>
      <p:sp>
        <p:nvSpPr>
          <p:cNvPr id="3" name="Content Placeholder 2">
            <a:extLst>
              <a:ext uri="{FF2B5EF4-FFF2-40B4-BE49-F238E27FC236}">
                <a16:creationId xmlns:a16="http://schemas.microsoft.com/office/drawing/2014/main" xmlns="" id="{4F1D75C8-1B9B-49CE-9FF5-3FF5D2C26E95}"/>
              </a:ext>
            </a:extLst>
          </p:cNvPr>
          <p:cNvSpPr>
            <a:spLocks noGrp="1"/>
          </p:cNvSpPr>
          <p:nvPr>
            <p:ph idx="1"/>
          </p:nvPr>
        </p:nvSpPr>
        <p:spPr/>
        <p:txBody>
          <a:bodyPr/>
          <a:lstStyle/>
          <a:p>
            <a:endParaRPr lang="x-none"/>
          </a:p>
        </p:txBody>
      </p:sp>
      <p:pic>
        <p:nvPicPr>
          <p:cNvPr id="5" name="Picture 4">
            <a:extLst>
              <a:ext uri="{FF2B5EF4-FFF2-40B4-BE49-F238E27FC236}">
                <a16:creationId xmlns:a16="http://schemas.microsoft.com/office/drawing/2014/main" xmlns="" id="{C6FFB23B-C4F7-43DA-966C-91CF53877292}"/>
              </a:ext>
            </a:extLst>
          </p:cNvPr>
          <p:cNvPicPr>
            <a:picLocks noChangeAspect="1"/>
          </p:cNvPicPr>
          <p:nvPr/>
        </p:nvPicPr>
        <p:blipFill>
          <a:blip r:embed="rId2"/>
          <a:stretch>
            <a:fillRect/>
          </a:stretch>
        </p:blipFill>
        <p:spPr>
          <a:xfrm>
            <a:off x="1478363" y="2282825"/>
            <a:ext cx="3889858" cy="3689350"/>
          </a:xfrm>
          <a:prstGeom prst="rect">
            <a:avLst/>
          </a:prstGeom>
        </p:spPr>
      </p:pic>
    </p:spTree>
    <p:extLst>
      <p:ext uri="{BB962C8B-B14F-4D97-AF65-F5344CB8AC3E}">
        <p14:creationId xmlns:p14="http://schemas.microsoft.com/office/powerpoint/2010/main" val="437393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58FEC3-5FE1-4802-8818-B4FE76843A8E}"/>
              </a:ext>
            </a:extLst>
          </p:cNvPr>
          <p:cNvSpPr>
            <a:spLocks noGrp="1"/>
          </p:cNvSpPr>
          <p:nvPr>
            <p:ph type="title"/>
          </p:nvPr>
        </p:nvSpPr>
        <p:spPr/>
        <p:txBody>
          <a:bodyPr/>
          <a:lstStyle/>
          <a:p>
            <a:endParaRPr lang="x-none"/>
          </a:p>
        </p:txBody>
      </p:sp>
      <p:sp>
        <p:nvSpPr>
          <p:cNvPr id="3" name="Content Placeholder 2">
            <a:extLst>
              <a:ext uri="{FF2B5EF4-FFF2-40B4-BE49-F238E27FC236}">
                <a16:creationId xmlns:a16="http://schemas.microsoft.com/office/drawing/2014/main" xmlns="" id="{B93B4436-BAB2-4E17-9C5A-8517DCA33048}"/>
              </a:ext>
            </a:extLst>
          </p:cNvPr>
          <p:cNvSpPr>
            <a:spLocks noGrp="1"/>
          </p:cNvSpPr>
          <p:nvPr>
            <p:ph idx="1"/>
          </p:nvPr>
        </p:nvSpPr>
        <p:spPr/>
        <p:txBody>
          <a:bodyPr/>
          <a:lstStyle/>
          <a:p>
            <a:endParaRPr lang="x-none"/>
          </a:p>
        </p:txBody>
      </p:sp>
      <p:pic>
        <p:nvPicPr>
          <p:cNvPr id="5" name="Picture 4">
            <a:extLst>
              <a:ext uri="{FF2B5EF4-FFF2-40B4-BE49-F238E27FC236}">
                <a16:creationId xmlns:a16="http://schemas.microsoft.com/office/drawing/2014/main" xmlns="" id="{53ED7554-AE65-4E01-8A65-9A322D4AEBD4}"/>
              </a:ext>
            </a:extLst>
          </p:cNvPr>
          <p:cNvPicPr>
            <a:picLocks noChangeAspect="1"/>
          </p:cNvPicPr>
          <p:nvPr/>
        </p:nvPicPr>
        <p:blipFill>
          <a:blip r:embed="rId2"/>
          <a:stretch>
            <a:fillRect/>
          </a:stretch>
        </p:blipFill>
        <p:spPr>
          <a:xfrm>
            <a:off x="838200" y="681037"/>
            <a:ext cx="10965215" cy="6022975"/>
          </a:xfrm>
          <a:prstGeom prst="rect">
            <a:avLst/>
          </a:prstGeom>
        </p:spPr>
      </p:pic>
    </p:spTree>
    <p:extLst>
      <p:ext uri="{BB962C8B-B14F-4D97-AF65-F5344CB8AC3E}">
        <p14:creationId xmlns:p14="http://schemas.microsoft.com/office/powerpoint/2010/main" val="1488527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061BC2-D3C0-4B3C-9FC3-B44AD97A1C05}"/>
              </a:ext>
            </a:extLst>
          </p:cNvPr>
          <p:cNvSpPr>
            <a:spLocks noGrp="1"/>
          </p:cNvSpPr>
          <p:nvPr>
            <p:ph type="title"/>
          </p:nvPr>
        </p:nvSpPr>
        <p:spPr/>
        <p:txBody>
          <a:bodyPr/>
          <a:lstStyle/>
          <a:p>
            <a:endParaRPr lang="x-none"/>
          </a:p>
        </p:txBody>
      </p:sp>
      <p:sp>
        <p:nvSpPr>
          <p:cNvPr id="3" name="Content Placeholder 2">
            <a:extLst>
              <a:ext uri="{FF2B5EF4-FFF2-40B4-BE49-F238E27FC236}">
                <a16:creationId xmlns:a16="http://schemas.microsoft.com/office/drawing/2014/main" xmlns="" id="{10B27A8F-4EA4-46CD-8CE6-C1AC52669FB6}"/>
              </a:ext>
            </a:extLst>
          </p:cNvPr>
          <p:cNvSpPr>
            <a:spLocks noGrp="1"/>
          </p:cNvSpPr>
          <p:nvPr>
            <p:ph idx="1"/>
          </p:nvPr>
        </p:nvSpPr>
        <p:spPr/>
        <p:txBody>
          <a:bodyPr/>
          <a:lstStyle/>
          <a:p>
            <a:endParaRPr lang="x-none"/>
          </a:p>
        </p:txBody>
      </p:sp>
      <p:pic>
        <p:nvPicPr>
          <p:cNvPr id="5" name="Picture 4">
            <a:extLst>
              <a:ext uri="{FF2B5EF4-FFF2-40B4-BE49-F238E27FC236}">
                <a16:creationId xmlns:a16="http://schemas.microsoft.com/office/drawing/2014/main" xmlns="" id="{4B740C7A-182C-42BF-830A-F56990B97CA9}"/>
              </a:ext>
            </a:extLst>
          </p:cNvPr>
          <p:cNvPicPr>
            <a:picLocks noChangeAspect="1"/>
          </p:cNvPicPr>
          <p:nvPr/>
        </p:nvPicPr>
        <p:blipFill>
          <a:blip r:embed="rId2"/>
          <a:stretch>
            <a:fillRect/>
          </a:stretch>
        </p:blipFill>
        <p:spPr>
          <a:xfrm>
            <a:off x="838200" y="365125"/>
            <a:ext cx="8490706" cy="6300316"/>
          </a:xfrm>
          <a:prstGeom prst="rect">
            <a:avLst/>
          </a:prstGeom>
        </p:spPr>
      </p:pic>
    </p:spTree>
    <p:extLst>
      <p:ext uri="{BB962C8B-B14F-4D97-AF65-F5344CB8AC3E}">
        <p14:creationId xmlns:p14="http://schemas.microsoft.com/office/powerpoint/2010/main" val="1797194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E067C-8B75-4500-8FCE-2B4E580888F9}"/>
              </a:ext>
            </a:extLst>
          </p:cNvPr>
          <p:cNvSpPr>
            <a:spLocks noGrp="1"/>
          </p:cNvSpPr>
          <p:nvPr>
            <p:ph type="title"/>
          </p:nvPr>
        </p:nvSpPr>
        <p:spPr/>
        <p:txBody>
          <a:bodyPr/>
          <a:lstStyle/>
          <a:p>
            <a:endParaRPr lang="x-none"/>
          </a:p>
        </p:txBody>
      </p:sp>
      <p:sp>
        <p:nvSpPr>
          <p:cNvPr id="3" name="Content Placeholder 2">
            <a:extLst>
              <a:ext uri="{FF2B5EF4-FFF2-40B4-BE49-F238E27FC236}">
                <a16:creationId xmlns:a16="http://schemas.microsoft.com/office/drawing/2014/main" xmlns="" id="{978D21C4-7764-4BED-9E65-3DB7133CDBD4}"/>
              </a:ext>
            </a:extLst>
          </p:cNvPr>
          <p:cNvSpPr>
            <a:spLocks noGrp="1"/>
          </p:cNvSpPr>
          <p:nvPr>
            <p:ph idx="1"/>
          </p:nvPr>
        </p:nvSpPr>
        <p:spPr/>
        <p:txBody>
          <a:bodyPr/>
          <a:lstStyle/>
          <a:p>
            <a:endParaRPr lang="x-none"/>
          </a:p>
        </p:txBody>
      </p:sp>
      <p:pic>
        <p:nvPicPr>
          <p:cNvPr id="5" name="Picture 4">
            <a:extLst>
              <a:ext uri="{FF2B5EF4-FFF2-40B4-BE49-F238E27FC236}">
                <a16:creationId xmlns:a16="http://schemas.microsoft.com/office/drawing/2014/main" xmlns="" id="{1B31E04B-3FA5-40B8-AF07-C8B365047FDD}"/>
              </a:ext>
            </a:extLst>
          </p:cNvPr>
          <p:cNvPicPr>
            <a:picLocks noChangeAspect="1"/>
          </p:cNvPicPr>
          <p:nvPr/>
        </p:nvPicPr>
        <p:blipFill>
          <a:blip r:embed="rId2"/>
          <a:stretch>
            <a:fillRect/>
          </a:stretch>
        </p:blipFill>
        <p:spPr>
          <a:xfrm>
            <a:off x="838200" y="365125"/>
            <a:ext cx="8620125" cy="5750576"/>
          </a:xfrm>
          <a:prstGeom prst="rect">
            <a:avLst/>
          </a:prstGeom>
        </p:spPr>
      </p:pic>
    </p:spTree>
    <p:extLst>
      <p:ext uri="{BB962C8B-B14F-4D97-AF65-F5344CB8AC3E}">
        <p14:creationId xmlns:p14="http://schemas.microsoft.com/office/powerpoint/2010/main" val="2557616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5F1BF2-0015-43C4-8A54-8FFA8E59522B}"/>
              </a:ext>
            </a:extLst>
          </p:cNvPr>
          <p:cNvSpPr>
            <a:spLocks noGrp="1"/>
          </p:cNvSpPr>
          <p:nvPr>
            <p:ph type="title"/>
          </p:nvPr>
        </p:nvSpPr>
        <p:spPr/>
        <p:txBody>
          <a:bodyPr/>
          <a:lstStyle/>
          <a:p>
            <a:endParaRPr lang="x-none"/>
          </a:p>
        </p:txBody>
      </p:sp>
      <p:sp>
        <p:nvSpPr>
          <p:cNvPr id="3" name="Content Placeholder 2">
            <a:extLst>
              <a:ext uri="{FF2B5EF4-FFF2-40B4-BE49-F238E27FC236}">
                <a16:creationId xmlns:a16="http://schemas.microsoft.com/office/drawing/2014/main" xmlns="" id="{8B59D547-993C-428A-915A-2504B1FAA721}"/>
              </a:ext>
            </a:extLst>
          </p:cNvPr>
          <p:cNvSpPr>
            <a:spLocks noGrp="1"/>
          </p:cNvSpPr>
          <p:nvPr>
            <p:ph idx="1"/>
          </p:nvPr>
        </p:nvSpPr>
        <p:spPr/>
        <p:txBody>
          <a:bodyPr/>
          <a:lstStyle/>
          <a:p>
            <a:endParaRPr lang="x-none"/>
          </a:p>
        </p:txBody>
      </p:sp>
      <p:pic>
        <p:nvPicPr>
          <p:cNvPr id="5" name="Picture 4">
            <a:extLst>
              <a:ext uri="{FF2B5EF4-FFF2-40B4-BE49-F238E27FC236}">
                <a16:creationId xmlns:a16="http://schemas.microsoft.com/office/drawing/2014/main" xmlns="" id="{C0DA2F6F-0AFA-46A9-8100-FEFDD5720DDC}"/>
              </a:ext>
            </a:extLst>
          </p:cNvPr>
          <p:cNvPicPr>
            <a:picLocks noChangeAspect="1"/>
          </p:cNvPicPr>
          <p:nvPr/>
        </p:nvPicPr>
        <p:blipFill>
          <a:blip r:embed="rId2"/>
          <a:stretch>
            <a:fillRect/>
          </a:stretch>
        </p:blipFill>
        <p:spPr>
          <a:xfrm>
            <a:off x="497241" y="212046"/>
            <a:ext cx="10275747" cy="6169703"/>
          </a:xfrm>
          <a:prstGeom prst="rect">
            <a:avLst/>
          </a:prstGeom>
        </p:spPr>
      </p:pic>
    </p:spTree>
    <p:extLst>
      <p:ext uri="{BB962C8B-B14F-4D97-AF65-F5344CB8AC3E}">
        <p14:creationId xmlns:p14="http://schemas.microsoft.com/office/powerpoint/2010/main" val="3540793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7ADE0A-ECCA-4106-BD1D-8C8FE1377E5C}"/>
              </a:ext>
            </a:extLst>
          </p:cNvPr>
          <p:cNvSpPr>
            <a:spLocks noGrp="1"/>
          </p:cNvSpPr>
          <p:nvPr>
            <p:ph type="title"/>
          </p:nvPr>
        </p:nvSpPr>
        <p:spPr/>
        <p:txBody>
          <a:bodyPr/>
          <a:lstStyle/>
          <a:p>
            <a:endParaRPr lang="x-none"/>
          </a:p>
        </p:txBody>
      </p:sp>
      <p:sp>
        <p:nvSpPr>
          <p:cNvPr id="3" name="Content Placeholder 2">
            <a:extLst>
              <a:ext uri="{FF2B5EF4-FFF2-40B4-BE49-F238E27FC236}">
                <a16:creationId xmlns:a16="http://schemas.microsoft.com/office/drawing/2014/main" xmlns="" id="{4ED04B73-B11D-4538-8419-9E83BC469837}"/>
              </a:ext>
            </a:extLst>
          </p:cNvPr>
          <p:cNvSpPr>
            <a:spLocks noGrp="1"/>
          </p:cNvSpPr>
          <p:nvPr>
            <p:ph idx="1"/>
          </p:nvPr>
        </p:nvSpPr>
        <p:spPr/>
        <p:txBody>
          <a:bodyPr/>
          <a:lstStyle/>
          <a:p>
            <a:endParaRPr lang="x-none"/>
          </a:p>
        </p:txBody>
      </p:sp>
      <p:pic>
        <p:nvPicPr>
          <p:cNvPr id="5" name="Picture 4">
            <a:extLst>
              <a:ext uri="{FF2B5EF4-FFF2-40B4-BE49-F238E27FC236}">
                <a16:creationId xmlns:a16="http://schemas.microsoft.com/office/drawing/2014/main" xmlns="" id="{5E270815-0A28-448E-B232-2629614591F9}"/>
              </a:ext>
            </a:extLst>
          </p:cNvPr>
          <p:cNvPicPr>
            <a:picLocks noChangeAspect="1"/>
          </p:cNvPicPr>
          <p:nvPr/>
        </p:nvPicPr>
        <p:blipFill rotWithShape="1">
          <a:blip r:embed="rId2"/>
          <a:srcRect b="39200"/>
          <a:stretch/>
        </p:blipFill>
        <p:spPr>
          <a:xfrm>
            <a:off x="838200" y="365125"/>
            <a:ext cx="10215511" cy="3235325"/>
          </a:xfrm>
          <a:prstGeom prst="rect">
            <a:avLst/>
          </a:prstGeom>
        </p:spPr>
      </p:pic>
      <p:pic>
        <p:nvPicPr>
          <p:cNvPr id="7" name="Picture 6">
            <a:extLst>
              <a:ext uri="{FF2B5EF4-FFF2-40B4-BE49-F238E27FC236}">
                <a16:creationId xmlns:a16="http://schemas.microsoft.com/office/drawing/2014/main" xmlns="" id="{1252ACB0-82AD-4B37-AB05-8ADF0CFD918A}"/>
              </a:ext>
            </a:extLst>
          </p:cNvPr>
          <p:cNvPicPr>
            <a:picLocks noChangeAspect="1"/>
          </p:cNvPicPr>
          <p:nvPr/>
        </p:nvPicPr>
        <p:blipFill>
          <a:blip r:embed="rId3"/>
          <a:stretch>
            <a:fillRect/>
          </a:stretch>
        </p:blipFill>
        <p:spPr>
          <a:xfrm>
            <a:off x="1924050" y="3344069"/>
            <a:ext cx="1371600" cy="657225"/>
          </a:xfrm>
          <a:prstGeom prst="rect">
            <a:avLst/>
          </a:prstGeom>
        </p:spPr>
      </p:pic>
    </p:spTree>
    <p:extLst>
      <p:ext uri="{BB962C8B-B14F-4D97-AF65-F5344CB8AC3E}">
        <p14:creationId xmlns:p14="http://schemas.microsoft.com/office/powerpoint/2010/main" val="4812721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B8CD4-FD1A-46B7-AD9F-6E8ED810D91F}"/>
              </a:ext>
            </a:extLst>
          </p:cNvPr>
          <p:cNvSpPr>
            <a:spLocks noGrp="1"/>
          </p:cNvSpPr>
          <p:nvPr>
            <p:ph type="title"/>
          </p:nvPr>
        </p:nvSpPr>
        <p:spPr/>
        <p:txBody>
          <a:bodyPr/>
          <a:lstStyle/>
          <a:p>
            <a:endParaRPr lang="x-none"/>
          </a:p>
        </p:txBody>
      </p:sp>
      <p:sp>
        <p:nvSpPr>
          <p:cNvPr id="3" name="Content Placeholder 2">
            <a:extLst>
              <a:ext uri="{FF2B5EF4-FFF2-40B4-BE49-F238E27FC236}">
                <a16:creationId xmlns:a16="http://schemas.microsoft.com/office/drawing/2014/main" xmlns="" id="{2794CEE2-DBE7-451A-9432-53A82E8F1777}"/>
              </a:ext>
            </a:extLst>
          </p:cNvPr>
          <p:cNvSpPr>
            <a:spLocks noGrp="1"/>
          </p:cNvSpPr>
          <p:nvPr>
            <p:ph idx="1"/>
          </p:nvPr>
        </p:nvSpPr>
        <p:spPr/>
        <p:txBody>
          <a:bodyPr/>
          <a:lstStyle/>
          <a:p>
            <a:endParaRPr lang="x-none"/>
          </a:p>
        </p:txBody>
      </p:sp>
      <p:pic>
        <p:nvPicPr>
          <p:cNvPr id="5" name="Picture 4">
            <a:extLst>
              <a:ext uri="{FF2B5EF4-FFF2-40B4-BE49-F238E27FC236}">
                <a16:creationId xmlns:a16="http://schemas.microsoft.com/office/drawing/2014/main" xmlns="" id="{3D675971-75F4-4F3E-A3BF-A28D10D2F814}"/>
              </a:ext>
            </a:extLst>
          </p:cNvPr>
          <p:cNvPicPr>
            <a:picLocks noChangeAspect="1"/>
          </p:cNvPicPr>
          <p:nvPr/>
        </p:nvPicPr>
        <p:blipFill>
          <a:blip r:embed="rId2"/>
          <a:stretch>
            <a:fillRect/>
          </a:stretch>
        </p:blipFill>
        <p:spPr>
          <a:xfrm>
            <a:off x="838200" y="322955"/>
            <a:ext cx="6819900" cy="6237295"/>
          </a:xfrm>
          <a:prstGeom prst="rect">
            <a:avLst/>
          </a:prstGeom>
        </p:spPr>
      </p:pic>
    </p:spTree>
    <p:extLst>
      <p:ext uri="{BB962C8B-B14F-4D97-AF65-F5344CB8AC3E}">
        <p14:creationId xmlns:p14="http://schemas.microsoft.com/office/powerpoint/2010/main" val="4115301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C720B2-C715-4624-BCD5-CAF233DE96FD}"/>
              </a:ext>
            </a:extLst>
          </p:cNvPr>
          <p:cNvSpPr>
            <a:spLocks noGrp="1"/>
          </p:cNvSpPr>
          <p:nvPr>
            <p:ph type="title"/>
          </p:nvPr>
        </p:nvSpPr>
        <p:spPr/>
        <p:txBody>
          <a:bodyPr/>
          <a:lstStyle/>
          <a:p>
            <a:r>
              <a:rPr lang="en-US" dirty="0"/>
              <a:t>What is MLR </a:t>
            </a:r>
            <a:endParaRPr lang="x-none" dirty="0"/>
          </a:p>
        </p:txBody>
      </p:sp>
      <p:sp>
        <p:nvSpPr>
          <p:cNvPr id="3" name="Content Placeholder 2">
            <a:extLst>
              <a:ext uri="{FF2B5EF4-FFF2-40B4-BE49-F238E27FC236}">
                <a16:creationId xmlns:a16="http://schemas.microsoft.com/office/drawing/2014/main" xmlns="" id="{5204753C-4702-46A9-A190-004D919FA622}"/>
              </a:ext>
            </a:extLst>
          </p:cNvPr>
          <p:cNvSpPr>
            <a:spLocks noGrp="1"/>
          </p:cNvSpPr>
          <p:nvPr>
            <p:ph idx="1"/>
          </p:nvPr>
        </p:nvSpPr>
        <p:spPr/>
        <p:txBody>
          <a:bodyPr/>
          <a:lstStyle/>
          <a:p>
            <a:r>
              <a:rPr lang="en-US" dirty="0"/>
              <a:t>Multiple linear regression is used to estimate the relationship between two or more independent variables and one dependent variable. </a:t>
            </a:r>
            <a:endParaRPr lang="x-none" dirty="0"/>
          </a:p>
        </p:txBody>
      </p:sp>
    </p:spTree>
    <p:extLst>
      <p:ext uri="{BB962C8B-B14F-4D97-AF65-F5344CB8AC3E}">
        <p14:creationId xmlns:p14="http://schemas.microsoft.com/office/powerpoint/2010/main" val="2132570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60784E-B40B-4FA8-B944-8678524DDF98}"/>
              </a:ext>
            </a:extLst>
          </p:cNvPr>
          <p:cNvSpPr>
            <a:spLocks noGrp="1"/>
          </p:cNvSpPr>
          <p:nvPr>
            <p:ph type="title"/>
          </p:nvPr>
        </p:nvSpPr>
        <p:spPr/>
        <p:txBody>
          <a:bodyPr/>
          <a:lstStyle/>
          <a:p>
            <a:endParaRPr lang="x-none"/>
          </a:p>
        </p:txBody>
      </p:sp>
      <p:sp>
        <p:nvSpPr>
          <p:cNvPr id="3" name="Content Placeholder 2">
            <a:extLst>
              <a:ext uri="{FF2B5EF4-FFF2-40B4-BE49-F238E27FC236}">
                <a16:creationId xmlns:a16="http://schemas.microsoft.com/office/drawing/2014/main" xmlns="" id="{8E15A93C-45E0-4566-8708-25C198FC8FA4}"/>
              </a:ext>
            </a:extLst>
          </p:cNvPr>
          <p:cNvSpPr>
            <a:spLocks noGrp="1"/>
          </p:cNvSpPr>
          <p:nvPr>
            <p:ph idx="1"/>
          </p:nvPr>
        </p:nvSpPr>
        <p:spPr/>
        <p:txBody>
          <a:bodyPr/>
          <a:lstStyle/>
          <a:p>
            <a:endParaRPr lang="en-US" dirty="0"/>
          </a:p>
          <a:p>
            <a:r>
              <a:rPr lang="en-US" dirty="0">
                <a:effectLst/>
              </a:rPr>
              <a:t>Higher values of the t-value, also called t-score, indicate that a large difference exists between the two sample sets. The smaller the t-value, the more similarity exists between the two sample sets.</a:t>
            </a:r>
          </a:p>
          <a:p>
            <a:endParaRPr lang="x-none" dirty="0"/>
          </a:p>
        </p:txBody>
      </p:sp>
    </p:spTree>
    <p:extLst>
      <p:ext uri="{BB962C8B-B14F-4D97-AF65-F5344CB8AC3E}">
        <p14:creationId xmlns:p14="http://schemas.microsoft.com/office/powerpoint/2010/main" val="17962361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0CCBD-C7D9-42C4-8C6D-E35F6D671649}"/>
              </a:ext>
            </a:extLst>
          </p:cNvPr>
          <p:cNvSpPr>
            <a:spLocks noGrp="1"/>
          </p:cNvSpPr>
          <p:nvPr>
            <p:ph type="title"/>
          </p:nvPr>
        </p:nvSpPr>
        <p:spPr/>
        <p:txBody>
          <a:bodyPr/>
          <a:lstStyle/>
          <a:p>
            <a:r>
              <a:rPr lang="en-US" dirty="0"/>
              <a:t>P-value</a:t>
            </a:r>
            <a:endParaRPr lang="x-none" dirty="0"/>
          </a:p>
        </p:txBody>
      </p:sp>
      <p:sp>
        <p:nvSpPr>
          <p:cNvPr id="3" name="Content Placeholder 2">
            <a:extLst>
              <a:ext uri="{FF2B5EF4-FFF2-40B4-BE49-F238E27FC236}">
                <a16:creationId xmlns:a16="http://schemas.microsoft.com/office/drawing/2014/main" xmlns="" id="{F3FEC148-1347-42A7-A478-0AE90DC06C6D}"/>
              </a:ext>
            </a:extLst>
          </p:cNvPr>
          <p:cNvSpPr>
            <a:spLocks noGrp="1"/>
          </p:cNvSpPr>
          <p:nvPr>
            <p:ph idx="1"/>
          </p:nvPr>
        </p:nvSpPr>
        <p:spPr/>
        <p:txBody>
          <a:bodyPr/>
          <a:lstStyle/>
          <a:p>
            <a:r>
              <a:rPr lang="en-US" dirty="0"/>
              <a:t>P-value is the lowest significance level that results in rejecting the null hypothesis. </a:t>
            </a:r>
          </a:p>
          <a:p>
            <a:endParaRPr lang="en-US" dirty="0"/>
          </a:p>
        </p:txBody>
      </p:sp>
      <p:pic>
        <p:nvPicPr>
          <p:cNvPr id="7" name="Picture 6">
            <a:extLst>
              <a:ext uri="{FF2B5EF4-FFF2-40B4-BE49-F238E27FC236}">
                <a16:creationId xmlns:a16="http://schemas.microsoft.com/office/drawing/2014/main" xmlns="" id="{22B71658-A732-4CC3-B0EE-F88799153E51}"/>
              </a:ext>
            </a:extLst>
          </p:cNvPr>
          <p:cNvPicPr>
            <a:picLocks noChangeAspect="1"/>
          </p:cNvPicPr>
          <p:nvPr/>
        </p:nvPicPr>
        <p:blipFill>
          <a:blip r:embed="rId2"/>
          <a:stretch>
            <a:fillRect/>
          </a:stretch>
        </p:blipFill>
        <p:spPr>
          <a:xfrm>
            <a:off x="838200" y="2655949"/>
            <a:ext cx="9878582" cy="3923177"/>
          </a:xfrm>
          <a:prstGeom prst="rect">
            <a:avLst/>
          </a:prstGeom>
        </p:spPr>
      </p:pic>
    </p:spTree>
    <p:extLst>
      <p:ext uri="{BB962C8B-B14F-4D97-AF65-F5344CB8AC3E}">
        <p14:creationId xmlns:p14="http://schemas.microsoft.com/office/powerpoint/2010/main" val="40950121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F37506-A81C-8796-BB62-029C25EF30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14CC633A-0704-891D-93F0-181B34336EC7}"/>
              </a:ext>
            </a:extLst>
          </p:cNvPr>
          <p:cNvSpPr>
            <a:spLocks noGrp="1"/>
          </p:cNvSpPr>
          <p:nvPr>
            <p:ph idx="1"/>
          </p:nvPr>
        </p:nvSpPr>
        <p:spPr/>
        <p:txBody>
          <a:bodyPr/>
          <a:lstStyle/>
          <a:p>
            <a:r>
              <a:rPr lang="en-US" dirty="0"/>
              <a:t>In general, a smaller p-value indicates a more significant relationship between the independent variable and dependent variable, while a larger p-value indicates a weaker relationship</a:t>
            </a:r>
            <a:r>
              <a:rPr lang="en-US" b="0" i="0" dirty="0">
                <a:solidFill>
                  <a:srgbClr val="374151"/>
                </a:solidFill>
                <a:effectLst/>
                <a:latin typeface="Söhne"/>
              </a:rPr>
              <a:t>.</a:t>
            </a:r>
            <a:endParaRPr lang="en-US" dirty="0"/>
          </a:p>
        </p:txBody>
      </p:sp>
    </p:spTree>
    <p:extLst>
      <p:ext uri="{BB962C8B-B14F-4D97-AF65-F5344CB8AC3E}">
        <p14:creationId xmlns:p14="http://schemas.microsoft.com/office/powerpoint/2010/main" val="13086001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600940" y="1424522"/>
            <a:ext cx="3222082" cy="4752441"/>
          </a:xfrm>
          <a:prstGeom prst="rect">
            <a:avLst/>
          </a:prstGeom>
        </p:spPr>
      </p:pic>
    </p:spTree>
    <p:extLst>
      <p:ext uri="{BB962C8B-B14F-4D97-AF65-F5344CB8AC3E}">
        <p14:creationId xmlns:p14="http://schemas.microsoft.com/office/powerpoint/2010/main" val="20284251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49582" y="1690688"/>
            <a:ext cx="9315228" cy="4526208"/>
          </a:xfrm>
          <a:prstGeom prst="rect">
            <a:avLst/>
          </a:prstGeom>
        </p:spPr>
      </p:pic>
    </p:spTree>
    <p:extLst>
      <p:ext uri="{BB962C8B-B14F-4D97-AF65-F5344CB8AC3E}">
        <p14:creationId xmlns:p14="http://schemas.microsoft.com/office/powerpoint/2010/main" val="25664862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04303" y="1122852"/>
            <a:ext cx="9983393" cy="5629642"/>
          </a:xfrm>
          <a:prstGeom prst="rect">
            <a:avLst/>
          </a:prstGeom>
        </p:spPr>
      </p:pic>
    </p:spTree>
    <p:extLst>
      <p:ext uri="{BB962C8B-B14F-4D97-AF65-F5344CB8AC3E}">
        <p14:creationId xmlns:p14="http://schemas.microsoft.com/office/powerpoint/2010/main" val="34089205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29494" y="942420"/>
            <a:ext cx="7832973" cy="5099457"/>
          </a:xfrm>
          <a:prstGeom prst="rect">
            <a:avLst/>
          </a:prstGeom>
        </p:spPr>
      </p:pic>
    </p:spTree>
    <p:extLst>
      <p:ext uri="{BB962C8B-B14F-4D97-AF65-F5344CB8AC3E}">
        <p14:creationId xmlns:p14="http://schemas.microsoft.com/office/powerpoint/2010/main" val="13322711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55431" y="848825"/>
            <a:ext cx="9472245" cy="5328138"/>
          </a:xfrm>
          <a:prstGeom prst="rect">
            <a:avLst/>
          </a:prstGeom>
        </p:spPr>
      </p:pic>
    </p:spTree>
    <p:extLst>
      <p:ext uri="{BB962C8B-B14F-4D97-AF65-F5344CB8AC3E}">
        <p14:creationId xmlns:p14="http://schemas.microsoft.com/office/powerpoint/2010/main" val="36983075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356946" y="1825625"/>
            <a:ext cx="7455879" cy="4193932"/>
          </a:xfrm>
          <a:prstGeom prst="rect">
            <a:avLst/>
          </a:prstGeom>
        </p:spPr>
      </p:pic>
    </p:spTree>
    <p:extLst>
      <p:ext uri="{BB962C8B-B14F-4D97-AF65-F5344CB8AC3E}">
        <p14:creationId xmlns:p14="http://schemas.microsoft.com/office/powerpoint/2010/main" val="37713418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3F1EBA-7988-D722-AF00-E46AF123AC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BBC507EE-FC62-A35F-399A-4CAD01E87880}"/>
              </a:ext>
            </a:extLst>
          </p:cNvPr>
          <p:cNvSpPr>
            <a:spLocks noGrp="1"/>
          </p:cNvSpPr>
          <p:nvPr>
            <p:ph idx="1"/>
          </p:nvPr>
        </p:nvSpPr>
        <p:spPr/>
        <p:txBody>
          <a:bodyPr/>
          <a:lstStyle/>
          <a:p>
            <a:r>
              <a:rPr lang="en-US" b="0" i="0">
                <a:solidFill>
                  <a:srgbClr val="374151"/>
                </a:solidFill>
                <a:effectLst/>
                <a:latin typeface="Söhne"/>
              </a:rPr>
              <a:t>The null hypothesis typically assumes that there is no relationship between the independent variables and the dependent variable, or that the estimated coefficients for the independent variables are equal to zero</a:t>
            </a:r>
            <a:endParaRPr lang="en-US"/>
          </a:p>
        </p:txBody>
      </p:sp>
    </p:spTree>
    <p:extLst>
      <p:ext uri="{BB962C8B-B14F-4D97-AF65-F5344CB8AC3E}">
        <p14:creationId xmlns:p14="http://schemas.microsoft.com/office/powerpoint/2010/main" val="2044760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96145F-B167-4D83-96F3-5B98EF092CFE}"/>
              </a:ext>
            </a:extLst>
          </p:cNvPr>
          <p:cNvSpPr>
            <a:spLocks noGrp="1"/>
          </p:cNvSpPr>
          <p:nvPr>
            <p:ph type="title"/>
          </p:nvPr>
        </p:nvSpPr>
        <p:spPr/>
        <p:txBody>
          <a:bodyPr>
            <a:normAutofit/>
          </a:bodyPr>
          <a:lstStyle/>
          <a:p>
            <a:r>
              <a:rPr lang="en-US" dirty="0"/>
              <a:t>What multiple linear regression can help you do. </a:t>
            </a:r>
            <a:endParaRPr lang="x-none" dirty="0"/>
          </a:p>
        </p:txBody>
      </p:sp>
      <p:sp>
        <p:nvSpPr>
          <p:cNvPr id="3" name="Content Placeholder 2">
            <a:extLst>
              <a:ext uri="{FF2B5EF4-FFF2-40B4-BE49-F238E27FC236}">
                <a16:creationId xmlns:a16="http://schemas.microsoft.com/office/drawing/2014/main" xmlns="" id="{486F164F-294A-4A3C-8623-0B2BD40513AD}"/>
              </a:ext>
            </a:extLst>
          </p:cNvPr>
          <p:cNvSpPr>
            <a:spLocks noGrp="1"/>
          </p:cNvSpPr>
          <p:nvPr>
            <p:ph idx="1"/>
          </p:nvPr>
        </p:nvSpPr>
        <p:spPr/>
        <p:txBody>
          <a:bodyPr/>
          <a:lstStyle/>
          <a:p>
            <a:r>
              <a:rPr lang="en-US" dirty="0"/>
              <a:t>You can use multiple linear regression when you want to know:</a:t>
            </a:r>
          </a:p>
          <a:p>
            <a:pPr lvl="1"/>
            <a:r>
              <a:rPr lang="en-US" dirty="0"/>
              <a:t>How strong the relationship is between two or more independent variables and one dependent variable (e.g. how rainfall, temperature, and amount of fertilizer added affect crop growth).</a:t>
            </a:r>
          </a:p>
          <a:p>
            <a:pPr lvl="1"/>
            <a:r>
              <a:rPr lang="en-US" dirty="0"/>
              <a:t>The value of the dependent variable at a certain value of the independent variables (e.g. the expected yield of a crop at certain levels of rainfall, temperature, and fertilizer addition).</a:t>
            </a:r>
          </a:p>
          <a:p>
            <a:endParaRPr lang="x-none" dirty="0"/>
          </a:p>
        </p:txBody>
      </p:sp>
    </p:spTree>
    <p:extLst>
      <p:ext uri="{BB962C8B-B14F-4D97-AF65-F5344CB8AC3E}">
        <p14:creationId xmlns:p14="http://schemas.microsoft.com/office/powerpoint/2010/main" val="4219775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F33C17-20F0-4243-BAD0-FAE157DC7BB2}"/>
              </a:ext>
            </a:extLst>
          </p:cNvPr>
          <p:cNvSpPr>
            <a:spLocks noGrp="1"/>
          </p:cNvSpPr>
          <p:nvPr>
            <p:ph type="title"/>
          </p:nvPr>
        </p:nvSpPr>
        <p:spPr/>
        <p:txBody>
          <a:bodyPr/>
          <a:lstStyle/>
          <a:p>
            <a:r>
              <a:rPr lang="en-US" dirty="0"/>
              <a:t>Example </a:t>
            </a:r>
            <a:endParaRPr lang="x-none" dirty="0"/>
          </a:p>
        </p:txBody>
      </p:sp>
      <p:sp>
        <p:nvSpPr>
          <p:cNvPr id="3" name="Content Placeholder 2">
            <a:extLst>
              <a:ext uri="{FF2B5EF4-FFF2-40B4-BE49-F238E27FC236}">
                <a16:creationId xmlns:a16="http://schemas.microsoft.com/office/drawing/2014/main" xmlns="" id="{84597C76-4A6E-4ECA-8FA6-C0875548D764}"/>
              </a:ext>
            </a:extLst>
          </p:cNvPr>
          <p:cNvSpPr>
            <a:spLocks noGrp="1"/>
          </p:cNvSpPr>
          <p:nvPr>
            <p:ph idx="1"/>
          </p:nvPr>
        </p:nvSpPr>
        <p:spPr/>
        <p:txBody>
          <a:bodyPr>
            <a:normAutofit/>
          </a:bodyPr>
          <a:lstStyle/>
          <a:p>
            <a:r>
              <a:rPr lang="en-US" dirty="0"/>
              <a:t>Coin toss </a:t>
            </a:r>
          </a:p>
          <a:p>
            <a:pPr lvl="1"/>
            <a:r>
              <a:rPr lang="en-US" dirty="0"/>
              <a:t>Two possible outcomes</a:t>
            </a:r>
          </a:p>
          <a:p>
            <a:pPr lvl="1"/>
            <a:r>
              <a:rPr lang="en-US" dirty="0"/>
              <a:t>H0 = This is a fair coin</a:t>
            </a:r>
          </a:p>
          <a:p>
            <a:pPr lvl="1"/>
            <a:r>
              <a:rPr lang="en-US" dirty="0"/>
              <a:t>H1 = This is not a fair coin</a:t>
            </a:r>
          </a:p>
          <a:p>
            <a:r>
              <a:rPr lang="en-US" dirty="0"/>
              <a:t>The P-value test will assume that the H0 hypothesis is true i.e., the coin is fair</a:t>
            </a:r>
          </a:p>
          <a:p>
            <a:r>
              <a:rPr lang="en-US" dirty="0"/>
              <a:t>Let us assume our threshold value to be 5% i.e., 0.05</a:t>
            </a:r>
          </a:p>
          <a:p>
            <a:pPr lvl="1"/>
            <a:endParaRPr lang="en-US" dirty="0"/>
          </a:p>
          <a:p>
            <a:pPr lvl="1"/>
            <a:endParaRPr lang="x-none" dirty="0"/>
          </a:p>
        </p:txBody>
      </p:sp>
    </p:spTree>
    <p:extLst>
      <p:ext uri="{BB962C8B-B14F-4D97-AF65-F5344CB8AC3E}">
        <p14:creationId xmlns:p14="http://schemas.microsoft.com/office/powerpoint/2010/main" val="26459318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C6A1D9-70EC-4D9C-B680-BA14AAD218B2}"/>
              </a:ext>
            </a:extLst>
          </p:cNvPr>
          <p:cNvSpPr>
            <a:spLocks noGrp="1"/>
          </p:cNvSpPr>
          <p:nvPr>
            <p:ph type="title"/>
          </p:nvPr>
        </p:nvSpPr>
        <p:spPr/>
        <p:txBody>
          <a:bodyPr/>
          <a:lstStyle/>
          <a:p>
            <a:endParaRPr lang="x-none" dirty="0"/>
          </a:p>
        </p:txBody>
      </p:sp>
      <p:sp>
        <p:nvSpPr>
          <p:cNvPr id="3" name="Content Placeholder 2">
            <a:extLst>
              <a:ext uri="{FF2B5EF4-FFF2-40B4-BE49-F238E27FC236}">
                <a16:creationId xmlns:a16="http://schemas.microsoft.com/office/drawing/2014/main" xmlns="" id="{FDE4D6EA-DEBB-4E2E-B478-5F6C402131ED}"/>
              </a:ext>
            </a:extLst>
          </p:cNvPr>
          <p:cNvSpPr>
            <a:spLocks noGrp="1"/>
          </p:cNvSpPr>
          <p:nvPr>
            <p:ph idx="1"/>
          </p:nvPr>
        </p:nvSpPr>
        <p:spPr/>
        <p:txBody>
          <a:bodyPr>
            <a:normAutofit fontScale="92500"/>
          </a:bodyPr>
          <a:lstStyle/>
          <a:p>
            <a:r>
              <a:rPr lang="en-US" dirty="0"/>
              <a:t>Let us assume the output is </a:t>
            </a:r>
          </a:p>
          <a:p>
            <a:pPr lvl="1"/>
            <a:r>
              <a:rPr lang="en-US" dirty="0"/>
              <a:t>First toss output is Tail (probability = 0.5)</a:t>
            </a:r>
          </a:p>
          <a:p>
            <a:pPr lvl="1"/>
            <a:r>
              <a:rPr lang="en-US" dirty="0"/>
              <a:t>First toss output is Tail and second toss output is also Tail (probability = 0.25)</a:t>
            </a:r>
          </a:p>
          <a:p>
            <a:pPr lvl="1"/>
            <a:r>
              <a:rPr lang="en-US" dirty="0"/>
              <a:t>First two outputs same as before, third toss output is also Tail (probability = 0.125)</a:t>
            </a:r>
          </a:p>
          <a:p>
            <a:pPr lvl="1"/>
            <a:r>
              <a:rPr lang="en-US" dirty="0"/>
              <a:t>First three outputs same as before, fourth toss output is also Tail (probability = 0.0625)</a:t>
            </a:r>
          </a:p>
          <a:p>
            <a:pPr lvl="1"/>
            <a:r>
              <a:rPr lang="en-US" dirty="0"/>
              <a:t>First four outputs same as before, fifth toss output is also Tail (probability = 0.03)</a:t>
            </a:r>
          </a:p>
          <a:p>
            <a:pPr lvl="1"/>
            <a:r>
              <a:rPr lang="en-US" dirty="0"/>
              <a:t>First five outputs same as before, sixth toss output is also Tail (probability = 0.01)</a:t>
            </a:r>
          </a:p>
          <a:p>
            <a:pPr lvl="1"/>
            <a:r>
              <a:rPr lang="en-US" dirty="0"/>
              <a:t>After the fourth output the statistical test is significant. Since P-value of less than 5% indicates that the hypothesis H0 is rejected and hypothesis H1 is accepted i.e., the coin is not fair</a:t>
            </a:r>
          </a:p>
          <a:p>
            <a:endParaRPr lang="x-none" dirty="0"/>
          </a:p>
        </p:txBody>
      </p:sp>
      <p:cxnSp>
        <p:nvCxnSpPr>
          <p:cNvPr id="7" name="Straight Connector 6">
            <a:extLst>
              <a:ext uri="{FF2B5EF4-FFF2-40B4-BE49-F238E27FC236}">
                <a16:creationId xmlns:a16="http://schemas.microsoft.com/office/drawing/2014/main" xmlns="" id="{DE7D3CDF-2D0C-4FCF-AFB1-DAB53EB8B04E}"/>
              </a:ext>
            </a:extLst>
          </p:cNvPr>
          <p:cNvCxnSpPr/>
          <p:nvPr/>
        </p:nvCxnSpPr>
        <p:spPr>
          <a:xfrm>
            <a:off x="1274685" y="4030462"/>
            <a:ext cx="10147177" cy="0"/>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4122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12D2405-E8C2-4D75-BF4C-18F667DA5BD2}"/>
              </a:ext>
            </a:extLst>
          </p:cNvPr>
          <p:cNvSpPr>
            <a:spLocks noGrp="1"/>
          </p:cNvSpPr>
          <p:nvPr>
            <p:ph type="ctrTitle"/>
          </p:nvPr>
        </p:nvSpPr>
        <p:spPr/>
        <p:txBody>
          <a:bodyPr/>
          <a:lstStyle/>
          <a:p>
            <a:r>
              <a:rPr lang="en-US" dirty="0"/>
              <a:t>Implementing MLR in python</a:t>
            </a:r>
            <a:endParaRPr lang="x-none" dirty="0"/>
          </a:p>
        </p:txBody>
      </p:sp>
      <p:sp>
        <p:nvSpPr>
          <p:cNvPr id="5" name="Subtitle 4">
            <a:extLst>
              <a:ext uri="{FF2B5EF4-FFF2-40B4-BE49-F238E27FC236}">
                <a16:creationId xmlns:a16="http://schemas.microsoft.com/office/drawing/2014/main" xmlns="" id="{C0B5463F-5F03-4168-AE93-D3CE3CE677B1}"/>
              </a:ext>
            </a:extLst>
          </p:cNvPr>
          <p:cNvSpPr>
            <a:spLocks noGrp="1"/>
          </p:cNvSpPr>
          <p:nvPr>
            <p:ph type="subTitle" idx="1"/>
          </p:nvPr>
        </p:nvSpPr>
        <p:spPr/>
        <p:txBody>
          <a:bodyPr/>
          <a:lstStyle/>
          <a:p>
            <a:endParaRPr lang="x-none"/>
          </a:p>
        </p:txBody>
      </p:sp>
    </p:spTree>
    <p:extLst>
      <p:ext uri="{BB962C8B-B14F-4D97-AF65-F5344CB8AC3E}">
        <p14:creationId xmlns:p14="http://schemas.microsoft.com/office/powerpoint/2010/main" val="28401362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814987-E6C6-4FE2-ADC8-808B70CE2BD2}"/>
              </a:ext>
            </a:extLst>
          </p:cNvPr>
          <p:cNvSpPr>
            <a:spLocks noGrp="1"/>
          </p:cNvSpPr>
          <p:nvPr>
            <p:ph type="title"/>
          </p:nvPr>
        </p:nvSpPr>
        <p:spPr/>
        <p:txBody>
          <a:bodyPr/>
          <a:lstStyle/>
          <a:p>
            <a:r>
              <a:rPr lang="en-US" dirty="0"/>
              <a:t>Code</a:t>
            </a:r>
            <a:endParaRPr lang="x-none" dirty="0"/>
          </a:p>
        </p:txBody>
      </p:sp>
      <p:pic>
        <p:nvPicPr>
          <p:cNvPr id="4" name="Picture 3"/>
          <p:cNvPicPr>
            <a:picLocks noChangeAspect="1"/>
          </p:cNvPicPr>
          <p:nvPr/>
        </p:nvPicPr>
        <p:blipFill>
          <a:blip r:embed="rId2"/>
          <a:stretch>
            <a:fillRect/>
          </a:stretch>
        </p:blipFill>
        <p:spPr>
          <a:xfrm>
            <a:off x="1209897" y="1294154"/>
            <a:ext cx="9020175" cy="4457700"/>
          </a:xfrm>
          <a:prstGeom prst="rect">
            <a:avLst/>
          </a:prstGeom>
        </p:spPr>
      </p:pic>
    </p:spTree>
    <p:extLst>
      <p:ext uri="{BB962C8B-B14F-4D97-AF65-F5344CB8AC3E}">
        <p14:creationId xmlns:p14="http://schemas.microsoft.com/office/powerpoint/2010/main" val="38492199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59074" y="1027906"/>
            <a:ext cx="7962900" cy="4867275"/>
          </a:xfrm>
          <a:prstGeom prst="rect">
            <a:avLst/>
          </a:prstGeom>
        </p:spPr>
      </p:pic>
    </p:spTree>
    <p:extLst>
      <p:ext uri="{BB962C8B-B14F-4D97-AF65-F5344CB8AC3E}">
        <p14:creationId xmlns:p14="http://schemas.microsoft.com/office/powerpoint/2010/main" val="8061752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p:cNvPicPr>
            <a:picLocks noChangeAspect="1"/>
          </p:cNvPicPr>
          <p:nvPr/>
        </p:nvPicPr>
        <p:blipFill>
          <a:blip r:embed="rId2"/>
          <a:stretch>
            <a:fillRect/>
          </a:stretch>
        </p:blipFill>
        <p:spPr>
          <a:xfrm>
            <a:off x="1534103" y="1942077"/>
            <a:ext cx="5738368" cy="3567094"/>
          </a:xfrm>
          <a:prstGeom prst="rect">
            <a:avLst/>
          </a:prstGeom>
        </p:spPr>
      </p:pic>
    </p:spTree>
    <p:extLst>
      <p:ext uri="{BB962C8B-B14F-4D97-AF65-F5344CB8AC3E}">
        <p14:creationId xmlns:p14="http://schemas.microsoft.com/office/powerpoint/2010/main" val="36987842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57248" y="-83055"/>
            <a:ext cx="7915275" cy="7143750"/>
          </a:xfrm>
          <a:prstGeom prst="rect">
            <a:avLst/>
          </a:prstGeom>
        </p:spPr>
      </p:pic>
    </p:spTree>
    <p:extLst>
      <p:ext uri="{BB962C8B-B14F-4D97-AF65-F5344CB8AC3E}">
        <p14:creationId xmlns:p14="http://schemas.microsoft.com/office/powerpoint/2010/main" val="9826048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74211" y="1326112"/>
            <a:ext cx="6619875" cy="4667250"/>
          </a:xfrm>
          <a:prstGeom prst="rect">
            <a:avLst/>
          </a:prstGeom>
        </p:spPr>
      </p:pic>
    </p:spTree>
    <p:extLst>
      <p:ext uri="{BB962C8B-B14F-4D97-AF65-F5344CB8AC3E}">
        <p14:creationId xmlns:p14="http://schemas.microsoft.com/office/powerpoint/2010/main" val="16903066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19175" y="161436"/>
            <a:ext cx="7336522" cy="6572651"/>
          </a:xfrm>
          <a:prstGeom prst="rect">
            <a:avLst/>
          </a:prstGeom>
        </p:spPr>
      </p:pic>
    </p:spTree>
    <p:extLst>
      <p:ext uri="{BB962C8B-B14F-4D97-AF65-F5344CB8AC3E}">
        <p14:creationId xmlns:p14="http://schemas.microsoft.com/office/powerpoint/2010/main" val="11437270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Encoding</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35393" y="1825625"/>
            <a:ext cx="5362575" cy="4848225"/>
          </a:xfrm>
          <a:prstGeom prst="rect">
            <a:avLst/>
          </a:prstGeom>
        </p:spPr>
      </p:pic>
    </p:spTree>
    <p:extLst>
      <p:ext uri="{BB962C8B-B14F-4D97-AF65-F5344CB8AC3E}">
        <p14:creationId xmlns:p14="http://schemas.microsoft.com/office/powerpoint/2010/main" val="20145285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5EE251-AB25-48FC-A2FE-BED4441DE3D7}"/>
              </a:ext>
            </a:extLst>
          </p:cNvPr>
          <p:cNvSpPr>
            <a:spLocks noGrp="1"/>
          </p:cNvSpPr>
          <p:nvPr>
            <p:ph type="title"/>
          </p:nvPr>
        </p:nvSpPr>
        <p:spPr/>
        <p:txBody>
          <a:bodyPr/>
          <a:lstStyle/>
          <a:p>
            <a:r>
              <a:rPr lang="en-US" dirty="0"/>
              <a:t>Assumptions of multiple linear regression</a:t>
            </a:r>
            <a:endParaRPr lang="x-none" dirty="0"/>
          </a:p>
        </p:txBody>
      </p:sp>
      <p:sp>
        <p:nvSpPr>
          <p:cNvPr id="3" name="Content Placeholder 2">
            <a:extLst>
              <a:ext uri="{FF2B5EF4-FFF2-40B4-BE49-F238E27FC236}">
                <a16:creationId xmlns:a16="http://schemas.microsoft.com/office/drawing/2014/main" xmlns="" id="{0CBA8B55-A144-4C6E-9B18-713E16F1834E}"/>
              </a:ext>
            </a:extLst>
          </p:cNvPr>
          <p:cNvSpPr>
            <a:spLocks noGrp="1"/>
          </p:cNvSpPr>
          <p:nvPr>
            <p:ph idx="1"/>
          </p:nvPr>
        </p:nvSpPr>
        <p:spPr/>
        <p:txBody>
          <a:bodyPr/>
          <a:lstStyle/>
          <a:p>
            <a:r>
              <a:rPr lang="en-US" dirty="0"/>
              <a:t>Multiple linear regression makes all of the same assumptions as simple linear regression:</a:t>
            </a:r>
          </a:p>
          <a:p>
            <a:pPr lvl="1">
              <a:lnSpc>
                <a:spcPct val="90000"/>
              </a:lnSpc>
            </a:pPr>
            <a:r>
              <a:rPr lang="en-US" altLang="x-none" dirty="0"/>
              <a:t>The probability distribution of </a:t>
            </a:r>
            <a:r>
              <a:rPr lang="en-US" altLang="x-none" dirty="0">
                <a:latin typeface="Symbol" panose="05050102010706020507" pitchFamily="18" charset="2"/>
              </a:rPr>
              <a:t>e</a:t>
            </a:r>
            <a:r>
              <a:rPr lang="en-US" altLang="x-none" dirty="0"/>
              <a:t> is normal.</a:t>
            </a:r>
          </a:p>
          <a:p>
            <a:pPr lvl="1">
              <a:lnSpc>
                <a:spcPct val="90000"/>
              </a:lnSpc>
            </a:pPr>
            <a:r>
              <a:rPr lang="en-US" altLang="x-none" dirty="0"/>
              <a:t>The mean of </a:t>
            </a:r>
            <a:r>
              <a:rPr lang="en-US" altLang="x-none" dirty="0">
                <a:latin typeface="Symbol" panose="05050102010706020507" pitchFamily="18" charset="2"/>
              </a:rPr>
              <a:t>e</a:t>
            </a:r>
            <a:r>
              <a:rPr lang="en-US" altLang="x-none" dirty="0"/>
              <a:t> is zero: E(</a:t>
            </a:r>
            <a:r>
              <a:rPr lang="en-US" altLang="x-none" dirty="0">
                <a:latin typeface="Symbol" panose="05050102010706020507" pitchFamily="18" charset="2"/>
              </a:rPr>
              <a:t>e</a:t>
            </a:r>
            <a:r>
              <a:rPr lang="en-US" altLang="x-none" dirty="0"/>
              <a:t>) = 0.</a:t>
            </a:r>
          </a:p>
          <a:p>
            <a:pPr lvl="1">
              <a:lnSpc>
                <a:spcPct val="90000"/>
              </a:lnSpc>
            </a:pPr>
            <a:r>
              <a:rPr lang="en-US" altLang="x-none" dirty="0"/>
              <a:t>The standard deviation of </a:t>
            </a:r>
            <a:r>
              <a:rPr lang="en-US" altLang="x-none" dirty="0">
                <a:latin typeface="Symbol" panose="05050102010706020507" pitchFamily="18" charset="2"/>
              </a:rPr>
              <a:t>e</a:t>
            </a:r>
            <a:r>
              <a:rPr lang="en-US" altLang="x-none" dirty="0"/>
              <a:t> is </a:t>
            </a:r>
            <a:r>
              <a:rPr lang="en-US" altLang="x-none" dirty="0">
                <a:latin typeface="Symbol" panose="05050102010706020507" pitchFamily="18" charset="2"/>
              </a:rPr>
              <a:t>s</a:t>
            </a:r>
            <a:r>
              <a:rPr lang="en-US" altLang="x-none" baseline="-25000" dirty="0">
                <a:latin typeface="Symbol" panose="05050102010706020507" pitchFamily="18" charset="2"/>
              </a:rPr>
              <a:t>e</a:t>
            </a:r>
            <a:r>
              <a:rPr lang="en-US" altLang="x-none" baseline="-25000" dirty="0"/>
              <a:t> </a:t>
            </a:r>
            <a:r>
              <a:rPr lang="en-US" altLang="x-none" dirty="0"/>
              <a:t>for all values of X.</a:t>
            </a:r>
          </a:p>
          <a:p>
            <a:pPr lvl="1">
              <a:lnSpc>
                <a:spcPct val="90000"/>
              </a:lnSpc>
            </a:pPr>
            <a:r>
              <a:rPr lang="en-US" altLang="x-none" dirty="0"/>
              <a:t>The set of errors associated with different values of Y are all independent</a:t>
            </a:r>
          </a:p>
        </p:txBody>
      </p:sp>
    </p:spTree>
    <p:extLst>
      <p:ext uri="{BB962C8B-B14F-4D97-AF65-F5344CB8AC3E}">
        <p14:creationId xmlns:p14="http://schemas.microsoft.com/office/powerpoint/2010/main" val="16833568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33575" y="1504950"/>
            <a:ext cx="8324850" cy="3848100"/>
          </a:xfrm>
          <a:prstGeom prst="rect">
            <a:avLst/>
          </a:prstGeom>
        </p:spPr>
      </p:pic>
    </p:spTree>
    <p:extLst>
      <p:ext uri="{BB962C8B-B14F-4D97-AF65-F5344CB8AC3E}">
        <p14:creationId xmlns:p14="http://schemas.microsoft.com/office/powerpoint/2010/main" val="42694409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A2F1C3-1B73-4806-A81E-3C73B3AB75B9}"/>
              </a:ext>
            </a:extLst>
          </p:cNvPr>
          <p:cNvSpPr>
            <a:spLocks noGrp="1"/>
          </p:cNvSpPr>
          <p:nvPr>
            <p:ph type="title"/>
          </p:nvPr>
        </p:nvSpPr>
        <p:spPr/>
        <p:txBody>
          <a:bodyPr/>
          <a:lstStyle/>
          <a:p>
            <a:r>
              <a:rPr lang="en-US" dirty="0"/>
              <a:t>Training the model</a:t>
            </a:r>
            <a:endParaRPr lang="x-none" dirty="0"/>
          </a:p>
        </p:txBody>
      </p:sp>
      <p:pic>
        <p:nvPicPr>
          <p:cNvPr id="4" name="Picture 3"/>
          <p:cNvPicPr>
            <a:picLocks noChangeAspect="1"/>
          </p:cNvPicPr>
          <p:nvPr/>
        </p:nvPicPr>
        <p:blipFill>
          <a:blip r:embed="rId2"/>
          <a:stretch>
            <a:fillRect/>
          </a:stretch>
        </p:blipFill>
        <p:spPr>
          <a:xfrm>
            <a:off x="838200" y="1587915"/>
            <a:ext cx="8724900" cy="4229100"/>
          </a:xfrm>
          <a:prstGeom prst="rect">
            <a:avLst/>
          </a:prstGeom>
        </p:spPr>
      </p:pic>
    </p:spTree>
    <p:extLst>
      <p:ext uri="{BB962C8B-B14F-4D97-AF65-F5344CB8AC3E}">
        <p14:creationId xmlns:p14="http://schemas.microsoft.com/office/powerpoint/2010/main" val="18263274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the model</a:t>
            </a:r>
          </a:p>
        </p:txBody>
      </p:sp>
      <p:pic>
        <p:nvPicPr>
          <p:cNvPr id="4" name="Content Placeholder 3"/>
          <p:cNvPicPr>
            <a:picLocks noGrp="1" noChangeAspect="1"/>
          </p:cNvPicPr>
          <p:nvPr>
            <p:ph idx="1"/>
          </p:nvPr>
        </p:nvPicPr>
        <p:blipFill>
          <a:blip r:embed="rId2"/>
          <a:stretch>
            <a:fillRect/>
          </a:stretch>
        </p:blipFill>
        <p:spPr>
          <a:xfrm>
            <a:off x="1394745" y="2479207"/>
            <a:ext cx="8001000" cy="2428875"/>
          </a:xfrm>
          <a:prstGeom prst="rect">
            <a:avLst/>
          </a:prstGeom>
        </p:spPr>
      </p:pic>
    </p:spTree>
    <p:extLst>
      <p:ext uri="{BB962C8B-B14F-4D97-AF65-F5344CB8AC3E}">
        <p14:creationId xmlns:p14="http://schemas.microsoft.com/office/powerpoint/2010/main" val="1995049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pic>
        <p:nvPicPr>
          <p:cNvPr id="4" name="Content Placeholder 3"/>
          <p:cNvPicPr>
            <a:picLocks noGrp="1" noChangeAspect="1"/>
          </p:cNvPicPr>
          <p:nvPr>
            <p:ph idx="1"/>
          </p:nvPr>
        </p:nvPicPr>
        <p:blipFill>
          <a:blip r:embed="rId2"/>
          <a:stretch>
            <a:fillRect/>
          </a:stretch>
        </p:blipFill>
        <p:spPr>
          <a:xfrm>
            <a:off x="278907" y="1764147"/>
            <a:ext cx="10515600" cy="4207961"/>
          </a:xfrm>
          <a:prstGeom prst="rect">
            <a:avLst/>
          </a:prstGeom>
        </p:spPr>
      </p:pic>
      <p:sp>
        <p:nvSpPr>
          <p:cNvPr id="5" name="TextBox 4">
            <a:extLst>
              <a:ext uri="{FF2B5EF4-FFF2-40B4-BE49-F238E27FC236}">
                <a16:creationId xmlns:a16="http://schemas.microsoft.com/office/drawing/2014/main" xmlns="" id="{DB2ABD6D-D9E1-481F-20E5-3C31E05388B6}"/>
              </a:ext>
            </a:extLst>
          </p:cNvPr>
          <p:cNvSpPr txBox="1"/>
          <p:nvPr/>
        </p:nvSpPr>
        <p:spPr>
          <a:xfrm>
            <a:off x="6806954" y="2110173"/>
            <a:ext cx="4546846" cy="2308324"/>
          </a:xfrm>
          <a:prstGeom prst="rect">
            <a:avLst/>
          </a:prstGeom>
          <a:noFill/>
        </p:spPr>
        <p:txBody>
          <a:bodyPr wrap="square">
            <a:spAutoFit/>
          </a:bodyPr>
          <a:lstStyle/>
          <a:p>
            <a:pPr algn="l"/>
            <a:r>
              <a:rPr lang="en-US" b="0" i="0" dirty="0">
                <a:solidFill>
                  <a:srgbClr val="374151"/>
                </a:solidFill>
                <a:effectLst/>
                <a:latin typeface="Söhne"/>
              </a:rPr>
              <a:t>R2 = Explained variance / Total variance</a:t>
            </a:r>
          </a:p>
          <a:p>
            <a:pPr algn="l"/>
            <a:r>
              <a:rPr lang="en-US" b="0" i="0" dirty="0">
                <a:solidFill>
                  <a:srgbClr val="374151"/>
                </a:solidFill>
                <a:effectLst/>
                <a:latin typeface="Söhne"/>
              </a:rPr>
              <a:t>The explained variance is the sum of the squared differences between the predicted values and the mean of the dependent variable, and the total variance is the sum of the squared differences between the actual values and the mean of the dependent variable</a:t>
            </a:r>
          </a:p>
        </p:txBody>
      </p:sp>
    </p:spTree>
    <p:extLst>
      <p:ext uri="{BB962C8B-B14F-4D97-AF65-F5344CB8AC3E}">
        <p14:creationId xmlns:p14="http://schemas.microsoft.com/office/powerpoint/2010/main" val="42804166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42912" y="1547812"/>
            <a:ext cx="11306175" cy="3762375"/>
          </a:xfrm>
          <a:prstGeom prst="rect">
            <a:avLst/>
          </a:prstGeom>
        </p:spPr>
      </p:pic>
    </p:spTree>
    <p:extLst>
      <p:ext uri="{BB962C8B-B14F-4D97-AF65-F5344CB8AC3E}">
        <p14:creationId xmlns:p14="http://schemas.microsoft.com/office/powerpoint/2010/main" val="1962253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AB5312-A90D-4B9F-9D65-FE952E8C0A10}"/>
              </a:ext>
            </a:extLst>
          </p:cNvPr>
          <p:cNvSpPr>
            <a:spLocks noGrp="1"/>
          </p:cNvSpPr>
          <p:nvPr>
            <p:ph type="title"/>
          </p:nvPr>
        </p:nvSpPr>
        <p:spPr/>
        <p:txBody>
          <a:bodyPr/>
          <a:lstStyle/>
          <a:p>
            <a:r>
              <a:rPr lang="en-US" dirty="0"/>
              <a:t>The formula for a multiple linear regression is:</a:t>
            </a:r>
            <a:endParaRPr lang="x-none" dirty="0"/>
          </a:p>
        </p:txBody>
      </p:sp>
      <p:sp>
        <p:nvSpPr>
          <p:cNvPr id="3" name="Content Placeholder 2">
            <a:extLst>
              <a:ext uri="{FF2B5EF4-FFF2-40B4-BE49-F238E27FC236}">
                <a16:creationId xmlns:a16="http://schemas.microsoft.com/office/drawing/2014/main" xmlns="" id="{FDE4ACCF-27CE-45B8-B2E6-A30221EFA56A}"/>
              </a:ext>
            </a:extLst>
          </p:cNvPr>
          <p:cNvSpPr>
            <a:spLocks noGrp="1"/>
          </p:cNvSpPr>
          <p:nvPr>
            <p:ph idx="1"/>
          </p:nvPr>
        </p:nvSpPr>
        <p:spPr/>
        <p:txBody>
          <a:bodyPr>
            <a:normAutofit fontScale="92500"/>
          </a:bodyPr>
          <a:lstStyle/>
          <a:p>
            <a:endParaRPr lang="en-US" dirty="0"/>
          </a:p>
          <a:p>
            <a:pPr>
              <a:buFont typeface="Arial" panose="020B0604020202020204" pitchFamily="34" charset="0"/>
              <a:buChar char="•"/>
            </a:pPr>
            <a:r>
              <a:rPr lang="en-US" b="1" dirty="0"/>
              <a:t>y</a:t>
            </a:r>
            <a:r>
              <a:rPr lang="en-US" dirty="0"/>
              <a:t> = the predicted value of the dependent variable</a:t>
            </a:r>
          </a:p>
          <a:p>
            <a:pPr>
              <a:buFont typeface="Arial" panose="020B0604020202020204" pitchFamily="34" charset="0"/>
              <a:buChar char="•"/>
            </a:pPr>
            <a:r>
              <a:rPr lang="en-US" b="1" dirty="0"/>
              <a:t>B</a:t>
            </a:r>
            <a:r>
              <a:rPr lang="en-US" b="1" baseline="-25000" dirty="0"/>
              <a:t>0 </a:t>
            </a:r>
            <a:r>
              <a:rPr lang="en-US" dirty="0"/>
              <a:t>= the y-intercept (value of y when all other parameters are set to 0)</a:t>
            </a:r>
          </a:p>
          <a:p>
            <a:pPr>
              <a:buFont typeface="Arial" panose="020B0604020202020204" pitchFamily="34" charset="0"/>
              <a:buChar char="•"/>
            </a:pPr>
            <a:r>
              <a:rPr lang="en-US" b="1" dirty="0"/>
              <a:t>B</a:t>
            </a:r>
            <a:r>
              <a:rPr lang="en-US" b="1" baseline="-25000" dirty="0"/>
              <a:t>1</a:t>
            </a:r>
            <a:r>
              <a:rPr lang="en-US" b="1" dirty="0"/>
              <a:t>X</a:t>
            </a:r>
            <a:r>
              <a:rPr lang="en-US" b="1" baseline="-25000" dirty="0"/>
              <a:t>1</a:t>
            </a:r>
            <a:r>
              <a:rPr lang="en-US" dirty="0"/>
              <a:t>= the regression coefficient (B</a:t>
            </a:r>
            <a:r>
              <a:rPr lang="en-US" baseline="-25000" dirty="0"/>
              <a:t>1</a:t>
            </a:r>
            <a:r>
              <a:rPr lang="en-US" dirty="0"/>
              <a:t>) of the first independent variable (</a:t>
            </a:r>
            <a:r>
              <a:rPr lang="en-US" b="1" dirty="0"/>
              <a:t>X</a:t>
            </a:r>
            <a:r>
              <a:rPr lang="en-US" b="1" baseline="-25000" dirty="0"/>
              <a:t>1</a:t>
            </a:r>
            <a:r>
              <a:rPr lang="en-US" dirty="0"/>
              <a:t>) (a.k.a. the effect that increasing the value of the independent variable has on the predicted </a:t>
            </a:r>
            <a:r>
              <a:rPr lang="en-US" b="1" dirty="0"/>
              <a:t>y</a:t>
            </a:r>
            <a:r>
              <a:rPr lang="en-US" dirty="0"/>
              <a:t> value)</a:t>
            </a:r>
          </a:p>
          <a:p>
            <a:pPr>
              <a:buFont typeface="Arial" panose="020B0604020202020204" pitchFamily="34" charset="0"/>
              <a:buChar char="•"/>
            </a:pPr>
            <a:r>
              <a:rPr lang="en-US" b="1" dirty="0"/>
              <a:t>…</a:t>
            </a:r>
            <a:r>
              <a:rPr lang="en-US" dirty="0"/>
              <a:t> = do the same for however many independent variables you are testing</a:t>
            </a:r>
          </a:p>
          <a:p>
            <a:pPr>
              <a:buFont typeface="Arial" panose="020B0604020202020204" pitchFamily="34" charset="0"/>
              <a:buChar char="•"/>
            </a:pPr>
            <a:r>
              <a:rPr lang="en-US" b="1" dirty="0" err="1"/>
              <a:t>B</a:t>
            </a:r>
            <a:r>
              <a:rPr lang="en-US" b="1" baseline="-25000" dirty="0" err="1"/>
              <a:t>n</a:t>
            </a:r>
            <a:r>
              <a:rPr lang="en-US" b="1" dirty="0" err="1"/>
              <a:t>X</a:t>
            </a:r>
            <a:r>
              <a:rPr lang="en-US" b="1" baseline="-25000" dirty="0" err="1"/>
              <a:t>n</a:t>
            </a:r>
            <a:r>
              <a:rPr lang="en-US" dirty="0"/>
              <a:t> = the regression coefficient of the last independent variable</a:t>
            </a:r>
          </a:p>
          <a:p>
            <a:pPr>
              <a:buFont typeface="Arial" panose="020B0604020202020204" pitchFamily="34" charset="0"/>
              <a:buChar char="•"/>
            </a:pPr>
            <a:r>
              <a:rPr lang="en-US" b="1" dirty="0"/>
              <a:t>e</a:t>
            </a:r>
            <a:r>
              <a:rPr lang="en-US" dirty="0"/>
              <a:t> = model error (a.k.a. how much variation there is in our estimate of </a:t>
            </a:r>
            <a:r>
              <a:rPr lang="en-US" b="1" dirty="0"/>
              <a:t>y</a:t>
            </a:r>
            <a:r>
              <a:rPr lang="en-US" dirty="0"/>
              <a:t>)</a:t>
            </a:r>
          </a:p>
          <a:p>
            <a:endParaRPr lang="x-none" dirty="0"/>
          </a:p>
        </p:txBody>
      </p:sp>
      <p:pic>
        <p:nvPicPr>
          <p:cNvPr id="9" name="Picture 8">
            <a:extLst>
              <a:ext uri="{FF2B5EF4-FFF2-40B4-BE49-F238E27FC236}">
                <a16:creationId xmlns:a16="http://schemas.microsoft.com/office/drawing/2014/main" xmlns="" id="{FBCE8817-F899-40A0-957B-5B30FB085A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3312" y="1690688"/>
            <a:ext cx="4905375" cy="561975"/>
          </a:xfrm>
          <a:prstGeom prst="rect">
            <a:avLst/>
          </a:prstGeom>
        </p:spPr>
      </p:pic>
    </p:spTree>
    <p:extLst>
      <p:ext uri="{BB962C8B-B14F-4D97-AF65-F5344CB8AC3E}">
        <p14:creationId xmlns:p14="http://schemas.microsoft.com/office/powerpoint/2010/main" val="222226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18793C-44C1-456F-B3D0-3119AD58AD98}"/>
              </a:ext>
            </a:extLst>
          </p:cNvPr>
          <p:cNvSpPr>
            <a:spLocks noGrp="1"/>
          </p:cNvSpPr>
          <p:nvPr>
            <p:ph type="title"/>
          </p:nvPr>
        </p:nvSpPr>
        <p:spPr/>
        <p:txBody>
          <a:bodyPr/>
          <a:lstStyle/>
          <a:p>
            <a:endParaRPr lang="x-none"/>
          </a:p>
        </p:txBody>
      </p:sp>
      <p:sp>
        <p:nvSpPr>
          <p:cNvPr id="3" name="Content Placeholder 2">
            <a:extLst>
              <a:ext uri="{FF2B5EF4-FFF2-40B4-BE49-F238E27FC236}">
                <a16:creationId xmlns:a16="http://schemas.microsoft.com/office/drawing/2014/main" xmlns="" id="{11D8D30A-E4DC-44F6-85DE-44F40B2BBEC7}"/>
              </a:ext>
            </a:extLst>
          </p:cNvPr>
          <p:cNvSpPr>
            <a:spLocks noGrp="1"/>
          </p:cNvSpPr>
          <p:nvPr>
            <p:ph idx="1"/>
          </p:nvPr>
        </p:nvSpPr>
        <p:spPr/>
        <p:txBody>
          <a:bodyPr/>
          <a:lstStyle/>
          <a:p>
            <a:r>
              <a:rPr lang="en-US" dirty="0"/>
              <a:t>To find the best-fit line for each independent variable, multiple linear regression calculates three things:</a:t>
            </a:r>
          </a:p>
          <a:p>
            <a:pPr lvl="1"/>
            <a:r>
              <a:rPr lang="en-US" dirty="0"/>
              <a:t>The regression coefficients that lead to the smallest overall model error.</a:t>
            </a:r>
          </a:p>
          <a:p>
            <a:pPr lvl="1"/>
            <a:r>
              <a:rPr lang="en-US" dirty="0"/>
              <a:t>The</a:t>
            </a:r>
            <a:r>
              <a:rPr lang="en-US" i="1" dirty="0"/>
              <a:t> t</a:t>
            </a:r>
            <a:r>
              <a:rPr lang="en-US" dirty="0"/>
              <a:t>-statistic of the overall model.</a:t>
            </a:r>
          </a:p>
          <a:p>
            <a:pPr lvl="1"/>
            <a:r>
              <a:rPr lang="en-US" dirty="0"/>
              <a:t>The associated </a:t>
            </a:r>
            <a:r>
              <a:rPr lang="en-US" i="1" dirty="0">
                <a:hlinkClick r:id="rId2"/>
              </a:rPr>
              <a:t>p</a:t>
            </a:r>
            <a:r>
              <a:rPr lang="en-US" dirty="0">
                <a:hlinkClick r:id="rId2"/>
              </a:rPr>
              <a:t>-value</a:t>
            </a:r>
            <a:r>
              <a:rPr lang="en-US" dirty="0"/>
              <a:t> (how likely it is that the t-statistic would have occurred by chance if the null hypothesis of no relationship between the independent and dependent variables was true).</a:t>
            </a:r>
          </a:p>
          <a:p>
            <a:endParaRPr lang="x-none" dirty="0"/>
          </a:p>
        </p:txBody>
      </p:sp>
    </p:spTree>
    <p:extLst>
      <p:ext uri="{BB962C8B-B14F-4D97-AF65-F5344CB8AC3E}">
        <p14:creationId xmlns:p14="http://schemas.microsoft.com/office/powerpoint/2010/main" val="3068414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5D71E3-BB56-0E1E-E420-5AB9E14C76B6}"/>
              </a:ext>
            </a:extLst>
          </p:cNvPr>
          <p:cNvSpPr>
            <a:spLocks noGrp="1"/>
          </p:cNvSpPr>
          <p:nvPr>
            <p:ph type="title"/>
          </p:nvPr>
        </p:nvSpPr>
        <p:spPr/>
        <p:txBody>
          <a:bodyPr/>
          <a:lstStyle/>
          <a:p>
            <a:r>
              <a:rPr lang="en-US" dirty="0"/>
              <a:t>T-Score Vs P-Value</a:t>
            </a:r>
          </a:p>
        </p:txBody>
      </p:sp>
      <p:sp>
        <p:nvSpPr>
          <p:cNvPr id="3" name="Content Placeholder 2">
            <a:extLst>
              <a:ext uri="{FF2B5EF4-FFF2-40B4-BE49-F238E27FC236}">
                <a16:creationId xmlns:a16="http://schemas.microsoft.com/office/drawing/2014/main" xmlns="" id="{40C46FE0-8549-9AC3-9584-41FC06745F00}"/>
              </a:ext>
            </a:extLst>
          </p:cNvPr>
          <p:cNvSpPr>
            <a:spLocks noGrp="1"/>
          </p:cNvSpPr>
          <p:nvPr>
            <p:ph idx="1"/>
          </p:nvPr>
        </p:nvSpPr>
        <p:spPr/>
        <p:txBody>
          <a:bodyPr>
            <a:normAutofit fontScale="85000" lnSpcReduction="20000"/>
          </a:bodyPr>
          <a:lstStyle/>
          <a:p>
            <a:pPr marL="0" indent="0" algn="l">
              <a:buNone/>
            </a:pPr>
            <a:r>
              <a:rPr lang="en-US" b="1" i="0" dirty="0">
                <a:solidFill>
                  <a:srgbClr val="374151"/>
                </a:solidFill>
                <a:effectLst/>
                <a:latin typeface="Söhne"/>
              </a:rPr>
              <a:t>T-Score (T-Statistic):</a:t>
            </a:r>
            <a:r>
              <a:rPr lang="en-US" b="0" i="0" dirty="0">
                <a:solidFill>
                  <a:srgbClr val="374151"/>
                </a:solidFill>
                <a:effectLst/>
                <a:latin typeface="Söhne"/>
              </a:rPr>
              <a:t> The T-score measures how many standard errors a coefficient estimate is away from zero. </a:t>
            </a:r>
          </a:p>
          <a:p>
            <a:pPr marL="0" indent="0" algn="l">
              <a:buNone/>
            </a:pPr>
            <a:r>
              <a:rPr lang="en-US" b="0" i="0" dirty="0">
                <a:solidFill>
                  <a:srgbClr val="374151"/>
                </a:solidFill>
                <a:effectLst/>
                <a:latin typeface="Söhne"/>
              </a:rPr>
              <a:t>In simple terms, it tells you how "big" or "small" the effect of a particular independent variable is on the dependent variable. If the T-score is large, it means the variable has a stronger influence. If it's small, the influence is weaker.</a:t>
            </a:r>
          </a:p>
          <a:p>
            <a:pPr marL="0" indent="0" algn="l">
              <a:buNone/>
            </a:pPr>
            <a:r>
              <a:rPr lang="en-US" b="1" i="0" dirty="0">
                <a:solidFill>
                  <a:srgbClr val="374151"/>
                </a:solidFill>
                <a:effectLst/>
                <a:latin typeface="Söhne"/>
              </a:rPr>
              <a:t>P-Value:</a:t>
            </a:r>
            <a:r>
              <a:rPr lang="en-US" b="0" i="0" dirty="0">
                <a:solidFill>
                  <a:srgbClr val="374151"/>
                </a:solidFill>
                <a:effectLst/>
                <a:latin typeface="Söhne"/>
              </a:rPr>
              <a:t> The p-value associated with each T-score indicates the probability of observing the relationship between the independent variable and the dependent variable by random chance, assuming there's no actual relationship. </a:t>
            </a:r>
          </a:p>
          <a:p>
            <a:pPr marL="0" indent="0" algn="l">
              <a:buNone/>
            </a:pPr>
            <a:r>
              <a:rPr lang="en-US" b="0" i="0" dirty="0">
                <a:solidFill>
                  <a:srgbClr val="374151"/>
                </a:solidFill>
                <a:effectLst/>
                <a:latin typeface="Söhne"/>
              </a:rPr>
              <a:t>In other words, a small p-value (typically below a predetermined significance level, like 0.05) suggests that the variable is likely to be a significant predictor of the outcome. </a:t>
            </a:r>
          </a:p>
          <a:p>
            <a:pPr marL="0" indent="0" algn="l">
              <a:buNone/>
            </a:pPr>
            <a:r>
              <a:rPr lang="en-US" b="0" i="0" dirty="0">
                <a:solidFill>
                  <a:srgbClr val="374151"/>
                </a:solidFill>
                <a:effectLst/>
                <a:latin typeface="Söhne"/>
              </a:rPr>
              <a:t>On the other hand, a large p-value suggests that the variable may not be an important predictor</a:t>
            </a:r>
          </a:p>
          <a:p>
            <a:endParaRPr lang="en-US" dirty="0"/>
          </a:p>
        </p:txBody>
      </p:sp>
    </p:spTree>
    <p:extLst>
      <p:ext uri="{BB962C8B-B14F-4D97-AF65-F5344CB8AC3E}">
        <p14:creationId xmlns:p14="http://schemas.microsoft.com/office/powerpoint/2010/main" val="255503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A3A241-E8B9-0C76-B064-BE460B5DA21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xmlns="" id="{C3CF1EFF-0838-A74E-3C88-7C97A0D784FB}"/>
              </a:ext>
            </a:extLst>
          </p:cNvPr>
          <p:cNvSpPr>
            <a:spLocks noGrp="1"/>
          </p:cNvSpPr>
          <p:nvPr>
            <p:ph idx="1"/>
          </p:nvPr>
        </p:nvSpPr>
        <p:spPr/>
        <p:txBody>
          <a:bodyPr>
            <a:normAutofit fontScale="70000" lnSpcReduction="20000"/>
          </a:bodyPr>
          <a:lstStyle/>
          <a:p>
            <a:pPr algn="l"/>
            <a:r>
              <a:rPr lang="en-US" b="0" i="0" dirty="0">
                <a:solidFill>
                  <a:srgbClr val="374151"/>
                </a:solidFill>
                <a:effectLst/>
                <a:latin typeface="Söhne"/>
              </a:rPr>
              <a:t>Imagine you're trying to predict a student's final exam score based on two factors: the number of hours they studied (X1) and the number of hours they slept the night before (X2). You run a multiple linear regression analysis and get the following results:</a:t>
            </a:r>
          </a:p>
          <a:p>
            <a:pPr algn="l">
              <a:buFont typeface="Arial" panose="020B0604020202020204" pitchFamily="34" charset="0"/>
              <a:buChar char="•"/>
            </a:pPr>
            <a:r>
              <a:rPr lang="en-US" b="0" i="0" dirty="0">
                <a:solidFill>
                  <a:srgbClr val="374151"/>
                </a:solidFill>
                <a:effectLst/>
                <a:latin typeface="Söhne"/>
              </a:rPr>
              <a:t>Number of Hours Studied (X1): T-score = 3.5, P-value = 0.002</a:t>
            </a:r>
          </a:p>
          <a:p>
            <a:pPr algn="l">
              <a:buFont typeface="Arial" panose="020B0604020202020204" pitchFamily="34" charset="0"/>
              <a:buChar char="•"/>
            </a:pPr>
            <a:r>
              <a:rPr lang="en-US" b="0" i="0" dirty="0">
                <a:solidFill>
                  <a:srgbClr val="374151"/>
                </a:solidFill>
                <a:effectLst/>
                <a:latin typeface="Söhne"/>
              </a:rPr>
              <a:t>Number of Hours Slept (X2): T-score = 1.2, P-value = 0.24</a:t>
            </a:r>
          </a:p>
          <a:p>
            <a:pPr algn="l"/>
            <a:r>
              <a:rPr lang="en-US" b="0" i="0" dirty="0">
                <a:solidFill>
                  <a:srgbClr val="374151"/>
                </a:solidFill>
                <a:effectLst/>
                <a:latin typeface="Söhne"/>
              </a:rPr>
              <a:t>In this example, the T-score for "Number of Hours Studied" is relatively large (3.5), and the p-value is very small (0.002). This suggests that the number of hours studied is a significant predictor of the final exam score.</a:t>
            </a:r>
          </a:p>
          <a:p>
            <a:pPr algn="l"/>
            <a:r>
              <a:rPr lang="en-US" b="0" i="0" dirty="0">
                <a:solidFill>
                  <a:srgbClr val="374151"/>
                </a:solidFill>
                <a:effectLst/>
                <a:latin typeface="Söhne"/>
              </a:rPr>
              <a:t>On the other hand, the T-score for "Number of Hours Slept" is relatively small (1.2), and the p-value is relatively large (0.24). This indicates that the number of hours slept is not a significant predictor of the final exam score.</a:t>
            </a:r>
          </a:p>
          <a:p>
            <a:pPr algn="l"/>
            <a:r>
              <a:rPr lang="en-US" dirty="0">
                <a:solidFill>
                  <a:srgbClr val="374151"/>
                </a:solidFill>
                <a:latin typeface="Söhne"/>
              </a:rPr>
              <a:t>Hence, </a:t>
            </a:r>
            <a:r>
              <a:rPr lang="en-US" b="0" i="0" dirty="0">
                <a:solidFill>
                  <a:srgbClr val="374151"/>
                </a:solidFill>
                <a:effectLst/>
                <a:latin typeface="Söhne"/>
              </a:rPr>
              <a:t>the T-score and p-value help you determine which independent variables have a meaningful impact on the dependent variable in a multiple linear regression analysis. Small p-values and large T-scores indicate variables that are more likely to be important in making predictions, while large p-values and small T-scores suggest that a variable may not be a significant predictor.</a:t>
            </a:r>
          </a:p>
          <a:p>
            <a:endParaRPr lang="en-US" dirty="0"/>
          </a:p>
        </p:txBody>
      </p:sp>
    </p:spTree>
    <p:extLst>
      <p:ext uri="{BB962C8B-B14F-4D97-AF65-F5344CB8AC3E}">
        <p14:creationId xmlns:p14="http://schemas.microsoft.com/office/powerpoint/2010/main" val="2463090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090054-C852-4C57-84DD-6AD0BF121A74}"/>
              </a:ext>
            </a:extLst>
          </p:cNvPr>
          <p:cNvSpPr>
            <a:spLocks noGrp="1"/>
          </p:cNvSpPr>
          <p:nvPr>
            <p:ph type="title"/>
          </p:nvPr>
        </p:nvSpPr>
        <p:spPr/>
        <p:txBody>
          <a:bodyPr/>
          <a:lstStyle/>
          <a:p>
            <a:r>
              <a:rPr lang="en-US" dirty="0"/>
              <a:t>T-test</a:t>
            </a:r>
            <a:endParaRPr lang="x-none" dirty="0"/>
          </a:p>
        </p:txBody>
      </p:sp>
      <p:sp>
        <p:nvSpPr>
          <p:cNvPr id="3" name="Content Placeholder 2">
            <a:extLst>
              <a:ext uri="{FF2B5EF4-FFF2-40B4-BE49-F238E27FC236}">
                <a16:creationId xmlns:a16="http://schemas.microsoft.com/office/drawing/2014/main" xmlns="" id="{BE7BB4F0-7B7F-4895-8A41-85E5428E153F}"/>
              </a:ext>
            </a:extLst>
          </p:cNvPr>
          <p:cNvSpPr>
            <a:spLocks noGrp="1"/>
          </p:cNvSpPr>
          <p:nvPr>
            <p:ph idx="1"/>
          </p:nvPr>
        </p:nvSpPr>
        <p:spPr/>
        <p:txBody>
          <a:bodyPr/>
          <a:lstStyle/>
          <a:p>
            <a:r>
              <a:rPr lang="en-US"/>
              <a:t>In statistics, the t-statistic is the ratio of the departure of the estimated value of a parameter from its hypothesized value to its standard error’</a:t>
            </a:r>
          </a:p>
          <a:p>
            <a:r>
              <a:rPr lang="en-US"/>
              <a:t>It is meant for evaluating whether the two sets of data are statistically significantly different from each other.</a:t>
            </a:r>
          </a:p>
          <a:p>
            <a:endParaRPr lang="x-none" dirty="0"/>
          </a:p>
        </p:txBody>
      </p:sp>
      <p:pic>
        <p:nvPicPr>
          <p:cNvPr id="5" name="Picture 4">
            <a:extLst>
              <a:ext uri="{FF2B5EF4-FFF2-40B4-BE49-F238E27FC236}">
                <a16:creationId xmlns:a16="http://schemas.microsoft.com/office/drawing/2014/main" xmlns="" id="{4BDA15C9-535B-4E27-82EB-470012D558BC}"/>
              </a:ext>
            </a:extLst>
          </p:cNvPr>
          <p:cNvPicPr>
            <a:picLocks noChangeAspect="1"/>
          </p:cNvPicPr>
          <p:nvPr/>
        </p:nvPicPr>
        <p:blipFill>
          <a:blip r:embed="rId2"/>
          <a:stretch>
            <a:fillRect/>
          </a:stretch>
        </p:blipFill>
        <p:spPr>
          <a:xfrm>
            <a:off x="4704009" y="4258469"/>
            <a:ext cx="2469814" cy="1370806"/>
          </a:xfrm>
          <a:prstGeom prst="rect">
            <a:avLst/>
          </a:prstGeom>
        </p:spPr>
      </p:pic>
    </p:spTree>
    <p:extLst>
      <p:ext uri="{BB962C8B-B14F-4D97-AF65-F5344CB8AC3E}">
        <p14:creationId xmlns:p14="http://schemas.microsoft.com/office/powerpoint/2010/main" val="769849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1952</TotalTime>
  <Words>1232</Words>
  <Application>Microsoft Office PowerPoint</Application>
  <PresentationFormat>Widescreen</PresentationFormat>
  <Paragraphs>77</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Söhne</vt:lpstr>
      <vt:lpstr>Arial</vt:lpstr>
      <vt:lpstr>Calibri</vt:lpstr>
      <vt:lpstr>Calibri Light</vt:lpstr>
      <vt:lpstr>Symbol</vt:lpstr>
      <vt:lpstr>Office Theme</vt:lpstr>
      <vt:lpstr>Multiple Linear Regression</vt:lpstr>
      <vt:lpstr>What is MLR </vt:lpstr>
      <vt:lpstr>What multiple linear regression can help you do. </vt:lpstr>
      <vt:lpstr>Assumptions of multiple linear regression</vt:lpstr>
      <vt:lpstr>The formula for a multiple linear regression is:</vt:lpstr>
      <vt:lpstr>PowerPoint Presentation</vt:lpstr>
      <vt:lpstr>T-Score Vs P-Value</vt:lpstr>
      <vt:lpstr>PowerPoint Presentation</vt:lpstr>
      <vt:lpstr>T-test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P-value</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Example </vt:lpstr>
      <vt:lpstr>PowerPoint Presentation</vt:lpstr>
      <vt:lpstr>Implementing MLR in python</vt:lpstr>
      <vt:lpstr>Code</vt:lpstr>
      <vt:lpstr>PowerPoint Presentation</vt:lpstr>
      <vt:lpstr>PowerPoint Presentation</vt:lpstr>
      <vt:lpstr>PowerPoint Presentation</vt:lpstr>
      <vt:lpstr>PowerPoint Presentation</vt:lpstr>
      <vt:lpstr>PowerPoint Presentation</vt:lpstr>
      <vt:lpstr>Encoding</vt:lpstr>
      <vt:lpstr>PowerPoint Presentation</vt:lpstr>
      <vt:lpstr>Training the model</vt:lpstr>
      <vt:lpstr>Testing the model</vt:lpstr>
      <vt:lpstr>Model Evaluation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dc:title>
  <dc:creator>Imran Farid Nizami BUIC</dc:creator>
  <cp:lastModifiedBy>hello</cp:lastModifiedBy>
  <cp:revision>157</cp:revision>
  <dcterms:created xsi:type="dcterms:W3CDTF">2021-11-08T03:52:04Z</dcterms:created>
  <dcterms:modified xsi:type="dcterms:W3CDTF">2024-03-28T00:33:35Z</dcterms:modified>
</cp:coreProperties>
</file>