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1"/>
  </p:notesMasterIdLst>
  <p:sldIdLst>
    <p:sldId id="256" r:id="rId2"/>
    <p:sldId id="273" r:id="rId3"/>
    <p:sldId id="400" r:id="rId4"/>
    <p:sldId id="274" r:id="rId5"/>
    <p:sldId id="387" r:id="rId6"/>
    <p:sldId id="275" r:id="rId7"/>
    <p:sldId id="374" r:id="rId8"/>
    <p:sldId id="294" r:id="rId9"/>
    <p:sldId id="321" r:id="rId10"/>
    <p:sldId id="258" r:id="rId11"/>
    <p:sldId id="260" r:id="rId12"/>
    <p:sldId id="264" r:id="rId13"/>
    <p:sldId id="379" r:id="rId14"/>
    <p:sldId id="380" r:id="rId15"/>
    <p:sldId id="381" r:id="rId16"/>
    <p:sldId id="313" r:id="rId17"/>
    <p:sldId id="315" r:id="rId18"/>
    <p:sldId id="306" r:id="rId19"/>
    <p:sldId id="326" r:id="rId20"/>
    <p:sldId id="320" r:id="rId21"/>
    <p:sldId id="314" r:id="rId22"/>
    <p:sldId id="297" r:id="rId23"/>
    <p:sldId id="298" r:id="rId24"/>
    <p:sldId id="299" r:id="rId25"/>
    <p:sldId id="322" r:id="rId26"/>
    <p:sldId id="269" r:id="rId27"/>
    <p:sldId id="328" r:id="rId28"/>
    <p:sldId id="323" r:id="rId29"/>
    <p:sldId id="261" r:id="rId30"/>
    <p:sldId id="262" r:id="rId31"/>
    <p:sldId id="316" r:id="rId32"/>
    <p:sldId id="386" r:id="rId33"/>
    <p:sldId id="388" r:id="rId34"/>
    <p:sldId id="317" r:id="rId35"/>
    <p:sldId id="318" r:id="rId36"/>
    <p:sldId id="401" r:id="rId37"/>
    <p:sldId id="301" r:id="rId38"/>
    <p:sldId id="303" r:id="rId39"/>
    <p:sldId id="30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79D9B-6BB7-4EB0-93C5-42A37900143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E029A-2174-4DC6-A282-D29ED18F3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8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029A-2174-4DC6-A282-D29ED18F37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029A-2174-4DC6-A282-D29ED18F37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029A-2174-4DC6-A282-D29ED18F37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869ABF89-D038-4F62-9C79-5F8C922FA74D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Dept – MCS-NUST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F35EAF75-2547-4DD4-AE43-1D0ACC61B031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Dept – MCS-NUST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7DFA31EE-4E93-4092-B3B7-BB0A22637AEA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Dept – MCS-NUST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B88093C4-E30E-4CAD-B03C-D74893A8E4BF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Dept – MCS-NUST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C01528A8-E4D7-4C21-A2A1-44F7A79B83F9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5C776F6E-2267-44FC-A725-E54BA3CFF629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CSE Dept – MCS-NUST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2" Type="http://schemas.openxmlformats.org/officeDocument/2006/relationships/audio" Target="file:///I:\Data\Data\Academics\Bahria\Spring%202014\Pattern%20Recognition\rss_mA.wav" TargetMode="External"/><Relationship Id="rId1" Type="http://schemas.openxmlformats.org/officeDocument/2006/relationships/audio" Target="file:///I:\Data\Data\Academics\Bahria\Spring%202014\Pattern%20Recognition\rss_mB.wav" TargetMode="Externa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cnl.salk.edu/~tewon/Blind/blind_audio.html" TargetMode="External"/><Relationship Id="rId2" Type="http://schemas.openxmlformats.org/officeDocument/2006/relationships/audio" Target="file:///I:\Data\Data\Academics\Bahria\Spring%202014\Pattern%20Recognition\sss2.wav" TargetMode="External"/><Relationship Id="rId1" Type="http://schemas.openxmlformats.org/officeDocument/2006/relationships/audio" Target="file:///I:\Data\Data\Academics\Bahria\Spring%202014\Pattern%20Recognition\sss1.wav" TargetMode="Externa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5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10" Type="http://schemas.openxmlformats.org/officeDocument/2006/relationships/image" Target="../media/image53.jpeg"/><Relationship Id="rId4" Type="http://schemas.openxmlformats.org/officeDocument/2006/relationships/image" Target="../media/image47.png"/><Relationship Id="rId9" Type="http://schemas.openxmlformats.org/officeDocument/2006/relationships/image" Target="../media/image5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33400"/>
            <a:ext cx="6172200" cy="18943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Machine Learning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3600" y="1828800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 2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-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Make a 2 year old kid recognize what is an apple and what is an orange</a:t>
            </a:r>
          </a:p>
          <a:p>
            <a:pPr lvl="1"/>
            <a:r>
              <a:rPr lang="en-US" dirty="0" smtClean="0"/>
              <a:t>Strategy: Show some examples of each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7675" y="0"/>
            <a:ext cx="10763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706148" y="3097055"/>
            <a:ext cx="1828800" cy="2133600"/>
            <a:chOff x="457200" y="1676400"/>
            <a:chExt cx="3148012" cy="3597792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676400"/>
              <a:ext cx="1119187" cy="123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4038600"/>
              <a:ext cx="9525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0800" y="3352800"/>
              <a:ext cx="1014412" cy="100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00200" y="3048000"/>
              <a:ext cx="914400" cy="938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" y="2819400"/>
              <a:ext cx="1066800" cy="104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05000" y="4343400"/>
              <a:ext cx="838200" cy="930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0" y="2057400"/>
              <a:ext cx="9525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Group 15"/>
          <p:cNvGrpSpPr/>
          <p:nvPr/>
        </p:nvGrpSpPr>
        <p:grpSpPr>
          <a:xfrm>
            <a:off x="4810253" y="3113638"/>
            <a:ext cx="2243290" cy="2133600"/>
            <a:chOff x="4343400" y="1905000"/>
            <a:chExt cx="3310090" cy="3027021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81600" y="2133600"/>
              <a:ext cx="2057400" cy="1920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1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629400" y="4114800"/>
              <a:ext cx="1024090" cy="817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96000" y="1905000"/>
              <a:ext cx="762000" cy="807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105400" y="4038600"/>
              <a:ext cx="1143000" cy="869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43400" y="1905000"/>
              <a:ext cx="1185862" cy="877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2" name="TextBox 21"/>
          <p:cNvSpPr txBox="1"/>
          <p:nvPr/>
        </p:nvSpPr>
        <p:spPr>
          <a:xfrm>
            <a:off x="2307682" y="538306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30965" y="53786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33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172200" y="190500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this???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172200" y="3238500"/>
            <a:ext cx="1619250" cy="3086100"/>
            <a:chOff x="6096000" y="3771900"/>
            <a:chExt cx="1619250" cy="308610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0" y="3771900"/>
              <a:ext cx="1619250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6477001" y="60579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Its an apple!!!</a:t>
              </a:r>
              <a:endParaRPr lang="en-US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76800" cy="4114800"/>
          </a:xfrm>
        </p:spPr>
        <p:txBody>
          <a:bodyPr/>
          <a:lstStyle/>
          <a:p>
            <a:r>
              <a:rPr lang="en-US" dirty="0" smtClean="0"/>
              <a:t>You had some training example or ‘</a:t>
            </a:r>
            <a:r>
              <a:rPr lang="en-US" i="1" dirty="0" smtClean="0">
                <a:solidFill>
                  <a:srgbClr val="FF0000"/>
                </a:solidFill>
              </a:rPr>
              <a:t>training data</a:t>
            </a:r>
            <a:r>
              <a:rPr lang="en-US" dirty="0" smtClean="0"/>
              <a:t>’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examples were ‘</a:t>
            </a:r>
            <a:r>
              <a:rPr lang="en-US" i="1" dirty="0" smtClean="0">
                <a:solidFill>
                  <a:srgbClr val="FF0000"/>
                </a:solidFill>
              </a:rPr>
              <a:t>labeled</a:t>
            </a:r>
            <a:r>
              <a:rPr lang="en-US" dirty="0" smtClean="0"/>
              <a:t>’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used those examples to make the kid ‘</a:t>
            </a:r>
            <a:r>
              <a:rPr lang="en-US" i="1" dirty="0" smtClean="0">
                <a:solidFill>
                  <a:srgbClr val="FF0000"/>
                </a:solidFill>
              </a:rPr>
              <a:t>learn</a:t>
            </a:r>
            <a:r>
              <a:rPr lang="en-US" i="1" dirty="0" smtClean="0"/>
              <a:t>’  </a:t>
            </a:r>
            <a:r>
              <a:rPr lang="en-US" dirty="0" smtClean="0"/>
              <a:t>the difference between an apple and an orange</a:t>
            </a:r>
            <a:endParaRPr lang="en-US" i="1" dirty="0"/>
          </a:p>
        </p:txBody>
      </p:sp>
      <p:sp>
        <p:nvSpPr>
          <p:cNvPr id="14" name="Down Arrow 13"/>
          <p:cNvSpPr/>
          <p:nvPr/>
        </p:nvSpPr>
        <p:spPr>
          <a:xfrm>
            <a:off x="6629400" y="2438400"/>
            <a:ext cx="457200" cy="597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295400"/>
            <a:ext cx="884301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763712"/>
            <a:ext cx="42291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012" y="1839912"/>
            <a:ext cx="6096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Box 9"/>
          <p:cNvSpPr txBox="1">
            <a:spLocks noChangeArrowheads="1"/>
          </p:cNvSpPr>
          <p:nvPr/>
        </p:nvSpPr>
        <p:spPr bwMode="auto">
          <a:xfrm>
            <a:off x="534988" y="5421312"/>
            <a:ext cx="4570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Given: training images and their categories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5257800" y="5562600"/>
            <a:ext cx="2665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What are the categories of these test images?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3771" y="18288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3771" y="2526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31101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Tomato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3669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0069" y="42788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6800" y="48768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467600" cy="1143000"/>
          </a:xfrm>
        </p:spPr>
        <p:txBody>
          <a:bodyPr/>
          <a:lstStyle/>
          <a:p>
            <a:r>
              <a:rPr lang="en-US" dirty="0" smtClean="0"/>
              <a:t>Classifier: identify the class of given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681163"/>
            <a:ext cx="8534400" cy="26622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Distance between Feature Vectors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 of finding template exactly matching input template look at how close feature vectors are</a:t>
            </a: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Nearest neighbor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 algorithm:</a:t>
            </a: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70000"/>
              <a:buFontTx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1000" y="3810000"/>
            <a:ext cx="4191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buFontTx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Find template closest to the input pattern.</a:t>
            </a:r>
          </a:p>
          <a:p>
            <a:pPr marL="914400" lvl="1" indent="-457200">
              <a:buFontTx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Classify pattern to the same class as closest template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953000" y="4049712"/>
            <a:ext cx="3429000" cy="2579688"/>
            <a:chOff x="672" y="2256"/>
            <a:chExt cx="2160" cy="1625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672" y="2429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672" y="3881"/>
              <a:ext cx="2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1006" y="2671"/>
              <a:ext cx="67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1274" y="2913"/>
              <a:ext cx="66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1274" y="3155"/>
              <a:ext cx="66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873" y="3094"/>
              <a:ext cx="66" cy="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1006" y="3276"/>
              <a:ext cx="67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209" y="2090"/>
              <a:ext cx="134" cy="96"/>
              <a:chOff x="2880" y="2928"/>
              <a:chExt cx="96" cy="96"/>
            </a:xfrm>
          </p:grpSpPr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1742" y="2635"/>
              <a:ext cx="133" cy="96"/>
              <a:chOff x="2880" y="2928"/>
              <a:chExt cx="96" cy="96"/>
            </a:xfrm>
          </p:grpSpPr>
          <p:sp>
            <p:nvSpPr>
              <p:cNvPr id="31" name="Line 23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" name="Line 24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6" name="Group 25"/>
            <p:cNvGrpSpPr>
              <a:grpSpLocks/>
            </p:cNvGrpSpPr>
            <p:nvPr/>
          </p:nvGrpSpPr>
          <p:grpSpPr bwMode="auto">
            <a:xfrm>
              <a:off x="2143" y="2574"/>
              <a:ext cx="133" cy="96"/>
              <a:chOff x="2880" y="2928"/>
              <a:chExt cx="96" cy="96"/>
            </a:xfrm>
          </p:grpSpPr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7" name="Group 28"/>
            <p:cNvGrpSpPr>
              <a:grpSpLocks/>
            </p:cNvGrpSpPr>
            <p:nvPr/>
          </p:nvGrpSpPr>
          <p:grpSpPr bwMode="auto">
            <a:xfrm>
              <a:off x="2410" y="2453"/>
              <a:ext cx="134" cy="96"/>
              <a:chOff x="2880" y="2928"/>
              <a:chExt cx="96" cy="96"/>
            </a:xfrm>
          </p:grpSpPr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2009" y="2332"/>
              <a:ext cx="134" cy="96"/>
              <a:chOff x="2880" y="2928"/>
              <a:chExt cx="96" cy="96"/>
            </a:xfrm>
          </p:grpSpPr>
          <p:sp>
            <p:nvSpPr>
              <p:cNvPr id="25" name="Line 32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" name="Line 33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859" y="2256"/>
              <a:ext cx="4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1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2343" y="2512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2</a:t>
              </a:r>
            </a:p>
          </p:txBody>
        </p:sp>
        <p:sp>
          <p:nvSpPr>
            <p:cNvPr id="22" name="Oval 36"/>
            <p:cNvSpPr>
              <a:spLocks noChangeArrowheads="1"/>
            </p:cNvSpPr>
            <p:nvPr/>
          </p:nvSpPr>
          <p:spPr bwMode="auto">
            <a:xfrm>
              <a:off x="1632" y="2640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V="1">
              <a:off x="1344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1728" y="273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467600" cy="1143000"/>
          </a:xfrm>
        </p:spPr>
        <p:txBody>
          <a:bodyPr/>
          <a:lstStyle/>
          <a:p>
            <a:r>
              <a:rPr lang="en-US" sz="4400" dirty="0" smtClean="0"/>
              <a:t>classifier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757363"/>
            <a:ext cx="8534400" cy="26622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K-Nearest Neighbor Classifier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k nearest neighbors instead of 1 to classify pattern.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254250" y="3048000"/>
            <a:ext cx="3841750" cy="3200400"/>
            <a:chOff x="720" y="1728"/>
            <a:chExt cx="2420" cy="2016"/>
          </a:xfrm>
        </p:grpSpPr>
        <p:sp>
          <p:nvSpPr>
            <p:cNvPr id="7" name="Line 35"/>
            <p:cNvSpPr>
              <a:spLocks noChangeShapeType="1"/>
            </p:cNvSpPr>
            <p:nvPr/>
          </p:nvSpPr>
          <p:spPr bwMode="auto">
            <a:xfrm flipV="1">
              <a:off x="720" y="2114"/>
              <a:ext cx="0" cy="1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" name="Line 36"/>
            <p:cNvSpPr>
              <a:spLocks noChangeShapeType="1"/>
            </p:cNvSpPr>
            <p:nvPr/>
          </p:nvSpPr>
          <p:spPr bwMode="auto">
            <a:xfrm>
              <a:off x="720" y="3744"/>
              <a:ext cx="2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Oval 37"/>
            <p:cNvSpPr>
              <a:spLocks noChangeArrowheads="1"/>
            </p:cNvSpPr>
            <p:nvPr/>
          </p:nvSpPr>
          <p:spPr bwMode="auto">
            <a:xfrm>
              <a:off x="1106" y="2386"/>
              <a:ext cx="77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1416" y="2657"/>
              <a:ext cx="76" cy="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1392" y="2976"/>
              <a:ext cx="76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952" y="2861"/>
              <a:ext cx="77" cy="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1106" y="3065"/>
              <a:ext cx="77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2400" y="1372"/>
              <a:ext cx="155" cy="96"/>
              <a:chOff x="2880" y="2928"/>
              <a:chExt cx="96" cy="96"/>
            </a:xfrm>
          </p:grpSpPr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4" name="Group 45"/>
            <p:cNvGrpSpPr>
              <a:grpSpLocks/>
            </p:cNvGrpSpPr>
            <p:nvPr/>
          </p:nvGrpSpPr>
          <p:grpSpPr bwMode="auto">
            <a:xfrm>
              <a:off x="1957" y="1981"/>
              <a:ext cx="153" cy="96"/>
              <a:chOff x="2880" y="2928"/>
              <a:chExt cx="96" cy="96"/>
            </a:xfrm>
          </p:grpSpPr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" name="Line 47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5" name="Group 48"/>
            <p:cNvGrpSpPr>
              <a:grpSpLocks/>
            </p:cNvGrpSpPr>
            <p:nvPr/>
          </p:nvGrpSpPr>
          <p:grpSpPr bwMode="auto">
            <a:xfrm>
              <a:off x="2420" y="1912"/>
              <a:ext cx="154" cy="96"/>
              <a:chOff x="2880" y="2928"/>
              <a:chExt cx="96" cy="96"/>
            </a:xfrm>
          </p:grpSpPr>
          <p:sp>
            <p:nvSpPr>
              <p:cNvPr id="29" name="Line 49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" name="Line 5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2729" y="1776"/>
              <a:ext cx="154" cy="96"/>
              <a:chOff x="2880" y="2928"/>
              <a:chExt cx="96" cy="96"/>
            </a:xfrm>
          </p:grpSpPr>
          <p:sp>
            <p:nvSpPr>
              <p:cNvPr id="27" name="Line 52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" name="Line 53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2256" y="1595"/>
              <a:ext cx="155" cy="96"/>
              <a:chOff x="2880" y="2928"/>
              <a:chExt cx="96" cy="96"/>
            </a:xfrm>
          </p:grpSpPr>
          <p:sp>
            <p:nvSpPr>
              <p:cNvPr id="25" name="Line 55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" name="Line 56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936" y="1920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1</a:t>
              </a: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2651" y="2207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Class 2</a:t>
              </a:r>
            </a:p>
          </p:txBody>
        </p:sp>
        <p:sp>
          <p:nvSpPr>
            <p:cNvPr id="21" name="Oval 59"/>
            <p:cNvSpPr>
              <a:spLocks noChangeArrowheads="1"/>
            </p:cNvSpPr>
            <p:nvPr/>
          </p:nvSpPr>
          <p:spPr bwMode="auto">
            <a:xfrm>
              <a:off x="1829" y="2351"/>
              <a:ext cx="111" cy="10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 flipV="1">
              <a:off x="1497" y="2459"/>
              <a:ext cx="33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>
              <a:off x="1940" y="2459"/>
              <a:ext cx="500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Oval 62"/>
            <p:cNvSpPr>
              <a:spLocks noChangeArrowheads="1"/>
            </p:cNvSpPr>
            <p:nvPr/>
          </p:nvSpPr>
          <p:spPr bwMode="auto">
            <a:xfrm>
              <a:off x="1200" y="1728"/>
              <a:ext cx="1440" cy="13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classifier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327025" y="1219200"/>
            <a:ext cx="7826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400"/>
              <a:t>A classifier partitions feature space </a:t>
            </a:r>
            <a:r>
              <a:rPr lang="cs-CZ" sz="2400" i="1"/>
              <a:t>X</a:t>
            </a:r>
            <a:r>
              <a:rPr lang="cs-CZ" sz="2400"/>
              <a:t> into </a:t>
            </a:r>
            <a:r>
              <a:rPr lang="cs-CZ" sz="2400" b="1"/>
              <a:t>class-labeled regions</a:t>
            </a:r>
            <a:r>
              <a:rPr lang="cs-CZ" sz="2400"/>
              <a:t> such tha</a:t>
            </a:r>
            <a:r>
              <a:rPr lang="en-US" sz="2400"/>
              <a:t>t:</a:t>
            </a:r>
          </a:p>
        </p:txBody>
      </p:sp>
      <p:graphicFrame>
        <p:nvGraphicFramePr>
          <p:cNvPr id="6" name="Object 35"/>
          <p:cNvGraphicFramePr>
            <a:graphicFrameLocks noChangeAspect="1"/>
          </p:cNvGraphicFramePr>
          <p:nvPr/>
        </p:nvGraphicFramePr>
        <p:xfrm>
          <a:off x="762000" y="2133600"/>
          <a:ext cx="304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49" name="Rovnice" r:id="rId3" imgW="1524000" imgH="241300" progId="">
                  <p:embed/>
                </p:oleObj>
              </mc:Choice>
              <mc:Fallback>
                <p:oleObj name="Rovnice" r:id="rId3" imgW="1524000" imgH="241300" progId="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3048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4876800" y="2133600"/>
          <a:ext cx="3048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0" name="Rovnice" r:id="rId5" imgW="1587500" imgH="241300" progId="">
                  <p:embed/>
                </p:oleObj>
              </mc:Choice>
              <mc:Fallback>
                <p:oleObj name="Rovnice" r:id="rId5" imgW="1587500" imgH="241300" progId="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0480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3951288" y="2057400"/>
            <a:ext cx="696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graphicFrame>
        <p:nvGraphicFramePr>
          <p:cNvPr id="9" name="Object 50"/>
          <p:cNvGraphicFramePr>
            <a:graphicFrameLocks noChangeAspect="1"/>
          </p:cNvGraphicFramePr>
          <p:nvPr/>
        </p:nvGraphicFramePr>
        <p:xfrm>
          <a:off x="762000" y="2651125"/>
          <a:ext cx="3124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1" name="Rastrový obraz" r:id="rId7" imgW="2762636" imgH="2324424" progId="PBrush">
                  <p:embed/>
                </p:oleObj>
              </mc:Choice>
              <mc:Fallback>
                <p:oleObj name="Rastrový obraz" r:id="rId7" imgW="2762636" imgH="2324424" progId="PBrush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51125"/>
                        <a:ext cx="31242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1"/>
          <p:cNvGraphicFramePr>
            <a:graphicFrameLocks noChangeAspect="1"/>
          </p:cNvGraphicFramePr>
          <p:nvPr/>
        </p:nvGraphicFramePr>
        <p:xfrm>
          <a:off x="4800600" y="2651125"/>
          <a:ext cx="2971800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2" name="Rastrový obraz" r:id="rId9" imgW="2676899" imgH="2314286" progId="PBrush">
                  <p:embed/>
                </p:oleObj>
              </mc:Choice>
              <mc:Fallback>
                <p:oleObj name="Rastrový obraz" r:id="rId9" imgW="2676899" imgH="2314286" progId="PBrush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51125"/>
                        <a:ext cx="2971800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2"/>
          <p:cNvGraphicFramePr>
            <a:graphicFrameLocks noChangeAspect="1"/>
          </p:cNvGraphicFramePr>
          <p:nvPr/>
        </p:nvGraphicFramePr>
        <p:xfrm>
          <a:off x="1295400" y="3184525"/>
          <a:ext cx="460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3" name="Rovnice" r:id="rId11" imgW="203024" imgH="215713" progId="">
                  <p:embed/>
                </p:oleObj>
              </mc:Choice>
              <mc:Fallback>
                <p:oleObj name="Rovnice" r:id="rId11" imgW="203024" imgH="215713" progId="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84525"/>
                        <a:ext cx="4603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2971800" y="3260725"/>
          <a:ext cx="4889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4" name="Rovnice" r:id="rId13" imgW="215806" imgH="228501" progId="">
                  <p:embed/>
                </p:oleObj>
              </mc:Choice>
              <mc:Fallback>
                <p:oleObj name="Rovnice" r:id="rId13" imgW="215806" imgH="228501" progId="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60725"/>
                        <a:ext cx="48895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4"/>
          <p:cNvGraphicFramePr>
            <a:graphicFrameLocks noChangeAspect="1"/>
          </p:cNvGraphicFramePr>
          <p:nvPr/>
        </p:nvGraphicFramePr>
        <p:xfrm>
          <a:off x="1981200" y="4403725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5" name="Rovnice" r:id="rId15" imgW="215619" imgH="215619" progId="">
                  <p:embed/>
                </p:oleObj>
              </mc:Choice>
              <mc:Fallback>
                <p:oleObj name="Rovnice" r:id="rId15" imgW="215619" imgH="215619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03725"/>
                        <a:ext cx="488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5"/>
          <p:cNvGraphicFramePr>
            <a:graphicFrameLocks noChangeAspect="1"/>
          </p:cNvGraphicFramePr>
          <p:nvPr/>
        </p:nvGraphicFramePr>
        <p:xfrm>
          <a:off x="5562600" y="2955925"/>
          <a:ext cx="460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6" name="Rovnice" r:id="rId17" imgW="203024" imgH="215713" progId="">
                  <p:embed/>
                </p:oleObj>
              </mc:Choice>
              <mc:Fallback>
                <p:oleObj name="Rovnice" r:id="rId17" imgW="203024" imgH="215713" progId="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55925"/>
                        <a:ext cx="4603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6"/>
          <p:cNvGraphicFramePr>
            <a:graphicFrameLocks noChangeAspect="1"/>
          </p:cNvGraphicFramePr>
          <p:nvPr/>
        </p:nvGraphicFramePr>
        <p:xfrm>
          <a:off x="6781800" y="3336925"/>
          <a:ext cx="460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7" name="Rovnice" r:id="rId18" imgW="203024" imgH="215713" progId="">
                  <p:embed/>
                </p:oleObj>
              </mc:Choice>
              <mc:Fallback>
                <p:oleObj name="Rovnice" r:id="rId18" imgW="203024" imgH="215713" progId="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36925"/>
                        <a:ext cx="4603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7"/>
          <p:cNvGraphicFramePr>
            <a:graphicFrameLocks noChangeAspect="1"/>
          </p:cNvGraphicFramePr>
          <p:nvPr/>
        </p:nvGraphicFramePr>
        <p:xfrm>
          <a:off x="5943600" y="3946525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8" name="Rovnice" r:id="rId19" imgW="215619" imgH="215619" progId="">
                  <p:embed/>
                </p:oleObj>
              </mc:Choice>
              <mc:Fallback>
                <p:oleObj name="Rovnice" r:id="rId19" imgW="215619" imgH="215619" progId="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946525"/>
                        <a:ext cx="488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8"/>
          <p:cNvGraphicFramePr>
            <a:graphicFrameLocks noChangeAspect="1"/>
          </p:cNvGraphicFramePr>
          <p:nvPr/>
        </p:nvGraphicFramePr>
        <p:xfrm>
          <a:off x="5029200" y="4479925"/>
          <a:ext cx="4889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59" name="Rovnice" r:id="rId20" imgW="215806" imgH="228501" progId="">
                  <p:embed/>
                </p:oleObj>
              </mc:Choice>
              <mc:Fallback>
                <p:oleObj name="Rovnice" r:id="rId20" imgW="215806" imgH="228501" progId="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79925"/>
                        <a:ext cx="48895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76200" y="53943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cs-CZ" sz="2000" dirty="0"/>
              <a:t>The classification consists of determining to which region a feature vector </a:t>
            </a:r>
            <a:r>
              <a:rPr lang="cs-CZ" sz="2000" b="1" dirty="0"/>
              <a:t>x</a:t>
            </a:r>
            <a:r>
              <a:rPr lang="cs-CZ" sz="2000" dirty="0"/>
              <a:t> belongs to.</a:t>
            </a:r>
          </a:p>
          <a:p>
            <a:pPr eaLnBrk="0" hangingPunct="0">
              <a:spcBef>
                <a:spcPct val="50000"/>
              </a:spcBef>
            </a:pPr>
            <a:r>
              <a:rPr lang="cs-CZ" sz="2000" dirty="0"/>
              <a:t>Borders between </a:t>
            </a:r>
            <a:r>
              <a:rPr lang="en-US" sz="2000" dirty="0"/>
              <a:t>regions are called </a:t>
            </a:r>
            <a:r>
              <a:rPr lang="cs-CZ" sz="2000" b="1" dirty="0">
                <a:solidFill>
                  <a:srgbClr val="FF0000"/>
                </a:solidFill>
              </a:rPr>
              <a:t>decision boundaries</a:t>
            </a:r>
            <a:endParaRPr lang="cs-CZ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76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Cancer Diagnosis – Generally more than one variables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48006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524000" y="37338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95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480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5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62400" y="49530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 Size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53000" y="41148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81600" y="36576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34000" y="3429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05400" y="3429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0" y="3810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7200" y="3429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3000" y="3810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800" y="35814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495800" y="27432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Malignant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43200" y="29718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Benign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358140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62000" y="5410200"/>
            <a:ext cx="6934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Why supervised – The algorithm is given a number of patients with the </a:t>
            </a:r>
            <a:r>
              <a:rPr lang="en-US" sz="2000" u="sng" dirty="0" smtClean="0"/>
              <a:t>RIGHT ANSWER </a:t>
            </a:r>
            <a:r>
              <a:rPr lang="en-US" sz="2000" dirty="0" smtClean="0"/>
              <a:t>and we want the algorithm to learn to predict for new patients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76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Cancer Diagnosis – Generally more than one variables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48006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524000" y="37338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95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480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5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62400" y="49530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 Size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53000" y="41148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81600" y="36576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34000" y="3429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05400" y="3429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0" y="3810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7200" y="3429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3000" y="38100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800" y="3581400"/>
            <a:ext cx="762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495800" y="27432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Malignant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43200" y="29718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Benign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358140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62000" y="5410200"/>
            <a:ext cx="6934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We want the algorithm to learn the separation line. Once a new patient arrives with a given age and tumor size – Predict as Malignant or Benign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00400" y="2133600"/>
            <a:ext cx="4953000" cy="914400"/>
            <a:chOff x="3200400" y="2133600"/>
            <a:chExt cx="4953000" cy="914400"/>
          </a:xfrm>
        </p:grpSpPr>
        <p:sp>
          <p:nvSpPr>
            <p:cNvPr id="39" name="Diamond 38"/>
            <p:cNvSpPr/>
            <p:nvPr/>
          </p:nvSpPr>
          <p:spPr>
            <a:xfrm>
              <a:off x="3200400" y="2743200"/>
              <a:ext cx="228600" cy="3048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10800000" flipV="1">
              <a:off x="3581400" y="2438400"/>
              <a:ext cx="2590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172200" y="21336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 for this patient</a:t>
              </a:r>
              <a:endParaRPr lang="en-US" dirty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 rot="5400000">
            <a:off x="2552700" y="3543300"/>
            <a:ext cx="2362200" cy="158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467600" cy="1143000"/>
          </a:xfrm>
        </p:spPr>
        <p:txBody>
          <a:bodyPr/>
          <a:lstStyle/>
          <a:p>
            <a:r>
              <a:rPr lang="fr-FR" dirty="0" err="1" smtClean="0"/>
              <a:t>Supervised</a:t>
            </a:r>
            <a:r>
              <a:rPr lang="fr-FR" dirty="0" smtClean="0"/>
              <a:t> Learning - </a:t>
            </a:r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3400" y="1370012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ts val="1700"/>
              <a:buFont typeface="ZapfDingbats" charset="2"/>
              <a:buChar char="n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Cancer diagnosis – Many more features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33400" y="3276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  <a:buSzPts val="1700"/>
              <a:buFont typeface="ZapfDingbats" charset="2"/>
              <a:buChar char="n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Use this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cs typeface="Arial" pitchFamily="34" charset="0"/>
              </a:rPr>
              <a:t>training set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learn how to classify patients where diagnosis is not known: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048000" y="5562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Input Data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029200" y="5562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Classification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990600" y="1828800"/>
          <a:ext cx="54102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name="Worksheet" r:id="rId5" imgW="3438576" imgH="819285" progId="Excel.Sheet.8">
                  <p:embed/>
                </p:oleObj>
              </mc:Choice>
              <mc:Fallback>
                <p:oleObj name="Worksheet" r:id="rId5" imgW="3438576" imgH="819285" progId="Excel.Sheet.8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54102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990600" y="4267200"/>
          <a:ext cx="5410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Worksheet" r:id="rId8" imgW="3438576" imgH="657157" progId="Excel.Sheet.8">
                  <p:embed/>
                </p:oleObj>
              </mc:Choice>
              <mc:Fallback>
                <p:oleObj name="Worksheet" r:id="rId8" imgW="3438576" imgH="657157" progId="Excel.Sheet.8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54102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AutoShape 9"/>
          <p:cNvSpPr>
            <a:spLocks/>
          </p:cNvSpPr>
          <p:nvPr/>
        </p:nvSpPr>
        <p:spPr bwMode="auto">
          <a:xfrm rot="-27005870">
            <a:off x="3533775" y="3854450"/>
            <a:ext cx="244475" cy="3200400"/>
          </a:xfrm>
          <a:prstGeom prst="leftBrace">
            <a:avLst>
              <a:gd name="adj1" fmla="val 1090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AutoShape 10"/>
          <p:cNvSpPr>
            <a:spLocks/>
          </p:cNvSpPr>
          <p:nvPr/>
        </p:nvSpPr>
        <p:spPr bwMode="auto">
          <a:xfrm rot="-27005870">
            <a:off x="5707063" y="4960937"/>
            <a:ext cx="242888" cy="992187"/>
          </a:xfrm>
          <a:prstGeom prst="leftBrace">
            <a:avLst>
              <a:gd name="adj1" fmla="val 3404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Supervised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Regression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Unsupervised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Reinforcement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848600" cy="48737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900" u="sng" dirty="0" smtClean="0">
                <a:solidFill>
                  <a:srgbClr val="C00000"/>
                </a:solidFill>
              </a:rPr>
              <a:t>Features</a:t>
            </a:r>
            <a:r>
              <a:rPr lang="en-US" sz="2900" dirty="0" smtClean="0"/>
              <a:t> are the individual measurable properties of the signal being observed. 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Individual </a:t>
            </a:r>
            <a:r>
              <a:rPr lang="en-US" sz="2900" dirty="0"/>
              <a:t>independent variables that act like a input in your </a:t>
            </a:r>
            <a:r>
              <a:rPr lang="en-US" sz="2900" dirty="0" smtClean="0"/>
              <a:t>system</a:t>
            </a:r>
          </a:p>
          <a:p>
            <a:pPr>
              <a:lnSpc>
                <a:spcPct val="150000"/>
              </a:lnSpc>
            </a:pPr>
            <a:r>
              <a:rPr lang="en-US" sz="2900" b="1" dirty="0" smtClean="0"/>
              <a:t>Feature</a:t>
            </a:r>
            <a:r>
              <a:rPr lang="en-US" sz="2900" dirty="0"/>
              <a:t> represents the column or attribute of the data used for analysis such as the Number of rooms, size of the house, et</a:t>
            </a:r>
            <a:endParaRPr lang="en-US" sz="2900" dirty="0" smtClean="0"/>
          </a:p>
          <a:p>
            <a:pPr>
              <a:lnSpc>
                <a:spcPct val="150000"/>
              </a:lnSpc>
            </a:pPr>
            <a:r>
              <a:rPr lang="en-US" sz="2900" dirty="0" smtClean="0"/>
              <a:t>The set of features used for learning/recognition is called </a:t>
            </a:r>
            <a:r>
              <a:rPr lang="en-US" sz="2900" u="sng" dirty="0" smtClean="0">
                <a:solidFill>
                  <a:srgbClr val="C00000"/>
                </a:solidFill>
              </a:rPr>
              <a:t>feature vector</a:t>
            </a:r>
            <a:r>
              <a:rPr lang="en-US" sz="2900" dirty="0" smtClean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981200"/>
            <a:ext cx="7010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REGRESSION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2133600"/>
            <a:ext cx="6934200" cy="1219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The variable we are trying to predict is DISCRETE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4191000"/>
            <a:ext cx="6934200" cy="11430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The variable we are trying to predict is CONTINUOUS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524000"/>
            <a:ext cx="3863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CLASSIFICATION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3606225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REGRESSION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90600"/>
          </a:xfrm>
        </p:spPr>
        <p:txBody>
          <a:bodyPr/>
          <a:lstStyle/>
          <a:p>
            <a:r>
              <a:rPr lang="en-US" dirty="0" smtClean="0"/>
              <a:t>Dataset giving the living areas and prices of 50 houses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95600"/>
            <a:ext cx="4648200" cy="265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plot </a:t>
            </a:r>
            <a:r>
              <a:rPr lang="fr-FR" dirty="0" err="1" smtClean="0"/>
              <a:t>this</a:t>
            </a:r>
            <a:r>
              <a:rPr lang="fr-FR" dirty="0" smtClean="0"/>
              <a:t>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5715000" cy="435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867400" y="2895600"/>
            <a:ext cx="2438400" cy="2057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Given data like this, how can we learn to predict the prices of other houses as a function of the size of their living areas?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“input” variables – 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(living area in this example)</a:t>
            </a:r>
          </a:p>
          <a:p>
            <a:r>
              <a:rPr lang="en-US" dirty="0" smtClean="0"/>
              <a:t>The “output” or target variable that we are trying to predict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(price)</a:t>
            </a:r>
          </a:p>
          <a:p>
            <a:r>
              <a:rPr lang="en-US" dirty="0" smtClean="0"/>
              <a:t>A pair (x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is called a training example</a:t>
            </a:r>
          </a:p>
          <a:p>
            <a:r>
              <a:rPr lang="en-US" dirty="0" smtClean="0"/>
              <a:t>A list of m training examples {(x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); </a:t>
            </a:r>
            <a:r>
              <a:rPr lang="en-US" dirty="0" err="1" smtClean="0"/>
              <a:t>i</a:t>
            </a:r>
            <a:r>
              <a:rPr lang="en-US" dirty="0" smtClean="0"/>
              <a:t> =</a:t>
            </a:r>
          </a:p>
          <a:p>
            <a:r>
              <a:rPr lang="en-US" dirty="0" smtClean="0"/>
              <a:t>1, . . . ,m}—is called a training set</a:t>
            </a:r>
          </a:p>
          <a:p>
            <a:r>
              <a:rPr lang="en-US" b="1" i="1" dirty="0" smtClean="0"/>
              <a:t>X</a:t>
            </a:r>
            <a:r>
              <a:rPr lang="en-US" dirty="0" smtClean="0"/>
              <a:t> denote the space of input values, and </a:t>
            </a:r>
            <a:r>
              <a:rPr lang="en-US" b="1" i="1" dirty="0" smtClean="0"/>
              <a:t>Y</a:t>
            </a:r>
            <a:r>
              <a:rPr lang="en-US" dirty="0" smtClean="0"/>
              <a:t> the space of output values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0"/>
            <a:ext cx="5715000" cy="435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2286000" y="2971800"/>
            <a:ext cx="38862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33800" cy="4873752"/>
          </a:xfrm>
        </p:spPr>
        <p:txBody>
          <a:bodyPr/>
          <a:lstStyle/>
          <a:p>
            <a:r>
              <a:rPr lang="tr-TR" dirty="0" smtClean="0"/>
              <a:t>Example: Price of a used car</a:t>
            </a:r>
          </a:p>
          <a:p>
            <a:r>
              <a:rPr lang="tr-TR" i="1" dirty="0" smtClean="0"/>
              <a:t>x </a:t>
            </a:r>
            <a:r>
              <a:rPr lang="tr-TR" dirty="0" smtClean="0"/>
              <a:t>: car attributes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i="1" dirty="0" smtClean="0"/>
              <a:t>y </a:t>
            </a:r>
            <a:r>
              <a:rPr lang="tr-TR" dirty="0" smtClean="0"/>
              <a:t>: price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882650"/>
            <a:ext cx="454660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Supervised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Regression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 err="1" smtClean="0"/>
              <a:t>Unsupervised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Reinforcement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981200"/>
            <a:ext cx="7010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CLUSTERING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14400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0298" y="2057400"/>
            <a:ext cx="4006901" cy="269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3022" y="1"/>
            <a:ext cx="172521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62000" y="2362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two types of fruit in the basket, separate them into two ‘</a:t>
            </a:r>
            <a:r>
              <a:rPr lang="en-US" sz="2400" i="1" dirty="0" smtClean="0"/>
              <a:t>groups</a:t>
            </a:r>
            <a:r>
              <a:rPr lang="en-US" sz="2400" dirty="0" smtClean="0"/>
              <a:t>’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number of input variables or features for a dataset is referred to as its </a:t>
            </a:r>
            <a:r>
              <a:rPr lang="en-US" b="1" dirty="0"/>
              <a:t>dimensionality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 smtClean="0"/>
              <a:t>Dimensionality</a:t>
            </a:r>
            <a:r>
              <a:rPr lang="en-US" dirty="0"/>
              <a:t> reduction refers to techniques that reduce the number of input variables in a dataset. ... Large numbers of input features can cause poor performance for </a:t>
            </a:r>
            <a:r>
              <a:rPr lang="en-US" b="1" dirty="0"/>
              <a:t>machine learning</a:t>
            </a:r>
            <a:r>
              <a:rPr lang="en-US" dirty="0"/>
              <a:t> 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1608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14400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3022" y="1"/>
            <a:ext cx="172521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2209800"/>
            <a:ext cx="4343400" cy="3733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data was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‘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you did not tell which are apples which are oranges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400" dirty="0" smtClean="0"/>
              <a:t>May be the kid used the idea that things in the </a:t>
            </a:r>
            <a:r>
              <a:rPr lang="en-US" sz="2400" i="1" dirty="0" smtClean="0">
                <a:solidFill>
                  <a:srgbClr val="FF0000"/>
                </a:solidFill>
              </a:rPr>
              <a:t>same group</a:t>
            </a:r>
            <a:r>
              <a:rPr lang="en-US" sz="2400" dirty="0" smtClean="0"/>
              <a:t> should be </a:t>
            </a:r>
            <a:r>
              <a:rPr lang="en-US" sz="2400" i="1" dirty="0" smtClean="0">
                <a:solidFill>
                  <a:srgbClr val="FF0000"/>
                </a:solidFill>
              </a:rPr>
              <a:t>similar</a:t>
            </a:r>
            <a:r>
              <a:rPr lang="en-US" sz="2400" dirty="0" smtClean="0"/>
              <a:t> to one another as compared to things in the other group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Groups -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4191000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 groups or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4050268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447800" y="2983468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35930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35168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71800" y="33644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71800" y="36692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6600" y="32120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9400" y="28310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420266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 Size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28310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4958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8006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482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768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958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530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00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800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0292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482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62000" y="4876800"/>
            <a:ext cx="6934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We have the data for patients but NOT the RIGHT ANSWERS. The objective is to find interesting structures in data (in this case two clusters)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3122" name="Picture 2" descr="Image result for male female classification hair clust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3505200"/>
            <a:ext cx="9143999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33122" name="Picture 2" descr="Image result for male female classification hair clust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Cocktail Party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762000"/>
          </a:xfrm>
        </p:spPr>
        <p:txBody>
          <a:bodyPr/>
          <a:lstStyle/>
          <a:p>
            <a:r>
              <a:rPr lang="en-US" dirty="0" smtClean="0"/>
              <a:t>Speakers recorded speaking simultaneously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2209800"/>
            <a:ext cx="1371600" cy="11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8275" y="3581400"/>
            <a:ext cx="685800" cy="109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1675" y="2514600"/>
            <a:ext cx="923925" cy="72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7875" y="3766926"/>
            <a:ext cx="923925" cy="72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>
          <a:xfrm>
            <a:off x="2276475" y="28956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2675" y="4191000"/>
            <a:ext cx="3352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52675" y="2667000"/>
            <a:ext cx="3276600" cy="152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76475" y="2895600"/>
            <a:ext cx="3505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ss_mB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 cstate="print"/>
          <a:stretch>
            <a:fillRect/>
          </a:stretch>
        </p:blipFill>
        <p:spPr>
          <a:xfrm>
            <a:off x="6934200" y="2819400"/>
            <a:ext cx="304800" cy="304800"/>
          </a:xfrm>
          <a:prstGeom prst="rect">
            <a:avLst/>
          </a:prstGeom>
        </p:spPr>
      </p:pic>
      <p:pic>
        <p:nvPicPr>
          <p:cNvPr id="23" name="rss_mA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7" cstate="print"/>
          <a:stretch>
            <a:fillRect/>
          </a:stretch>
        </p:blipFill>
        <p:spPr>
          <a:xfrm>
            <a:off x="6934200" y="4191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38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438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Cocktail Party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 Separation</a:t>
            </a:r>
          </a:p>
          <a:p>
            <a:r>
              <a:rPr lang="en-US" dirty="0" smtClean="0"/>
              <a:t>Data can be explained by two different speakers speaking – ICA algorithm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114800"/>
            <a:ext cx="1371600" cy="11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159828"/>
            <a:ext cx="685800" cy="109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sss1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5867400" y="4800600"/>
            <a:ext cx="304800" cy="304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600" y="5943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7"/>
              </a:rPr>
              <a:t>Source: http://cnl.salk.edu/~tewon/Blind/blind_audio.html</a:t>
            </a:r>
            <a:endParaRPr lang="en-US" dirty="0"/>
          </a:p>
        </p:txBody>
      </p:sp>
      <p:pic>
        <p:nvPicPr>
          <p:cNvPr id="12" name="sss2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8" cstate="print"/>
          <a:stretch>
            <a:fillRect/>
          </a:stretch>
        </p:blipFill>
        <p:spPr>
          <a:xfrm>
            <a:off x="2438400" y="4800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3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43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Component Analysis (</a:t>
            </a:r>
            <a:r>
              <a:rPr lang="en-US" b="1" dirty="0"/>
              <a:t>ICA</a:t>
            </a:r>
            <a:r>
              <a:rPr lang="en-US" dirty="0"/>
              <a:t>) is a </a:t>
            </a:r>
            <a:r>
              <a:rPr lang="en-US" b="1" dirty="0"/>
              <a:t>machine learning</a:t>
            </a:r>
            <a:r>
              <a:rPr lang="en-US" dirty="0"/>
              <a:t> technique to separate independent sources from a mixed signal.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principal component analysis which focuses on maximizing the variance of the data points, the independent component analysis focuses on independence, i.e. independent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8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vs </a:t>
            </a:r>
            <a:r>
              <a:rPr lang="fr-FR" dirty="0" err="1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043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000999" cy="254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7467600" cy="121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Intra-class variability (</a:t>
            </a:r>
            <a:r>
              <a:rPr lang="en-US" b="1" dirty="0" smtClean="0"/>
              <a:t>between</a:t>
            </a:r>
            <a:r>
              <a:rPr lang="en-US" dirty="0"/>
              <a:t> two groups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Inter-class similarity (</a:t>
            </a:r>
            <a:r>
              <a:rPr lang="en-US" b="1" dirty="0"/>
              <a:t>within or inside</a:t>
            </a:r>
            <a:r>
              <a:rPr lang="en-US" dirty="0"/>
              <a:t> one group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Intra class </a:t>
            </a:r>
            <a:r>
              <a:rPr lang="fr-FR" dirty="0" err="1" smtClean="0"/>
              <a:t>variability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990600" y="1752600"/>
          <a:ext cx="60960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Photo Editor Photo" r:id="rId3" imgW="10161905" imgH="1790476" progId="">
                  <p:embed/>
                </p:oleObj>
              </mc:Choice>
              <mc:Fallback>
                <p:oleObj name="Photo Editor Photo" r:id="rId3" imgW="10161905" imgH="1790476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60960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13"/>
          <p:cNvGrpSpPr>
            <a:grpSpLocks/>
          </p:cNvGrpSpPr>
          <p:nvPr/>
        </p:nvGrpSpPr>
        <p:grpSpPr bwMode="auto">
          <a:xfrm>
            <a:off x="2576512" y="3200400"/>
            <a:ext cx="3529013" cy="2971800"/>
            <a:chOff x="33" y="1344"/>
            <a:chExt cx="2415" cy="2114"/>
          </a:xfrm>
        </p:grpSpPr>
        <p:pic>
          <p:nvPicPr>
            <p:cNvPr id="61444" name="Picture 14" descr="vin02p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" y="1344"/>
              <a:ext cx="783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5" name="Picture 15" descr="vin15wo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65" y="2448"/>
              <a:ext cx="783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6" name="Picture 16" descr="vin11pp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65" y="1344"/>
              <a:ext cx="783" cy="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7" name="Picture 17" descr="vin10fac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" y="2448"/>
              <a:ext cx="783" cy="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8" name="Picture 18" descr="vin07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49" y="2448"/>
              <a:ext cx="783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9" name="Picture 19" descr="vin04ph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49" y="1344"/>
              <a:ext cx="783" cy="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450" name="Text Box 5"/>
          <p:cNvSpPr txBox="1">
            <a:spLocks noChangeArrowheads="1"/>
          </p:cNvSpPr>
          <p:nvPr/>
        </p:nvSpPr>
        <p:spPr bwMode="auto">
          <a:xfrm>
            <a:off x="3033712" y="2743200"/>
            <a:ext cx="25765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The letter “T” in different typefaces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1" name="Text Box 8"/>
          <p:cNvSpPr txBox="1">
            <a:spLocks noChangeArrowheads="1"/>
          </p:cNvSpPr>
          <p:nvPr/>
        </p:nvSpPr>
        <p:spPr bwMode="auto">
          <a:xfrm>
            <a:off x="2362200" y="6202363"/>
            <a:ext cx="426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Same face under different expression, pose, illumination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 class </a:t>
            </a:r>
            <a:r>
              <a:rPr lang="fr-FR" dirty="0" err="1" smtClean="0"/>
              <a:t>similarity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2466" name="Object 4"/>
          <p:cNvGraphicFramePr>
            <a:graphicFrameLocks noChangeAspect="1"/>
          </p:cNvGraphicFramePr>
          <p:nvPr/>
        </p:nvGraphicFramePr>
        <p:xfrm>
          <a:off x="4114800" y="2484437"/>
          <a:ext cx="3544888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Photo Editor Photo" r:id="rId3" imgW="5753903" imgH="3610479" progId="">
                  <p:embed/>
                </p:oleObj>
              </mc:Choice>
              <mc:Fallback>
                <p:oleObj name="Photo Editor Photo" r:id="rId3" imgW="5753903" imgH="3610479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84437"/>
                        <a:ext cx="3544888" cy="222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Text Box 6"/>
          <p:cNvSpPr txBox="1">
            <a:spLocks noChangeArrowheads="1"/>
          </p:cNvSpPr>
          <p:nvPr/>
        </p:nvSpPr>
        <p:spPr bwMode="auto">
          <a:xfrm>
            <a:off x="4764088" y="4678362"/>
            <a:ext cx="3276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Characters that look similar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981200"/>
            <a:ext cx="25082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371600" y="5287963"/>
            <a:ext cx="2743200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Identical twins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93" name="Picture 8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057400"/>
            <a:ext cx="2362200" cy="1905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5257800" y="2438400"/>
          <a:ext cx="1101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4" imgW="545863" imgH="482391" progId="">
                  <p:embed/>
                </p:oleObj>
              </mc:Choice>
              <mc:Fallback>
                <p:oleObj name="Equation" r:id="rId4" imgW="545863" imgH="482391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38400"/>
                        <a:ext cx="11017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Line 3"/>
          <p:cNvSpPr>
            <a:spLocks noChangeShapeType="1"/>
          </p:cNvSpPr>
          <p:nvPr/>
        </p:nvSpPr>
        <p:spPr bwMode="auto">
          <a:xfrm flipV="1">
            <a:off x="4876800" y="3200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3124200" y="20574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286000" y="1676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height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038600" y="3124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weight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914400" y="3886200"/>
            <a:ext cx="2681288" cy="2046288"/>
            <a:chOff x="768" y="2503"/>
            <a:chExt cx="1689" cy="1289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68" y="264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768" y="37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Oval 10"/>
            <p:cNvSpPr>
              <a:spLocks noChangeArrowheads="1"/>
            </p:cNvSpPr>
            <p:nvPr/>
          </p:nvSpPr>
          <p:spPr bwMode="auto">
            <a:xfrm>
              <a:off x="1008" y="283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9" name="Oval 11"/>
            <p:cNvSpPr>
              <a:spLocks noChangeArrowheads="1"/>
            </p:cNvSpPr>
            <p:nvPr/>
          </p:nvSpPr>
          <p:spPr bwMode="auto">
            <a:xfrm>
              <a:off x="1200" y="30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0" name="Oval 12"/>
            <p:cNvSpPr>
              <a:spLocks noChangeArrowheads="1"/>
            </p:cNvSpPr>
            <p:nvPr/>
          </p:nvSpPr>
          <p:spPr bwMode="auto">
            <a:xfrm>
              <a:off x="1200" y="321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Oval 13"/>
            <p:cNvSpPr>
              <a:spLocks noChangeArrowheads="1"/>
            </p:cNvSpPr>
            <p:nvPr/>
          </p:nvSpPr>
          <p:spPr bwMode="auto">
            <a:xfrm>
              <a:off x="912" y="31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Oval 14"/>
            <p:cNvSpPr>
              <a:spLocks noChangeArrowheads="1"/>
            </p:cNvSpPr>
            <p:nvPr/>
          </p:nvSpPr>
          <p:spPr bwMode="auto">
            <a:xfrm>
              <a:off x="1008" y="331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023" name="Group 15"/>
            <p:cNvGrpSpPr>
              <a:grpSpLocks/>
            </p:cNvGrpSpPr>
            <p:nvPr/>
          </p:nvGrpSpPr>
          <p:grpSpPr bwMode="auto">
            <a:xfrm>
              <a:off x="1872" y="2976"/>
              <a:ext cx="96" cy="96"/>
              <a:chOff x="2880" y="2928"/>
              <a:chExt cx="96" cy="96"/>
            </a:xfrm>
          </p:grpSpPr>
          <p:sp>
            <p:nvSpPr>
              <p:cNvPr id="43024" name="Line 16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25" name="Line 17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26" name="Group 18"/>
            <p:cNvGrpSpPr>
              <a:grpSpLocks/>
            </p:cNvGrpSpPr>
            <p:nvPr/>
          </p:nvGrpSpPr>
          <p:grpSpPr bwMode="auto">
            <a:xfrm>
              <a:off x="1536" y="3408"/>
              <a:ext cx="96" cy="96"/>
              <a:chOff x="2880" y="2928"/>
              <a:chExt cx="96" cy="96"/>
            </a:xfrm>
          </p:grpSpPr>
          <p:sp>
            <p:nvSpPr>
              <p:cNvPr id="43027" name="Line 19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28" name="Line 2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29" name="Group 21"/>
            <p:cNvGrpSpPr>
              <a:grpSpLocks/>
            </p:cNvGrpSpPr>
            <p:nvPr/>
          </p:nvGrpSpPr>
          <p:grpSpPr bwMode="auto">
            <a:xfrm>
              <a:off x="1824" y="3360"/>
              <a:ext cx="96" cy="96"/>
              <a:chOff x="2880" y="2928"/>
              <a:chExt cx="96" cy="96"/>
            </a:xfrm>
          </p:grpSpPr>
          <p:sp>
            <p:nvSpPr>
              <p:cNvPr id="43030" name="Line 22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31" name="Line 23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32" name="Group 24"/>
            <p:cNvGrpSpPr>
              <a:grpSpLocks/>
            </p:cNvGrpSpPr>
            <p:nvPr/>
          </p:nvGrpSpPr>
          <p:grpSpPr bwMode="auto">
            <a:xfrm>
              <a:off x="2016" y="3264"/>
              <a:ext cx="96" cy="96"/>
              <a:chOff x="2880" y="2928"/>
              <a:chExt cx="96" cy="96"/>
            </a:xfrm>
          </p:grpSpPr>
          <p:sp>
            <p:nvSpPr>
              <p:cNvPr id="43033" name="Line 25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34" name="Line 26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35" name="Group 27"/>
            <p:cNvGrpSpPr>
              <a:grpSpLocks/>
            </p:cNvGrpSpPr>
            <p:nvPr/>
          </p:nvGrpSpPr>
          <p:grpSpPr bwMode="auto">
            <a:xfrm>
              <a:off x="1728" y="3168"/>
              <a:ext cx="96" cy="96"/>
              <a:chOff x="2880" y="2928"/>
              <a:chExt cx="96" cy="96"/>
            </a:xfrm>
          </p:grpSpPr>
          <p:sp>
            <p:nvSpPr>
              <p:cNvPr id="43036" name="Line 28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37" name="Line 29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902" y="2503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Class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39" name="Text Box 31"/>
            <p:cNvSpPr txBox="1">
              <a:spLocks noChangeArrowheads="1"/>
            </p:cNvSpPr>
            <p:nvPr/>
          </p:nvSpPr>
          <p:spPr bwMode="auto">
            <a:xfrm>
              <a:off x="1968" y="2706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Class 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040" name="Group 32"/>
          <p:cNvGrpSpPr>
            <a:grpSpLocks/>
          </p:cNvGrpSpPr>
          <p:nvPr/>
        </p:nvGrpSpPr>
        <p:grpSpPr bwMode="auto">
          <a:xfrm>
            <a:off x="4724400" y="3886200"/>
            <a:ext cx="2681288" cy="2046288"/>
            <a:chOff x="3168" y="2496"/>
            <a:chExt cx="1689" cy="1289"/>
          </a:xfrm>
        </p:grpSpPr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3168" y="2633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>
              <a:off x="3168" y="3785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3" name="Oval 35"/>
            <p:cNvSpPr>
              <a:spLocks noChangeArrowheads="1"/>
            </p:cNvSpPr>
            <p:nvPr/>
          </p:nvSpPr>
          <p:spPr bwMode="auto">
            <a:xfrm>
              <a:off x="3408" y="2825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4" name="Oval 36"/>
            <p:cNvSpPr>
              <a:spLocks noChangeArrowheads="1"/>
            </p:cNvSpPr>
            <p:nvPr/>
          </p:nvSpPr>
          <p:spPr bwMode="auto">
            <a:xfrm>
              <a:off x="3648" y="30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5" name="Oval 37"/>
            <p:cNvSpPr>
              <a:spLocks noChangeArrowheads="1"/>
            </p:cNvSpPr>
            <p:nvPr/>
          </p:nvSpPr>
          <p:spPr bwMode="auto">
            <a:xfrm>
              <a:off x="3600" y="3209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3312" y="3161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7" name="Oval 39"/>
            <p:cNvSpPr>
              <a:spLocks noChangeArrowheads="1"/>
            </p:cNvSpPr>
            <p:nvPr/>
          </p:nvSpPr>
          <p:spPr bwMode="auto">
            <a:xfrm>
              <a:off x="3408" y="3305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048" name="Group 40"/>
            <p:cNvGrpSpPr>
              <a:grpSpLocks/>
            </p:cNvGrpSpPr>
            <p:nvPr/>
          </p:nvGrpSpPr>
          <p:grpSpPr bwMode="auto">
            <a:xfrm>
              <a:off x="4272" y="2969"/>
              <a:ext cx="96" cy="96"/>
              <a:chOff x="2880" y="2928"/>
              <a:chExt cx="96" cy="96"/>
            </a:xfrm>
          </p:grpSpPr>
          <p:sp>
            <p:nvSpPr>
              <p:cNvPr id="43049" name="Line 41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0" name="Line 4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51" name="Group 43"/>
            <p:cNvGrpSpPr>
              <a:grpSpLocks/>
            </p:cNvGrpSpPr>
            <p:nvPr/>
          </p:nvGrpSpPr>
          <p:grpSpPr bwMode="auto">
            <a:xfrm>
              <a:off x="3936" y="3401"/>
              <a:ext cx="96" cy="96"/>
              <a:chOff x="2880" y="2928"/>
              <a:chExt cx="96" cy="96"/>
            </a:xfrm>
          </p:grpSpPr>
          <p:sp>
            <p:nvSpPr>
              <p:cNvPr id="43052" name="Line 44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3" name="Line 45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54" name="Group 46"/>
            <p:cNvGrpSpPr>
              <a:grpSpLocks/>
            </p:cNvGrpSpPr>
            <p:nvPr/>
          </p:nvGrpSpPr>
          <p:grpSpPr bwMode="auto">
            <a:xfrm>
              <a:off x="3840" y="3264"/>
              <a:ext cx="96" cy="96"/>
              <a:chOff x="2880" y="2928"/>
              <a:chExt cx="96" cy="96"/>
            </a:xfrm>
          </p:grpSpPr>
          <p:sp>
            <p:nvSpPr>
              <p:cNvPr id="43055" name="Line 47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6" name="Line 48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57" name="Group 49"/>
            <p:cNvGrpSpPr>
              <a:grpSpLocks/>
            </p:cNvGrpSpPr>
            <p:nvPr/>
          </p:nvGrpSpPr>
          <p:grpSpPr bwMode="auto">
            <a:xfrm>
              <a:off x="4416" y="3257"/>
              <a:ext cx="96" cy="96"/>
              <a:chOff x="2880" y="2928"/>
              <a:chExt cx="96" cy="96"/>
            </a:xfrm>
          </p:grpSpPr>
          <p:sp>
            <p:nvSpPr>
              <p:cNvPr id="43058" name="Line 50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9" name="Line 51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60" name="Group 52"/>
            <p:cNvGrpSpPr>
              <a:grpSpLocks/>
            </p:cNvGrpSpPr>
            <p:nvPr/>
          </p:nvGrpSpPr>
          <p:grpSpPr bwMode="auto">
            <a:xfrm>
              <a:off x="4176" y="3312"/>
              <a:ext cx="96" cy="96"/>
              <a:chOff x="2880" y="2928"/>
              <a:chExt cx="96" cy="96"/>
            </a:xfrm>
          </p:grpSpPr>
          <p:sp>
            <p:nvSpPr>
              <p:cNvPr id="43061" name="Line 53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2" name="Line 54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63" name="Text Box 55"/>
            <p:cNvSpPr txBox="1">
              <a:spLocks noChangeArrowheads="1"/>
            </p:cNvSpPr>
            <p:nvPr/>
          </p:nvSpPr>
          <p:spPr bwMode="auto">
            <a:xfrm>
              <a:off x="3302" y="2496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Class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64" name="Text Box 56"/>
            <p:cNvSpPr txBox="1">
              <a:spLocks noChangeArrowheads="1"/>
            </p:cNvSpPr>
            <p:nvPr/>
          </p:nvSpPr>
          <p:spPr bwMode="auto">
            <a:xfrm>
              <a:off x="4368" y="2699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Class 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65" name="Oval 57"/>
            <p:cNvSpPr>
              <a:spLocks noChangeArrowheads="1"/>
            </p:cNvSpPr>
            <p:nvPr/>
          </p:nvSpPr>
          <p:spPr bwMode="auto">
            <a:xfrm>
              <a:off x="3744" y="336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6" name="Oval 58"/>
            <p:cNvSpPr>
              <a:spLocks noChangeArrowheads="1"/>
            </p:cNvSpPr>
            <p:nvPr/>
          </p:nvSpPr>
          <p:spPr bwMode="auto">
            <a:xfrm>
              <a:off x="3840" y="292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888" y="345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8" name="Oval 60"/>
            <p:cNvSpPr>
              <a:spLocks noChangeArrowheads="1"/>
            </p:cNvSpPr>
            <p:nvPr/>
          </p:nvSpPr>
          <p:spPr bwMode="auto">
            <a:xfrm>
              <a:off x="3936" y="30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9" name="Oval 61"/>
            <p:cNvSpPr>
              <a:spLocks noChangeArrowheads="1"/>
            </p:cNvSpPr>
            <p:nvPr/>
          </p:nvSpPr>
          <p:spPr bwMode="auto">
            <a:xfrm>
              <a:off x="3936" y="321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456" y="30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1" name="Oval 63"/>
            <p:cNvSpPr>
              <a:spLocks noChangeArrowheads="1"/>
            </p:cNvSpPr>
            <p:nvPr/>
          </p:nvSpPr>
          <p:spPr bwMode="auto">
            <a:xfrm>
              <a:off x="3552" y="345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072" name="Group 64"/>
            <p:cNvGrpSpPr>
              <a:grpSpLocks/>
            </p:cNvGrpSpPr>
            <p:nvPr/>
          </p:nvGrpSpPr>
          <p:grpSpPr bwMode="auto">
            <a:xfrm>
              <a:off x="4032" y="3120"/>
              <a:ext cx="96" cy="96"/>
              <a:chOff x="2880" y="2928"/>
              <a:chExt cx="96" cy="96"/>
            </a:xfrm>
          </p:grpSpPr>
          <p:sp>
            <p:nvSpPr>
              <p:cNvPr id="43073" name="Line 65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4" name="Line 66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75" name="Group 67"/>
            <p:cNvGrpSpPr>
              <a:grpSpLocks/>
            </p:cNvGrpSpPr>
            <p:nvPr/>
          </p:nvGrpSpPr>
          <p:grpSpPr bwMode="auto">
            <a:xfrm>
              <a:off x="4320" y="3353"/>
              <a:ext cx="96" cy="96"/>
              <a:chOff x="2880" y="2928"/>
              <a:chExt cx="96" cy="96"/>
            </a:xfrm>
          </p:grpSpPr>
          <p:sp>
            <p:nvSpPr>
              <p:cNvPr id="43076" name="Line 68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7" name="Line 69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78" name="Group 70"/>
            <p:cNvGrpSpPr>
              <a:grpSpLocks/>
            </p:cNvGrpSpPr>
            <p:nvPr/>
          </p:nvGrpSpPr>
          <p:grpSpPr bwMode="auto">
            <a:xfrm>
              <a:off x="3792" y="3024"/>
              <a:ext cx="96" cy="96"/>
              <a:chOff x="2880" y="2928"/>
              <a:chExt cx="96" cy="96"/>
            </a:xfrm>
          </p:grpSpPr>
          <p:sp>
            <p:nvSpPr>
              <p:cNvPr id="43079" name="Line 71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80" name="Line 7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81" name="Group 73"/>
            <p:cNvGrpSpPr>
              <a:grpSpLocks/>
            </p:cNvGrpSpPr>
            <p:nvPr/>
          </p:nvGrpSpPr>
          <p:grpSpPr bwMode="auto">
            <a:xfrm>
              <a:off x="4080" y="2928"/>
              <a:ext cx="96" cy="96"/>
              <a:chOff x="2880" y="2928"/>
              <a:chExt cx="96" cy="96"/>
            </a:xfrm>
          </p:grpSpPr>
          <p:sp>
            <p:nvSpPr>
              <p:cNvPr id="43082" name="Line 74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83" name="Line 75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84" name="Group 76"/>
            <p:cNvGrpSpPr>
              <a:grpSpLocks/>
            </p:cNvGrpSpPr>
            <p:nvPr/>
          </p:nvGrpSpPr>
          <p:grpSpPr bwMode="auto">
            <a:xfrm>
              <a:off x="4128" y="3504"/>
              <a:ext cx="96" cy="96"/>
              <a:chOff x="2880" y="2928"/>
              <a:chExt cx="96" cy="96"/>
            </a:xfrm>
          </p:grpSpPr>
          <p:sp>
            <p:nvSpPr>
              <p:cNvPr id="43085" name="Line 77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86" name="Line 78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87" name="Group 79"/>
            <p:cNvGrpSpPr>
              <a:grpSpLocks/>
            </p:cNvGrpSpPr>
            <p:nvPr/>
          </p:nvGrpSpPr>
          <p:grpSpPr bwMode="auto">
            <a:xfrm>
              <a:off x="4272" y="3504"/>
              <a:ext cx="96" cy="96"/>
              <a:chOff x="2880" y="2928"/>
              <a:chExt cx="96" cy="96"/>
            </a:xfrm>
          </p:grpSpPr>
          <p:sp>
            <p:nvSpPr>
              <p:cNvPr id="43088" name="Line 80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89" name="Line 81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90" name="Group 82"/>
            <p:cNvGrpSpPr>
              <a:grpSpLocks/>
            </p:cNvGrpSpPr>
            <p:nvPr/>
          </p:nvGrpSpPr>
          <p:grpSpPr bwMode="auto">
            <a:xfrm>
              <a:off x="4560" y="3456"/>
              <a:ext cx="96" cy="96"/>
              <a:chOff x="2880" y="2928"/>
              <a:chExt cx="96" cy="96"/>
            </a:xfrm>
          </p:grpSpPr>
          <p:sp>
            <p:nvSpPr>
              <p:cNvPr id="43091" name="Line 83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2" name="Line 84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712" y="2041716"/>
            <a:ext cx="6124575" cy="41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667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cs-CZ" dirty="0" smtClean="0">
                <a:solidFill>
                  <a:srgbClr val="C00000"/>
                </a:solidFill>
              </a:rPr>
              <a:t>eature extraction </a:t>
            </a:r>
            <a:r>
              <a:rPr lang="cs-CZ" dirty="0" smtClean="0"/>
              <a:t>aims to create</a:t>
            </a:r>
            <a:r>
              <a:rPr lang="fr-FR" dirty="0" smtClean="0"/>
              <a:t> </a:t>
            </a:r>
            <a:r>
              <a:rPr lang="cs-CZ" dirty="0" smtClean="0"/>
              <a:t>discriminative features good for </a:t>
            </a:r>
            <a:r>
              <a:rPr lang="fr-FR" dirty="0" err="1" smtClean="0"/>
              <a:t>learning</a:t>
            </a:r>
            <a:endParaRPr lang="fr-FR" dirty="0" smtClean="0"/>
          </a:p>
          <a:p>
            <a:r>
              <a:rPr lang="en-US" dirty="0" smtClean="0"/>
              <a:t>Good Features</a:t>
            </a:r>
          </a:p>
          <a:p>
            <a:pPr lvl="1"/>
            <a:r>
              <a:rPr lang="cs-CZ" dirty="0" smtClean="0"/>
              <a:t>Objects from the same class have similar feature values.</a:t>
            </a:r>
          </a:p>
          <a:p>
            <a:pPr lvl="1"/>
            <a:r>
              <a:rPr lang="cs-CZ" dirty="0" smtClean="0"/>
              <a:t>Objects from different classes have different values.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676400" y="62484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“Good” features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105400" y="62484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“Bad” features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114800"/>
            <a:ext cx="2466975" cy="2057400"/>
          </a:xfrm>
          <a:prstGeom prst="rect">
            <a:avLst/>
          </a:prstGeom>
          <a:noFill/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343400"/>
            <a:ext cx="1895475" cy="155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Use fewer features if possible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Use features that differentiate classes well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Character recognition example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Good features: aspect ratio, presence of loops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Bad features: number of black pixels, number of connected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 smtClean="0"/>
              <a:t>Supervised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Classification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Regression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Unsupervised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Reinforcement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2362200"/>
            <a:ext cx="64770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CLASSIFICATION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14940</TotalTime>
  <Words>889</Words>
  <Application>Microsoft Office PowerPoint</Application>
  <PresentationFormat>On-screen Show (4:3)</PresentationFormat>
  <Paragraphs>212</Paragraphs>
  <Slides>39</Slides>
  <Notes>3</Notes>
  <HiddenSlides>0</HiddenSlides>
  <MMClips>4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SimSun</vt:lpstr>
      <vt:lpstr>Arial</vt:lpstr>
      <vt:lpstr>Calibri</vt:lpstr>
      <vt:lpstr>Century Schoolbook</vt:lpstr>
      <vt:lpstr>Tahoma</vt:lpstr>
      <vt:lpstr>Times New Roman</vt:lpstr>
      <vt:lpstr>Wingdings</vt:lpstr>
      <vt:lpstr>Wingdings 2</vt:lpstr>
      <vt:lpstr>ZapfDingbats</vt:lpstr>
      <vt:lpstr>Oriel</vt:lpstr>
      <vt:lpstr>Equation</vt:lpstr>
      <vt:lpstr>Rovnice</vt:lpstr>
      <vt:lpstr>Rastrový obraz</vt:lpstr>
      <vt:lpstr>Worksheet</vt:lpstr>
      <vt:lpstr>Photo Editor Photo</vt:lpstr>
      <vt:lpstr>Machine Learning</vt:lpstr>
      <vt:lpstr>Features</vt:lpstr>
      <vt:lpstr>Features</vt:lpstr>
      <vt:lpstr>Features</vt:lpstr>
      <vt:lpstr>Feature space</vt:lpstr>
      <vt:lpstr>Feature Extraction</vt:lpstr>
      <vt:lpstr>Features</vt:lpstr>
      <vt:lpstr>Recognition</vt:lpstr>
      <vt:lpstr>PowerPoint Presentation</vt:lpstr>
      <vt:lpstr>Supervised learning - Classification</vt:lpstr>
      <vt:lpstr>Classification</vt:lpstr>
      <vt:lpstr>Classification</vt:lpstr>
      <vt:lpstr>Classifier: identify the class of given pattern</vt:lpstr>
      <vt:lpstr>classifier</vt:lpstr>
      <vt:lpstr>classifier</vt:lpstr>
      <vt:lpstr>Classification</vt:lpstr>
      <vt:lpstr>Classification</vt:lpstr>
      <vt:lpstr>Supervised Learning - Example</vt:lpstr>
      <vt:lpstr>Contents</vt:lpstr>
      <vt:lpstr>PowerPoint Presentation</vt:lpstr>
      <vt:lpstr>Regression</vt:lpstr>
      <vt:lpstr>Regression</vt:lpstr>
      <vt:lpstr>Regression</vt:lpstr>
      <vt:lpstr>Regression</vt:lpstr>
      <vt:lpstr>Regression</vt:lpstr>
      <vt:lpstr>Regression</vt:lpstr>
      <vt:lpstr>Contents</vt:lpstr>
      <vt:lpstr>PowerPoint Presentation</vt:lpstr>
      <vt:lpstr>UNSUPERVISED LEARNING</vt:lpstr>
      <vt:lpstr>UNSUPERVISED LEARNING</vt:lpstr>
      <vt:lpstr>Clustering</vt:lpstr>
      <vt:lpstr>PowerPoint Presentation</vt:lpstr>
      <vt:lpstr>PowerPoint Presentation</vt:lpstr>
      <vt:lpstr>Unsupervised Learning – Cocktail Party Effect</vt:lpstr>
      <vt:lpstr>Unsupervised Learning – Cocktail Party Effect</vt:lpstr>
      <vt:lpstr>Independent Component Analysis</vt:lpstr>
      <vt:lpstr>Classification vs Clustering</vt:lpstr>
      <vt:lpstr>Intra class variability</vt:lpstr>
      <vt:lpstr>Inter class similarity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DR IMRAN</dc:creator>
  <cp:lastModifiedBy>Kashif</cp:lastModifiedBy>
  <cp:revision>184</cp:revision>
  <dcterms:created xsi:type="dcterms:W3CDTF">2011-06-02T04:26:27Z</dcterms:created>
  <dcterms:modified xsi:type="dcterms:W3CDTF">2022-10-05T12:22:56Z</dcterms:modified>
</cp:coreProperties>
</file>