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30"/>
  </p:notesMasterIdLst>
  <p:sldIdLst>
    <p:sldId id="256" r:id="rId2"/>
    <p:sldId id="330" r:id="rId3"/>
    <p:sldId id="270" r:id="rId4"/>
    <p:sldId id="319" r:id="rId5"/>
    <p:sldId id="271" r:id="rId6"/>
    <p:sldId id="272" r:id="rId7"/>
    <p:sldId id="331" r:id="rId8"/>
    <p:sldId id="378" r:id="rId9"/>
    <p:sldId id="356" r:id="rId10"/>
    <p:sldId id="357" r:id="rId11"/>
    <p:sldId id="358" r:id="rId12"/>
    <p:sldId id="359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55" r:id="rId25"/>
    <p:sldId id="295" r:id="rId26"/>
    <p:sldId id="296" r:id="rId27"/>
    <p:sldId id="384" r:id="rId28"/>
    <p:sldId id="26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41" autoAdjust="0"/>
  </p:normalViewPr>
  <p:slideViewPr>
    <p:cSldViewPr>
      <p:cViewPr varScale="1">
        <p:scale>
          <a:sx n="77" d="100"/>
          <a:sy n="77" d="100"/>
        </p:scale>
        <p:origin x="106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79D9B-6BB7-4EB0-93C5-42A379001439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E029A-2174-4DC6-A282-D29ED18F37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88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E029A-2174-4DC6-A282-D29ED18F378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01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538962B-3372-4E19-A38D-6FA8987A18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869ABF89-D038-4F62-9C79-5F8C922FA74D}" type="datetime1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CSE Dept – MCS-NUST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F35EAF75-2547-4DD4-AE43-1D0ACC61B031}" type="datetime1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CSE Dept – MCS-NUST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538962B-3372-4E19-A38D-6FA8987A18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fld id="{7DFA31EE-4E93-4092-B3B7-BB0A22637AEA}" type="datetime1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CSE Dept – MCS-NUST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538962B-3372-4E19-A38D-6FA8987A18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B88093C4-E30E-4CAD-B03C-D74893A8E4BF}" type="datetime1">
              <a:rPr lang="en-US" smtClean="0"/>
              <a:pPr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CSE Dept – MCS-NUST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C01528A8-E4D7-4C21-A2A1-44F7A79B83F9}" type="datetime1">
              <a:rPr lang="en-US" smtClean="0"/>
              <a:pPr/>
              <a:t>10/12/2022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538962B-3372-4E19-A38D-6FA8987A18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538962B-3372-4E19-A38D-6FA8987A18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5C776F6E-2267-44FC-A725-E54BA3CFF629}" type="datetime1">
              <a:rPr lang="en-US" smtClean="0"/>
              <a:pPr/>
              <a:t>10/12/2022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538962B-3372-4E19-A38D-6FA8987A18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r>
              <a:rPr lang="en-US" smtClean="0"/>
              <a:t>CSE Dept – MCS-NUST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538962B-3372-4E19-A38D-6FA8987A18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33400"/>
            <a:ext cx="6172200" cy="1894362"/>
          </a:xfrm>
        </p:spPr>
        <p:txBody>
          <a:bodyPr>
            <a:normAutofit/>
          </a:bodyPr>
          <a:lstStyle/>
          <a:p>
            <a:r>
              <a:rPr lang="en-US" sz="5400" dirty="0" smtClean="0"/>
              <a:t>Machine Learning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33600" y="1828800"/>
            <a:ext cx="6172200" cy="189436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30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 smtClean="0"/>
              <a:t>Approach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9570" name="TextBox 1"/>
          <p:cNvSpPr txBox="1">
            <a:spLocks noChangeArrowheads="1"/>
          </p:cNvSpPr>
          <p:nvPr/>
        </p:nvSpPr>
        <p:spPr bwMode="auto">
          <a:xfrm>
            <a:off x="4648200" y="1524000"/>
            <a:ext cx="3452813" cy="6461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000099"/>
                </a:solidFill>
                <a:effectLst/>
                <a:latin typeface="Perpetua" pitchFamily="18" charset="0"/>
                <a:cs typeface="Arial" pitchFamily="34" charset="0"/>
              </a:rPr>
              <a:t>Data Collection: </a:t>
            </a: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Perpetua" pitchFamily="18" charset="0"/>
                <a:cs typeface="Arial" pitchFamily="34" charset="0"/>
              </a:rPr>
              <a:t> Take some images using optical sensor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957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3887" y="2384425"/>
            <a:ext cx="2192338" cy="424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57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974850"/>
            <a:ext cx="2849562" cy="429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57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079625"/>
            <a:ext cx="2849562" cy="429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57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232025"/>
            <a:ext cx="2849562" cy="429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 smtClean="0"/>
              <a:t>Approach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Data collection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C00000"/>
                </a:solidFill>
              </a:rPr>
              <a:t>	How to use it?</a:t>
            </a:r>
          </a:p>
          <a:p>
            <a:endParaRPr lang="en-US" b="1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Preprocessing</a:t>
            </a:r>
            <a:r>
              <a:rPr lang="en-US" dirty="0" smtClean="0"/>
              <a:t>: Use a segmentation operation to isolate fishes from one another and from the background</a:t>
            </a:r>
          </a:p>
          <a:p>
            <a:pPr>
              <a:buNone/>
            </a:pPr>
            <a:r>
              <a:rPr lang="en-US" dirty="0" smtClean="0"/>
              <a:t>		</a:t>
            </a:r>
            <a:endParaRPr lang="en-US" b="1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Information from a single fish is sent to a </a:t>
            </a:r>
            <a:r>
              <a:rPr lang="en-US" dirty="0" smtClean="0">
                <a:solidFill>
                  <a:srgbClr val="0070C0"/>
                </a:solidFill>
              </a:rPr>
              <a:t>feature extractor </a:t>
            </a:r>
            <a:r>
              <a:rPr lang="en-US" dirty="0" smtClean="0"/>
              <a:t>whose purpose is to reduce the data by measuring certain features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smtClean="0">
                <a:solidFill>
                  <a:srgbClr val="C00000"/>
                </a:solidFill>
              </a:rPr>
              <a:t>But which features to extract?</a:t>
            </a:r>
          </a:p>
          <a:p>
            <a:endParaRPr lang="en-US" b="1" dirty="0" smtClean="0"/>
          </a:p>
          <a:p>
            <a:r>
              <a:rPr lang="en-US" dirty="0" smtClean="0"/>
              <a:t>The features are passed to a </a:t>
            </a:r>
            <a:r>
              <a:rPr lang="en-US" dirty="0" smtClean="0">
                <a:solidFill>
                  <a:srgbClr val="0070C0"/>
                </a:solidFill>
              </a:rPr>
              <a:t>classifier</a:t>
            </a:r>
            <a:r>
              <a:rPr lang="en-US" dirty="0" smtClean="0"/>
              <a:t> that evaluates the evidence and then takes a </a:t>
            </a:r>
            <a:r>
              <a:rPr lang="en-US" dirty="0" smtClean="0">
                <a:solidFill>
                  <a:srgbClr val="0070C0"/>
                </a:solidFill>
              </a:rPr>
              <a:t>final decision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C00000"/>
                </a:solidFill>
              </a:rPr>
              <a:t>	How to design and realize a classifier?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 smtClean="0"/>
              <a:t>Approach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Set up a camera and take some sample images to extract features </a:t>
            </a:r>
          </a:p>
          <a:p>
            <a:pPr lvl="1"/>
            <a:r>
              <a:rPr lang="en-US" sz="1800" smtClean="0">
                <a:solidFill>
                  <a:srgbClr val="C00000"/>
                </a:solidFill>
              </a:rPr>
              <a:t>Length</a:t>
            </a:r>
          </a:p>
          <a:p>
            <a:pPr lvl="1"/>
            <a:r>
              <a:rPr lang="en-US" sz="1800" smtClean="0">
                <a:solidFill>
                  <a:srgbClr val="C00000"/>
                </a:solidFill>
              </a:rPr>
              <a:t>Lightness</a:t>
            </a:r>
          </a:p>
          <a:p>
            <a:pPr lvl="1"/>
            <a:r>
              <a:rPr lang="en-US" sz="1800" smtClean="0">
                <a:solidFill>
                  <a:srgbClr val="C00000"/>
                </a:solidFill>
              </a:rPr>
              <a:t>Width</a:t>
            </a:r>
          </a:p>
          <a:p>
            <a:pPr lvl="1"/>
            <a:r>
              <a:rPr lang="en-US" sz="1800" smtClean="0">
                <a:solidFill>
                  <a:srgbClr val="C00000"/>
                </a:solidFill>
              </a:rPr>
              <a:t>Number and shape of fins</a:t>
            </a:r>
          </a:p>
          <a:p>
            <a:pPr lvl="1"/>
            <a:r>
              <a:rPr lang="en-US" sz="1800" smtClean="0">
                <a:solidFill>
                  <a:srgbClr val="C00000"/>
                </a:solidFill>
              </a:rPr>
              <a:t>Position of the mouth, etc…</a:t>
            </a:r>
          </a:p>
          <a:p>
            <a:r>
              <a:rPr lang="en-US" smtClean="0"/>
              <a:t>This is the set of all suggested features to explore for use in our classifier!</a:t>
            </a:r>
          </a:p>
          <a:p>
            <a:r>
              <a:rPr lang="en-US" smtClean="0"/>
              <a:t>Challenges:</a:t>
            </a:r>
          </a:p>
          <a:p>
            <a:pPr lvl="1"/>
            <a:r>
              <a:rPr lang="en-US" sz="1800" smtClean="0">
                <a:solidFill>
                  <a:srgbClr val="C00000"/>
                </a:solidFill>
              </a:rPr>
              <a:t>Variations in images – lightning, occlusion, camera view angle</a:t>
            </a:r>
          </a:p>
          <a:p>
            <a:pPr lvl="1"/>
            <a:r>
              <a:rPr lang="en-US" sz="1800" smtClean="0">
                <a:solidFill>
                  <a:srgbClr val="C00000"/>
                </a:solidFill>
              </a:rPr>
              <a:t>Position of the fish on the conveyer belt, etc…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 smtClean="0"/>
              <a:t>Feature</a:t>
            </a:r>
            <a:r>
              <a:rPr lang="fr-FR" smtClean="0"/>
              <a:t> extraction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extraction: use domain knowledge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The sea bass is generally longer than a salmon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The average lightness of sea bass scales is greater than that of salmon</a:t>
            </a:r>
          </a:p>
          <a:p>
            <a:endParaRPr lang="en-US" dirty="0" smtClean="0"/>
          </a:p>
          <a:p>
            <a:r>
              <a:rPr lang="en-US" dirty="0" smtClean="0"/>
              <a:t>We will use training data in order to learn a classification rule based on these features (length of a fish and average lightness)</a:t>
            </a:r>
          </a:p>
          <a:p>
            <a:endParaRPr lang="en-US" dirty="0" smtClean="0"/>
          </a:p>
          <a:p>
            <a:r>
              <a:rPr lang="en-US" dirty="0" smtClean="0"/>
              <a:t>Length of fish and average lightness may not be sufficient features i.e. they may not guarantee 100% classification results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Classification – Option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838200"/>
          </a:xfrm>
        </p:spPr>
        <p:txBody>
          <a:bodyPr/>
          <a:lstStyle/>
          <a:p>
            <a:r>
              <a:rPr lang="en-US" smtClean="0"/>
              <a:t>Select the length of the fish as a possible feature for discrimination between two classes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1366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513012"/>
            <a:ext cx="6627813" cy="396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Group 10"/>
          <p:cNvGrpSpPr/>
          <p:nvPr/>
        </p:nvGrpSpPr>
        <p:grpSpPr>
          <a:xfrm>
            <a:off x="4343400" y="2895600"/>
            <a:ext cx="3810000" cy="762000"/>
            <a:chOff x="4343400" y="2895600"/>
            <a:chExt cx="3810000" cy="762000"/>
          </a:xfrm>
        </p:grpSpPr>
        <p:cxnSp>
          <p:nvCxnSpPr>
            <p:cNvPr id="7" name="Straight Arrow Connector 2"/>
            <p:cNvCxnSpPr/>
            <p:nvPr/>
          </p:nvCxnSpPr>
          <p:spPr>
            <a:xfrm flipV="1">
              <a:off x="4343400" y="3168650"/>
              <a:ext cx="2035175" cy="488950"/>
            </a:xfrm>
            <a:prstGeom prst="straightConnector1">
              <a:avLst/>
            </a:prstGeom>
            <a:ln w="3810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669" name="TextBox 4"/>
            <p:cNvSpPr txBox="1">
              <a:spLocks noChangeArrowheads="1"/>
            </p:cNvSpPr>
            <p:nvPr/>
          </p:nvSpPr>
          <p:spPr bwMode="auto">
            <a:xfrm>
              <a:off x="6340475" y="2895600"/>
              <a:ext cx="1812925" cy="64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Perpetua" pitchFamily="18" charset="0"/>
                  <a:cs typeface="Arial" pitchFamily="34" charset="0"/>
                </a:rPr>
                <a:t>Decision Boundary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914400" y="6337300"/>
            <a:ext cx="64944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Perpetua" pitchFamily="18" charset="0"/>
                <a:cs typeface="Arial" pitchFamily="34" charset="0"/>
              </a:rPr>
              <a:t>Histograms for the length feature for the two categories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Cost of Taking a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/>
          <a:lstStyle/>
          <a:p>
            <a:r>
              <a:rPr lang="en-US" smtClean="0"/>
              <a:t>A fish-packaging industry use the system to pack fish in cans.</a:t>
            </a:r>
          </a:p>
          <a:p>
            <a:r>
              <a:rPr lang="en-US" smtClean="0"/>
              <a:t>Two facts</a:t>
            </a:r>
          </a:p>
          <a:p>
            <a:pPr lvl="1"/>
            <a:r>
              <a:rPr lang="en-US" smtClean="0"/>
              <a:t>People do not want to find sea bass in the cans labeled salmon </a:t>
            </a:r>
          </a:p>
          <a:p>
            <a:pPr lvl="1"/>
            <a:r>
              <a:rPr lang="en-US" smtClean="0"/>
              <a:t>People occasionally accepts to find salmon in the cans labeled  sea-bass </a:t>
            </a:r>
          </a:p>
          <a:p>
            <a:endParaRPr lang="en-US" smtClean="0"/>
          </a:p>
          <a:p>
            <a:r>
              <a:rPr lang="en-US" smtClean="0"/>
              <a:t>So the cost of taking a decision in favor of sea bass when the true reality is salmon is not the same as the converse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Evaluation of a classifier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/>
          <a:lstStyle/>
          <a:p>
            <a:r>
              <a:rPr lang="en-US" smtClean="0"/>
              <a:t>How to evaluate a certain classifier?</a:t>
            </a:r>
          </a:p>
          <a:p>
            <a:endParaRPr lang="en-US" smtClean="0"/>
          </a:p>
          <a:p>
            <a:r>
              <a:rPr lang="en-US" smtClean="0"/>
              <a:t>Classification error: The percentage of patterns (e.g. fish) that are assigned to wrong category</a:t>
            </a:r>
          </a:p>
          <a:p>
            <a:pPr lvl="1">
              <a:lnSpc>
                <a:spcPct val="150000"/>
              </a:lnSpc>
            </a:pPr>
            <a:r>
              <a:rPr lang="en-US" smtClean="0">
                <a:solidFill>
                  <a:srgbClr val="C00000"/>
                </a:solidFill>
              </a:rPr>
              <a:t>Choose a classifier that gives minimum classification error</a:t>
            </a:r>
          </a:p>
          <a:p>
            <a:endParaRPr lang="en-US" smtClean="0"/>
          </a:p>
          <a:p>
            <a:r>
              <a:rPr lang="en-US" smtClean="0"/>
              <a:t>Risk is the total expected cost of decisions</a:t>
            </a:r>
          </a:p>
          <a:p>
            <a:pPr lvl="1">
              <a:lnSpc>
                <a:spcPct val="150000"/>
              </a:lnSpc>
            </a:pPr>
            <a:r>
              <a:rPr lang="en-US" smtClean="0">
                <a:solidFill>
                  <a:srgbClr val="C00000"/>
                </a:solidFill>
              </a:rPr>
              <a:t>Choose a classifier that minimizes the risk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Classification – option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1219200"/>
          </a:xfrm>
        </p:spPr>
        <p:txBody>
          <a:bodyPr/>
          <a:lstStyle/>
          <a:p>
            <a:r>
              <a:rPr lang="en-US" smtClean="0"/>
              <a:t>Select the average lightness of the fish as a possible feature for discrimination between two classes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1469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438400"/>
            <a:ext cx="6505575" cy="397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4692" name="Rectangle 6"/>
          <p:cNvSpPr>
            <a:spLocks noChangeArrowheads="1"/>
          </p:cNvSpPr>
          <p:nvPr/>
        </p:nvSpPr>
        <p:spPr bwMode="auto">
          <a:xfrm>
            <a:off x="325438" y="6183313"/>
            <a:ext cx="75993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Perpetua" pitchFamily="18" charset="0"/>
                <a:cs typeface="Arial" pitchFamily="34" charset="0"/>
              </a:rPr>
              <a:t>Histograms for the average lightness  feature for the two categories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Classification – option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1295400"/>
          </a:xfrm>
        </p:spPr>
        <p:txBody>
          <a:bodyPr/>
          <a:lstStyle/>
          <a:p>
            <a:r>
              <a:rPr lang="en-US" smtClean="0"/>
              <a:t>Use both length and average lightness features for classification. Use a simple line to discriminate 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115715" name="Object 4"/>
          <p:cNvGraphicFramePr>
            <a:graphicFrameLocks noChangeAspect="1"/>
          </p:cNvGraphicFramePr>
          <p:nvPr/>
        </p:nvGraphicFramePr>
        <p:xfrm>
          <a:off x="6629400" y="1066800"/>
          <a:ext cx="15938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1" name="Equation" r:id="rId3" imgW="723586" imgH="253890" progId="">
                  <p:embed/>
                </p:oleObj>
              </mc:Choice>
              <mc:Fallback>
                <p:oleObj name="Equation" r:id="rId3" imgW="723586" imgH="25389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066800"/>
                        <a:ext cx="159385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571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2590800"/>
            <a:ext cx="5934075" cy="357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>
            <a:off x="3268662" y="3733800"/>
            <a:ext cx="3894138" cy="0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718" name="TextBox 10"/>
          <p:cNvSpPr txBox="1">
            <a:spLocks noChangeArrowheads="1"/>
          </p:cNvSpPr>
          <p:nvPr/>
        </p:nvSpPr>
        <p:spPr bwMode="auto">
          <a:xfrm>
            <a:off x="7134225" y="3429000"/>
            <a:ext cx="1171575" cy="646113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Perpetua" pitchFamily="18" charset="0"/>
                <a:cs typeface="Arial" pitchFamily="34" charset="0"/>
              </a:rPr>
              <a:t>Decision Boundary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19" name="Rectangle 5"/>
          <p:cNvSpPr>
            <a:spLocks noChangeArrowheads="1"/>
          </p:cNvSpPr>
          <p:nvPr/>
        </p:nvSpPr>
        <p:spPr bwMode="auto">
          <a:xfrm>
            <a:off x="0" y="6022975"/>
            <a:ext cx="78819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Perpetua" pitchFamily="18" charset="0"/>
                <a:cs typeface="Arial" pitchFamily="34" charset="0"/>
              </a:rPr>
              <a:t>The two features of lightness and width for sea bass and salmon. The dark line might serve as a </a:t>
            </a: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000099"/>
                </a:solidFill>
                <a:effectLst/>
                <a:latin typeface="Perpetua" pitchFamily="18" charset="0"/>
                <a:cs typeface="Arial" pitchFamily="34" charset="0"/>
              </a:rPr>
              <a:t>decision boundary </a:t>
            </a: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Perpetua" pitchFamily="18" charset="0"/>
                <a:cs typeface="Arial" pitchFamily="34" charset="0"/>
              </a:rPr>
              <a:t>of our classifier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Classification – option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990600"/>
          </a:xfrm>
        </p:spPr>
        <p:txBody>
          <a:bodyPr/>
          <a:lstStyle/>
          <a:p>
            <a:r>
              <a:rPr lang="en-US" smtClean="0"/>
              <a:t>Use both length and average lightness features for classification. Use a </a:t>
            </a:r>
            <a:r>
              <a:rPr lang="en-US" smtClean="0">
                <a:solidFill>
                  <a:srgbClr val="C00000"/>
                </a:solidFill>
              </a:rPr>
              <a:t>complex model </a:t>
            </a:r>
            <a:r>
              <a:rPr lang="en-US" smtClean="0"/>
              <a:t>to discriminate 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362200"/>
            <a:ext cx="5781675" cy="342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6739" name="Rectangle 4"/>
          <p:cNvSpPr>
            <a:spLocks noChangeArrowheads="1"/>
          </p:cNvSpPr>
          <p:nvPr/>
        </p:nvSpPr>
        <p:spPr bwMode="auto">
          <a:xfrm>
            <a:off x="396875" y="5562600"/>
            <a:ext cx="8289925" cy="1200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Perpetua" pitchFamily="18" charset="0"/>
                <a:cs typeface="Arial" pitchFamily="34" charset="0"/>
              </a:rPr>
              <a:t>Overly complex models for the fish will lead to decision boundaries that are complicated. While such a decision may lead to perfect classification (classification error is zero) of our training samples, it would lead to poor performance on future patterns (</a:t>
            </a: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000099"/>
                </a:solidFill>
                <a:effectLst/>
                <a:latin typeface="Perpetua" pitchFamily="18" charset="0"/>
                <a:cs typeface="Arial" pitchFamily="34" charset="0"/>
              </a:rPr>
              <a:t>generalization</a:t>
            </a: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Perpetua" pitchFamily="18" charset="0"/>
                <a:cs typeface="Arial" pitchFamily="34" charset="0"/>
              </a:rPr>
              <a:t> is poor)  </a:t>
            </a: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Perpetua" pitchFamily="18" charset="0"/>
                <a:cs typeface="Arial" pitchFamily="34" charset="0"/>
                <a:sym typeface="Wingdings" pitchFamily="2" charset="2"/>
              </a:rPr>
              <a:t></a:t>
            </a: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Perpetua" pitchFamily="18" charset="0"/>
                <a:cs typeface="Arial" pitchFamily="34" charset="0"/>
              </a:rPr>
              <a:t> </a:t>
            </a: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000099"/>
                </a:solidFill>
                <a:effectLst/>
                <a:latin typeface="Perpetua" pitchFamily="18" charset="0"/>
                <a:cs typeface="Arial" pitchFamily="34" charset="0"/>
              </a:rPr>
              <a:t>overfitting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14400" y="1981200"/>
            <a:ext cx="7010400" cy="274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 smtClean="0"/>
              <a:t>REINFORCEMENT LEARNING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 smtClean="0"/>
              <a:t>Comments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Model selection</a:t>
            </a:r>
          </a:p>
          <a:p>
            <a:pPr lvl="1"/>
            <a:r>
              <a:rPr lang="en-US" smtClean="0"/>
              <a:t>A complex model seems not be correct one. It is learning the training data by heart. </a:t>
            </a:r>
          </a:p>
          <a:p>
            <a:pPr lvl="1"/>
            <a:r>
              <a:rPr lang="en-US" smtClean="0"/>
              <a:t>So how to choose correct model? (</a:t>
            </a:r>
            <a:r>
              <a:rPr lang="en-US" smtClean="0">
                <a:solidFill>
                  <a:srgbClr val="C00000"/>
                </a:solidFill>
              </a:rPr>
              <a:t>a difficult question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Occam Razor principle says “</a:t>
            </a:r>
            <a:r>
              <a:rPr lang="en-US" i="1" smtClean="0">
                <a:solidFill>
                  <a:schemeClr val="accent5">
                    <a:lumMod val="50000"/>
                  </a:schemeClr>
                </a:solidFill>
              </a:rPr>
              <a:t>simpler models should be preferred over complex ones</a:t>
            </a:r>
            <a:r>
              <a:rPr lang="en-US" smtClean="0"/>
              <a:t>”</a:t>
            </a:r>
          </a:p>
          <a:p>
            <a:endParaRPr lang="en-US" smtClean="0"/>
          </a:p>
          <a:p>
            <a:r>
              <a:rPr lang="en-US" smtClean="0">
                <a:solidFill>
                  <a:srgbClr val="C00000"/>
                </a:solidFill>
              </a:rPr>
              <a:t>Generalization error</a:t>
            </a:r>
          </a:p>
          <a:p>
            <a:pPr lvl="1"/>
            <a:r>
              <a:rPr lang="en-US" smtClean="0"/>
              <a:t>The minimization of classification error on train database does not guarantee minimization of classification error on test database (generalization error)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Classification – Option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609600"/>
          </a:xfrm>
        </p:spPr>
        <p:txBody>
          <a:bodyPr/>
          <a:lstStyle/>
          <a:p>
            <a:r>
              <a:rPr lang="en-US" smtClean="0"/>
              <a:t>Decision boundary with good generalization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057400"/>
            <a:ext cx="621665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7763" name="Rectangle 5"/>
          <p:cNvSpPr>
            <a:spLocks noChangeArrowheads="1"/>
          </p:cNvSpPr>
          <p:nvPr/>
        </p:nvSpPr>
        <p:spPr bwMode="auto">
          <a:xfrm>
            <a:off x="609600" y="5526088"/>
            <a:ext cx="76771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Perpetua" pitchFamily="18" charset="0"/>
                <a:cs typeface="Arial" pitchFamily="34" charset="0"/>
              </a:rPr>
              <a:t>The decision boundary shown might represent the optimal tradeoff between performance on the training set and simplicity of classifier.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Components of a </a:t>
            </a:r>
            <a:r>
              <a:rPr lang="fr-FR" dirty="0" err="1" smtClean="0"/>
              <a:t>typical</a:t>
            </a:r>
            <a:r>
              <a:rPr lang="fr-FR" dirty="0" smtClean="0"/>
              <a:t> pattern recognition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562600" cy="48737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Sensing</a:t>
            </a:r>
          </a:p>
          <a:p>
            <a:pPr lvl="1"/>
            <a:r>
              <a:rPr lang="en-US" sz="1700" dirty="0" smtClean="0"/>
              <a:t>Use of a sensor (camera or microphone)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Segmentation</a:t>
            </a:r>
          </a:p>
          <a:p>
            <a:pPr lvl="1"/>
            <a:r>
              <a:rPr lang="en-US" sz="1600" dirty="0" smtClean="0"/>
              <a:t>Patterns should be well separated and should not overlap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Feature extraction</a:t>
            </a:r>
          </a:p>
          <a:p>
            <a:r>
              <a:rPr lang="en-US" sz="1900" b="1" dirty="0"/>
              <a:t>Feature extraction</a:t>
            </a:r>
            <a:r>
              <a:rPr lang="en-US" sz="1900" dirty="0"/>
              <a:t> is a process by which an initial set of data is reduced by identifying key features of the data for </a:t>
            </a:r>
            <a:r>
              <a:rPr lang="en-US" sz="1900" b="1" dirty="0"/>
              <a:t>machine learning</a:t>
            </a:r>
            <a:endParaRPr lang="en-US" sz="1900" dirty="0" smtClean="0">
              <a:solidFill>
                <a:srgbClr val="C00000"/>
              </a:solidFill>
            </a:endParaRPr>
          </a:p>
          <a:p>
            <a:pPr lvl="1"/>
            <a:r>
              <a:rPr lang="en-US" sz="1600" dirty="0" smtClean="0"/>
              <a:t>Discriminative features</a:t>
            </a:r>
          </a:p>
          <a:p>
            <a:pPr lvl="1"/>
            <a:r>
              <a:rPr lang="en-US" sz="1600" dirty="0" smtClean="0"/>
              <a:t>Invariant features with respect to translation, rotation and scale</a:t>
            </a:r>
          </a:p>
          <a:p>
            <a:pPr lvl="1"/>
            <a:r>
              <a:rPr lang="en-US" sz="1600" dirty="0" smtClean="0"/>
              <a:t>Challenges </a:t>
            </a:r>
          </a:p>
          <a:p>
            <a:pPr lvl="2"/>
            <a:r>
              <a:rPr lang="en-US" sz="1600" dirty="0" smtClean="0"/>
              <a:t>Occlusions</a:t>
            </a:r>
          </a:p>
          <a:p>
            <a:pPr lvl="3"/>
            <a:r>
              <a:rPr lang="en-US" sz="1600" b="1" dirty="0"/>
              <a:t>Occlusion</a:t>
            </a:r>
            <a:r>
              <a:rPr lang="en-US" sz="1600" dirty="0"/>
              <a:t> means that there is something you want to see, but can't due to some property of your sensor setup</a:t>
            </a:r>
            <a:endParaRPr lang="en-US" sz="1600" dirty="0" smtClean="0"/>
          </a:p>
          <a:p>
            <a:pPr lvl="2"/>
            <a:r>
              <a:rPr lang="en-US" sz="1600" dirty="0" smtClean="0"/>
              <a:t>Deformations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600200"/>
            <a:ext cx="2015067" cy="4731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Components of a </a:t>
            </a:r>
            <a:r>
              <a:rPr lang="fr-FR" err="1" smtClean="0"/>
              <a:t>typical</a:t>
            </a:r>
            <a:r>
              <a:rPr lang="fr-FR" smtClean="0"/>
              <a:t> pattern recognition 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867400" cy="4953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C00000"/>
                </a:solidFill>
              </a:rPr>
              <a:t>Classification</a:t>
            </a:r>
          </a:p>
          <a:p>
            <a:pPr lvl="1">
              <a:lnSpc>
                <a:spcPct val="150000"/>
              </a:lnSpc>
            </a:pPr>
            <a:r>
              <a:rPr lang="en-US" sz="1900" dirty="0" smtClean="0"/>
              <a:t>Use a feature vector provided by a feature extractor to assign the object to a category</a:t>
            </a:r>
          </a:p>
          <a:p>
            <a:pPr lvl="1">
              <a:lnSpc>
                <a:spcPct val="150000"/>
              </a:lnSpc>
            </a:pPr>
            <a:r>
              <a:rPr lang="en-US" sz="1900" dirty="0" smtClean="0"/>
              <a:t>The classifier recommends actions (e.g. put this fish in this bucket, put that fish in that bucket)</a:t>
            </a:r>
          </a:p>
          <a:p>
            <a:pPr lvl="1">
              <a:lnSpc>
                <a:spcPct val="150000"/>
              </a:lnSpc>
            </a:pPr>
            <a:r>
              <a:rPr lang="en-US" sz="1900" dirty="0" smtClean="0"/>
              <a:t>This stage may employ single or multiple classifiers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C00000"/>
                </a:solidFill>
              </a:rPr>
              <a:t>Post Processing</a:t>
            </a:r>
          </a:p>
          <a:p>
            <a:pPr lvl="1">
              <a:lnSpc>
                <a:spcPct val="150000"/>
              </a:lnSpc>
            </a:pPr>
            <a:r>
              <a:rPr lang="en-US" sz="1900" dirty="0" smtClean="0"/>
              <a:t>The post-processor uses the output of the classifier to decide on the recommended action</a:t>
            </a:r>
          </a:p>
          <a:p>
            <a:pPr lvl="1">
              <a:lnSpc>
                <a:spcPct val="150000"/>
              </a:lnSpc>
            </a:pPr>
            <a:r>
              <a:rPr lang="en-US" sz="1900" dirty="0" smtClean="0"/>
              <a:t>Exploit context input dependent information other than from the target pattern itself to improve performance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600200"/>
            <a:ext cx="2015067" cy="4731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14400" y="1981200"/>
            <a:ext cx="7010400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dirty="0" smtClean="0"/>
              <a:t>RESOURCES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Resources</a:t>
            </a:r>
            <a:r>
              <a:rPr lang="fr-FR" dirty="0" smtClean="0"/>
              <a:t> - </a:t>
            </a:r>
            <a:r>
              <a:rPr lang="fr-FR" dirty="0" err="1" smtClean="0"/>
              <a:t>Journals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Pattern Recognition</a:t>
            </a:r>
          </a:p>
          <a:p>
            <a:r>
              <a:rPr lang="en-US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Pattern Recognition Letters</a:t>
            </a:r>
          </a:p>
          <a:p>
            <a: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</a:rPr>
              <a:t>Journal of Machine Learning Research </a:t>
            </a: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</a:rPr>
              <a:t>Machine Learning </a:t>
            </a:r>
          </a:p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Neurocomputing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Neural Computing and Applications</a:t>
            </a:r>
            <a:endParaRPr lang="tr-T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</a:rPr>
              <a:t>Neural Networks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Expert Systems with Applications</a:t>
            </a:r>
            <a:endParaRPr lang="tr-T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</a:rPr>
              <a:t>IEEE Transactions on Neural Networks</a:t>
            </a:r>
          </a:p>
          <a:p>
            <a: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</a:rPr>
              <a:t>IEEE Transactions on Pattern Analysis and Machine Intelligence</a:t>
            </a:r>
          </a:p>
          <a:p>
            <a: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Resources</a:t>
            </a:r>
            <a:r>
              <a:rPr lang="fr-FR" dirty="0" smtClean="0"/>
              <a:t> – </a:t>
            </a:r>
            <a:r>
              <a:rPr lang="fr-FR" dirty="0" err="1" smtClean="0"/>
              <a:t>Conferences</a:t>
            </a:r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C00000"/>
                </a:solidFill>
              </a:rPr>
              <a:t>International Conference of Pattern Recognition (ICPR)</a:t>
            </a:r>
          </a:p>
          <a:p>
            <a:pPr>
              <a:lnSpc>
                <a:spcPct val="150000"/>
              </a:lnSpc>
            </a:pPr>
            <a:r>
              <a:rPr lang="tr-TR" sz="2000" dirty="0" smtClean="0"/>
              <a:t>International Conference on Machine Learning (ICML) </a:t>
            </a:r>
          </a:p>
          <a:p>
            <a:pPr>
              <a:lnSpc>
                <a:spcPct val="150000"/>
              </a:lnSpc>
            </a:pPr>
            <a:r>
              <a:rPr lang="tr-TR" sz="2000" dirty="0" smtClean="0"/>
              <a:t>European 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Conference</a:t>
            </a:r>
            <a:r>
              <a:rPr lang="tr-TR" sz="2000" dirty="0" smtClean="0"/>
              <a:t> on Machine Learning (ECML)</a:t>
            </a:r>
          </a:p>
          <a:p>
            <a:pPr>
              <a:lnSpc>
                <a:spcPct val="150000"/>
              </a:lnSpc>
            </a:pPr>
            <a:r>
              <a:rPr lang="tr-TR" sz="2000" dirty="0" smtClean="0"/>
              <a:t>...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584" y="72464"/>
            <a:ext cx="8052816" cy="663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8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Machine Intelligence, Dr M. Hanif, UET, Lahore</a:t>
            </a:r>
          </a:p>
          <a:p>
            <a:r>
              <a:rPr lang="fr-FR" sz="1800" dirty="0" smtClean="0"/>
              <a:t>Machine Learning, S. Stock, </a:t>
            </a:r>
            <a:r>
              <a:rPr lang="fr-FR" sz="1800" dirty="0" err="1" smtClean="0"/>
              <a:t>University</a:t>
            </a:r>
            <a:r>
              <a:rPr lang="fr-FR" sz="1800" dirty="0" smtClean="0"/>
              <a:t> of Nebraska</a:t>
            </a:r>
          </a:p>
          <a:p>
            <a:r>
              <a:rPr lang="fr-FR" sz="1800" dirty="0" smtClean="0"/>
              <a:t>Lecture </a:t>
            </a:r>
            <a:r>
              <a:rPr lang="fr-FR" sz="1800" dirty="0" err="1" smtClean="0"/>
              <a:t>Slides</a:t>
            </a:r>
            <a:r>
              <a:rPr lang="fr-FR" sz="1800" dirty="0" smtClean="0"/>
              <a:t>, Introduction to Machine Learning, E. </a:t>
            </a:r>
            <a:r>
              <a:rPr lang="fr-FR" sz="1800" dirty="0" err="1" smtClean="0"/>
              <a:t>Alpyadin</a:t>
            </a:r>
            <a:r>
              <a:rPr lang="fr-FR" sz="1800" dirty="0" smtClean="0"/>
              <a:t>, MIT </a:t>
            </a:r>
            <a:r>
              <a:rPr lang="fr-FR" sz="1800" dirty="0" err="1" smtClean="0"/>
              <a:t>Press</a:t>
            </a:r>
            <a:r>
              <a:rPr lang="fr-FR" sz="1800" dirty="0" smtClean="0"/>
              <a:t>.</a:t>
            </a:r>
          </a:p>
          <a:p>
            <a:r>
              <a:rPr lang="fr-FR" sz="1800" dirty="0" smtClean="0"/>
              <a:t>Machine Learning, Andrew </a:t>
            </a:r>
            <a:r>
              <a:rPr lang="fr-FR" sz="1800" dirty="0" err="1" smtClean="0"/>
              <a:t>Ng</a:t>
            </a:r>
            <a:r>
              <a:rPr lang="fr-FR" sz="1800" dirty="0" smtClean="0"/>
              <a:t> – </a:t>
            </a:r>
            <a:r>
              <a:rPr lang="fr-FR" sz="1800" dirty="0" err="1" smtClean="0"/>
              <a:t>Stanfrod</a:t>
            </a:r>
            <a:r>
              <a:rPr lang="fr-FR" sz="1800" dirty="0" smtClean="0"/>
              <a:t> </a:t>
            </a:r>
            <a:r>
              <a:rPr lang="fr-FR" sz="1800" dirty="0" err="1" smtClean="0"/>
              <a:t>University</a:t>
            </a:r>
            <a:endParaRPr lang="fr-FR" sz="1800" dirty="0" smtClean="0"/>
          </a:p>
          <a:p>
            <a:r>
              <a:rPr lang="en-US" sz="1800" dirty="0" smtClean="0"/>
              <a:t>Fisher kernels for image representation &amp; generative classification models, </a:t>
            </a:r>
            <a:r>
              <a:rPr lang="en-US" sz="1800" dirty="0" err="1" smtClean="0"/>
              <a:t>Jakob</a:t>
            </a:r>
            <a:r>
              <a:rPr lang="en-US" sz="1800" dirty="0" smtClean="0"/>
              <a:t> </a:t>
            </a:r>
            <a:r>
              <a:rPr lang="en-US" sz="1800" dirty="0" err="1" smtClean="0"/>
              <a:t>Verbeek</a:t>
            </a:r>
            <a:endParaRPr lang="en-US" sz="1800" dirty="0" smtClean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7696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The </a:t>
            </a:r>
            <a:r>
              <a:rPr lang="fr-FR" dirty="0" err="1" smtClean="0"/>
              <a:t>material</a:t>
            </a:r>
            <a:r>
              <a:rPr lang="fr-FR" dirty="0" smtClean="0"/>
              <a:t> in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slides</a:t>
            </a:r>
            <a:r>
              <a:rPr lang="fr-FR" dirty="0" smtClean="0"/>
              <a:t> has been </a:t>
            </a:r>
            <a:r>
              <a:rPr lang="fr-FR" dirty="0" err="1" smtClean="0"/>
              <a:t>taken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following</a:t>
            </a:r>
            <a:r>
              <a:rPr lang="fr-FR" dirty="0" smtClean="0"/>
              <a:t> sources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Reinforcement</a:t>
            </a:r>
            <a:r>
              <a:rPr lang="fr-FR" dirty="0" smtClean="0"/>
              <a:t>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2286000"/>
          </a:xfrm>
        </p:spPr>
        <p:txBody>
          <a:bodyPr/>
          <a:lstStyle/>
          <a:p>
            <a:r>
              <a:rPr lang="en-US" dirty="0" smtClean="0"/>
              <a:t>In RL, the computer is simply given a goal to achieve. </a:t>
            </a:r>
          </a:p>
          <a:p>
            <a:r>
              <a:rPr lang="en-US" dirty="0" smtClean="0"/>
              <a:t>The computer then learns how to achieve that goal by trial-and-error interactions with its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43000" y="3276600"/>
            <a:ext cx="68580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i="1" dirty="0" smtClean="0"/>
              <a:t>System learns from success and failure, reward and punishment</a:t>
            </a:r>
            <a:endParaRPr lang="en-GB" sz="3200" b="1" i="1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1143000"/>
          </a:xfrm>
        </p:spPr>
        <p:txBody>
          <a:bodyPr/>
          <a:lstStyle/>
          <a:p>
            <a:r>
              <a:rPr lang="fr-FR" dirty="0" err="1" smtClean="0"/>
              <a:t>Reinforcement</a:t>
            </a:r>
            <a:r>
              <a:rPr lang="fr-FR" dirty="0" smtClean="0"/>
              <a:t>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8458200" cy="1828800"/>
          </a:xfrm>
        </p:spPr>
        <p:txBody>
          <a:bodyPr/>
          <a:lstStyle/>
          <a:p>
            <a:r>
              <a:rPr lang="en-US" dirty="0" smtClean="0"/>
              <a:t>Similar to training a pet dog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3429000"/>
            <a:ext cx="1447800" cy="1502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85800" y="2209800"/>
            <a:ext cx="4343400" cy="35814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640080" marR="0" lvl="1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Every time dog does something good you pat him and say ‘</a:t>
            </a:r>
            <a:r>
              <a:rPr kumimoji="0" lang="en-US" sz="2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good dog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</a:p>
          <a:p>
            <a:pPr marL="640080" marR="0" lvl="1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Every time dog does some thing bad you scold him saying ‘</a:t>
            </a:r>
            <a:r>
              <a:rPr kumimoji="0" lang="en-US" sz="2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bad dog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</a:p>
          <a:p>
            <a:pPr marL="640080" marR="0" lvl="1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 time dog will learn to do </a:t>
            </a:r>
            <a:r>
              <a:rPr kumimoji="0" lang="en-US" sz="21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good things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2209800"/>
            <a:ext cx="128693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4937194"/>
            <a:ext cx="1219200" cy="115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Learning to Ride a Bicycle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05400"/>
          </a:xfrm>
        </p:spPr>
        <p:txBody>
          <a:bodyPr>
            <a:normAutofit/>
          </a:bodyPr>
          <a:lstStyle/>
          <a:p>
            <a:r>
              <a:rPr lang="fr-FR" sz="2200" dirty="0" smtClean="0"/>
              <a:t>Goal </a:t>
            </a:r>
            <a:r>
              <a:rPr lang="fr-FR" sz="2200" dirty="0" err="1" smtClean="0"/>
              <a:t>given</a:t>
            </a:r>
            <a:r>
              <a:rPr lang="fr-FR" sz="2200" dirty="0" smtClean="0"/>
              <a:t> to RL System - </a:t>
            </a:r>
            <a:r>
              <a:rPr lang="en-US" sz="2200" dirty="0" smtClean="0"/>
              <a:t>To ride the bicycle without falling over</a:t>
            </a:r>
          </a:p>
          <a:p>
            <a:r>
              <a:rPr lang="en-US" sz="2200" dirty="0" smtClean="0"/>
              <a:t>The RL system begins riding the bicycle and performs a series of actions that result in the bicycle being tilted 45 degrees to the right</a:t>
            </a:r>
          </a:p>
          <a:p>
            <a:r>
              <a:rPr lang="en-US" sz="2200" dirty="0" smtClean="0"/>
              <a:t>At this point two actions possible: turn the handle bars left or turn them right.</a:t>
            </a:r>
          </a:p>
          <a:p>
            <a:r>
              <a:rPr lang="en-US" sz="2200" dirty="0" smtClean="0"/>
              <a:t>RL system turns the handle bars to the left, immediately crashes to the ground, and receives a negative reinforcement.</a:t>
            </a:r>
          </a:p>
          <a:p>
            <a:r>
              <a:rPr lang="en-US" sz="2200" dirty="0" smtClean="0"/>
              <a:t>The RL system has just learned not to turn the handle bars left when tilted 45 degrees to the 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Learning to Ride a Bicycle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RL system turns the handle bars to the RIGHT</a:t>
            </a:r>
          </a:p>
          <a:p>
            <a:pPr lvl="1"/>
            <a:r>
              <a:rPr lang="en-GB" dirty="0" smtClean="0"/>
              <a:t>Result: CRASH!!!</a:t>
            </a:r>
          </a:p>
          <a:p>
            <a:pPr lvl="1"/>
            <a:r>
              <a:rPr lang="en-GB" dirty="0" smtClean="0"/>
              <a:t>Receives negative reinforcement</a:t>
            </a:r>
          </a:p>
          <a:p>
            <a:endParaRPr lang="en-GB" dirty="0" smtClean="0"/>
          </a:p>
          <a:p>
            <a:r>
              <a:rPr lang="en-GB" dirty="0" smtClean="0"/>
              <a:t> RL system has learned that the “state” of being titled 45 degrees to the right is bad</a:t>
            </a:r>
          </a:p>
          <a:p>
            <a:endParaRPr lang="en-GB" dirty="0" smtClean="0"/>
          </a:p>
          <a:p>
            <a:r>
              <a:rPr lang="en-GB" dirty="0" smtClean="0"/>
              <a:t>….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14400" y="1981200"/>
            <a:ext cx="7010400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0" dirty="0" smtClean="0"/>
              <a:t>A </a:t>
            </a:r>
            <a:r>
              <a:rPr lang="fr-FR" sz="5000" dirty="0" err="1" smtClean="0"/>
              <a:t>fancy</a:t>
            </a:r>
            <a:r>
              <a:rPr lang="fr-FR" sz="5000" dirty="0" smtClean="0"/>
              <a:t> </a:t>
            </a:r>
            <a:r>
              <a:rPr lang="fr-FR" sz="5000" dirty="0" smtClean="0"/>
              <a:t>ML</a:t>
            </a:r>
            <a:r>
              <a:rPr lang="fr-FR" sz="5000" dirty="0" smtClean="0"/>
              <a:t> </a:t>
            </a:r>
            <a:r>
              <a:rPr lang="fr-FR" sz="5000" dirty="0" err="1" smtClean="0"/>
              <a:t>Example</a:t>
            </a:r>
            <a:endParaRPr lang="en-US" sz="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A (Simplified </a:t>
            </a:r>
            <a:r>
              <a:rPr lang="en-US" altLang="zh-CN" dirty="0" smtClean="0">
                <a:ea typeface="SimSun" pitchFamily="2" charset="-122"/>
              </a:rPr>
              <a:t>)</a:t>
            </a:r>
            <a:r>
              <a:rPr lang="en-US" altLang="zh-CN" dirty="0" smtClean="0">
                <a:ea typeface="SimSun" pitchFamily="2" charset="-122"/>
              </a:rPr>
              <a:t>ML</a:t>
            </a:r>
            <a:r>
              <a:rPr lang="en-US" altLang="zh-CN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1469997" y="2547929"/>
            <a:ext cx="6264276" cy="1511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none" anchor="ctr"/>
          <a:lstStyle/>
          <a:p>
            <a:pPr>
              <a:defRPr/>
            </a:pPr>
            <a:endParaRPr kumimoji="1" lang="ko-KR" altLang="en-US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57362" y="2908300"/>
            <a:ext cx="1512888" cy="71913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kumimoji="1" lang="en-US" altLang="zh-TW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Preprocessing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44925" y="2908300"/>
            <a:ext cx="1512887" cy="71913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kumimoji="1" lang="en-US" altLang="zh-TW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Feature</a:t>
            </a:r>
          </a:p>
          <a:p>
            <a:pPr algn="ctr">
              <a:defRPr/>
            </a:pPr>
            <a:r>
              <a:rPr kumimoji="1" lang="en-US" altLang="zh-TW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Measurement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934075" y="2908300"/>
            <a:ext cx="1512887" cy="71913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kumimoji="1" lang="en-US" altLang="zh-TW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Classification</a:t>
            </a:r>
          </a:p>
        </p:txBody>
      </p:sp>
      <p:cxnSp>
        <p:nvCxnSpPr>
          <p:cNvPr id="9" name="AutoShape 18"/>
          <p:cNvCxnSpPr>
            <a:cxnSpLocks noChangeShapeType="1"/>
            <a:endCxn id="6" idx="1"/>
          </p:cNvCxnSpPr>
          <p:nvPr/>
        </p:nvCxnSpPr>
        <p:spPr bwMode="auto">
          <a:xfrm>
            <a:off x="369887" y="3268663"/>
            <a:ext cx="1368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0" name="AutoShape 20"/>
          <p:cNvCxnSpPr>
            <a:cxnSpLocks noChangeShapeType="1"/>
            <a:stCxn id="6" idx="3"/>
            <a:endCxn id="7" idx="1"/>
          </p:cNvCxnSpPr>
          <p:nvPr/>
        </p:nvCxnSpPr>
        <p:spPr bwMode="auto">
          <a:xfrm>
            <a:off x="3270250" y="3268663"/>
            <a:ext cx="574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1" name="AutoShape 21"/>
          <p:cNvCxnSpPr>
            <a:cxnSpLocks noChangeShapeType="1"/>
            <a:stCxn id="7" idx="3"/>
            <a:endCxn id="8" idx="1"/>
          </p:cNvCxnSpPr>
          <p:nvPr/>
        </p:nvCxnSpPr>
        <p:spPr bwMode="auto">
          <a:xfrm>
            <a:off x="5357812" y="3268663"/>
            <a:ext cx="5762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2" name="AutoShape 24"/>
          <p:cNvCxnSpPr>
            <a:cxnSpLocks noChangeShapeType="1"/>
            <a:stCxn id="8" idx="3"/>
          </p:cNvCxnSpPr>
          <p:nvPr/>
        </p:nvCxnSpPr>
        <p:spPr bwMode="auto">
          <a:xfrm>
            <a:off x="7466012" y="3268663"/>
            <a:ext cx="86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87312" y="2967038"/>
            <a:ext cx="15398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TW" sz="1600" i="1">
                <a:latin typeface="맑은 고딕" pitchFamily="50" charset="-127"/>
                <a:ea typeface="맑은 고딕" pitchFamily="50" charset="-127"/>
              </a:rPr>
              <a:t>test</a:t>
            </a:r>
          </a:p>
          <a:p>
            <a:pPr algn="ctr"/>
            <a:r>
              <a:rPr kumimoji="1" lang="en-US" altLang="zh-TW" sz="1600" i="1">
                <a:latin typeface="맑은 고딕" pitchFamily="50" charset="-127"/>
                <a:ea typeface="맑은 고딕" pitchFamily="50" charset="-127"/>
              </a:rPr>
              <a:t>pattern</a:t>
            </a:r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3529012" y="2133600"/>
            <a:ext cx="1641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160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Classification Mode</a:t>
            </a: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1469996" y="4030653"/>
            <a:ext cx="6264276" cy="2016124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none" anchor="ctr"/>
          <a:lstStyle/>
          <a:p>
            <a:pPr>
              <a:defRPr/>
            </a:pPr>
            <a:endParaRPr kumimoji="1" lang="ko-KR" altLang="en-US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757362" y="4535488"/>
            <a:ext cx="1512888" cy="719137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kumimoji="1" lang="en-US" altLang="zh-TW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Preprocessing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844925" y="4391025"/>
            <a:ext cx="1512887" cy="100806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kumimoji="1" lang="en-US" altLang="zh-TW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Feature</a:t>
            </a:r>
          </a:p>
          <a:p>
            <a:pPr algn="ctr">
              <a:defRPr/>
            </a:pPr>
            <a:r>
              <a:rPr kumimoji="1" lang="en-US" altLang="zh-TW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Extraction/</a:t>
            </a:r>
          </a:p>
          <a:p>
            <a:pPr algn="ctr">
              <a:defRPr/>
            </a:pPr>
            <a:r>
              <a:rPr kumimoji="1" lang="en-US" altLang="zh-TW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Selection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934075" y="4535488"/>
            <a:ext cx="1512887" cy="719137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kumimoji="1" lang="en-US" altLang="zh-TW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Learning</a:t>
            </a:r>
          </a:p>
        </p:txBody>
      </p:sp>
      <p:cxnSp>
        <p:nvCxnSpPr>
          <p:cNvPr id="19" name="AutoShape 10"/>
          <p:cNvCxnSpPr>
            <a:cxnSpLocks noChangeShapeType="1"/>
            <a:endCxn id="16" idx="1"/>
          </p:cNvCxnSpPr>
          <p:nvPr/>
        </p:nvCxnSpPr>
        <p:spPr bwMode="auto">
          <a:xfrm>
            <a:off x="369887" y="4895850"/>
            <a:ext cx="1368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0" name="AutoShape 11"/>
          <p:cNvCxnSpPr>
            <a:cxnSpLocks noChangeShapeType="1"/>
            <a:stCxn id="16" idx="3"/>
            <a:endCxn id="17" idx="1"/>
          </p:cNvCxnSpPr>
          <p:nvPr/>
        </p:nvCxnSpPr>
        <p:spPr bwMode="auto">
          <a:xfrm>
            <a:off x="3270250" y="4895850"/>
            <a:ext cx="574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1" name="AutoShape 12"/>
          <p:cNvCxnSpPr>
            <a:cxnSpLocks noChangeShapeType="1"/>
            <a:stCxn id="17" idx="3"/>
            <a:endCxn id="18" idx="1"/>
          </p:cNvCxnSpPr>
          <p:nvPr/>
        </p:nvCxnSpPr>
        <p:spPr bwMode="auto">
          <a:xfrm>
            <a:off x="5357812" y="4895850"/>
            <a:ext cx="5762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0" y="4570413"/>
            <a:ext cx="16779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TW" sz="1600" i="1">
                <a:latin typeface="맑은 고딕" pitchFamily="50" charset="-127"/>
                <a:ea typeface="맑은 고딕" pitchFamily="50" charset="-127"/>
              </a:rPr>
              <a:t>training</a:t>
            </a:r>
          </a:p>
          <a:p>
            <a:pPr algn="ctr"/>
            <a:r>
              <a:rPr kumimoji="1" lang="en-US" altLang="zh-TW" sz="1600" i="1">
                <a:latin typeface="맑은 고딕" pitchFamily="50" charset="-127"/>
                <a:ea typeface="맑은 고딕" pitchFamily="50" charset="-127"/>
              </a:rPr>
              <a:t>pattern</a:t>
            </a:r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3783012" y="6134100"/>
            <a:ext cx="1235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160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Training Mode</a:t>
            </a:r>
          </a:p>
        </p:txBody>
      </p:sp>
      <p:cxnSp>
        <p:nvCxnSpPr>
          <p:cNvPr id="24" name="AutoShape 17"/>
          <p:cNvCxnSpPr>
            <a:cxnSpLocks noChangeShapeType="1"/>
            <a:stCxn id="18" idx="0"/>
            <a:endCxn id="8" idx="2"/>
          </p:cNvCxnSpPr>
          <p:nvPr/>
        </p:nvCxnSpPr>
        <p:spPr bwMode="auto">
          <a:xfrm rot="5400000" flipH="1" flipV="1">
            <a:off x="6164262" y="4081463"/>
            <a:ext cx="908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5" name="Rectangle 63"/>
          <p:cNvSpPr>
            <a:spLocks noChangeArrowheads="1"/>
          </p:cNvSpPr>
          <p:nvPr/>
        </p:nvSpPr>
        <p:spPr bwMode="auto">
          <a:xfrm>
            <a:off x="100012" y="1524000"/>
            <a:ext cx="7826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Two Modes: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Fancy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38962B-3372-4E19-A38D-6FA8987A185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219200" y="1600200"/>
            <a:ext cx="64770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Sorting incoming fish on a conveyor according to species (salmon or sea bass) using optical sensing</a:t>
            </a:r>
          </a:p>
          <a:p>
            <a:pPr algn="ctr"/>
            <a:endParaRPr lang="en-US" dirty="0"/>
          </a:p>
        </p:txBody>
      </p:sp>
      <p:pic>
        <p:nvPicPr>
          <p:cNvPr id="10854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971800"/>
            <a:ext cx="2468563" cy="371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8547" name="TextBox 11"/>
          <p:cNvSpPr txBox="1">
            <a:spLocks noChangeArrowheads="1"/>
          </p:cNvSpPr>
          <p:nvPr/>
        </p:nvSpPr>
        <p:spPr bwMode="auto">
          <a:xfrm>
            <a:off x="4114800" y="3276600"/>
            <a:ext cx="3276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Perpetua" pitchFamily="18" charset="0"/>
                <a:cs typeface="Arial" pitchFamily="34" charset="0"/>
              </a:rPr>
              <a:t>Salmon or sea bass?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Perpetua" pitchFamily="18" charset="0"/>
                <a:cs typeface="Arial" pitchFamily="34" charset="0"/>
              </a:rPr>
              <a:t>(2 categories or classes)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548" name="TextBox 10"/>
          <p:cNvSpPr txBox="1">
            <a:spLocks noChangeArrowheads="1"/>
          </p:cNvSpPr>
          <p:nvPr/>
        </p:nvSpPr>
        <p:spPr bwMode="auto">
          <a:xfrm>
            <a:off x="4191000" y="4495800"/>
            <a:ext cx="3276600" cy="1292662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rgbClr val="000099"/>
                </a:solidFill>
                <a:effectLst/>
                <a:latin typeface="Perpetua" pitchFamily="18" charset="0"/>
                <a:cs typeface="Arial" pitchFamily="34" charset="0"/>
              </a:rPr>
              <a:t>It is a classification problem. How to solve it?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13767</TotalTime>
  <Words>1146</Words>
  <Application>Microsoft Office PowerPoint</Application>
  <PresentationFormat>On-screen Show (4:3)</PresentationFormat>
  <Paragraphs>196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맑은 고딕</vt:lpstr>
      <vt:lpstr>SimSun</vt:lpstr>
      <vt:lpstr>Arial</vt:lpstr>
      <vt:lpstr>Calibri</vt:lpstr>
      <vt:lpstr>Century Schoolbook</vt:lpstr>
      <vt:lpstr>Perpetua</vt:lpstr>
      <vt:lpstr>Wingdings</vt:lpstr>
      <vt:lpstr>Wingdings 2</vt:lpstr>
      <vt:lpstr>Oriel</vt:lpstr>
      <vt:lpstr>Equation</vt:lpstr>
      <vt:lpstr>Machine Learning</vt:lpstr>
      <vt:lpstr>PowerPoint Presentation</vt:lpstr>
      <vt:lpstr>Reinforcement Learning</vt:lpstr>
      <vt:lpstr>Reinforcement Learning</vt:lpstr>
      <vt:lpstr>Learning to Ride a Bicycle</vt:lpstr>
      <vt:lpstr>Learning to Ride a Bicycle</vt:lpstr>
      <vt:lpstr>PowerPoint Presentation</vt:lpstr>
      <vt:lpstr>A (Simplified )ML System</vt:lpstr>
      <vt:lpstr>A Fancy problem</vt:lpstr>
      <vt:lpstr>Approach</vt:lpstr>
      <vt:lpstr>Approach</vt:lpstr>
      <vt:lpstr>Approach</vt:lpstr>
      <vt:lpstr>Feature extraction</vt:lpstr>
      <vt:lpstr>Classification – Option 1</vt:lpstr>
      <vt:lpstr>Cost of Taking a Decision</vt:lpstr>
      <vt:lpstr>Evaluation of a classifier</vt:lpstr>
      <vt:lpstr>Classification – option 2</vt:lpstr>
      <vt:lpstr>Classification – option 3</vt:lpstr>
      <vt:lpstr>Classification – option 3</vt:lpstr>
      <vt:lpstr>Comments</vt:lpstr>
      <vt:lpstr>Classification – Option 3</vt:lpstr>
      <vt:lpstr>Components of a typical pattern recognition system</vt:lpstr>
      <vt:lpstr>Components of a typical pattern recognition system</vt:lpstr>
      <vt:lpstr>PowerPoint Presentation</vt:lpstr>
      <vt:lpstr>Resources - Journals</vt:lpstr>
      <vt:lpstr>Resources – Conferences </vt:lpstr>
      <vt:lpstr>PowerPoint Presentation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DR IMRAN</dc:creator>
  <cp:lastModifiedBy>Kashif</cp:lastModifiedBy>
  <cp:revision>183</cp:revision>
  <dcterms:created xsi:type="dcterms:W3CDTF">2011-06-02T04:26:27Z</dcterms:created>
  <dcterms:modified xsi:type="dcterms:W3CDTF">2022-10-12T12:34:10Z</dcterms:modified>
</cp:coreProperties>
</file>