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60" r:id="rId5"/>
    <p:sldId id="339" r:id="rId6"/>
    <p:sldId id="259" r:id="rId7"/>
    <p:sldId id="262" r:id="rId8"/>
    <p:sldId id="312" r:id="rId9"/>
    <p:sldId id="313" r:id="rId10"/>
    <p:sldId id="314" r:id="rId11"/>
    <p:sldId id="315" r:id="rId12"/>
    <p:sldId id="263" r:id="rId13"/>
    <p:sldId id="344" r:id="rId14"/>
    <p:sldId id="261" r:id="rId15"/>
    <p:sldId id="316" r:id="rId16"/>
    <p:sldId id="340" r:id="rId17"/>
    <p:sldId id="341" r:id="rId18"/>
    <p:sldId id="342" r:id="rId19"/>
    <p:sldId id="343" r:id="rId20"/>
    <p:sldId id="267" r:id="rId21"/>
    <p:sldId id="321" r:id="rId22"/>
    <p:sldId id="269" r:id="rId23"/>
    <p:sldId id="270" r:id="rId24"/>
    <p:sldId id="271" r:id="rId25"/>
    <p:sldId id="275" r:id="rId26"/>
    <p:sldId id="264" r:id="rId27"/>
    <p:sldId id="265" r:id="rId28"/>
    <p:sldId id="322" r:id="rId29"/>
    <p:sldId id="323" r:id="rId30"/>
    <p:sldId id="324" r:id="rId31"/>
    <p:sldId id="325" r:id="rId32"/>
    <p:sldId id="326" r:id="rId33"/>
    <p:sldId id="330" r:id="rId34"/>
    <p:sldId id="327" r:id="rId35"/>
    <p:sldId id="328" r:id="rId36"/>
    <p:sldId id="329" r:id="rId37"/>
    <p:sldId id="331" r:id="rId38"/>
    <p:sldId id="332" r:id="rId39"/>
    <p:sldId id="334" r:id="rId40"/>
    <p:sldId id="333" r:id="rId41"/>
    <p:sldId id="335" r:id="rId42"/>
    <p:sldId id="337" r:id="rId43"/>
    <p:sldId id="336" r:id="rId44"/>
    <p:sldId id="338" r:id="rId45"/>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39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25C2E6-2451-4221-983A-D314FDD6C037}" type="datetimeFigureOut">
              <a:rPr lang="x-none" smtClean="0"/>
              <a:t>2/15/2024</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E02699-732E-42FE-A8CA-C7F43E13A8DC}" type="slidenum">
              <a:rPr lang="x-none" smtClean="0"/>
              <a:t>‹#›</a:t>
            </a:fld>
            <a:endParaRPr lang="x-none"/>
          </a:p>
        </p:txBody>
      </p:sp>
    </p:spTree>
    <p:extLst>
      <p:ext uri="{BB962C8B-B14F-4D97-AF65-F5344CB8AC3E}">
        <p14:creationId xmlns:p14="http://schemas.microsoft.com/office/powerpoint/2010/main" val="910058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AB032319-6F07-4618-8F31-A648ACA982BD}"/>
              </a:ext>
            </a:extLst>
          </p:cNvPr>
          <p:cNvSpPr>
            <a:spLocks noGrp="1" noChangeArrowheads="1"/>
          </p:cNvSpPr>
          <p:nvPr>
            <p:ph type="sldNum" sz="quarter" idx="5"/>
          </p:nvPr>
        </p:nvSpPr>
        <p:spPr>
          <a:ln/>
        </p:spPr>
        <p:txBody>
          <a:bodyPr/>
          <a:lstStyle/>
          <a:p>
            <a:fld id="{65D93323-2954-4141-B2DB-6F968418F049}" type="slidenum">
              <a:rPr lang="en-US" altLang="x-none"/>
              <a:pPr/>
              <a:t>8</a:t>
            </a:fld>
            <a:endParaRPr lang="en-US" altLang="x-none"/>
          </a:p>
        </p:txBody>
      </p:sp>
      <p:sp>
        <p:nvSpPr>
          <p:cNvPr id="112642" name="Rectangle 2">
            <a:extLst>
              <a:ext uri="{FF2B5EF4-FFF2-40B4-BE49-F238E27FC236}">
                <a16:creationId xmlns:a16="http://schemas.microsoft.com/office/drawing/2014/main" xmlns="" id="{5C5E4CBB-C4D0-43C2-9A76-AA4D03EFCE04}"/>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xmlns="" id="{52688517-92F6-4204-B89A-EAD91EB2F780}"/>
              </a:ext>
            </a:extLst>
          </p:cNvPr>
          <p:cNvSpPr>
            <a:spLocks noGrp="1" noChangeArrowheads="1"/>
          </p:cNvSpPr>
          <p:nvPr>
            <p:ph type="body" idx="1"/>
          </p:nvPr>
        </p:nvSpPr>
        <p:spPr/>
        <p:txBody>
          <a:bodyPr/>
          <a:lstStyle/>
          <a:p>
            <a:endParaRPr lang="x-none" altLang="x-none"/>
          </a:p>
        </p:txBody>
      </p:sp>
    </p:spTree>
    <p:extLst>
      <p:ext uri="{BB962C8B-B14F-4D97-AF65-F5344CB8AC3E}">
        <p14:creationId xmlns:p14="http://schemas.microsoft.com/office/powerpoint/2010/main" val="2526942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FA7FAE-108E-4DBB-8A4B-37812FF5E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xmlns="" id="{33DDBB02-A09B-4459-97D2-127B898DE9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xmlns="" id="{7E3F0CBD-5068-45EA-BBC9-3367F38AE9CD}"/>
              </a:ext>
            </a:extLst>
          </p:cNvPr>
          <p:cNvSpPr>
            <a:spLocks noGrp="1"/>
          </p:cNvSpPr>
          <p:nvPr>
            <p:ph type="dt" sz="half" idx="10"/>
          </p:nvPr>
        </p:nvSpPr>
        <p:spPr/>
        <p:txBody>
          <a:bodyPr/>
          <a:lstStyle/>
          <a:p>
            <a:fld id="{2476909C-FE88-4AE1-AA63-1012F2C67A49}" type="datetimeFigureOut">
              <a:rPr lang="x-none" smtClean="0"/>
              <a:t>2/15/2024</a:t>
            </a:fld>
            <a:endParaRPr lang="x-none"/>
          </a:p>
        </p:txBody>
      </p:sp>
      <p:sp>
        <p:nvSpPr>
          <p:cNvPr id="5" name="Footer Placeholder 4">
            <a:extLst>
              <a:ext uri="{FF2B5EF4-FFF2-40B4-BE49-F238E27FC236}">
                <a16:creationId xmlns:a16="http://schemas.microsoft.com/office/drawing/2014/main" xmlns="" id="{18663259-C9D5-4611-AD63-2B0C1CDC4732}"/>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0532E928-8493-491B-AB7F-BB5034C71DC7}"/>
              </a:ext>
            </a:extLst>
          </p:cNvPr>
          <p:cNvSpPr>
            <a:spLocks noGrp="1"/>
          </p:cNvSpPr>
          <p:nvPr>
            <p:ph type="sldNum" sz="quarter" idx="12"/>
          </p:nvPr>
        </p:nvSpPr>
        <p:spPr/>
        <p:txBody>
          <a:bodyPr/>
          <a:lstStyle/>
          <a:p>
            <a:fld id="{CCCD2757-4695-414B-8E37-56616C23CB81}" type="slidenum">
              <a:rPr lang="x-none" smtClean="0"/>
              <a:t>‹#›</a:t>
            </a:fld>
            <a:endParaRPr lang="x-none"/>
          </a:p>
        </p:txBody>
      </p:sp>
    </p:spTree>
    <p:extLst>
      <p:ext uri="{BB962C8B-B14F-4D97-AF65-F5344CB8AC3E}">
        <p14:creationId xmlns:p14="http://schemas.microsoft.com/office/powerpoint/2010/main" val="219975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0BE7BA-4E8C-45E9-94D0-8B2260685F37}"/>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FD33DAFB-EBA9-46AE-8EA3-580B594D6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C4ACCEA7-A90F-4791-A299-23D746EE274B}"/>
              </a:ext>
            </a:extLst>
          </p:cNvPr>
          <p:cNvSpPr>
            <a:spLocks noGrp="1"/>
          </p:cNvSpPr>
          <p:nvPr>
            <p:ph type="dt" sz="half" idx="10"/>
          </p:nvPr>
        </p:nvSpPr>
        <p:spPr/>
        <p:txBody>
          <a:bodyPr/>
          <a:lstStyle/>
          <a:p>
            <a:fld id="{2476909C-FE88-4AE1-AA63-1012F2C67A49}" type="datetimeFigureOut">
              <a:rPr lang="x-none" smtClean="0"/>
              <a:t>2/15/2024</a:t>
            </a:fld>
            <a:endParaRPr lang="x-none"/>
          </a:p>
        </p:txBody>
      </p:sp>
      <p:sp>
        <p:nvSpPr>
          <p:cNvPr id="5" name="Footer Placeholder 4">
            <a:extLst>
              <a:ext uri="{FF2B5EF4-FFF2-40B4-BE49-F238E27FC236}">
                <a16:creationId xmlns:a16="http://schemas.microsoft.com/office/drawing/2014/main" xmlns="" id="{A5EA6B79-15DF-48AB-B55E-2FD180F68F8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6494C2E0-BEFA-4888-A382-B2603CE28044}"/>
              </a:ext>
            </a:extLst>
          </p:cNvPr>
          <p:cNvSpPr>
            <a:spLocks noGrp="1"/>
          </p:cNvSpPr>
          <p:nvPr>
            <p:ph type="sldNum" sz="quarter" idx="12"/>
          </p:nvPr>
        </p:nvSpPr>
        <p:spPr/>
        <p:txBody>
          <a:bodyPr/>
          <a:lstStyle/>
          <a:p>
            <a:fld id="{CCCD2757-4695-414B-8E37-56616C23CB81}" type="slidenum">
              <a:rPr lang="x-none" smtClean="0"/>
              <a:t>‹#›</a:t>
            </a:fld>
            <a:endParaRPr lang="x-none"/>
          </a:p>
        </p:txBody>
      </p:sp>
    </p:spTree>
    <p:extLst>
      <p:ext uri="{BB962C8B-B14F-4D97-AF65-F5344CB8AC3E}">
        <p14:creationId xmlns:p14="http://schemas.microsoft.com/office/powerpoint/2010/main" val="238672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78853DE-F348-4B3C-88A1-76AC4FC984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07B28355-A546-4988-9BA6-8E4C76F2D5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9EA5A4E6-B18B-4678-873C-254A962F2288}"/>
              </a:ext>
            </a:extLst>
          </p:cNvPr>
          <p:cNvSpPr>
            <a:spLocks noGrp="1"/>
          </p:cNvSpPr>
          <p:nvPr>
            <p:ph type="dt" sz="half" idx="10"/>
          </p:nvPr>
        </p:nvSpPr>
        <p:spPr/>
        <p:txBody>
          <a:bodyPr/>
          <a:lstStyle/>
          <a:p>
            <a:fld id="{2476909C-FE88-4AE1-AA63-1012F2C67A49}" type="datetimeFigureOut">
              <a:rPr lang="x-none" smtClean="0"/>
              <a:t>2/15/2024</a:t>
            </a:fld>
            <a:endParaRPr lang="x-none"/>
          </a:p>
        </p:txBody>
      </p:sp>
      <p:sp>
        <p:nvSpPr>
          <p:cNvPr id="5" name="Footer Placeholder 4">
            <a:extLst>
              <a:ext uri="{FF2B5EF4-FFF2-40B4-BE49-F238E27FC236}">
                <a16:creationId xmlns:a16="http://schemas.microsoft.com/office/drawing/2014/main" xmlns="" id="{F78D771B-3D8D-454E-832A-3ED56C5E78B6}"/>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BAB11FD3-2EB0-4D38-89EF-C6763749EE71}"/>
              </a:ext>
            </a:extLst>
          </p:cNvPr>
          <p:cNvSpPr>
            <a:spLocks noGrp="1"/>
          </p:cNvSpPr>
          <p:nvPr>
            <p:ph type="sldNum" sz="quarter" idx="12"/>
          </p:nvPr>
        </p:nvSpPr>
        <p:spPr/>
        <p:txBody>
          <a:bodyPr/>
          <a:lstStyle/>
          <a:p>
            <a:fld id="{CCCD2757-4695-414B-8E37-56616C23CB81}" type="slidenum">
              <a:rPr lang="x-none" smtClean="0"/>
              <a:t>‹#›</a:t>
            </a:fld>
            <a:endParaRPr lang="x-none"/>
          </a:p>
        </p:txBody>
      </p:sp>
    </p:spTree>
    <p:extLst>
      <p:ext uri="{BB962C8B-B14F-4D97-AF65-F5344CB8AC3E}">
        <p14:creationId xmlns:p14="http://schemas.microsoft.com/office/powerpoint/2010/main" val="264550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F89640-49D0-4207-A21E-1D880E7C78B9}"/>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1A114822-6667-4247-8C01-3F866FF500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71528760-2C2E-4F50-8E37-6F9A9A0B0F18}"/>
              </a:ext>
            </a:extLst>
          </p:cNvPr>
          <p:cNvSpPr>
            <a:spLocks noGrp="1"/>
          </p:cNvSpPr>
          <p:nvPr>
            <p:ph type="dt" sz="half" idx="10"/>
          </p:nvPr>
        </p:nvSpPr>
        <p:spPr/>
        <p:txBody>
          <a:bodyPr/>
          <a:lstStyle/>
          <a:p>
            <a:fld id="{2476909C-FE88-4AE1-AA63-1012F2C67A49}" type="datetimeFigureOut">
              <a:rPr lang="x-none" smtClean="0"/>
              <a:t>2/15/2024</a:t>
            </a:fld>
            <a:endParaRPr lang="x-none"/>
          </a:p>
        </p:txBody>
      </p:sp>
      <p:sp>
        <p:nvSpPr>
          <p:cNvPr id="5" name="Footer Placeholder 4">
            <a:extLst>
              <a:ext uri="{FF2B5EF4-FFF2-40B4-BE49-F238E27FC236}">
                <a16:creationId xmlns:a16="http://schemas.microsoft.com/office/drawing/2014/main" xmlns="" id="{E3A243D5-20DA-4934-A361-53E641E5EF81}"/>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83672E09-C48F-4175-B8F5-2C0D157AEB58}"/>
              </a:ext>
            </a:extLst>
          </p:cNvPr>
          <p:cNvSpPr>
            <a:spLocks noGrp="1"/>
          </p:cNvSpPr>
          <p:nvPr>
            <p:ph type="sldNum" sz="quarter" idx="12"/>
          </p:nvPr>
        </p:nvSpPr>
        <p:spPr/>
        <p:txBody>
          <a:bodyPr/>
          <a:lstStyle/>
          <a:p>
            <a:fld id="{CCCD2757-4695-414B-8E37-56616C23CB81}" type="slidenum">
              <a:rPr lang="x-none" smtClean="0"/>
              <a:t>‹#›</a:t>
            </a:fld>
            <a:endParaRPr lang="x-none"/>
          </a:p>
        </p:txBody>
      </p:sp>
    </p:spTree>
    <p:extLst>
      <p:ext uri="{BB962C8B-B14F-4D97-AF65-F5344CB8AC3E}">
        <p14:creationId xmlns:p14="http://schemas.microsoft.com/office/powerpoint/2010/main" val="2565194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640607-A152-47A6-A50D-CD0536E1C2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17A33E46-3BA5-470B-81D3-D1AB8DD28B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A0E7692-E4D4-427E-9358-CD49AA1C508C}"/>
              </a:ext>
            </a:extLst>
          </p:cNvPr>
          <p:cNvSpPr>
            <a:spLocks noGrp="1"/>
          </p:cNvSpPr>
          <p:nvPr>
            <p:ph type="dt" sz="half" idx="10"/>
          </p:nvPr>
        </p:nvSpPr>
        <p:spPr/>
        <p:txBody>
          <a:bodyPr/>
          <a:lstStyle/>
          <a:p>
            <a:fld id="{2476909C-FE88-4AE1-AA63-1012F2C67A49}" type="datetimeFigureOut">
              <a:rPr lang="x-none" smtClean="0"/>
              <a:t>2/15/2024</a:t>
            </a:fld>
            <a:endParaRPr lang="x-none"/>
          </a:p>
        </p:txBody>
      </p:sp>
      <p:sp>
        <p:nvSpPr>
          <p:cNvPr id="5" name="Footer Placeholder 4">
            <a:extLst>
              <a:ext uri="{FF2B5EF4-FFF2-40B4-BE49-F238E27FC236}">
                <a16:creationId xmlns:a16="http://schemas.microsoft.com/office/drawing/2014/main" xmlns="" id="{68646697-848E-4C70-A352-F3953828DD01}"/>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D9A2A731-D97F-4FCF-AC1C-41972025AD6D}"/>
              </a:ext>
            </a:extLst>
          </p:cNvPr>
          <p:cNvSpPr>
            <a:spLocks noGrp="1"/>
          </p:cNvSpPr>
          <p:nvPr>
            <p:ph type="sldNum" sz="quarter" idx="12"/>
          </p:nvPr>
        </p:nvSpPr>
        <p:spPr/>
        <p:txBody>
          <a:bodyPr/>
          <a:lstStyle/>
          <a:p>
            <a:fld id="{CCCD2757-4695-414B-8E37-56616C23CB81}" type="slidenum">
              <a:rPr lang="x-none" smtClean="0"/>
              <a:t>‹#›</a:t>
            </a:fld>
            <a:endParaRPr lang="x-none"/>
          </a:p>
        </p:txBody>
      </p:sp>
    </p:spTree>
    <p:extLst>
      <p:ext uri="{BB962C8B-B14F-4D97-AF65-F5344CB8AC3E}">
        <p14:creationId xmlns:p14="http://schemas.microsoft.com/office/powerpoint/2010/main" val="418104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DEBA66-E294-4737-806D-BC5E5617A4A5}"/>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08742478-3213-4828-BB3B-74E4F64B2E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xmlns="" id="{D83A9E10-E208-4ADC-82B3-80D4CFE000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xmlns="" id="{D252A9CF-B49B-483F-AF84-530E780B3DFF}"/>
              </a:ext>
            </a:extLst>
          </p:cNvPr>
          <p:cNvSpPr>
            <a:spLocks noGrp="1"/>
          </p:cNvSpPr>
          <p:nvPr>
            <p:ph type="dt" sz="half" idx="10"/>
          </p:nvPr>
        </p:nvSpPr>
        <p:spPr/>
        <p:txBody>
          <a:bodyPr/>
          <a:lstStyle/>
          <a:p>
            <a:fld id="{2476909C-FE88-4AE1-AA63-1012F2C67A49}" type="datetimeFigureOut">
              <a:rPr lang="x-none" smtClean="0"/>
              <a:t>2/15/2024</a:t>
            </a:fld>
            <a:endParaRPr lang="x-none"/>
          </a:p>
        </p:txBody>
      </p:sp>
      <p:sp>
        <p:nvSpPr>
          <p:cNvPr id="6" name="Footer Placeholder 5">
            <a:extLst>
              <a:ext uri="{FF2B5EF4-FFF2-40B4-BE49-F238E27FC236}">
                <a16:creationId xmlns:a16="http://schemas.microsoft.com/office/drawing/2014/main" xmlns="" id="{90BE3B6F-3A96-4BC9-A712-18AABEFAF393}"/>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5B76A64D-193C-4C67-97C8-8CA36D3045CD}"/>
              </a:ext>
            </a:extLst>
          </p:cNvPr>
          <p:cNvSpPr>
            <a:spLocks noGrp="1"/>
          </p:cNvSpPr>
          <p:nvPr>
            <p:ph type="sldNum" sz="quarter" idx="12"/>
          </p:nvPr>
        </p:nvSpPr>
        <p:spPr/>
        <p:txBody>
          <a:bodyPr/>
          <a:lstStyle/>
          <a:p>
            <a:fld id="{CCCD2757-4695-414B-8E37-56616C23CB81}" type="slidenum">
              <a:rPr lang="x-none" smtClean="0"/>
              <a:t>‹#›</a:t>
            </a:fld>
            <a:endParaRPr lang="x-none"/>
          </a:p>
        </p:txBody>
      </p:sp>
    </p:spTree>
    <p:extLst>
      <p:ext uri="{BB962C8B-B14F-4D97-AF65-F5344CB8AC3E}">
        <p14:creationId xmlns:p14="http://schemas.microsoft.com/office/powerpoint/2010/main" val="221898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21B7B3-2194-4815-BAC7-DE141D0C6CE4}"/>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37714D1C-C2B5-4998-90A1-60D4E4624C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61F0666-3D75-4D09-B33E-951FB8233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xmlns="" id="{4C1ED8D3-F6DD-47DF-B903-482CE1D0E8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697DF91-E62B-4EB8-AA62-7BB0199963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xmlns="" id="{098B9720-A526-4F97-91DE-6D2E12799D63}"/>
              </a:ext>
            </a:extLst>
          </p:cNvPr>
          <p:cNvSpPr>
            <a:spLocks noGrp="1"/>
          </p:cNvSpPr>
          <p:nvPr>
            <p:ph type="dt" sz="half" idx="10"/>
          </p:nvPr>
        </p:nvSpPr>
        <p:spPr/>
        <p:txBody>
          <a:bodyPr/>
          <a:lstStyle/>
          <a:p>
            <a:fld id="{2476909C-FE88-4AE1-AA63-1012F2C67A49}" type="datetimeFigureOut">
              <a:rPr lang="x-none" smtClean="0"/>
              <a:t>2/15/2024</a:t>
            </a:fld>
            <a:endParaRPr lang="x-none"/>
          </a:p>
        </p:txBody>
      </p:sp>
      <p:sp>
        <p:nvSpPr>
          <p:cNvPr id="8" name="Footer Placeholder 7">
            <a:extLst>
              <a:ext uri="{FF2B5EF4-FFF2-40B4-BE49-F238E27FC236}">
                <a16:creationId xmlns:a16="http://schemas.microsoft.com/office/drawing/2014/main" xmlns="" id="{004B63B0-98AA-4551-8D11-45B7CBBFDE4B}"/>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xmlns="" id="{43AC8E32-8B08-498D-865C-D4CEF9F366B1}"/>
              </a:ext>
            </a:extLst>
          </p:cNvPr>
          <p:cNvSpPr>
            <a:spLocks noGrp="1"/>
          </p:cNvSpPr>
          <p:nvPr>
            <p:ph type="sldNum" sz="quarter" idx="12"/>
          </p:nvPr>
        </p:nvSpPr>
        <p:spPr/>
        <p:txBody>
          <a:bodyPr/>
          <a:lstStyle/>
          <a:p>
            <a:fld id="{CCCD2757-4695-414B-8E37-56616C23CB81}" type="slidenum">
              <a:rPr lang="x-none" smtClean="0"/>
              <a:t>‹#›</a:t>
            </a:fld>
            <a:endParaRPr lang="x-none"/>
          </a:p>
        </p:txBody>
      </p:sp>
    </p:spTree>
    <p:extLst>
      <p:ext uri="{BB962C8B-B14F-4D97-AF65-F5344CB8AC3E}">
        <p14:creationId xmlns:p14="http://schemas.microsoft.com/office/powerpoint/2010/main" val="1809977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0B6C01-395D-4C31-B021-89D23FF0EBC5}"/>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xmlns="" id="{E8202A8F-C753-4A67-BA19-7CF29D5A45DD}"/>
              </a:ext>
            </a:extLst>
          </p:cNvPr>
          <p:cNvSpPr>
            <a:spLocks noGrp="1"/>
          </p:cNvSpPr>
          <p:nvPr>
            <p:ph type="dt" sz="half" idx="10"/>
          </p:nvPr>
        </p:nvSpPr>
        <p:spPr/>
        <p:txBody>
          <a:bodyPr/>
          <a:lstStyle/>
          <a:p>
            <a:fld id="{2476909C-FE88-4AE1-AA63-1012F2C67A49}" type="datetimeFigureOut">
              <a:rPr lang="x-none" smtClean="0"/>
              <a:t>2/15/2024</a:t>
            </a:fld>
            <a:endParaRPr lang="x-none"/>
          </a:p>
        </p:txBody>
      </p:sp>
      <p:sp>
        <p:nvSpPr>
          <p:cNvPr id="4" name="Footer Placeholder 3">
            <a:extLst>
              <a:ext uri="{FF2B5EF4-FFF2-40B4-BE49-F238E27FC236}">
                <a16:creationId xmlns:a16="http://schemas.microsoft.com/office/drawing/2014/main" xmlns="" id="{030D34B7-E10E-46A6-B280-CA118081083F}"/>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xmlns="" id="{21DC4324-517F-47AE-B4B3-5FFD383085A0}"/>
              </a:ext>
            </a:extLst>
          </p:cNvPr>
          <p:cNvSpPr>
            <a:spLocks noGrp="1"/>
          </p:cNvSpPr>
          <p:nvPr>
            <p:ph type="sldNum" sz="quarter" idx="12"/>
          </p:nvPr>
        </p:nvSpPr>
        <p:spPr/>
        <p:txBody>
          <a:bodyPr/>
          <a:lstStyle/>
          <a:p>
            <a:fld id="{CCCD2757-4695-414B-8E37-56616C23CB81}" type="slidenum">
              <a:rPr lang="x-none" smtClean="0"/>
              <a:t>‹#›</a:t>
            </a:fld>
            <a:endParaRPr lang="x-none"/>
          </a:p>
        </p:txBody>
      </p:sp>
    </p:spTree>
    <p:extLst>
      <p:ext uri="{BB962C8B-B14F-4D97-AF65-F5344CB8AC3E}">
        <p14:creationId xmlns:p14="http://schemas.microsoft.com/office/powerpoint/2010/main" val="359289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1155212-D4AA-42A0-8ED6-324EB84510AC}"/>
              </a:ext>
            </a:extLst>
          </p:cNvPr>
          <p:cNvSpPr>
            <a:spLocks noGrp="1"/>
          </p:cNvSpPr>
          <p:nvPr>
            <p:ph type="dt" sz="half" idx="10"/>
          </p:nvPr>
        </p:nvSpPr>
        <p:spPr/>
        <p:txBody>
          <a:bodyPr/>
          <a:lstStyle/>
          <a:p>
            <a:fld id="{2476909C-FE88-4AE1-AA63-1012F2C67A49}" type="datetimeFigureOut">
              <a:rPr lang="x-none" smtClean="0"/>
              <a:t>2/15/2024</a:t>
            </a:fld>
            <a:endParaRPr lang="x-none"/>
          </a:p>
        </p:txBody>
      </p:sp>
      <p:sp>
        <p:nvSpPr>
          <p:cNvPr id="3" name="Footer Placeholder 2">
            <a:extLst>
              <a:ext uri="{FF2B5EF4-FFF2-40B4-BE49-F238E27FC236}">
                <a16:creationId xmlns:a16="http://schemas.microsoft.com/office/drawing/2014/main" xmlns="" id="{A63A065B-1D3E-4DDE-82F0-613E88612E81}"/>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xmlns="" id="{0C3C6610-F29A-4879-A5A7-22E300BAF7FF}"/>
              </a:ext>
            </a:extLst>
          </p:cNvPr>
          <p:cNvSpPr>
            <a:spLocks noGrp="1"/>
          </p:cNvSpPr>
          <p:nvPr>
            <p:ph type="sldNum" sz="quarter" idx="12"/>
          </p:nvPr>
        </p:nvSpPr>
        <p:spPr/>
        <p:txBody>
          <a:bodyPr/>
          <a:lstStyle/>
          <a:p>
            <a:fld id="{CCCD2757-4695-414B-8E37-56616C23CB81}" type="slidenum">
              <a:rPr lang="x-none" smtClean="0"/>
              <a:t>‹#›</a:t>
            </a:fld>
            <a:endParaRPr lang="x-none"/>
          </a:p>
        </p:txBody>
      </p:sp>
    </p:spTree>
    <p:extLst>
      <p:ext uri="{BB962C8B-B14F-4D97-AF65-F5344CB8AC3E}">
        <p14:creationId xmlns:p14="http://schemas.microsoft.com/office/powerpoint/2010/main" val="2561258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3BAEBE-59DA-4D33-9EAD-8D840B8604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95190AEE-3CCB-4B57-985F-8CA7C7BD7D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xmlns="" id="{B75BFFCB-94D7-4BBC-96DA-2F3DFDDB8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11FA119-1148-4F49-87EE-F476B9705CC4}"/>
              </a:ext>
            </a:extLst>
          </p:cNvPr>
          <p:cNvSpPr>
            <a:spLocks noGrp="1"/>
          </p:cNvSpPr>
          <p:nvPr>
            <p:ph type="dt" sz="half" idx="10"/>
          </p:nvPr>
        </p:nvSpPr>
        <p:spPr/>
        <p:txBody>
          <a:bodyPr/>
          <a:lstStyle/>
          <a:p>
            <a:fld id="{2476909C-FE88-4AE1-AA63-1012F2C67A49}" type="datetimeFigureOut">
              <a:rPr lang="x-none" smtClean="0"/>
              <a:t>2/15/2024</a:t>
            </a:fld>
            <a:endParaRPr lang="x-none"/>
          </a:p>
        </p:txBody>
      </p:sp>
      <p:sp>
        <p:nvSpPr>
          <p:cNvPr id="6" name="Footer Placeholder 5">
            <a:extLst>
              <a:ext uri="{FF2B5EF4-FFF2-40B4-BE49-F238E27FC236}">
                <a16:creationId xmlns:a16="http://schemas.microsoft.com/office/drawing/2014/main" xmlns="" id="{87831530-AD0D-4925-B5AD-8C8C26AB7F0F}"/>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2A5ED863-3222-4239-8EEE-C6393B407C96}"/>
              </a:ext>
            </a:extLst>
          </p:cNvPr>
          <p:cNvSpPr>
            <a:spLocks noGrp="1"/>
          </p:cNvSpPr>
          <p:nvPr>
            <p:ph type="sldNum" sz="quarter" idx="12"/>
          </p:nvPr>
        </p:nvSpPr>
        <p:spPr/>
        <p:txBody>
          <a:bodyPr/>
          <a:lstStyle/>
          <a:p>
            <a:fld id="{CCCD2757-4695-414B-8E37-56616C23CB81}" type="slidenum">
              <a:rPr lang="x-none" smtClean="0"/>
              <a:t>‹#›</a:t>
            </a:fld>
            <a:endParaRPr lang="x-none"/>
          </a:p>
        </p:txBody>
      </p:sp>
    </p:spTree>
    <p:extLst>
      <p:ext uri="{BB962C8B-B14F-4D97-AF65-F5344CB8AC3E}">
        <p14:creationId xmlns:p14="http://schemas.microsoft.com/office/powerpoint/2010/main" val="3373676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F6B9E8-8E3F-4A25-AE09-DB7C873E11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xmlns="" id="{F735D85A-133B-404D-B901-A80F6F2B23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xmlns="" id="{08909508-C74C-4597-AC8F-494FCC4775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0658AA4-76CA-4BE3-A7EB-0D340882B2F7}"/>
              </a:ext>
            </a:extLst>
          </p:cNvPr>
          <p:cNvSpPr>
            <a:spLocks noGrp="1"/>
          </p:cNvSpPr>
          <p:nvPr>
            <p:ph type="dt" sz="half" idx="10"/>
          </p:nvPr>
        </p:nvSpPr>
        <p:spPr/>
        <p:txBody>
          <a:bodyPr/>
          <a:lstStyle/>
          <a:p>
            <a:fld id="{2476909C-FE88-4AE1-AA63-1012F2C67A49}" type="datetimeFigureOut">
              <a:rPr lang="x-none" smtClean="0"/>
              <a:t>2/15/2024</a:t>
            </a:fld>
            <a:endParaRPr lang="x-none"/>
          </a:p>
        </p:txBody>
      </p:sp>
      <p:sp>
        <p:nvSpPr>
          <p:cNvPr id="6" name="Footer Placeholder 5">
            <a:extLst>
              <a:ext uri="{FF2B5EF4-FFF2-40B4-BE49-F238E27FC236}">
                <a16:creationId xmlns:a16="http://schemas.microsoft.com/office/drawing/2014/main" xmlns="" id="{00BCE9DF-C076-4400-AB3F-457E68969D4D}"/>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227477E8-CE20-4F55-A0F0-B692B01D7001}"/>
              </a:ext>
            </a:extLst>
          </p:cNvPr>
          <p:cNvSpPr>
            <a:spLocks noGrp="1"/>
          </p:cNvSpPr>
          <p:nvPr>
            <p:ph type="sldNum" sz="quarter" idx="12"/>
          </p:nvPr>
        </p:nvSpPr>
        <p:spPr/>
        <p:txBody>
          <a:bodyPr/>
          <a:lstStyle/>
          <a:p>
            <a:fld id="{CCCD2757-4695-414B-8E37-56616C23CB81}" type="slidenum">
              <a:rPr lang="x-none" smtClean="0"/>
              <a:t>‹#›</a:t>
            </a:fld>
            <a:endParaRPr lang="x-none"/>
          </a:p>
        </p:txBody>
      </p:sp>
    </p:spTree>
    <p:extLst>
      <p:ext uri="{BB962C8B-B14F-4D97-AF65-F5344CB8AC3E}">
        <p14:creationId xmlns:p14="http://schemas.microsoft.com/office/powerpoint/2010/main" val="1237960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83B76E6-B500-4C72-ABC3-055BD1B7B7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62BF00C7-7605-43D1-B9DB-BFEF9DE7D8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419F4FC3-F779-417B-ACAC-87D7D457C3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6909C-FE88-4AE1-AA63-1012F2C67A49}" type="datetimeFigureOut">
              <a:rPr lang="x-none" smtClean="0"/>
              <a:t>2/15/2024</a:t>
            </a:fld>
            <a:endParaRPr lang="x-none"/>
          </a:p>
        </p:txBody>
      </p:sp>
      <p:sp>
        <p:nvSpPr>
          <p:cNvPr id="5" name="Footer Placeholder 4">
            <a:extLst>
              <a:ext uri="{FF2B5EF4-FFF2-40B4-BE49-F238E27FC236}">
                <a16:creationId xmlns:a16="http://schemas.microsoft.com/office/drawing/2014/main" xmlns="" id="{3945EFA4-D860-4A49-9607-425399B039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xmlns="" id="{16A7E6CB-F148-4E2F-8512-7CB99AE7E7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D2757-4695-414B-8E37-56616C23CB81}" type="slidenum">
              <a:rPr lang="x-none" smtClean="0"/>
              <a:t>‹#›</a:t>
            </a:fld>
            <a:endParaRPr lang="x-none"/>
          </a:p>
        </p:txBody>
      </p:sp>
    </p:spTree>
    <p:extLst>
      <p:ext uri="{BB962C8B-B14F-4D97-AF65-F5344CB8AC3E}">
        <p14:creationId xmlns:p14="http://schemas.microsoft.com/office/powerpoint/2010/main" val="3923022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1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1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A8D768-EEFE-4BB2-8D06-75573917F66A}"/>
              </a:ext>
            </a:extLst>
          </p:cNvPr>
          <p:cNvSpPr>
            <a:spLocks noGrp="1"/>
          </p:cNvSpPr>
          <p:nvPr>
            <p:ph type="ctrTitle"/>
          </p:nvPr>
        </p:nvSpPr>
        <p:spPr/>
        <p:txBody>
          <a:bodyPr/>
          <a:lstStyle/>
          <a:p>
            <a:r>
              <a:rPr lang="en-US" dirty="0"/>
              <a:t>Regression</a:t>
            </a:r>
            <a:endParaRPr lang="x-none" dirty="0"/>
          </a:p>
        </p:txBody>
      </p:sp>
      <p:sp>
        <p:nvSpPr>
          <p:cNvPr id="3" name="Subtitle 2">
            <a:extLst>
              <a:ext uri="{FF2B5EF4-FFF2-40B4-BE49-F238E27FC236}">
                <a16:creationId xmlns:a16="http://schemas.microsoft.com/office/drawing/2014/main" xmlns="" id="{BBA0A187-325E-46FC-826C-130ABD7B5A0D}"/>
              </a:ext>
            </a:extLst>
          </p:cNvPr>
          <p:cNvSpPr>
            <a:spLocks noGrp="1"/>
          </p:cNvSpPr>
          <p:nvPr>
            <p:ph type="subTitle" idx="1"/>
          </p:nvPr>
        </p:nvSpPr>
        <p:spPr/>
        <p:txBody>
          <a:bodyPr/>
          <a:lstStyle/>
          <a:p>
            <a:r>
              <a:rPr lang="en-US" dirty="0"/>
              <a:t>Lecture 6</a:t>
            </a:r>
            <a:endParaRPr lang="x-none" dirty="0"/>
          </a:p>
        </p:txBody>
      </p:sp>
    </p:spTree>
    <p:extLst>
      <p:ext uri="{BB962C8B-B14F-4D97-AF65-F5344CB8AC3E}">
        <p14:creationId xmlns:p14="http://schemas.microsoft.com/office/powerpoint/2010/main" val="2081537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xmlns="" id="{E39C108B-850C-43F4-91DB-A6435C0BA04C}"/>
              </a:ext>
            </a:extLst>
          </p:cNvPr>
          <p:cNvSpPr>
            <a:spLocks noGrp="1" noChangeArrowheads="1"/>
          </p:cNvSpPr>
          <p:nvPr>
            <p:ph type="body" idx="1"/>
          </p:nvPr>
        </p:nvSpPr>
        <p:spPr>
          <a:xfrm>
            <a:off x="2057400" y="1295400"/>
            <a:ext cx="7772400" cy="4114800"/>
          </a:xfrm>
        </p:spPr>
        <p:txBody>
          <a:bodyPr/>
          <a:lstStyle/>
          <a:p>
            <a:pPr>
              <a:lnSpc>
                <a:spcPct val="90000"/>
              </a:lnSpc>
            </a:pPr>
            <a:r>
              <a:rPr lang="en-US" altLang="x-none" dirty="0"/>
              <a:t>The first order linear model</a:t>
            </a:r>
          </a:p>
          <a:p>
            <a:pPr>
              <a:lnSpc>
                <a:spcPct val="90000"/>
              </a:lnSpc>
            </a:pPr>
            <a:endParaRPr lang="en-US" altLang="x-none" dirty="0"/>
          </a:p>
          <a:p>
            <a:pPr lvl="1">
              <a:lnSpc>
                <a:spcPct val="90000"/>
              </a:lnSpc>
              <a:buFontTx/>
              <a:buNone/>
            </a:pPr>
            <a:endParaRPr lang="en-US" altLang="x-none" dirty="0"/>
          </a:p>
          <a:p>
            <a:pPr lvl="1">
              <a:lnSpc>
                <a:spcPct val="90000"/>
              </a:lnSpc>
              <a:buFontTx/>
              <a:buNone/>
            </a:pPr>
            <a:r>
              <a:rPr lang="en-US" altLang="x-none" dirty="0"/>
              <a:t>Y = dependent variable</a:t>
            </a:r>
          </a:p>
          <a:p>
            <a:pPr lvl="1">
              <a:lnSpc>
                <a:spcPct val="90000"/>
              </a:lnSpc>
              <a:buFontTx/>
              <a:buNone/>
            </a:pPr>
            <a:r>
              <a:rPr lang="en-US" altLang="x-none" dirty="0"/>
              <a:t>X = independent variable</a:t>
            </a:r>
          </a:p>
          <a:p>
            <a:pPr lvl="1">
              <a:lnSpc>
                <a:spcPct val="90000"/>
              </a:lnSpc>
              <a:buFontTx/>
              <a:buNone/>
            </a:pPr>
            <a:r>
              <a:rPr lang="en-US" altLang="x-none" dirty="0">
                <a:latin typeface="Symbol" panose="05050102010706020507" pitchFamily="18" charset="2"/>
              </a:rPr>
              <a:t>b</a:t>
            </a:r>
            <a:r>
              <a:rPr lang="en-US" altLang="x-none" sz="1800" baseline="-25000" dirty="0"/>
              <a:t>0</a:t>
            </a:r>
            <a:r>
              <a:rPr lang="en-US" altLang="x-none" dirty="0"/>
              <a:t> = Y-intercept</a:t>
            </a:r>
          </a:p>
          <a:p>
            <a:pPr lvl="1">
              <a:lnSpc>
                <a:spcPct val="90000"/>
              </a:lnSpc>
              <a:buFontTx/>
              <a:buNone/>
            </a:pPr>
            <a:r>
              <a:rPr lang="en-US" altLang="x-none" dirty="0">
                <a:latin typeface="Symbol" panose="05050102010706020507" pitchFamily="18" charset="2"/>
              </a:rPr>
              <a:t>b</a:t>
            </a:r>
            <a:r>
              <a:rPr lang="en-US" altLang="x-none" dirty="0"/>
              <a:t> = slope of the line</a:t>
            </a:r>
          </a:p>
          <a:p>
            <a:pPr lvl="1">
              <a:lnSpc>
                <a:spcPct val="90000"/>
              </a:lnSpc>
              <a:buFontTx/>
              <a:buNone/>
            </a:pPr>
            <a:r>
              <a:rPr lang="en-US" altLang="x-none" dirty="0">
                <a:latin typeface="Symbol" panose="05050102010706020507" pitchFamily="18" charset="2"/>
              </a:rPr>
              <a:t>e</a:t>
            </a:r>
            <a:r>
              <a:rPr lang="en-US" altLang="x-none" dirty="0"/>
              <a:t> = error variable</a:t>
            </a:r>
          </a:p>
        </p:txBody>
      </p:sp>
      <p:grpSp>
        <p:nvGrpSpPr>
          <p:cNvPr id="5139" name="Group 19">
            <a:extLst>
              <a:ext uri="{FF2B5EF4-FFF2-40B4-BE49-F238E27FC236}">
                <a16:creationId xmlns:a16="http://schemas.microsoft.com/office/drawing/2014/main" xmlns="" id="{18E4964B-5F5C-4FBB-B19C-0A1A1CA435BA}"/>
              </a:ext>
            </a:extLst>
          </p:cNvPr>
          <p:cNvGrpSpPr>
            <a:grpSpLocks/>
          </p:cNvGrpSpPr>
          <p:nvPr/>
        </p:nvGrpSpPr>
        <p:grpSpPr bwMode="auto">
          <a:xfrm>
            <a:off x="6781800" y="3429000"/>
            <a:ext cx="2667000" cy="1981200"/>
            <a:chOff x="3408" y="2496"/>
            <a:chExt cx="1680" cy="1248"/>
          </a:xfrm>
        </p:grpSpPr>
        <p:sp>
          <p:nvSpPr>
            <p:cNvPr id="5125" name="Line 5">
              <a:extLst>
                <a:ext uri="{FF2B5EF4-FFF2-40B4-BE49-F238E27FC236}">
                  <a16:creationId xmlns:a16="http://schemas.microsoft.com/office/drawing/2014/main" xmlns="" id="{56430BBA-58EF-452A-ACFB-A58E12FAB55F}"/>
                </a:ext>
              </a:extLst>
            </p:cNvPr>
            <p:cNvSpPr>
              <a:spLocks noChangeShapeType="1"/>
            </p:cNvSpPr>
            <p:nvPr/>
          </p:nvSpPr>
          <p:spPr bwMode="auto">
            <a:xfrm>
              <a:off x="3408" y="2496"/>
              <a:ext cx="0" cy="12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5126" name="Line 6">
              <a:extLst>
                <a:ext uri="{FF2B5EF4-FFF2-40B4-BE49-F238E27FC236}">
                  <a16:creationId xmlns:a16="http://schemas.microsoft.com/office/drawing/2014/main" xmlns="" id="{9F4C50A1-D789-4B10-93B1-8A81355D011A}"/>
                </a:ext>
              </a:extLst>
            </p:cNvPr>
            <p:cNvSpPr>
              <a:spLocks noChangeShapeType="1"/>
            </p:cNvSpPr>
            <p:nvPr/>
          </p:nvSpPr>
          <p:spPr bwMode="auto">
            <a:xfrm>
              <a:off x="3408" y="3744"/>
              <a:ext cx="16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sp>
        <p:nvSpPr>
          <p:cNvPr id="5127" name="Text Box 7">
            <a:extLst>
              <a:ext uri="{FF2B5EF4-FFF2-40B4-BE49-F238E27FC236}">
                <a16:creationId xmlns:a16="http://schemas.microsoft.com/office/drawing/2014/main" xmlns="" id="{5472A79F-61A3-4CA5-8539-157F6E80366C}"/>
              </a:ext>
            </a:extLst>
          </p:cNvPr>
          <p:cNvSpPr txBox="1">
            <a:spLocks noChangeArrowheads="1"/>
          </p:cNvSpPr>
          <p:nvPr/>
        </p:nvSpPr>
        <p:spPr bwMode="auto">
          <a:xfrm>
            <a:off x="9204325" y="5334000"/>
            <a:ext cx="350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sz="2400"/>
              <a:t>X</a:t>
            </a:r>
          </a:p>
        </p:txBody>
      </p:sp>
      <p:sp>
        <p:nvSpPr>
          <p:cNvPr id="5128" name="Text Box 8">
            <a:extLst>
              <a:ext uri="{FF2B5EF4-FFF2-40B4-BE49-F238E27FC236}">
                <a16:creationId xmlns:a16="http://schemas.microsoft.com/office/drawing/2014/main" xmlns="" id="{56DD0CCD-4E06-459A-8349-CF149D2DCC9A}"/>
              </a:ext>
            </a:extLst>
          </p:cNvPr>
          <p:cNvSpPr txBox="1">
            <a:spLocks noChangeArrowheads="1"/>
          </p:cNvSpPr>
          <p:nvPr/>
        </p:nvSpPr>
        <p:spPr bwMode="auto">
          <a:xfrm>
            <a:off x="6537325" y="3241676"/>
            <a:ext cx="3353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sz="2400"/>
              <a:t>Y</a:t>
            </a:r>
          </a:p>
        </p:txBody>
      </p:sp>
      <p:sp>
        <p:nvSpPr>
          <p:cNvPr id="5131" name="Line 11">
            <a:extLst>
              <a:ext uri="{FF2B5EF4-FFF2-40B4-BE49-F238E27FC236}">
                <a16:creationId xmlns:a16="http://schemas.microsoft.com/office/drawing/2014/main" xmlns="" id="{331BBBD0-AF8F-47FD-89D7-AD376789A776}"/>
              </a:ext>
            </a:extLst>
          </p:cNvPr>
          <p:cNvSpPr>
            <a:spLocks noChangeShapeType="1"/>
          </p:cNvSpPr>
          <p:nvPr/>
        </p:nvSpPr>
        <p:spPr bwMode="auto">
          <a:xfrm flipV="1">
            <a:off x="6781800" y="3581400"/>
            <a:ext cx="2438400" cy="1600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5132" name="Text Box 12">
            <a:extLst>
              <a:ext uri="{FF2B5EF4-FFF2-40B4-BE49-F238E27FC236}">
                <a16:creationId xmlns:a16="http://schemas.microsoft.com/office/drawing/2014/main" xmlns="" id="{811B2EF0-7DCC-48DA-843C-B22734841903}"/>
              </a:ext>
            </a:extLst>
          </p:cNvPr>
          <p:cNvSpPr txBox="1">
            <a:spLocks noChangeArrowheads="1"/>
          </p:cNvSpPr>
          <p:nvPr/>
        </p:nvSpPr>
        <p:spPr bwMode="auto">
          <a:xfrm>
            <a:off x="6461126" y="5062538"/>
            <a:ext cx="3857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Symbol" panose="05050102010706020507" pitchFamily="18" charset="2"/>
              </a:rPr>
              <a:t>b</a:t>
            </a:r>
            <a:r>
              <a:rPr lang="en-US" altLang="x-none" baseline="-25000">
                <a:latin typeface="Times New Roman" panose="02020603050405020304" pitchFamily="18" charset="0"/>
              </a:rPr>
              <a:t>0</a:t>
            </a:r>
            <a:endParaRPr lang="en-US" altLang="x-none">
              <a:latin typeface="Times New Roman" panose="02020603050405020304" pitchFamily="18" charset="0"/>
            </a:endParaRPr>
          </a:p>
        </p:txBody>
      </p:sp>
      <p:sp>
        <p:nvSpPr>
          <p:cNvPr id="5133" name="Freeform 13">
            <a:extLst>
              <a:ext uri="{FF2B5EF4-FFF2-40B4-BE49-F238E27FC236}">
                <a16:creationId xmlns:a16="http://schemas.microsoft.com/office/drawing/2014/main" xmlns="" id="{5147ABC9-E0F1-4235-A90C-F4DB0066C273}"/>
              </a:ext>
            </a:extLst>
          </p:cNvPr>
          <p:cNvSpPr>
            <a:spLocks/>
          </p:cNvSpPr>
          <p:nvPr/>
        </p:nvSpPr>
        <p:spPr bwMode="auto">
          <a:xfrm>
            <a:off x="7010400" y="4572000"/>
            <a:ext cx="685800" cy="457200"/>
          </a:xfrm>
          <a:custGeom>
            <a:avLst/>
            <a:gdLst>
              <a:gd name="T0" fmla="*/ 0 w 432"/>
              <a:gd name="T1" fmla="*/ 288 h 288"/>
              <a:gd name="T2" fmla="*/ 432 w 432"/>
              <a:gd name="T3" fmla="*/ 288 h 288"/>
              <a:gd name="T4" fmla="*/ 432 w 432"/>
              <a:gd name="T5" fmla="*/ 0 h 288"/>
            </a:gdLst>
            <a:ahLst/>
            <a:cxnLst>
              <a:cxn ang="0">
                <a:pos x="T0" y="T1"/>
              </a:cxn>
              <a:cxn ang="0">
                <a:pos x="T2" y="T3"/>
              </a:cxn>
              <a:cxn ang="0">
                <a:pos x="T4" y="T5"/>
              </a:cxn>
            </a:cxnLst>
            <a:rect l="0" t="0" r="r" b="b"/>
            <a:pathLst>
              <a:path w="432" h="288">
                <a:moveTo>
                  <a:pt x="0" y="288"/>
                </a:moveTo>
                <a:lnTo>
                  <a:pt x="432" y="288"/>
                </a:lnTo>
                <a:lnTo>
                  <a:pt x="432"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5134" name="Text Box 14">
            <a:extLst>
              <a:ext uri="{FF2B5EF4-FFF2-40B4-BE49-F238E27FC236}">
                <a16:creationId xmlns:a16="http://schemas.microsoft.com/office/drawing/2014/main" xmlns="" id="{1EDE46B2-BC73-4DFD-AF6D-D9B1B6AF21E4}"/>
              </a:ext>
            </a:extLst>
          </p:cNvPr>
          <p:cNvSpPr txBox="1">
            <a:spLocks noChangeArrowheads="1"/>
          </p:cNvSpPr>
          <p:nvPr/>
        </p:nvSpPr>
        <p:spPr bwMode="auto">
          <a:xfrm>
            <a:off x="7070726" y="4987925"/>
            <a:ext cx="5533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Run</a:t>
            </a:r>
          </a:p>
        </p:txBody>
      </p:sp>
      <p:sp>
        <p:nvSpPr>
          <p:cNvPr id="5135" name="Text Box 15">
            <a:extLst>
              <a:ext uri="{FF2B5EF4-FFF2-40B4-BE49-F238E27FC236}">
                <a16:creationId xmlns:a16="http://schemas.microsoft.com/office/drawing/2014/main" xmlns="" id="{A5A83A0F-0414-4D68-986A-FCDC3B4361CC}"/>
              </a:ext>
            </a:extLst>
          </p:cNvPr>
          <p:cNvSpPr txBox="1">
            <a:spLocks noChangeArrowheads="1"/>
          </p:cNvSpPr>
          <p:nvPr/>
        </p:nvSpPr>
        <p:spPr bwMode="auto">
          <a:xfrm>
            <a:off x="7680325" y="4606925"/>
            <a:ext cx="5677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Rise</a:t>
            </a:r>
          </a:p>
        </p:txBody>
      </p:sp>
      <p:sp>
        <p:nvSpPr>
          <p:cNvPr id="5136" name="Text Box 16">
            <a:extLst>
              <a:ext uri="{FF2B5EF4-FFF2-40B4-BE49-F238E27FC236}">
                <a16:creationId xmlns:a16="http://schemas.microsoft.com/office/drawing/2014/main" xmlns="" id="{A9648E62-5172-408A-932C-21A2481265EB}"/>
              </a:ext>
            </a:extLst>
          </p:cNvPr>
          <p:cNvSpPr txBox="1">
            <a:spLocks noChangeArrowheads="1"/>
          </p:cNvSpPr>
          <p:nvPr/>
        </p:nvSpPr>
        <p:spPr bwMode="auto">
          <a:xfrm>
            <a:off x="8518525" y="4681538"/>
            <a:ext cx="1451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Symbol" panose="05050102010706020507" pitchFamily="18" charset="2"/>
              </a:rPr>
              <a:t>b</a:t>
            </a:r>
            <a:r>
              <a:rPr lang="en-US" altLang="x-none" baseline="-25000">
                <a:latin typeface="Symbol" panose="05050102010706020507" pitchFamily="18" charset="2"/>
              </a:rPr>
              <a:t>1</a:t>
            </a:r>
            <a:r>
              <a:rPr lang="en-US" altLang="x-none"/>
              <a:t> = Rise/Run</a:t>
            </a:r>
          </a:p>
        </p:txBody>
      </p:sp>
      <p:sp>
        <p:nvSpPr>
          <p:cNvPr id="5137" name="Line 17">
            <a:extLst>
              <a:ext uri="{FF2B5EF4-FFF2-40B4-BE49-F238E27FC236}">
                <a16:creationId xmlns:a16="http://schemas.microsoft.com/office/drawing/2014/main" xmlns="" id="{BD1357DF-694B-4C2C-BBEE-8DB236771EA5}"/>
              </a:ext>
            </a:extLst>
          </p:cNvPr>
          <p:cNvSpPr>
            <a:spLocks noChangeShapeType="1"/>
          </p:cNvSpPr>
          <p:nvPr/>
        </p:nvSpPr>
        <p:spPr bwMode="auto">
          <a:xfrm flipH="1">
            <a:off x="6705600" y="51816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5138" name="Text Box 18">
            <a:extLst>
              <a:ext uri="{FF2B5EF4-FFF2-40B4-BE49-F238E27FC236}">
                <a16:creationId xmlns:a16="http://schemas.microsoft.com/office/drawing/2014/main" xmlns="" id="{26D38531-BBCB-46F4-AA71-756519DFFA44}"/>
              </a:ext>
            </a:extLst>
          </p:cNvPr>
          <p:cNvSpPr txBox="1">
            <a:spLocks noChangeArrowheads="1"/>
          </p:cNvSpPr>
          <p:nvPr/>
        </p:nvSpPr>
        <p:spPr bwMode="auto">
          <a:xfrm>
            <a:off x="7086601" y="2970213"/>
            <a:ext cx="3651641" cy="92333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dirty="0">
                <a:latin typeface="Symbol" panose="05050102010706020507" pitchFamily="18" charset="2"/>
                <a:cs typeface="Calibri" panose="020F0502020204030204" pitchFamily="34" charset="0"/>
              </a:rPr>
              <a:t>  </a:t>
            </a:r>
            <a:r>
              <a:rPr lang="en-US" altLang="x-none" dirty="0"/>
              <a:t> and </a:t>
            </a:r>
            <a:r>
              <a:rPr lang="en-US" altLang="x-none" dirty="0">
                <a:latin typeface="Symbol" panose="05050102010706020507" pitchFamily="18" charset="2"/>
              </a:rPr>
              <a:t>b</a:t>
            </a:r>
            <a:r>
              <a:rPr lang="en-US" altLang="x-none" dirty="0"/>
              <a:t> are unknown population</a:t>
            </a:r>
            <a:br>
              <a:rPr lang="en-US" altLang="x-none" dirty="0"/>
            </a:br>
            <a:r>
              <a:rPr lang="en-US" altLang="x-none" dirty="0"/>
              <a:t>parameters, therefore are estimated </a:t>
            </a:r>
          </a:p>
          <a:p>
            <a:pPr algn="l"/>
            <a:r>
              <a:rPr lang="en-US" altLang="x-none" dirty="0"/>
              <a:t>from the data.</a:t>
            </a:r>
          </a:p>
        </p:txBody>
      </p:sp>
      <p:pic>
        <p:nvPicPr>
          <p:cNvPr id="17" name="Graphic 16">
            <a:extLst>
              <a:ext uri="{FF2B5EF4-FFF2-40B4-BE49-F238E27FC236}">
                <a16:creationId xmlns:a16="http://schemas.microsoft.com/office/drawing/2014/main" xmlns="" id="{1382480C-916A-4275-9E6F-C89C40A43A91}"/>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l="33673" r="47720"/>
          <a:stretch/>
        </p:blipFill>
        <p:spPr>
          <a:xfrm>
            <a:off x="7078685" y="2978421"/>
            <a:ext cx="293665" cy="333428"/>
          </a:xfrm>
          <a:prstGeom prst="rect">
            <a:avLst/>
          </a:prstGeom>
        </p:spPr>
      </p:pic>
      <p:graphicFrame>
        <p:nvGraphicFramePr>
          <p:cNvPr id="21" name="Object 4">
            <a:extLst>
              <a:ext uri="{FF2B5EF4-FFF2-40B4-BE49-F238E27FC236}">
                <a16:creationId xmlns:a16="http://schemas.microsoft.com/office/drawing/2014/main" xmlns="" id="{514E7B13-EB99-42C1-8930-99E9152247F9}"/>
              </a:ext>
            </a:extLst>
          </p:cNvPr>
          <p:cNvGraphicFramePr>
            <a:graphicFrameLocks noChangeAspect="1"/>
          </p:cNvGraphicFramePr>
          <p:nvPr>
            <p:extLst>
              <p:ext uri="{D42A27DB-BD31-4B8C-83A1-F6EECF244321}">
                <p14:modId xmlns:p14="http://schemas.microsoft.com/office/powerpoint/2010/main" val="1533502906"/>
              </p:ext>
            </p:extLst>
          </p:nvPr>
        </p:nvGraphicFramePr>
        <p:xfrm>
          <a:off x="3641725" y="1882479"/>
          <a:ext cx="3368675" cy="596900"/>
        </p:xfrm>
        <a:graphic>
          <a:graphicData uri="http://schemas.openxmlformats.org/presentationml/2006/ole">
            <mc:AlternateContent xmlns:mc="http://schemas.openxmlformats.org/markup-compatibility/2006">
              <mc:Choice xmlns:v="urn:schemas-microsoft-com:vml" Requires="v">
                <p:oleObj spid="_x0000_s3077" name="Equation" r:id="rId5" imgW="1003300" imgH="177800" progId="Equation.3">
                  <p:embed/>
                </p:oleObj>
              </mc:Choice>
              <mc:Fallback>
                <p:oleObj name="Equation" r:id="rId5" imgW="1003300" imgH="177800" progId="Equation.3">
                  <p:embed/>
                  <p:pic>
                    <p:nvPicPr>
                      <p:cNvPr id="5124" name="Object 4">
                        <a:extLst>
                          <a:ext uri="{FF2B5EF4-FFF2-40B4-BE49-F238E27FC236}">
                            <a16:creationId xmlns:a16="http://schemas.microsoft.com/office/drawing/2014/main" xmlns="" id="{017DD28B-AAD7-41CC-BF26-6721C79CB9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1725" y="1882479"/>
                        <a:ext cx="3368675" cy="596900"/>
                      </a:xfrm>
                      <a:prstGeom prst="rect">
                        <a:avLst/>
                      </a:prstGeom>
                      <a:solidFill>
                        <a:srgbClr val="00FFFF"/>
                      </a:solidFill>
                      <a:ln>
                        <a:noFill/>
                      </a:ln>
                      <a:effectLst>
                        <a:outerShdw dist="117088" dir="18636078" algn="ctr" rotWithShape="0">
                          <a:srgbClr val="2C2CB0"/>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38"/>
                                        </p:tgtEl>
                                        <p:attrNameLst>
                                          <p:attrName>style.visibility</p:attrName>
                                        </p:attrNameLst>
                                      </p:cBhvr>
                                      <p:to>
                                        <p:strVal val="visible"/>
                                      </p:to>
                                    </p:set>
                                  </p:childTnLst>
                                </p:cTn>
                              </p:par>
                            </p:childTnLst>
                          </p:cTn>
                        </p:par>
                        <p:par>
                          <p:cTn id="7" fill="hold">
                            <p:stCondLst>
                              <p:cond delay="500"/>
                            </p:stCondLst>
                            <p:childTnLst>
                              <p:par>
                                <p:cTn id="8" presetID="9" presetClass="entr" presetSubtype="0" fill="hold" nodeType="after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dissolv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xmlns="" id="{149FD133-F4ED-4152-99D3-9DBB21A2BF08}"/>
              </a:ext>
            </a:extLst>
          </p:cNvPr>
          <p:cNvSpPr>
            <a:spLocks noGrp="1" noChangeArrowheads="1"/>
          </p:cNvSpPr>
          <p:nvPr>
            <p:ph type="title"/>
          </p:nvPr>
        </p:nvSpPr>
        <p:spPr/>
        <p:txBody>
          <a:bodyPr/>
          <a:lstStyle/>
          <a:p>
            <a:pPr algn="l"/>
            <a:r>
              <a:rPr lang="en-US" altLang="x-none"/>
              <a:t>Estimating the Coefficients</a:t>
            </a:r>
          </a:p>
        </p:txBody>
      </p:sp>
      <p:sp>
        <p:nvSpPr>
          <p:cNvPr id="8195" name="Rectangle 3">
            <a:extLst>
              <a:ext uri="{FF2B5EF4-FFF2-40B4-BE49-F238E27FC236}">
                <a16:creationId xmlns:a16="http://schemas.microsoft.com/office/drawing/2014/main" xmlns="" id="{DC3ECB6F-D99D-48B7-891C-A3515D5B8BCA}"/>
              </a:ext>
            </a:extLst>
          </p:cNvPr>
          <p:cNvSpPr>
            <a:spLocks noGrp="1" noChangeArrowheads="1"/>
          </p:cNvSpPr>
          <p:nvPr>
            <p:ph type="body" idx="1"/>
          </p:nvPr>
        </p:nvSpPr>
        <p:spPr>
          <a:xfrm>
            <a:off x="2209800" y="1752600"/>
            <a:ext cx="7772400" cy="2133600"/>
          </a:xfrm>
        </p:spPr>
        <p:txBody>
          <a:bodyPr/>
          <a:lstStyle/>
          <a:p>
            <a:r>
              <a:rPr lang="en-US" altLang="x-none"/>
              <a:t>The estimates are determined by </a:t>
            </a:r>
          </a:p>
          <a:p>
            <a:pPr lvl="1"/>
            <a:r>
              <a:rPr lang="en-US" altLang="x-none"/>
              <a:t>drawing a sample from the population of interest,</a:t>
            </a:r>
          </a:p>
          <a:p>
            <a:pPr lvl="1"/>
            <a:r>
              <a:rPr lang="en-US" altLang="x-none"/>
              <a:t>calculating sample statistics.</a:t>
            </a:r>
          </a:p>
          <a:p>
            <a:pPr lvl="1"/>
            <a:r>
              <a:rPr lang="en-US" altLang="x-none"/>
              <a:t>producing a straight line that cuts into the data.</a:t>
            </a:r>
          </a:p>
        </p:txBody>
      </p:sp>
      <p:sp>
        <p:nvSpPr>
          <p:cNvPr id="8196" name="Freeform 4">
            <a:extLst>
              <a:ext uri="{FF2B5EF4-FFF2-40B4-BE49-F238E27FC236}">
                <a16:creationId xmlns:a16="http://schemas.microsoft.com/office/drawing/2014/main" xmlns="" id="{58E1D3B3-1EF5-459A-ABE1-CC5768A56E36}"/>
              </a:ext>
            </a:extLst>
          </p:cNvPr>
          <p:cNvSpPr>
            <a:spLocks/>
          </p:cNvSpPr>
          <p:nvPr/>
        </p:nvSpPr>
        <p:spPr bwMode="auto">
          <a:xfrm>
            <a:off x="3733801" y="3948114"/>
            <a:ext cx="4302125" cy="2147887"/>
          </a:xfrm>
          <a:custGeom>
            <a:avLst/>
            <a:gdLst>
              <a:gd name="T0" fmla="*/ 0 w 2112"/>
              <a:gd name="T1" fmla="*/ 0 h 1248"/>
              <a:gd name="T2" fmla="*/ 0 w 2112"/>
              <a:gd name="T3" fmla="*/ 1248 h 1248"/>
              <a:gd name="T4" fmla="*/ 2112 w 2112"/>
              <a:gd name="T5" fmla="*/ 1248 h 1248"/>
            </a:gdLst>
            <a:ahLst/>
            <a:cxnLst>
              <a:cxn ang="0">
                <a:pos x="T0" y="T1"/>
              </a:cxn>
              <a:cxn ang="0">
                <a:pos x="T2" y="T3"/>
              </a:cxn>
              <a:cxn ang="0">
                <a:pos x="T4" y="T5"/>
              </a:cxn>
            </a:cxnLst>
            <a:rect l="0" t="0" r="r" b="b"/>
            <a:pathLst>
              <a:path w="2112" h="1248">
                <a:moveTo>
                  <a:pt x="0" y="0"/>
                </a:moveTo>
                <a:lnTo>
                  <a:pt x="0" y="1248"/>
                </a:lnTo>
                <a:lnTo>
                  <a:pt x="2112" y="1248"/>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8199" name="Text Box 7">
            <a:extLst>
              <a:ext uri="{FF2B5EF4-FFF2-40B4-BE49-F238E27FC236}">
                <a16:creationId xmlns:a16="http://schemas.microsoft.com/office/drawing/2014/main" xmlns="" id="{0DBBD037-EB4F-47A6-96B9-53632359365D}"/>
              </a:ext>
            </a:extLst>
          </p:cNvPr>
          <p:cNvSpPr txBox="1">
            <a:spLocks noChangeArrowheads="1"/>
          </p:cNvSpPr>
          <p:nvPr/>
        </p:nvSpPr>
        <p:spPr bwMode="auto">
          <a:xfrm>
            <a:off x="3946526" y="4075113"/>
            <a:ext cx="315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Wingdings" panose="05000000000000000000" pitchFamily="2" charset="2"/>
              </a:rPr>
              <a:t>w</a:t>
            </a:r>
          </a:p>
        </p:txBody>
      </p:sp>
      <p:sp>
        <p:nvSpPr>
          <p:cNvPr id="8200" name="Text Box 8">
            <a:extLst>
              <a:ext uri="{FF2B5EF4-FFF2-40B4-BE49-F238E27FC236}">
                <a16:creationId xmlns:a16="http://schemas.microsoft.com/office/drawing/2014/main" xmlns="" id="{D36FFE6D-7FD8-457C-900E-E2E0A15AEC7C}"/>
              </a:ext>
            </a:extLst>
          </p:cNvPr>
          <p:cNvSpPr txBox="1">
            <a:spLocks noChangeArrowheads="1"/>
          </p:cNvSpPr>
          <p:nvPr/>
        </p:nvSpPr>
        <p:spPr bwMode="auto">
          <a:xfrm>
            <a:off x="4403726" y="4379913"/>
            <a:ext cx="315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Wingdings" panose="05000000000000000000" pitchFamily="2" charset="2"/>
              </a:rPr>
              <a:t>w</a:t>
            </a:r>
          </a:p>
        </p:txBody>
      </p:sp>
      <p:sp>
        <p:nvSpPr>
          <p:cNvPr id="8201" name="Text Box 9">
            <a:extLst>
              <a:ext uri="{FF2B5EF4-FFF2-40B4-BE49-F238E27FC236}">
                <a16:creationId xmlns:a16="http://schemas.microsoft.com/office/drawing/2014/main" xmlns="" id="{65DD171D-4B32-4EC2-8465-AE325CEDA37D}"/>
              </a:ext>
            </a:extLst>
          </p:cNvPr>
          <p:cNvSpPr txBox="1">
            <a:spLocks noChangeArrowheads="1"/>
          </p:cNvSpPr>
          <p:nvPr/>
        </p:nvSpPr>
        <p:spPr bwMode="auto">
          <a:xfrm>
            <a:off x="4403726" y="4837113"/>
            <a:ext cx="315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Wingdings" panose="05000000000000000000" pitchFamily="2" charset="2"/>
              </a:rPr>
              <a:t>w</a:t>
            </a:r>
          </a:p>
        </p:txBody>
      </p:sp>
      <p:sp>
        <p:nvSpPr>
          <p:cNvPr id="8202" name="Text Box 10">
            <a:extLst>
              <a:ext uri="{FF2B5EF4-FFF2-40B4-BE49-F238E27FC236}">
                <a16:creationId xmlns:a16="http://schemas.microsoft.com/office/drawing/2014/main" xmlns="" id="{19A34A11-8396-4CF9-97DF-09E48E2078FE}"/>
              </a:ext>
            </a:extLst>
          </p:cNvPr>
          <p:cNvSpPr txBox="1">
            <a:spLocks noChangeArrowheads="1"/>
          </p:cNvSpPr>
          <p:nvPr/>
        </p:nvSpPr>
        <p:spPr bwMode="auto">
          <a:xfrm>
            <a:off x="4403726" y="5181601"/>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Wingdings" panose="05000000000000000000" pitchFamily="2" charset="2"/>
              </a:rPr>
              <a:t>w</a:t>
            </a:r>
          </a:p>
        </p:txBody>
      </p:sp>
      <p:sp>
        <p:nvSpPr>
          <p:cNvPr id="8203" name="Text Box 11">
            <a:extLst>
              <a:ext uri="{FF2B5EF4-FFF2-40B4-BE49-F238E27FC236}">
                <a16:creationId xmlns:a16="http://schemas.microsoft.com/office/drawing/2014/main" xmlns="" id="{3AD9FDC9-6694-4C5F-B36C-AC8BA73ED8C8}"/>
              </a:ext>
            </a:extLst>
          </p:cNvPr>
          <p:cNvSpPr txBox="1">
            <a:spLocks noChangeArrowheads="1"/>
          </p:cNvSpPr>
          <p:nvPr/>
        </p:nvSpPr>
        <p:spPr bwMode="auto">
          <a:xfrm>
            <a:off x="4937125" y="5029201"/>
            <a:ext cx="2998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Wingdings" panose="05000000000000000000" pitchFamily="2" charset="2"/>
              </a:rPr>
              <a:t>w  w  w      w</a:t>
            </a:r>
          </a:p>
        </p:txBody>
      </p:sp>
      <p:sp>
        <p:nvSpPr>
          <p:cNvPr id="8204" name="Text Box 12">
            <a:extLst>
              <a:ext uri="{FF2B5EF4-FFF2-40B4-BE49-F238E27FC236}">
                <a16:creationId xmlns:a16="http://schemas.microsoft.com/office/drawing/2014/main" xmlns="" id="{9328D09B-2824-48BE-9524-D2C4AB51029C}"/>
              </a:ext>
            </a:extLst>
          </p:cNvPr>
          <p:cNvSpPr txBox="1">
            <a:spLocks noChangeArrowheads="1"/>
          </p:cNvSpPr>
          <p:nvPr/>
        </p:nvSpPr>
        <p:spPr bwMode="auto">
          <a:xfrm>
            <a:off x="5505451" y="4684713"/>
            <a:ext cx="315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Wingdings" panose="05000000000000000000" pitchFamily="2" charset="2"/>
              </a:rPr>
              <a:t>w</a:t>
            </a:r>
          </a:p>
        </p:txBody>
      </p:sp>
      <p:sp>
        <p:nvSpPr>
          <p:cNvPr id="8205" name="Text Box 13">
            <a:extLst>
              <a:ext uri="{FF2B5EF4-FFF2-40B4-BE49-F238E27FC236}">
                <a16:creationId xmlns:a16="http://schemas.microsoft.com/office/drawing/2014/main" xmlns="" id="{81CD3009-DC13-45AD-994B-4A3CA1802A1B}"/>
              </a:ext>
            </a:extLst>
          </p:cNvPr>
          <p:cNvSpPr txBox="1">
            <a:spLocks noChangeArrowheads="1"/>
          </p:cNvSpPr>
          <p:nvPr/>
        </p:nvSpPr>
        <p:spPr bwMode="auto">
          <a:xfrm>
            <a:off x="6116639" y="5299076"/>
            <a:ext cx="1133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Wingdings" panose="05000000000000000000" pitchFamily="2" charset="2"/>
              </a:rPr>
              <a:t>w   w</a:t>
            </a:r>
          </a:p>
        </p:txBody>
      </p:sp>
      <p:sp>
        <p:nvSpPr>
          <p:cNvPr id="8206" name="Text Box 14">
            <a:extLst>
              <a:ext uri="{FF2B5EF4-FFF2-40B4-BE49-F238E27FC236}">
                <a16:creationId xmlns:a16="http://schemas.microsoft.com/office/drawing/2014/main" xmlns="" id="{DE159052-3F6F-4CC0-832D-CC5522781144}"/>
              </a:ext>
            </a:extLst>
          </p:cNvPr>
          <p:cNvSpPr txBox="1">
            <a:spLocks noChangeArrowheads="1"/>
          </p:cNvSpPr>
          <p:nvPr/>
        </p:nvSpPr>
        <p:spPr bwMode="auto">
          <a:xfrm>
            <a:off x="6892926" y="4953001"/>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Wingdings" panose="05000000000000000000" pitchFamily="2" charset="2"/>
              </a:rPr>
              <a:t>w</a:t>
            </a:r>
          </a:p>
        </p:txBody>
      </p:sp>
      <p:sp>
        <p:nvSpPr>
          <p:cNvPr id="8207" name="Text Box 15">
            <a:extLst>
              <a:ext uri="{FF2B5EF4-FFF2-40B4-BE49-F238E27FC236}">
                <a16:creationId xmlns:a16="http://schemas.microsoft.com/office/drawing/2014/main" xmlns="" id="{B49B4CF5-F93E-4709-877A-78D64206A009}"/>
              </a:ext>
            </a:extLst>
          </p:cNvPr>
          <p:cNvSpPr txBox="1">
            <a:spLocks noChangeArrowheads="1"/>
          </p:cNvSpPr>
          <p:nvPr/>
        </p:nvSpPr>
        <p:spPr bwMode="auto">
          <a:xfrm>
            <a:off x="4929189" y="5294313"/>
            <a:ext cx="904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Wingdings" panose="05000000000000000000" pitchFamily="2" charset="2"/>
              </a:rPr>
              <a:t>w  w</a:t>
            </a:r>
          </a:p>
        </p:txBody>
      </p:sp>
      <p:sp>
        <p:nvSpPr>
          <p:cNvPr id="8208" name="Text Box 16">
            <a:extLst>
              <a:ext uri="{FF2B5EF4-FFF2-40B4-BE49-F238E27FC236}">
                <a16:creationId xmlns:a16="http://schemas.microsoft.com/office/drawing/2014/main" xmlns="" id="{83A61A19-00A2-4A57-9D0C-98D3E8E17C12}"/>
              </a:ext>
            </a:extLst>
          </p:cNvPr>
          <p:cNvSpPr txBox="1">
            <a:spLocks noChangeArrowheads="1"/>
          </p:cNvSpPr>
          <p:nvPr/>
        </p:nvSpPr>
        <p:spPr bwMode="auto">
          <a:xfrm>
            <a:off x="6115051" y="5599113"/>
            <a:ext cx="315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latin typeface="Wingdings" panose="05000000000000000000" pitchFamily="2" charset="2"/>
              </a:rPr>
              <a:t>w</a:t>
            </a:r>
          </a:p>
        </p:txBody>
      </p:sp>
      <p:sp>
        <p:nvSpPr>
          <p:cNvPr id="8210" name="Line 18">
            <a:extLst>
              <a:ext uri="{FF2B5EF4-FFF2-40B4-BE49-F238E27FC236}">
                <a16:creationId xmlns:a16="http://schemas.microsoft.com/office/drawing/2014/main" xmlns="" id="{594A6D24-55BD-49B6-8914-CBFE3A8C7FED}"/>
              </a:ext>
            </a:extLst>
          </p:cNvPr>
          <p:cNvSpPr>
            <a:spLocks noChangeShapeType="1"/>
          </p:cNvSpPr>
          <p:nvPr/>
        </p:nvSpPr>
        <p:spPr bwMode="auto">
          <a:xfrm>
            <a:off x="4592638" y="44958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8211" name="Line 19">
            <a:extLst>
              <a:ext uri="{FF2B5EF4-FFF2-40B4-BE49-F238E27FC236}">
                <a16:creationId xmlns:a16="http://schemas.microsoft.com/office/drawing/2014/main" xmlns="" id="{531D5E06-E84C-4EE9-BBF3-CC234AB16F33}"/>
              </a:ext>
            </a:extLst>
          </p:cNvPr>
          <p:cNvSpPr>
            <a:spLocks noChangeShapeType="1"/>
          </p:cNvSpPr>
          <p:nvPr/>
        </p:nvSpPr>
        <p:spPr bwMode="auto">
          <a:xfrm>
            <a:off x="5084763" y="5029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8213" name="Line 21">
            <a:extLst>
              <a:ext uri="{FF2B5EF4-FFF2-40B4-BE49-F238E27FC236}">
                <a16:creationId xmlns:a16="http://schemas.microsoft.com/office/drawing/2014/main" xmlns="" id="{CCD98BB1-2B21-4175-BC94-28886DF2F9CB}"/>
              </a:ext>
            </a:extLst>
          </p:cNvPr>
          <p:cNvSpPr>
            <a:spLocks noChangeShapeType="1"/>
          </p:cNvSpPr>
          <p:nvPr/>
        </p:nvSpPr>
        <p:spPr bwMode="auto">
          <a:xfrm>
            <a:off x="5673725" y="47244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8214" name="Line 22">
            <a:extLst>
              <a:ext uri="{FF2B5EF4-FFF2-40B4-BE49-F238E27FC236}">
                <a16:creationId xmlns:a16="http://schemas.microsoft.com/office/drawing/2014/main" xmlns="" id="{5392A536-6538-4520-BA15-B10117C46461}"/>
              </a:ext>
            </a:extLst>
          </p:cNvPr>
          <p:cNvSpPr>
            <a:spLocks noChangeShapeType="1"/>
          </p:cNvSpPr>
          <p:nvPr/>
        </p:nvSpPr>
        <p:spPr bwMode="auto">
          <a:xfrm>
            <a:off x="6269038" y="50292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8215" name="Line 23">
            <a:extLst>
              <a:ext uri="{FF2B5EF4-FFF2-40B4-BE49-F238E27FC236}">
                <a16:creationId xmlns:a16="http://schemas.microsoft.com/office/drawing/2014/main" xmlns="" id="{AAB39957-9C1C-4E36-97CC-C4D6574C5C5B}"/>
              </a:ext>
            </a:extLst>
          </p:cNvPr>
          <p:cNvSpPr>
            <a:spLocks noChangeShapeType="1"/>
          </p:cNvSpPr>
          <p:nvPr/>
        </p:nvSpPr>
        <p:spPr bwMode="auto">
          <a:xfrm>
            <a:off x="7065963" y="5029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8216" name="Line 24">
            <a:extLst>
              <a:ext uri="{FF2B5EF4-FFF2-40B4-BE49-F238E27FC236}">
                <a16:creationId xmlns:a16="http://schemas.microsoft.com/office/drawing/2014/main" xmlns="" id="{0A1AE2AD-391D-4971-82CD-C65EF8CCE356}"/>
              </a:ext>
            </a:extLst>
          </p:cNvPr>
          <p:cNvSpPr>
            <a:spLocks noChangeShapeType="1"/>
          </p:cNvSpPr>
          <p:nvPr/>
        </p:nvSpPr>
        <p:spPr bwMode="auto">
          <a:xfrm>
            <a:off x="3733800" y="4689475"/>
            <a:ext cx="4114800" cy="10668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8217" name="Line 25">
            <a:extLst>
              <a:ext uri="{FF2B5EF4-FFF2-40B4-BE49-F238E27FC236}">
                <a16:creationId xmlns:a16="http://schemas.microsoft.com/office/drawing/2014/main" xmlns="" id="{686E5789-A451-4394-9F96-122F93D1C4B0}"/>
              </a:ext>
            </a:extLst>
          </p:cNvPr>
          <p:cNvSpPr>
            <a:spLocks noChangeShapeType="1"/>
          </p:cNvSpPr>
          <p:nvPr/>
        </p:nvSpPr>
        <p:spPr bwMode="auto">
          <a:xfrm>
            <a:off x="3733800" y="4191000"/>
            <a:ext cx="4038600" cy="1905000"/>
          </a:xfrm>
          <a:prstGeom prst="line">
            <a:avLst/>
          </a:prstGeom>
          <a:noFill/>
          <a:ln w="952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8219" name="Line 27">
            <a:extLst>
              <a:ext uri="{FF2B5EF4-FFF2-40B4-BE49-F238E27FC236}">
                <a16:creationId xmlns:a16="http://schemas.microsoft.com/office/drawing/2014/main" xmlns="" id="{1CE6FF52-F96B-42A0-8F86-66E2134518FB}"/>
              </a:ext>
            </a:extLst>
          </p:cNvPr>
          <p:cNvSpPr>
            <a:spLocks noChangeShapeType="1"/>
          </p:cNvSpPr>
          <p:nvPr/>
        </p:nvSpPr>
        <p:spPr bwMode="auto">
          <a:xfrm>
            <a:off x="3733800" y="4953000"/>
            <a:ext cx="4038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8220" name="Text Box 28">
            <a:extLst>
              <a:ext uri="{FF2B5EF4-FFF2-40B4-BE49-F238E27FC236}">
                <a16:creationId xmlns:a16="http://schemas.microsoft.com/office/drawing/2014/main" xmlns="" id="{92ED0FD4-4DC0-454A-9785-876B4B81AC12}"/>
              </a:ext>
            </a:extLst>
          </p:cNvPr>
          <p:cNvSpPr txBox="1">
            <a:spLocks noChangeArrowheads="1"/>
          </p:cNvSpPr>
          <p:nvPr/>
        </p:nvSpPr>
        <p:spPr bwMode="auto">
          <a:xfrm>
            <a:off x="7250114" y="4202114"/>
            <a:ext cx="3515771" cy="830997"/>
          </a:xfrm>
          <a:prstGeom prst="rect">
            <a:avLst/>
          </a:prstGeom>
          <a:solidFill>
            <a:srgbClr val="D1D1D1"/>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sz="2400"/>
              <a:t>Question: What should be </a:t>
            </a:r>
            <a:br>
              <a:rPr lang="en-US" altLang="x-none" sz="2400"/>
            </a:br>
            <a:r>
              <a:rPr lang="en-US" altLang="x-none" sz="2400"/>
              <a:t>considered a good line?</a:t>
            </a:r>
          </a:p>
        </p:txBody>
      </p:sp>
      <p:sp>
        <p:nvSpPr>
          <p:cNvPr id="8221" name="Text Box 29">
            <a:extLst>
              <a:ext uri="{FF2B5EF4-FFF2-40B4-BE49-F238E27FC236}">
                <a16:creationId xmlns:a16="http://schemas.microsoft.com/office/drawing/2014/main" xmlns="" id="{C0E3EB0D-F1DD-4CD3-8F7D-58269E3041E1}"/>
              </a:ext>
            </a:extLst>
          </p:cNvPr>
          <p:cNvSpPr txBox="1">
            <a:spLocks noChangeArrowheads="1"/>
          </p:cNvSpPr>
          <p:nvPr/>
        </p:nvSpPr>
        <p:spPr bwMode="auto">
          <a:xfrm>
            <a:off x="7010401" y="6019801"/>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X</a:t>
            </a:r>
          </a:p>
        </p:txBody>
      </p:sp>
      <p:sp>
        <p:nvSpPr>
          <p:cNvPr id="8222" name="Text Box 30">
            <a:extLst>
              <a:ext uri="{FF2B5EF4-FFF2-40B4-BE49-F238E27FC236}">
                <a16:creationId xmlns:a16="http://schemas.microsoft.com/office/drawing/2014/main" xmlns="" id="{1558739F-3522-4274-B5C8-C62E7031221F}"/>
              </a:ext>
            </a:extLst>
          </p:cNvPr>
          <p:cNvSpPr txBox="1">
            <a:spLocks noChangeArrowheads="1"/>
          </p:cNvSpPr>
          <p:nvPr/>
        </p:nvSpPr>
        <p:spPr bwMode="auto">
          <a:xfrm>
            <a:off x="3532188" y="3997325"/>
            <a:ext cx="2968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219"/>
                                        </p:tgtEl>
                                        <p:attrNameLst>
                                          <p:attrName>style.visibility</p:attrName>
                                        </p:attrNameLst>
                                      </p:cBhvr>
                                      <p:to>
                                        <p:strVal val="visible"/>
                                      </p:to>
                                    </p:set>
                                    <p:animEffect transition="in" filter="wipe(left)">
                                      <p:cBhvr>
                                        <p:cTn id="7" dur="500"/>
                                        <p:tgtEl>
                                          <p:spTgt spid="8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220"/>
                                        </p:tgtEl>
                                        <p:attrNameLst>
                                          <p:attrName>style.visibility</p:attrName>
                                        </p:attrNameLst>
                                      </p:cBhvr>
                                      <p:to>
                                        <p:strVal val="visible"/>
                                      </p:to>
                                    </p:set>
                                    <p:animEffect transition="in" filter="box(in)">
                                      <p:cBhvr>
                                        <p:cTn id="12" dur="500"/>
                                        <p:tgtEl>
                                          <p:spTgt spid="82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217"/>
                                        </p:tgtEl>
                                        <p:attrNameLst>
                                          <p:attrName>style.visibility</p:attrName>
                                        </p:attrNameLst>
                                      </p:cBhvr>
                                      <p:to>
                                        <p:strVal val="visible"/>
                                      </p:to>
                                    </p:set>
                                    <p:animEffect transition="in" filter="wipe(left)">
                                      <p:cBhvr>
                                        <p:cTn id="17" dur="500"/>
                                        <p:tgtEl>
                                          <p:spTgt spid="8217"/>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8216"/>
                                        </p:tgtEl>
                                        <p:attrNameLst>
                                          <p:attrName>style.visibility</p:attrName>
                                        </p:attrNameLst>
                                      </p:cBhvr>
                                      <p:to>
                                        <p:strVal val="visible"/>
                                      </p:to>
                                    </p:set>
                                    <p:animEffect transition="in" filter="wipe(left)">
                                      <p:cBhvr>
                                        <p:cTn id="21" dur="500"/>
                                        <p:tgtEl>
                                          <p:spTgt spid="8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0"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D00901-C3FF-40E9-BCC6-3DC73A36110C}"/>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xmlns="" id="{A9389A62-5E7A-4469-9481-1DF108F10E04}"/>
              </a:ext>
            </a:extLst>
          </p:cNvPr>
          <p:cNvSpPr>
            <a:spLocks noGrp="1"/>
          </p:cNvSpPr>
          <p:nvPr>
            <p:ph idx="1"/>
          </p:nvPr>
        </p:nvSpPr>
        <p:spPr/>
        <p:txBody>
          <a:bodyPr>
            <a:normAutofit lnSpcReduction="10000"/>
          </a:bodyPr>
          <a:lstStyle/>
          <a:p>
            <a:r>
              <a:rPr lang="en-US" dirty="0"/>
              <a:t>We can find the </a:t>
            </a:r>
            <a:r>
              <a:rPr lang="el-GR" dirty="0"/>
              <a:t>α</a:t>
            </a:r>
            <a:r>
              <a:rPr lang="en-US" dirty="0"/>
              <a:t> and </a:t>
            </a:r>
            <a:r>
              <a:rPr lang="el-GR" dirty="0">
                <a:latin typeface="Times New Roman" panose="02020603050405020304" pitchFamily="18" charset="0"/>
                <a:cs typeface="Times New Roman" panose="02020603050405020304" pitchFamily="18" charset="0"/>
              </a:rPr>
              <a:t>ꞵ</a:t>
            </a:r>
            <a:r>
              <a:rPr lang="en-US" dirty="0">
                <a:latin typeface="Times New Roman" panose="02020603050405020304" pitchFamily="18" charset="0"/>
                <a:cs typeface="Times New Roman" panose="02020603050405020304" pitchFamily="18" charset="0"/>
              </a:rPr>
              <a:t> </a:t>
            </a:r>
            <a:r>
              <a:rPr lang="en-US" dirty="0"/>
              <a:t>that minimize the error as,</a:t>
            </a:r>
          </a:p>
          <a:p>
            <a:endParaRPr lang="en-US" dirty="0"/>
          </a:p>
          <a:p>
            <a:endParaRPr lang="en-US" dirty="0"/>
          </a:p>
          <a:p>
            <a:endParaRPr lang="en-US" dirty="0"/>
          </a:p>
          <a:p>
            <a:endParaRPr lang="en-US" dirty="0"/>
          </a:p>
          <a:p>
            <a:r>
              <a:rPr lang="en-US" dirty="0"/>
              <a:t>Where xi and </a:t>
            </a:r>
            <a:r>
              <a:rPr lang="en-US" dirty="0" err="1"/>
              <a:t>yi</a:t>
            </a:r>
            <a:r>
              <a:rPr lang="en-US" dirty="0"/>
              <a:t> are the </a:t>
            </a:r>
            <a:r>
              <a:rPr lang="en-US" dirty="0" err="1"/>
              <a:t>ith</a:t>
            </a:r>
            <a:r>
              <a:rPr lang="en-US" dirty="0"/>
              <a:t> instance of independent variable x and dependent variable y respectively</a:t>
            </a:r>
          </a:p>
          <a:p>
            <a:r>
              <a:rPr lang="en-US" dirty="0"/>
              <a:t>    is the mean of x</a:t>
            </a:r>
          </a:p>
          <a:p>
            <a:r>
              <a:rPr lang="en-US" dirty="0"/>
              <a:t>    is the mean of y </a:t>
            </a:r>
            <a:endParaRPr lang="x-none" dirty="0"/>
          </a:p>
          <a:p>
            <a:endParaRPr lang="x-none" dirty="0"/>
          </a:p>
        </p:txBody>
      </p:sp>
      <p:pic>
        <p:nvPicPr>
          <p:cNvPr id="4" name="Graphic 3">
            <a:extLst>
              <a:ext uri="{FF2B5EF4-FFF2-40B4-BE49-F238E27FC236}">
                <a16:creationId xmlns:a16="http://schemas.microsoft.com/office/drawing/2014/main" xmlns="" id="{EB9ECB0D-0CBF-4421-8B50-A381A24CF73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b="53522"/>
          <a:stretch/>
        </p:blipFill>
        <p:spPr>
          <a:xfrm>
            <a:off x="2677864" y="2257011"/>
            <a:ext cx="4408774" cy="1900094"/>
          </a:xfrm>
          <a:prstGeom prst="rect">
            <a:avLst/>
          </a:prstGeom>
        </p:spPr>
      </p:pic>
      <p:pic>
        <p:nvPicPr>
          <p:cNvPr id="5" name="Graphic 4">
            <a:extLst>
              <a:ext uri="{FF2B5EF4-FFF2-40B4-BE49-F238E27FC236}">
                <a16:creationId xmlns:a16="http://schemas.microsoft.com/office/drawing/2014/main" xmlns="" id="{B9F34A90-6D95-497D-96CD-92BFFD3433E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59433" t="15840" r="34949" b="70647"/>
          <a:stretch/>
        </p:blipFill>
        <p:spPr>
          <a:xfrm>
            <a:off x="1114424" y="4819651"/>
            <a:ext cx="247651" cy="552450"/>
          </a:xfrm>
          <a:prstGeom prst="rect">
            <a:avLst/>
          </a:prstGeom>
        </p:spPr>
      </p:pic>
      <p:pic>
        <p:nvPicPr>
          <p:cNvPr id="6" name="Graphic 5">
            <a:extLst>
              <a:ext uri="{FF2B5EF4-FFF2-40B4-BE49-F238E27FC236}">
                <a16:creationId xmlns:a16="http://schemas.microsoft.com/office/drawing/2014/main" xmlns="" id="{183EEBB0-D972-46D2-83AD-B519ACC6F07D}"/>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87777" t="20047" r="5957" b="69002"/>
          <a:stretch/>
        </p:blipFill>
        <p:spPr>
          <a:xfrm>
            <a:off x="1085850" y="5372101"/>
            <a:ext cx="276225" cy="447675"/>
          </a:xfrm>
          <a:prstGeom prst="rect">
            <a:avLst/>
          </a:prstGeom>
        </p:spPr>
      </p:pic>
    </p:spTree>
    <p:extLst>
      <p:ext uri="{BB962C8B-B14F-4D97-AF65-F5344CB8AC3E}">
        <p14:creationId xmlns:p14="http://schemas.microsoft.com/office/powerpoint/2010/main" val="22752610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 linear model</a:t>
            </a:r>
            <a:br>
              <a:rPr lang="en-US" b="1" dirty="0"/>
            </a:br>
            <a:endParaRPr lang="en-US" dirty="0"/>
          </a:p>
        </p:txBody>
      </p:sp>
      <p:pic>
        <p:nvPicPr>
          <p:cNvPr id="33" name="Content Placeholder 32"/>
          <p:cNvPicPr>
            <a:picLocks noGrp="1" noChangeAspect="1"/>
          </p:cNvPicPr>
          <p:nvPr>
            <p:ph idx="1"/>
          </p:nvPr>
        </p:nvPicPr>
        <p:blipFill>
          <a:blip r:embed="rId2"/>
          <a:stretch>
            <a:fillRect/>
          </a:stretch>
        </p:blipFill>
        <p:spPr>
          <a:xfrm>
            <a:off x="715409" y="1352811"/>
            <a:ext cx="10407406" cy="4961938"/>
          </a:xfrm>
          <a:prstGeom prst="rect">
            <a:avLst/>
          </a:prstGeom>
        </p:spPr>
      </p:pic>
    </p:spTree>
    <p:extLst>
      <p:ext uri="{BB962C8B-B14F-4D97-AF65-F5344CB8AC3E}">
        <p14:creationId xmlns:p14="http://schemas.microsoft.com/office/powerpoint/2010/main" val="2760806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B48493-CD7B-4CC9-B82D-64E335879122}"/>
              </a:ext>
            </a:extLst>
          </p:cNvPr>
          <p:cNvSpPr>
            <a:spLocks noGrp="1"/>
          </p:cNvSpPr>
          <p:nvPr>
            <p:ph type="title"/>
          </p:nvPr>
        </p:nvSpPr>
        <p:spPr/>
        <p:txBody>
          <a:bodyPr/>
          <a:lstStyle/>
          <a:p>
            <a:r>
              <a:rPr lang="en-US" dirty="0"/>
              <a:t>Working concept of simple linear regression</a:t>
            </a:r>
            <a:endParaRPr lang="x-none" dirty="0"/>
          </a:p>
        </p:txBody>
      </p:sp>
      <p:sp>
        <p:nvSpPr>
          <p:cNvPr id="3" name="Content Placeholder 2">
            <a:extLst>
              <a:ext uri="{FF2B5EF4-FFF2-40B4-BE49-F238E27FC236}">
                <a16:creationId xmlns:a16="http://schemas.microsoft.com/office/drawing/2014/main" xmlns="" id="{1F2C2FAC-F528-46DA-8E48-64A1AAFBF571}"/>
              </a:ext>
            </a:extLst>
          </p:cNvPr>
          <p:cNvSpPr>
            <a:spLocks noGrp="1"/>
          </p:cNvSpPr>
          <p:nvPr>
            <p:ph idx="1"/>
          </p:nvPr>
        </p:nvSpPr>
        <p:spPr>
          <a:xfrm>
            <a:off x="838200" y="1762849"/>
            <a:ext cx="6015603" cy="4730026"/>
          </a:xfrm>
        </p:spPr>
        <p:txBody>
          <a:bodyPr>
            <a:normAutofit fontScale="92500"/>
          </a:bodyPr>
          <a:lstStyle/>
          <a:p>
            <a:r>
              <a:rPr lang="en-US" dirty="0"/>
              <a:t>Ordinary least squares (OLS) method is usually used to implement simple linear regression.</a:t>
            </a:r>
          </a:p>
          <a:p>
            <a:pPr algn="l"/>
            <a:r>
              <a:rPr lang="en-US" altLang="x-none" sz="2800" dirty="0">
                <a:solidFill>
                  <a:srgbClr val="FF0000"/>
                </a:solidFill>
              </a:rPr>
              <a:t>A good line is one that minimizes the sum of squared differences between the points and the line.</a:t>
            </a:r>
            <a:endParaRPr lang="en-US" dirty="0">
              <a:solidFill>
                <a:srgbClr val="FF0000"/>
              </a:solidFill>
            </a:endParaRPr>
          </a:p>
          <a:p>
            <a:r>
              <a:rPr lang="en-US" dirty="0"/>
              <a:t>The accuracy of each predicted value is measured by its squared residual (vertical distance between the point of the data set and the fitted line), and the goal is to make the sum of these squared deviations as small as possible. </a:t>
            </a:r>
          </a:p>
        </p:txBody>
      </p:sp>
      <p:grpSp>
        <p:nvGrpSpPr>
          <p:cNvPr id="45" name="Group 44">
            <a:extLst>
              <a:ext uri="{FF2B5EF4-FFF2-40B4-BE49-F238E27FC236}">
                <a16:creationId xmlns:a16="http://schemas.microsoft.com/office/drawing/2014/main" xmlns="" id="{B0FC0BD2-CF99-41D9-877E-FFADAE50E5A0}"/>
              </a:ext>
            </a:extLst>
          </p:cNvPr>
          <p:cNvGrpSpPr/>
          <p:nvPr/>
        </p:nvGrpSpPr>
        <p:grpSpPr>
          <a:xfrm>
            <a:off x="7095103" y="1852983"/>
            <a:ext cx="4503737" cy="2438400"/>
            <a:chOff x="6322746" y="3948113"/>
            <a:chExt cx="4503737" cy="2438400"/>
          </a:xfrm>
        </p:grpSpPr>
        <p:sp>
          <p:nvSpPr>
            <p:cNvPr id="24" name="Freeform 4">
              <a:extLst>
                <a:ext uri="{FF2B5EF4-FFF2-40B4-BE49-F238E27FC236}">
                  <a16:creationId xmlns:a16="http://schemas.microsoft.com/office/drawing/2014/main" xmlns="" id="{6A95247D-1E82-412D-A40F-E3152C6341D8}"/>
                </a:ext>
              </a:extLst>
            </p:cNvPr>
            <p:cNvSpPr>
              <a:spLocks/>
            </p:cNvSpPr>
            <p:nvPr/>
          </p:nvSpPr>
          <p:spPr bwMode="auto">
            <a:xfrm>
              <a:off x="6524358" y="3948113"/>
              <a:ext cx="4302125" cy="2147887"/>
            </a:xfrm>
            <a:custGeom>
              <a:avLst/>
              <a:gdLst>
                <a:gd name="T0" fmla="*/ 0 w 2112"/>
                <a:gd name="T1" fmla="*/ 0 h 1248"/>
                <a:gd name="T2" fmla="*/ 0 w 2112"/>
                <a:gd name="T3" fmla="*/ 1248 h 1248"/>
                <a:gd name="T4" fmla="*/ 2112 w 2112"/>
                <a:gd name="T5" fmla="*/ 1248 h 1248"/>
              </a:gdLst>
              <a:ahLst/>
              <a:cxnLst>
                <a:cxn ang="0">
                  <a:pos x="T0" y="T1"/>
                </a:cxn>
                <a:cxn ang="0">
                  <a:pos x="T2" y="T3"/>
                </a:cxn>
                <a:cxn ang="0">
                  <a:pos x="T4" y="T5"/>
                </a:cxn>
              </a:cxnLst>
              <a:rect l="0" t="0" r="r" b="b"/>
              <a:pathLst>
                <a:path w="2112" h="1248">
                  <a:moveTo>
                    <a:pt x="0" y="0"/>
                  </a:moveTo>
                  <a:lnTo>
                    <a:pt x="0" y="1248"/>
                  </a:lnTo>
                  <a:lnTo>
                    <a:pt x="2112" y="1248"/>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25" name="Text Box 7">
              <a:extLst>
                <a:ext uri="{FF2B5EF4-FFF2-40B4-BE49-F238E27FC236}">
                  <a16:creationId xmlns:a16="http://schemas.microsoft.com/office/drawing/2014/main" xmlns="" id="{616A0429-602D-400A-9757-1BF5C940222E}"/>
                </a:ext>
              </a:extLst>
            </p:cNvPr>
            <p:cNvSpPr txBox="1">
              <a:spLocks noChangeArrowheads="1"/>
            </p:cNvSpPr>
            <p:nvPr/>
          </p:nvSpPr>
          <p:spPr bwMode="auto">
            <a:xfrm>
              <a:off x="6737083" y="4075113"/>
              <a:ext cx="315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latin typeface="Wingdings" panose="05000000000000000000" pitchFamily="2" charset="2"/>
                </a:rPr>
                <a:t>w</a:t>
              </a:r>
            </a:p>
          </p:txBody>
        </p:sp>
        <p:sp>
          <p:nvSpPr>
            <p:cNvPr id="26" name="Text Box 8">
              <a:extLst>
                <a:ext uri="{FF2B5EF4-FFF2-40B4-BE49-F238E27FC236}">
                  <a16:creationId xmlns:a16="http://schemas.microsoft.com/office/drawing/2014/main" xmlns="" id="{C7835260-E17C-495D-9365-254D9ED29647}"/>
                </a:ext>
              </a:extLst>
            </p:cNvPr>
            <p:cNvSpPr txBox="1">
              <a:spLocks noChangeArrowheads="1"/>
            </p:cNvSpPr>
            <p:nvPr/>
          </p:nvSpPr>
          <p:spPr bwMode="auto">
            <a:xfrm>
              <a:off x="7194283" y="4379913"/>
              <a:ext cx="315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latin typeface="Wingdings" panose="05000000000000000000" pitchFamily="2" charset="2"/>
                </a:rPr>
                <a:t>w</a:t>
              </a:r>
            </a:p>
          </p:txBody>
        </p:sp>
        <p:sp>
          <p:nvSpPr>
            <p:cNvPr id="27" name="Text Box 9">
              <a:extLst>
                <a:ext uri="{FF2B5EF4-FFF2-40B4-BE49-F238E27FC236}">
                  <a16:creationId xmlns:a16="http://schemas.microsoft.com/office/drawing/2014/main" xmlns="" id="{482D7E2F-8BF7-4A65-859E-DA7A85B60402}"/>
                </a:ext>
              </a:extLst>
            </p:cNvPr>
            <p:cNvSpPr txBox="1">
              <a:spLocks noChangeArrowheads="1"/>
            </p:cNvSpPr>
            <p:nvPr/>
          </p:nvSpPr>
          <p:spPr bwMode="auto">
            <a:xfrm>
              <a:off x="7194283" y="4837113"/>
              <a:ext cx="315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latin typeface="Wingdings" panose="05000000000000000000" pitchFamily="2" charset="2"/>
                </a:rPr>
                <a:t>w</a:t>
              </a:r>
            </a:p>
          </p:txBody>
        </p:sp>
        <p:sp>
          <p:nvSpPr>
            <p:cNvPr id="28" name="Text Box 10">
              <a:extLst>
                <a:ext uri="{FF2B5EF4-FFF2-40B4-BE49-F238E27FC236}">
                  <a16:creationId xmlns:a16="http://schemas.microsoft.com/office/drawing/2014/main" xmlns="" id="{A60EC1D8-00C3-4FD6-84DD-3FC5789A11DB}"/>
                </a:ext>
              </a:extLst>
            </p:cNvPr>
            <p:cNvSpPr txBox="1">
              <a:spLocks noChangeArrowheads="1"/>
            </p:cNvSpPr>
            <p:nvPr/>
          </p:nvSpPr>
          <p:spPr bwMode="auto">
            <a:xfrm>
              <a:off x="7194283" y="5181600"/>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latin typeface="Wingdings" panose="05000000000000000000" pitchFamily="2" charset="2"/>
                </a:rPr>
                <a:t>w</a:t>
              </a:r>
            </a:p>
          </p:txBody>
        </p:sp>
        <p:sp>
          <p:nvSpPr>
            <p:cNvPr id="29" name="Text Box 11">
              <a:extLst>
                <a:ext uri="{FF2B5EF4-FFF2-40B4-BE49-F238E27FC236}">
                  <a16:creationId xmlns:a16="http://schemas.microsoft.com/office/drawing/2014/main" xmlns="" id="{94078DA4-8F0D-4D41-A4EF-732B29D69192}"/>
                </a:ext>
              </a:extLst>
            </p:cNvPr>
            <p:cNvSpPr txBox="1">
              <a:spLocks noChangeArrowheads="1"/>
            </p:cNvSpPr>
            <p:nvPr/>
          </p:nvSpPr>
          <p:spPr bwMode="auto">
            <a:xfrm>
              <a:off x="7727683" y="5029200"/>
              <a:ext cx="2998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latin typeface="Wingdings" panose="05000000000000000000" pitchFamily="2" charset="2"/>
                </a:rPr>
                <a:t>w  w  w      w</a:t>
              </a:r>
            </a:p>
          </p:txBody>
        </p:sp>
        <p:sp>
          <p:nvSpPr>
            <p:cNvPr id="30" name="Text Box 12">
              <a:extLst>
                <a:ext uri="{FF2B5EF4-FFF2-40B4-BE49-F238E27FC236}">
                  <a16:creationId xmlns:a16="http://schemas.microsoft.com/office/drawing/2014/main" xmlns="" id="{7D715BE7-26B7-4E9E-9A97-D9A46120BD02}"/>
                </a:ext>
              </a:extLst>
            </p:cNvPr>
            <p:cNvSpPr txBox="1">
              <a:spLocks noChangeArrowheads="1"/>
            </p:cNvSpPr>
            <p:nvPr/>
          </p:nvSpPr>
          <p:spPr bwMode="auto">
            <a:xfrm>
              <a:off x="8296008" y="4684713"/>
              <a:ext cx="315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latin typeface="Wingdings" panose="05000000000000000000" pitchFamily="2" charset="2"/>
                </a:rPr>
                <a:t>w</a:t>
              </a:r>
            </a:p>
          </p:txBody>
        </p:sp>
        <p:sp>
          <p:nvSpPr>
            <p:cNvPr id="31" name="Text Box 13">
              <a:extLst>
                <a:ext uri="{FF2B5EF4-FFF2-40B4-BE49-F238E27FC236}">
                  <a16:creationId xmlns:a16="http://schemas.microsoft.com/office/drawing/2014/main" xmlns="" id="{98AB4850-593E-4DB1-845F-15EBC6EC44F2}"/>
                </a:ext>
              </a:extLst>
            </p:cNvPr>
            <p:cNvSpPr txBox="1">
              <a:spLocks noChangeArrowheads="1"/>
            </p:cNvSpPr>
            <p:nvPr/>
          </p:nvSpPr>
          <p:spPr bwMode="auto">
            <a:xfrm>
              <a:off x="8907196" y="5299075"/>
              <a:ext cx="1133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latin typeface="Wingdings" panose="05000000000000000000" pitchFamily="2" charset="2"/>
                </a:rPr>
                <a:t>w   w</a:t>
              </a:r>
            </a:p>
          </p:txBody>
        </p:sp>
        <p:sp>
          <p:nvSpPr>
            <p:cNvPr id="32" name="Text Box 14">
              <a:extLst>
                <a:ext uri="{FF2B5EF4-FFF2-40B4-BE49-F238E27FC236}">
                  <a16:creationId xmlns:a16="http://schemas.microsoft.com/office/drawing/2014/main" xmlns="" id="{94A3A29F-0450-492A-BB1E-FA3C9FBB6DD6}"/>
                </a:ext>
              </a:extLst>
            </p:cNvPr>
            <p:cNvSpPr txBox="1">
              <a:spLocks noChangeArrowheads="1"/>
            </p:cNvSpPr>
            <p:nvPr/>
          </p:nvSpPr>
          <p:spPr bwMode="auto">
            <a:xfrm>
              <a:off x="9683483" y="4953000"/>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latin typeface="Wingdings" panose="05000000000000000000" pitchFamily="2" charset="2"/>
                </a:rPr>
                <a:t>w</a:t>
              </a:r>
            </a:p>
          </p:txBody>
        </p:sp>
        <p:sp>
          <p:nvSpPr>
            <p:cNvPr id="33" name="Text Box 15">
              <a:extLst>
                <a:ext uri="{FF2B5EF4-FFF2-40B4-BE49-F238E27FC236}">
                  <a16:creationId xmlns:a16="http://schemas.microsoft.com/office/drawing/2014/main" xmlns="" id="{77182DB7-9326-4DAC-9AF4-3A917ADBA2C1}"/>
                </a:ext>
              </a:extLst>
            </p:cNvPr>
            <p:cNvSpPr txBox="1">
              <a:spLocks noChangeArrowheads="1"/>
            </p:cNvSpPr>
            <p:nvPr/>
          </p:nvSpPr>
          <p:spPr bwMode="auto">
            <a:xfrm>
              <a:off x="7719746" y="5294313"/>
              <a:ext cx="904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latin typeface="Wingdings" panose="05000000000000000000" pitchFamily="2" charset="2"/>
                </a:rPr>
                <a:t>w  w</a:t>
              </a:r>
            </a:p>
          </p:txBody>
        </p:sp>
        <p:sp>
          <p:nvSpPr>
            <p:cNvPr id="34" name="Text Box 16">
              <a:extLst>
                <a:ext uri="{FF2B5EF4-FFF2-40B4-BE49-F238E27FC236}">
                  <a16:creationId xmlns:a16="http://schemas.microsoft.com/office/drawing/2014/main" xmlns="" id="{FD93387C-FA14-4269-9F03-0DB68C695B1E}"/>
                </a:ext>
              </a:extLst>
            </p:cNvPr>
            <p:cNvSpPr txBox="1">
              <a:spLocks noChangeArrowheads="1"/>
            </p:cNvSpPr>
            <p:nvPr/>
          </p:nvSpPr>
          <p:spPr bwMode="auto">
            <a:xfrm>
              <a:off x="8905608" y="5599113"/>
              <a:ext cx="3159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latin typeface="Wingdings" panose="05000000000000000000" pitchFamily="2" charset="2"/>
                </a:rPr>
                <a:t>w</a:t>
              </a:r>
            </a:p>
          </p:txBody>
        </p:sp>
        <p:sp>
          <p:nvSpPr>
            <p:cNvPr id="35" name="Line 18">
              <a:extLst>
                <a:ext uri="{FF2B5EF4-FFF2-40B4-BE49-F238E27FC236}">
                  <a16:creationId xmlns:a16="http://schemas.microsoft.com/office/drawing/2014/main" xmlns="" id="{ED3AE885-0A35-41ED-8C4B-1329305576AB}"/>
                </a:ext>
              </a:extLst>
            </p:cNvPr>
            <p:cNvSpPr>
              <a:spLocks noChangeShapeType="1"/>
            </p:cNvSpPr>
            <p:nvPr/>
          </p:nvSpPr>
          <p:spPr bwMode="auto">
            <a:xfrm>
              <a:off x="7383196" y="44958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6" name="Line 19">
              <a:extLst>
                <a:ext uri="{FF2B5EF4-FFF2-40B4-BE49-F238E27FC236}">
                  <a16:creationId xmlns:a16="http://schemas.microsoft.com/office/drawing/2014/main" xmlns="" id="{A0AAD49E-631E-4F9B-A01C-345BE70E41FD}"/>
                </a:ext>
              </a:extLst>
            </p:cNvPr>
            <p:cNvSpPr>
              <a:spLocks noChangeShapeType="1"/>
            </p:cNvSpPr>
            <p:nvPr/>
          </p:nvSpPr>
          <p:spPr bwMode="auto">
            <a:xfrm>
              <a:off x="7875321" y="50292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7" name="Line 21">
              <a:extLst>
                <a:ext uri="{FF2B5EF4-FFF2-40B4-BE49-F238E27FC236}">
                  <a16:creationId xmlns:a16="http://schemas.microsoft.com/office/drawing/2014/main" xmlns="" id="{D9B0A36B-41C5-4BFC-B889-C558271CFED3}"/>
                </a:ext>
              </a:extLst>
            </p:cNvPr>
            <p:cNvSpPr>
              <a:spLocks noChangeShapeType="1"/>
            </p:cNvSpPr>
            <p:nvPr/>
          </p:nvSpPr>
          <p:spPr bwMode="auto">
            <a:xfrm>
              <a:off x="8464283" y="47244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8" name="Line 22">
              <a:extLst>
                <a:ext uri="{FF2B5EF4-FFF2-40B4-BE49-F238E27FC236}">
                  <a16:creationId xmlns:a16="http://schemas.microsoft.com/office/drawing/2014/main" xmlns="" id="{A6AF269C-67C7-4947-8B5A-C7647D6806E0}"/>
                </a:ext>
              </a:extLst>
            </p:cNvPr>
            <p:cNvSpPr>
              <a:spLocks noChangeShapeType="1"/>
            </p:cNvSpPr>
            <p:nvPr/>
          </p:nvSpPr>
          <p:spPr bwMode="auto">
            <a:xfrm>
              <a:off x="9059596" y="50292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39" name="Line 23">
              <a:extLst>
                <a:ext uri="{FF2B5EF4-FFF2-40B4-BE49-F238E27FC236}">
                  <a16:creationId xmlns:a16="http://schemas.microsoft.com/office/drawing/2014/main" xmlns="" id="{4CA8E6A9-F438-4121-BC70-FA6425CF0260}"/>
                </a:ext>
              </a:extLst>
            </p:cNvPr>
            <p:cNvSpPr>
              <a:spLocks noChangeShapeType="1"/>
            </p:cNvSpPr>
            <p:nvPr/>
          </p:nvSpPr>
          <p:spPr bwMode="auto">
            <a:xfrm>
              <a:off x="9856521" y="5029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40" name="Line 24">
              <a:extLst>
                <a:ext uri="{FF2B5EF4-FFF2-40B4-BE49-F238E27FC236}">
                  <a16:creationId xmlns:a16="http://schemas.microsoft.com/office/drawing/2014/main" xmlns="" id="{41534092-8A64-43A3-B51B-ADF9C18FE803}"/>
                </a:ext>
              </a:extLst>
            </p:cNvPr>
            <p:cNvSpPr>
              <a:spLocks noChangeShapeType="1"/>
            </p:cNvSpPr>
            <p:nvPr/>
          </p:nvSpPr>
          <p:spPr bwMode="auto">
            <a:xfrm>
              <a:off x="6524358" y="4689475"/>
              <a:ext cx="4114800" cy="10668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41" name="Line 25">
              <a:extLst>
                <a:ext uri="{FF2B5EF4-FFF2-40B4-BE49-F238E27FC236}">
                  <a16:creationId xmlns:a16="http://schemas.microsoft.com/office/drawing/2014/main" xmlns="" id="{10F70DCA-EC76-40C1-BE8F-16E68ABC82CE}"/>
                </a:ext>
              </a:extLst>
            </p:cNvPr>
            <p:cNvSpPr>
              <a:spLocks noChangeShapeType="1"/>
            </p:cNvSpPr>
            <p:nvPr/>
          </p:nvSpPr>
          <p:spPr bwMode="auto">
            <a:xfrm>
              <a:off x="6524358" y="4191000"/>
              <a:ext cx="4038600" cy="1905000"/>
            </a:xfrm>
            <a:prstGeom prst="line">
              <a:avLst/>
            </a:prstGeom>
            <a:noFill/>
            <a:ln w="952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42" name="Line 27">
              <a:extLst>
                <a:ext uri="{FF2B5EF4-FFF2-40B4-BE49-F238E27FC236}">
                  <a16:creationId xmlns:a16="http://schemas.microsoft.com/office/drawing/2014/main" xmlns="" id="{7076FA90-FAE3-4189-AC32-71A9C79A17A5}"/>
                </a:ext>
              </a:extLst>
            </p:cNvPr>
            <p:cNvSpPr>
              <a:spLocks noChangeShapeType="1"/>
            </p:cNvSpPr>
            <p:nvPr/>
          </p:nvSpPr>
          <p:spPr bwMode="auto">
            <a:xfrm>
              <a:off x="6524358" y="4953000"/>
              <a:ext cx="4038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43" name="Text Box 29">
              <a:extLst>
                <a:ext uri="{FF2B5EF4-FFF2-40B4-BE49-F238E27FC236}">
                  <a16:creationId xmlns:a16="http://schemas.microsoft.com/office/drawing/2014/main" xmlns="" id="{32187A01-BAA9-4F27-9D26-532A79AECBAF}"/>
                </a:ext>
              </a:extLst>
            </p:cNvPr>
            <p:cNvSpPr txBox="1">
              <a:spLocks noChangeArrowheads="1"/>
            </p:cNvSpPr>
            <p:nvPr/>
          </p:nvSpPr>
          <p:spPr bwMode="auto">
            <a:xfrm>
              <a:off x="9800958" y="6019800"/>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rPr>
                <a:t>X</a:t>
              </a:r>
            </a:p>
          </p:txBody>
        </p:sp>
        <p:sp>
          <p:nvSpPr>
            <p:cNvPr id="44" name="Text Box 30">
              <a:extLst>
                <a:ext uri="{FF2B5EF4-FFF2-40B4-BE49-F238E27FC236}">
                  <a16:creationId xmlns:a16="http://schemas.microsoft.com/office/drawing/2014/main" xmlns="" id="{EA40C8B7-068A-44C3-9B2E-1213927F3CF0}"/>
                </a:ext>
              </a:extLst>
            </p:cNvPr>
            <p:cNvSpPr txBox="1">
              <a:spLocks noChangeArrowheads="1"/>
            </p:cNvSpPr>
            <p:nvPr/>
          </p:nvSpPr>
          <p:spPr bwMode="auto">
            <a:xfrm>
              <a:off x="6322746" y="3997325"/>
              <a:ext cx="309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tx1"/>
                  </a:solidFill>
                </a:rPr>
                <a:t>Y</a:t>
              </a:r>
            </a:p>
          </p:txBody>
        </p:sp>
      </p:grpSp>
    </p:spTree>
    <p:extLst>
      <p:ext uri="{BB962C8B-B14F-4D97-AF65-F5344CB8AC3E}">
        <p14:creationId xmlns:p14="http://schemas.microsoft.com/office/powerpoint/2010/main" val="244230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a:extLst>
              <a:ext uri="{FF2B5EF4-FFF2-40B4-BE49-F238E27FC236}">
                <a16:creationId xmlns:a16="http://schemas.microsoft.com/office/drawing/2014/main" xmlns="" id="{31CDA561-11D3-4281-A739-CDAC4D703B84}"/>
              </a:ext>
            </a:extLst>
          </p:cNvPr>
          <p:cNvSpPr txBox="1">
            <a:spLocks noChangeArrowheads="1"/>
          </p:cNvSpPr>
          <p:nvPr/>
        </p:nvSpPr>
        <p:spPr bwMode="auto">
          <a:xfrm>
            <a:off x="5210175" y="498792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3</a:t>
            </a:r>
          </a:p>
        </p:txBody>
      </p:sp>
      <p:sp>
        <p:nvSpPr>
          <p:cNvPr id="71684" name="Text Box 4">
            <a:extLst>
              <a:ext uri="{FF2B5EF4-FFF2-40B4-BE49-F238E27FC236}">
                <a16:creationId xmlns:a16="http://schemas.microsoft.com/office/drawing/2014/main" xmlns="" id="{A35C9C02-1362-459F-AECF-C31EE56F6D92}"/>
              </a:ext>
            </a:extLst>
          </p:cNvPr>
          <p:cNvSpPr txBox="1">
            <a:spLocks noChangeArrowheads="1"/>
          </p:cNvSpPr>
          <p:nvPr/>
        </p:nvSpPr>
        <p:spPr bwMode="auto">
          <a:xfrm>
            <a:off x="2330450" y="2819400"/>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3</a:t>
            </a:r>
          </a:p>
        </p:txBody>
      </p:sp>
      <p:sp>
        <p:nvSpPr>
          <p:cNvPr id="71685" name="Line 5">
            <a:extLst>
              <a:ext uri="{FF2B5EF4-FFF2-40B4-BE49-F238E27FC236}">
                <a16:creationId xmlns:a16="http://schemas.microsoft.com/office/drawing/2014/main" xmlns="" id="{4CF7303F-6FBE-4137-B438-9B0A34BBDDF1}"/>
              </a:ext>
            </a:extLst>
          </p:cNvPr>
          <p:cNvSpPr>
            <a:spLocks noChangeShapeType="1"/>
          </p:cNvSpPr>
          <p:nvPr/>
        </p:nvSpPr>
        <p:spPr bwMode="auto">
          <a:xfrm flipH="1">
            <a:off x="2559050" y="3062288"/>
            <a:ext cx="2819400"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686" name="Line 6">
            <a:extLst>
              <a:ext uri="{FF2B5EF4-FFF2-40B4-BE49-F238E27FC236}">
                <a16:creationId xmlns:a16="http://schemas.microsoft.com/office/drawing/2014/main" xmlns="" id="{9016FB0D-319F-4817-9138-0DB7700C4B12}"/>
              </a:ext>
            </a:extLst>
          </p:cNvPr>
          <p:cNvSpPr>
            <a:spLocks noChangeShapeType="1"/>
          </p:cNvSpPr>
          <p:nvPr/>
        </p:nvSpPr>
        <p:spPr bwMode="auto">
          <a:xfrm>
            <a:off x="5353050" y="3068638"/>
            <a:ext cx="0" cy="9144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688" name="Freeform 8">
            <a:extLst>
              <a:ext uri="{FF2B5EF4-FFF2-40B4-BE49-F238E27FC236}">
                <a16:creationId xmlns:a16="http://schemas.microsoft.com/office/drawing/2014/main" xmlns="" id="{14E22739-21D7-47C0-8212-3C38416EB835}"/>
              </a:ext>
            </a:extLst>
          </p:cNvPr>
          <p:cNvSpPr>
            <a:spLocks/>
          </p:cNvSpPr>
          <p:nvPr/>
        </p:nvSpPr>
        <p:spPr bwMode="auto">
          <a:xfrm>
            <a:off x="2559050" y="1676400"/>
            <a:ext cx="4724400" cy="3352800"/>
          </a:xfrm>
          <a:custGeom>
            <a:avLst/>
            <a:gdLst>
              <a:gd name="T0" fmla="*/ 0 w 3744"/>
              <a:gd name="T1" fmla="*/ 0 h 2112"/>
              <a:gd name="T2" fmla="*/ 0 w 3744"/>
              <a:gd name="T3" fmla="*/ 2112 h 2112"/>
              <a:gd name="T4" fmla="*/ 3744 w 3744"/>
              <a:gd name="T5" fmla="*/ 2112 h 2112"/>
            </a:gdLst>
            <a:ahLst/>
            <a:cxnLst>
              <a:cxn ang="0">
                <a:pos x="T0" y="T1"/>
              </a:cxn>
              <a:cxn ang="0">
                <a:pos x="T2" y="T3"/>
              </a:cxn>
              <a:cxn ang="0">
                <a:pos x="T4" y="T5"/>
              </a:cxn>
            </a:cxnLst>
            <a:rect l="0" t="0" r="r" b="b"/>
            <a:pathLst>
              <a:path w="3744" h="2112">
                <a:moveTo>
                  <a:pt x="0" y="0"/>
                </a:moveTo>
                <a:lnTo>
                  <a:pt x="0" y="2112"/>
                </a:lnTo>
                <a:lnTo>
                  <a:pt x="3744" y="211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689" name="Text Box 9">
            <a:extLst>
              <a:ext uri="{FF2B5EF4-FFF2-40B4-BE49-F238E27FC236}">
                <a16:creationId xmlns:a16="http://schemas.microsoft.com/office/drawing/2014/main" xmlns="" id="{F4EEA384-DFA3-419C-82A9-5A8114CBE541}"/>
              </a:ext>
            </a:extLst>
          </p:cNvPr>
          <p:cNvSpPr txBox="1">
            <a:spLocks noChangeArrowheads="1"/>
          </p:cNvSpPr>
          <p:nvPr/>
        </p:nvSpPr>
        <p:spPr bwMode="auto">
          <a:xfrm>
            <a:off x="3157538" y="3581401"/>
            <a:ext cx="3159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rgbClr val="FF0066"/>
                </a:solidFill>
                <a:latin typeface="Wingdings" panose="05000000000000000000" pitchFamily="2" charset="2"/>
              </a:rPr>
              <a:t>w</a:t>
            </a:r>
          </a:p>
        </p:txBody>
      </p:sp>
      <p:sp>
        <p:nvSpPr>
          <p:cNvPr id="71690" name="Text Box 10">
            <a:extLst>
              <a:ext uri="{FF2B5EF4-FFF2-40B4-BE49-F238E27FC236}">
                <a16:creationId xmlns:a16="http://schemas.microsoft.com/office/drawing/2014/main" xmlns="" id="{EB7A6D84-35A6-4593-9FDB-5ED071F04BF9}"/>
              </a:ext>
            </a:extLst>
          </p:cNvPr>
          <p:cNvSpPr txBox="1">
            <a:spLocks noChangeArrowheads="1"/>
          </p:cNvSpPr>
          <p:nvPr/>
        </p:nvSpPr>
        <p:spPr bwMode="auto">
          <a:xfrm>
            <a:off x="5191126" y="3844926"/>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rgbClr val="FF0066"/>
                </a:solidFill>
                <a:latin typeface="Wingdings" panose="05000000000000000000" pitchFamily="2" charset="2"/>
              </a:rPr>
              <a:t>w</a:t>
            </a:r>
          </a:p>
        </p:txBody>
      </p:sp>
      <p:sp>
        <p:nvSpPr>
          <p:cNvPr id="71691" name="Text Box 11">
            <a:extLst>
              <a:ext uri="{FF2B5EF4-FFF2-40B4-BE49-F238E27FC236}">
                <a16:creationId xmlns:a16="http://schemas.microsoft.com/office/drawing/2014/main" xmlns="" id="{3E2C6D9E-44CF-409C-B86A-E0E8F131B0EE}"/>
              </a:ext>
            </a:extLst>
          </p:cNvPr>
          <p:cNvSpPr txBox="1">
            <a:spLocks noChangeArrowheads="1"/>
          </p:cNvSpPr>
          <p:nvPr/>
        </p:nvSpPr>
        <p:spPr bwMode="auto">
          <a:xfrm>
            <a:off x="4117976" y="2286001"/>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rgbClr val="FF0066"/>
                </a:solidFill>
                <a:latin typeface="Wingdings" panose="05000000000000000000" pitchFamily="2" charset="2"/>
              </a:rPr>
              <a:t>w</a:t>
            </a:r>
          </a:p>
        </p:txBody>
      </p:sp>
      <p:sp>
        <p:nvSpPr>
          <p:cNvPr id="71692" name="Text Box 12">
            <a:extLst>
              <a:ext uri="{FF2B5EF4-FFF2-40B4-BE49-F238E27FC236}">
                <a16:creationId xmlns:a16="http://schemas.microsoft.com/office/drawing/2014/main" xmlns="" id="{FC1FD59A-15B4-408B-A416-FAA9DF5FC5A0}"/>
              </a:ext>
            </a:extLst>
          </p:cNvPr>
          <p:cNvSpPr txBox="1">
            <a:spLocks noChangeArrowheads="1"/>
          </p:cNvSpPr>
          <p:nvPr/>
        </p:nvSpPr>
        <p:spPr bwMode="auto">
          <a:xfrm>
            <a:off x="6216651" y="2743201"/>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rgbClr val="FF0066"/>
                </a:solidFill>
                <a:latin typeface="Wingdings" panose="05000000000000000000" pitchFamily="2" charset="2"/>
              </a:rPr>
              <a:t>w</a:t>
            </a:r>
          </a:p>
        </p:txBody>
      </p:sp>
      <p:sp>
        <p:nvSpPr>
          <p:cNvPr id="71693" name="Line 13">
            <a:extLst>
              <a:ext uri="{FF2B5EF4-FFF2-40B4-BE49-F238E27FC236}">
                <a16:creationId xmlns:a16="http://schemas.microsoft.com/office/drawing/2014/main" xmlns="" id="{38FE4090-A60B-4BCB-8133-01DC0ECCD123}"/>
              </a:ext>
            </a:extLst>
          </p:cNvPr>
          <p:cNvSpPr>
            <a:spLocks noChangeShapeType="1"/>
          </p:cNvSpPr>
          <p:nvPr/>
        </p:nvSpPr>
        <p:spPr bwMode="auto">
          <a:xfrm flipV="1">
            <a:off x="2559050" y="2432050"/>
            <a:ext cx="3803650" cy="23685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694" name="Line 14">
            <a:extLst>
              <a:ext uri="{FF2B5EF4-FFF2-40B4-BE49-F238E27FC236}">
                <a16:creationId xmlns:a16="http://schemas.microsoft.com/office/drawing/2014/main" xmlns="" id="{A6293540-01A0-46A6-BB94-A826DD6074A9}"/>
              </a:ext>
            </a:extLst>
          </p:cNvPr>
          <p:cNvSpPr>
            <a:spLocks noChangeShapeType="1"/>
          </p:cNvSpPr>
          <p:nvPr/>
        </p:nvSpPr>
        <p:spPr bwMode="auto">
          <a:xfrm>
            <a:off x="3321050" y="37338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695" name="Line 15">
            <a:extLst>
              <a:ext uri="{FF2B5EF4-FFF2-40B4-BE49-F238E27FC236}">
                <a16:creationId xmlns:a16="http://schemas.microsoft.com/office/drawing/2014/main" xmlns="" id="{37D0D77B-80D9-4735-B42A-7F9AF3112885}"/>
              </a:ext>
            </a:extLst>
          </p:cNvPr>
          <p:cNvSpPr>
            <a:spLocks noChangeShapeType="1"/>
          </p:cNvSpPr>
          <p:nvPr/>
        </p:nvSpPr>
        <p:spPr bwMode="auto">
          <a:xfrm flipV="1">
            <a:off x="4270375" y="2514600"/>
            <a:ext cx="0" cy="1219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696" name="Line 16">
            <a:extLst>
              <a:ext uri="{FF2B5EF4-FFF2-40B4-BE49-F238E27FC236}">
                <a16:creationId xmlns:a16="http://schemas.microsoft.com/office/drawing/2014/main" xmlns="" id="{678DAF12-C111-4CE7-AEEC-4C33C811D921}"/>
              </a:ext>
            </a:extLst>
          </p:cNvPr>
          <p:cNvSpPr>
            <a:spLocks noChangeShapeType="1"/>
          </p:cNvSpPr>
          <p:nvPr/>
        </p:nvSpPr>
        <p:spPr bwMode="auto">
          <a:xfrm flipH="1">
            <a:off x="6373814" y="2419350"/>
            <a:ext cx="14287" cy="457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697" name="Text Box 17">
            <a:extLst>
              <a:ext uri="{FF2B5EF4-FFF2-40B4-BE49-F238E27FC236}">
                <a16:creationId xmlns:a16="http://schemas.microsoft.com/office/drawing/2014/main" xmlns="" id="{593D52FE-A366-4DF8-A284-B2471A6047A3}"/>
              </a:ext>
            </a:extLst>
          </p:cNvPr>
          <p:cNvSpPr txBox="1">
            <a:spLocks noChangeArrowheads="1"/>
          </p:cNvSpPr>
          <p:nvPr/>
        </p:nvSpPr>
        <p:spPr bwMode="auto">
          <a:xfrm>
            <a:off x="6216650" y="498792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4</a:t>
            </a:r>
          </a:p>
        </p:txBody>
      </p:sp>
      <p:grpSp>
        <p:nvGrpSpPr>
          <p:cNvPr id="71698" name="Group 18">
            <a:extLst>
              <a:ext uri="{FF2B5EF4-FFF2-40B4-BE49-F238E27FC236}">
                <a16:creationId xmlns:a16="http://schemas.microsoft.com/office/drawing/2014/main" xmlns="" id="{6AAECF28-6EE3-42EF-8A87-3640554E5CA1}"/>
              </a:ext>
            </a:extLst>
          </p:cNvPr>
          <p:cNvGrpSpPr>
            <a:grpSpLocks/>
          </p:cNvGrpSpPr>
          <p:nvPr/>
        </p:nvGrpSpPr>
        <p:grpSpPr bwMode="auto">
          <a:xfrm>
            <a:off x="2314575" y="4073525"/>
            <a:ext cx="1155700" cy="1284288"/>
            <a:chOff x="854" y="3382"/>
            <a:chExt cx="728" cy="809"/>
          </a:xfrm>
        </p:grpSpPr>
        <p:sp>
          <p:nvSpPr>
            <p:cNvPr id="71699" name="Text Box 19">
              <a:extLst>
                <a:ext uri="{FF2B5EF4-FFF2-40B4-BE49-F238E27FC236}">
                  <a16:creationId xmlns:a16="http://schemas.microsoft.com/office/drawing/2014/main" xmlns="" id="{4BB7792B-E54C-4FD0-B3C9-1FB06E84C85C}"/>
                </a:ext>
              </a:extLst>
            </p:cNvPr>
            <p:cNvSpPr txBox="1">
              <a:spLocks noChangeArrowheads="1"/>
            </p:cNvSpPr>
            <p:nvPr/>
          </p:nvSpPr>
          <p:spPr bwMode="auto">
            <a:xfrm>
              <a:off x="1392" y="3958"/>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1</a:t>
              </a:r>
            </a:p>
          </p:txBody>
        </p:sp>
        <p:sp>
          <p:nvSpPr>
            <p:cNvPr id="71700" name="Text Box 20">
              <a:extLst>
                <a:ext uri="{FF2B5EF4-FFF2-40B4-BE49-F238E27FC236}">
                  <a16:creationId xmlns:a16="http://schemas.microsoft.com/office/drawing/2014/main" xmlns="" id="{EF34911E-4A05-4BAD-9AEF-33677AEFE816}"/>
                </a:ext>
              </a:extLst>
            </p:cNvPr>
            <p:cNvSpPr txBox="1">
              <a:spLocks noChangeArrowheads="1"/>
            </p:cNvSpPr>
            <p:nvPr/>
          </p:nvSpPr>
          <p:spPr bwMode="auto">
            <a:xfrm>
              <a:off x="854" y="3382"/>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1</a:t>
              </a:r>
            </a:p>
          </p:txBody>
        </p:sp>
      </p:grpSp>
      <p:sp>
        <p:nvSpPr>
          <p:cNvPr id="71701" name="Text Box 21">
            <a:extLst>
              <a:ext uri="{FF2B5EF4-FFF2-40B4-BE49-F238E27FC236}">
                <a16:creationId xmlns:a16="http://schemas.microsoft.com/office/drawing/2014/main" xmlns="" id="{3B3809DF-6728-4DF3-A925-E445EC19FB30}"/>
              </a:ext>
            </a:extLst>
          </p:cNvPr>
          <p:cNvSpPr txBox="1">
            <a:spLocks noChangeArrowheads="1"/>
          </p:cNvSpPr>
          <p:nvPr/>
        </p:nvSpPr>
        <p:spPr bwMode="auto">
          <a:xfrm>
            <a:off x="2314575" y="209232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4</a:t>
            </a:r>
          </a:p>
        </p:txBody>
      </p:sp>
      <p:sp>
        <p:nvSpPr>
          <p:cNvPr id="71702" name="Text Box 22">
            <a:extLst>
              <a:ext uri="{FF2B5EF4-FFF2-40B4-BE49-F238E27FC236}">
                <a16:creationId xmlns:a16="http://schemas.microsoft.com/office/drawing/2014/main" xmlns="" id="{67258A30-36D9-49C8-8B75-751B397F7812}"/>
              </a:ext>
            </a:extLst>
          </p:cNvPr>
          <p:cNvSpPr txBox="1">
            <a:spLocks noChangeArrowheads="1"/>
          </p:cNvSpPr>
          <p:nvPr/>
        </p:nvSpPr>
        <p:spPr bwMode="auto">
          <a:xfrm>
            <a:off x="2751139" y="3657600"/>
            <a:ext cx="6174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(1,2)</a:t>
            </a:r>
          </a:p>
        </p:txBody>
      </p:sp>
      <p:sp>
        <p:nvSpPr>
          <p:cNvPr id="71703" name="Line 23">
            <a:extLst>
              <a:ext uri="{FF2B5EF4-FFF2-40B4-BE49-F238E27FC236}">
                <a16:creationId xmlns:a16="http://schemas.microsoft.com/office/drawing/2014/main" xmlns="" id="{ED2E8BFB-145B-4F21-8EA9-59778A883770}"/>
              </a:ext>
            </a:extLst>
          </p:cNvPr>
          <p:cNvSpPr>
            <a:spLocks noChangeShapeType="1"/>
          </p:cNvSpPr>
          <p:nvPr/>
        </p:nvSpPr>
        <p:spPr bwMode="auto">
          <a:xfrm flipH="1">
            <a:off x="2559050" y="4343400"/>
            <a:ext cx="762000"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704" name="Text Box 24">
            <a:extLst>
              <a:ext uri="{FF2B5EF4-FFF2-40B4-BE49-F238E27FC236}">
                <a16:creationId xmlns:a16="http://schemas.microsoft.com/office/drawing/2014/main" xmlns="" id="{5E3E919B-13C1-4463-903B-AFC1F407C253}"/>
              </a:ext>
            </a:extLst>
          </p:cNvPr>
          <p:cNvSpPr txBox="1">
            <a:spLocks noChangeArrowheads="1"/>
          </p:cNvSpPr>
          <p:nvPr/>
        </p:nvSpPr>
        <p:spPr bwMode="auto">
          <a:xfrm>
            <a:off x="4119563" y="498792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2</a:t>
            </a:r>
          </a:p>
        </p:txBody>
      </p:sp>
      <p:sp>
        <p:nvSpPr>
          <p:cNvPr id="71705" name="Text Box 25">
            <a:extLst>
              <a:ext uri="{FF2B5EF4-FFF2-40B4-BE49-F238E27FC236}">
                <a16:creationId xmlns:a16="http://schemas.microsoft.com/office/drawing/2014/main" xmlns="" id="{448B3903-7D17-4A66-B010-EF130A501B34}"/>
              </a:ext>
            </a:extLst>
          </p:cNvPr>
          <p:cNvSpPr txBox="1">
            <a:spLocks noChangeArrowheads="1"/>
          </p:cNvSpPr>
          <p:nvPr/>
        </p:nvSpPr>
        <p:spPr bwMode="auto">
          <a:xfrm>
            <a:off x="2309813" y="3463925"/>
            <a:ext cx="301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2</a:t>
            </a:r>
          </a:p>
        </p:txBody>
      </p:sp>
      <p:sp>
        <p:nvSpPr>
          <p:cNvPr id="71706" name="Line 26">
            <a:extLst>
              <a:ext uri="{FF2B5EF4-FFF2-40B4-BE49-F238E27FC236}">
                <a16:creationId xmlns:a16="http://schemas.microsoft.com/office/drawing/2014/main" xmlns="" id="{43F1D64B-1779-48EA-93E8-5CA9B18F946F}"/>
              </a:ext>
            </a:extLst>
          </p:cNvPr>
          <p:cNvSpPr>
            <a:spLocks noChangeShapeType="1"/>
          </p:cNvSpPr>
          <p:nvPr/>
        </p:nvSpPr>
        <p:spPr bwMode="auto">
          <a:xfrm flipH="1">
            <a:off x="2549526" y="3733800"/>
            <a:ext cx="1719263"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707" name="Text Box 27">
            <a:extLst>
              <a:ext uri="{FF2B5EF4-FFF2-40B4-BE49-F238E27FC236}">
                <a16:creationId xmlns:a16="http://schemas.microsoft.com/office/drawing/2014/main" xmlns="" id="{BC0A4210-9BAE-429D-8BB6-BE80ADF247D7}"/>
              </a:ext>
            </a:extLst>
          </p:cNvPr>
          <p:cNvSpPr txBox="1">
            <a:spLocks noChangeArrowheads="1"/>
          </p:cNvSpPr>
          <p:nvPr/>
        </p:nvSpPr>
        <p:spPr bwMode="auto">
          <a:xfrm>
            <a:off x="4083051" y="2057400"/>
            <a:ext cx="6174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(2,4)</a:t>
            </a:r>
          </a:p>
        </p:txBody>
      </p:sp>
      <p:sp>
        <p:nvSpPr>
          <p:cNvPr id="71708" name="Text Box 28">
            <a:extLst>
              <a:ext uri="{FF2B5EF4-FFF2-40B4-BE49-F238E27FC236}">
                <a16:creationId xmlns:a16="http://schemas.microsoft.com/office/drawing/2014/main" xmlns="" id="{75F1FC09-F06C-4089-B65C-1A3F7024671F}"/>
              </a:ext>
            </a:extLst>
          </p:cNvPr>
          <p:cNvSpPr txBox="1">
            <a:spLocks noChangeArrowheads="1"/>
          </p:cNvSpPr>
          <p:nvPr/>
        </p:nvSpPr>
        <p:spPr bwMode="auto">
          <a:xfrm>
            <a:off x="5362576" y="3733800"/>
            <a:ext cx="7922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(3,1.5)</a:t>
            </a:r>
          </a:p>
        </p:txBody>
      </p:sp>
      <p:sp>
        <p:nvSpPr>
          <p:cNvPr id="71709" name="Line 29">
            <a:extLst>
              <a:ext uri="{FF2B5EF4-FFF2-40B4-BE49-F238E27FC236}">
                <a16:creationId xmlns:a16="http://schemas.microsoft.com/office/drawing/2014/main" xmlns="" id="{E083CF7B-DE56-43CB-A098-75A7D9CA27E5}"/>
              </a:ext>
            </a:extLst>
          </p:cNvPr>
          <p:cNvSpPr>
            <a:spLocks noChangeShapeType="1"/>
          </p:cNvSpPr>
          <p:nvPr/>
        </p:nvSpPr>
        <p:spPr bwMode="auto">
          <a:xfrm flipH="1">
            <a:off x="2559050" y="2438400"/>
            <a:ext cx="3810000"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710" name="Text Box 30">
            <a:extLst>
              <a:ext uri="{FF2B5EF4-FFF2-40B4-BE49-F238E27FC236}">
                <a16:creationId xmlns:a16="http://schemas.microsoft.com/office/drawing/2014/main" xmlns="" id="{14904630-F96B-4A6B-83EF-0A43EF4396B5}"/>
              </a:ext>
            </a:extLst>
          </p:cNvPr>
          <p:cNvSpPr txBox="1">
            <a:spLocks noChangeArrowheads="1"/>
          </p:cNvSpPr>
          <p:nvPr/>
        </p:nvSpPr>
        <p:spPr bwMode="auto">
          <a:xfrm>
            <a:off x="2635250" y="1219200"/>
            <a:ext cx="29583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b="1"/>
              <a:t>Sum of squared differences =</a:t>
            </a:r>
          </a:p>
        </p:txBody>
      </p:sp>
      <p:sp>
        <p:nvSpPr>
          <p:cNvPr id="71711" name="Text Box 31">
            <a:extLst>
              <a:ext uri="{FF2B5EF4-FFF2-40B4-BE49-F238E27FC236}">
                <a16:creationId xmlns:a16="http://schemas.microsoft.com/office/drawing/2014/main" xmlns="" id="{E2390CA1-B838-411B-ADA7-3EAF10521B30}"/>
              </a:ext>
            </a:extLst>
          </p:cNvPr>
          <p:cNvSpPr txBox="1">
            <a:spLocks noChangeArrowheads="1"/>
          </p:cNvSpPr>
          <p:nvPr/>
        </p:nvSpPr>
        <p:spPr bwMode="auto">
          <a:xfrm>
            <a:off x="5334001" y="1219200"/>
            <a:ext cx="9861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b="1"/>
              <a:t>(2 - 1)</a:t>
            </a:r>
            <a:r>
              <a:rPr lang="en-US" altLang="x-none" b="1" baseline="30000"/>
              <a:t>2</a:t>
            </a:r>
            <a:r>
              <a:rPr lang="en-US" altLang="x-none" b="1"/>
              <a:t> +</a:t>
            </a:r>
          </a:p>
        </p:txBody>
      </p:sp>
      <p:sp>
        <p:nvSpPr>
          <p:cNvPr id="71712" name="Text Box 32">
            <a:extLst>
              <a:ext uri="{FF2B5EF4-FFF2-40B4-BE49-F238E27FC236}">
                <a16:creationId xmlns:a16="http://schemas.microsoft.com/office/drawing/2014/main" xmlns="" id="{66D2EF98-C2CD-45DD-9F3C-77917EEBDD91}"/>
              </a:ext>
            </a:extLst>
          </p:cNvPr>
          <p:cNvSpPr txBox="1">
            <a:spLocks noChangeArrowheads="1"/>
          </p:cNvSpPr>
          <p:nvPr/>
        </p:nvSpPr>
        <p:spPr bwMode="auto">
          <a:xfrm>
            <a:off x="6096001" y="1219200"/>
            <a:ext cx="9685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b="1"/>
              <a:t>(4 - 2)</a:t>
            </a:r>
            <a:r>
              <a:rPr lang="en-US" altLang="x-none" b="1" baseline="30000"/>
              <a:t>2 </a:t>
            </a:r>
            <a:r>
              <a:rPr lang="en-US" altLang="x-none" b="1"/>
              <a:t>+</a:t>
            </a:r>
          </a:p>
        </p:txBody>
      </p:sp>
      <p:sp>
        <p:nvSpPr>
          <p:cNvPr id="71713" name="Text Box 33">
            <a:extLst>
              <a:ext uri="{FF2B5EF4-FFF2-40B4-BE49-F238E27FC236}">
                <a16:creationId xmlns:a16="http://schemas.microsoft.com/office/drawing/2014/main" xmlns="" id="{56D99490-9D25-47BA-BA8E-13936F3CE540}"/>
              </a:ext>
            </a:extLst>
          </p:cNvPr>
          <p:cNvSpPr txBox="1">
            <a:spLocks noChangeArrowheads="1"/>
          </p:cNvSpPr>
          <p:nvPr/>
        </p:nvSpPr>
        <p:spPr bwMode="auto">
          <a:xfrm>
            <a:off x="6823076" y="1219200"/>
            <a:ext cx="11641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b="1"/>
              <a:t>(1.5 - 3)</a:t>
            </a:r>
            <a:r>
              <a:rPr lang="en-US" altLang="x-none" b="1" baseline="30000"/>
              <a:t>2</a:t>
            </a:r>
            <a:r>
              <a:rPr lang="en-US" altLang="x-none" b="1"/>
              <a:t> +</a:t>
            </a:r>
          </a:p>
        </p:txBody>
      </p:sp>
      <p:sp>
        <p:nvSpPr>
          <p:cNvPr id="71714" name="Text Box 34">
            <a:extLst>
              <a:ext uri="{FF2B5EF4-FFF2-40B4-BE49-F238E27FC236}">
                <a16:creationId xmlns:a16="http://schemas.microsoft.com/office/drawing/2014/main" xmlns="" id="{765F29BF-4EBC-4A8D-87C5-63CC23240757}"/>
              </a:ext>
            </a:extLst>
          </p:cNvPr>
          <p:cNvSpPr txBox="1">
            <a:spLocks noChangeArrowheads="1"/>
          </p:cNvSpPr>
          <p:nvPr/>
        </p:nvSpPr>
        <p:spPr bwMode="auto">
          <a:xfrm>
            <a:off x="6429376" y="2701925"/>
            <a:ext cx="7922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(4,3.2)</a:t>
            </a:r>
          </a:p>
        </p:txBody>
      </p:sp>
      <p:sp>
        <p:nvSpPr>
          <p:cNvPr id="71715" name="Text Box 35">
            <a:extLst>
              <a:ext uri="{FF2B5EF4-FFF2-40B4-BE49-F238E27FC236}">
                <a16:creationId xmlns:a16="http://schemas.microsoft.com/office/drawing/2014/main" xmlns="" id="{5F6D93C1-85D3-49ED-B709-97B37B2F9BC0}"/>
              </a:ext>
            </a:extLst>
          </p:cNvPr>
          <p:cNvSpPr txBox="1">
            <a:spLocks noChangeArrowheads="1"/>
          </p:cNvSpPr>
          <p:nvPr/>
        </p:nvSpPr>
        <p:spPr bwMode="auto">
          <a:xfrm>
            <a:off x="7772400" y="1219200"/>
            <a:ext cx="16289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b="1"/>
              <a:t>(3.2 - 4)</a:t>
            </a:r>
            <a:r>
              <a:rPr lang="en-US" altLang="x-none" b="1" baseline="30000"/>
              <a:t>2</a:t>
            </a:r>
            <a:r>
              <a:rPr lang="en-US" altLang="x-none" b="1"/>
              <a:t> = 6.89</a:t>
            </a:r>
          </a:p>
        </p:txBody>
      </p:sp>
      <p:sp>
        <p:nvSpPr>
          <p:cNvPr id="71716" name="Line 36">
            <a:extLst>
              <a:ext uri="{FF2B5EF4-FFF2-40B4-BE49-F238E27FC236}">
                <a16:creationId xmlns:a16="http://schemas.microsoft.com/office/drawing/2014/main" xmlns="" id="{28EB4D5D-498C-4BDC-B394-1CF8371628E6}"/>
              </a:ext>
            </a:extLst>
          </p:cNvPr>
          <p:cNvSpPr>
            <a:spLocks noChangeShapeType="1"/>
          </p:cNvSpPr>
          <p:nvPr/>
        </p:nvSpPr>
        <p:spPr bwMode="auto">
          <a:xfrm>
            <a:off x="2559050" y="3394075"/>
            <a:ext cx="38100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nvGrpSpPr>
          <p:cNvPr id="71717" name="Group 37">
            <a:extLst>
              <a:ext uri="{FF2B5EF4-FFF2-40B4-BE49-F238E27FC236}">
                <a16:creationId xmlns:a16="http://schemas.microsoft.com/office/drawing/2014/main" xmlns="" id="{B866522B-E6FB-45A1-8E82-88818F66D77E}"/>
              </a:ext>
            </a:extLst>
          </p:cNvPr>
          <p:cNvGrpSpPr>
            <a:grpSpLocks/>
          </p:cNvGrpSpPr>
          <p:nvPr/>
        </p:nvGrpSpPr>
        <p:grpSpPr bwMode="auto">
          <a:xfrm>
            <a:off x="3302000" y="2514601"/>
            <a:ext cx="3048000" cy="1489075"/>
            <a:chOff x="1488" y="2400"/>
            <a:chExt cx="1920" cy="938"/>
          </a:xfrm>
        </p:grpSpPr>
        <p:sp>
          <p:nvSpPr>
            <p:cNvPr id="71718" name="Line 38">
              <a:extLst>
                <a:ext uri="{FF2B5EF4-FFF2-40B4-BE49-F238E27FC236}">
                  <a16:creationId xmlns:a16="http://schemas.microsoft.com/office/drawing/2014/main" xmlns="" id="{8C582A6F-7FCC-4C66-89A1-D18E496B93CE}"/>
                </a:ext>
              </a:extLst>
            </p:cNvPr>
            <p:cNvSpPr>
              <a:spLocks noChangeShapeType="1"/>
            </p:cNvSpPr>
            <p:nvPr/>
          </p:nvSpPr>
          <p:spPr bwMode="auto">
            <a:xfrm>
              <a:off x="1488" y="2950"/>
              <a:ext cx="0" cy="24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719" name="Line 39">
              <a:extLst>
                <a:ext uri="{FF2B5EF4-FFF2-40B4-BE49-F238E27FC236}">
                  <a16:creationId xmlns:a16="http://schemas.microsoft.com/office/drawing/2014/main" xmlns="" id="{FD2532E2-AA3D-457E-A272-79BBFB7AE39D}"/>
                </a:ext>
              </a:extLst>
            </p:cNvPr>
            <p:cNvSpPr>
              <a:spLocks noChangeShapeType="1"/>
            </p:cNvSpPr>
            <p:nvPr/>
          </p:nvSpPr>
          <p:spPr bwMode="auto">
            <a:xfrm flipV="1">
              <a:off x="2050" y="2400"/>
              <a:ext cx="0" cy="554"/>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720" name="Line 40">
              <a:extLst>
                <a:ext uri="{FF2B5EF4-FFF2-40B4-BE49-F238E27FC236}">
                  <a16:creationId xmlns:a16="http://schemas.microsoft.com/office/drawing/2014/main" xmlns="" id="{FC9C0D0A-6EC7-40BC-BD80-F6EEC6F05B4C}"/>
                </a:ext>
              </a:extLst>
            </p:cNvPr>
            <p:cNvSpPr>
              <a:spLocks noChangeShapeType="1"/>
            </p:cNvSpPr>
            <p:nvPr/>
          </p:nvSpPr>
          <p:spPr bwMode="auto">
            <a:xfrm flipV="1">
              <a:off x="3408" y="2666"/>
              <a:ext cx="0" cy="288"/>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1721" name="Line 41">
              <a:extLst>
                <a:ext uri="{FF2B5EF4-FFF2-40B4-BE49-F238E27FC236}">
                  <a16:creationId xmlns:a16="http://schemas.microsoft.com/office/drawing/2014/main" xmlns="" id="{ABA0DAA4-73C5-4407-A3A3-C0388736C585}"/>
                </a:ext>
              </a:extLst>
            </p:cNvPr>
            <p:cNvSpPr>
              <a:spLocks noChangeShapeType="1"/>
            </p:cNvSpPr>
            <p:nvPr/>
          </p:nvSpPr>
          <p:spPr bwMode="auto">
            <a:xfrm>
              <a:off x="2732" y="2954"/>
              <a:ext cx="0" cy="384"/>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grpSp>
        <p:nvGrpSpPr>
          <p:cNvPr id="71722" name="Group 42">
            <a:extLst>
              <a:ext uri="{FF2B5EF4-FFF2-40B4-BE49-F238E27FC236}">
                <a16:creationId xmlns:a16="http://schemas.microsoft.com/office/drawing/2014/main" xmlns="" id="{4E6CC866-6B56-4810-8081-10EA577974C7}"/>
              </a:ext>
            </a:extLst>
          </p:cNvPr>
          <p:cNvGrpSpPr>
            <a:grpSpLocks/>
          </p:cNvGrpSpPr>
          <p:nvPr/>
        </p:nvGrpSpPr>
        <p:grpSpPr bwMode="auto">
          <a:xfrm>
            <a:off x="2635251" y="1538289"/>
            <a:ext cx="7400925" cy="369887"/>
            <a:chOff x="1056" y="1785"/>
            <a:chExt cx="4662" cy="233"/>
          </a:xfrm>
        </p:grpSpPr>
        <p:sp>
          <p:nvSpPr>
            <p:cNvPr id="71723" name="Text Box 43">
              <a:extLst>
                <a:ext uri="{FF2B5EF4-FFF2-40B4-BE49-F238E27FC236}">
                  <a16:creationId xmlns:a16="http://schemas.microsoft.com/office/drawing/2014/main" xmlns="" id="{678F40EB-BE8D-44C4-965E-A6503601DA1B}"/>
                </a:ext>
              </a:extLst>
            </p:cNvPr>
            <p:cNvSpPr txBox="1">
              <a:spLocks noChangeArrowheads="1"/>
            </p:cNvSpPr>
            <p:nvPr/>
          </p:nvSpPr>
          <p:spPr bwMode="auto">
            <a:xfrm>
              <a:off x="1056" y="1785"/>
              <a:ext cx="18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b="1">
                  <a:solidFill>
                    <a:schemeClr val="accent2"/>
                  </a:solidFill>
                </a:rPr>
                <a:t>Sum of squared differences =</a:t>
              </a:r>
            </a:p>
          </p:txBody>
        </p:sp>
        <p:sp>
          <p:nvSpPr>
            <p:cNvPr id="71724" name="Text Box 44">
              <a:extLst>
                <a:ext uri="{FF2B5EF4-FFF2-40B4-BE49-F238E27FC236}">
                  <a16:creationId xmlns:a16="http://schemas.microsoft.com/office/drawing/2014/main" xmlns="" id="{749B9891-BF5F-4FA4-864B-9B29EF93F169}"/>
                </a:ext>
              </a:extLst>
            </p:cNvPr>
            <p:cNvSpPr txBox="1">
              <a:spLocks noChangeArrowheads="1"/>
            </p:cNvSpPr>
            <p:nvPr/>
          </p:nvSpPr>
          <p:spPr bwMode="auto">
            <a:xfrm>
              <a:off x="2756" y="1785"/>
              <a:ext cx="7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b="1">
                  <a:solidFill>
                    <a:schemeClr val="accent2"/>
                  </a:solidFill>
                </a:rPr>
                <a:t>(2 -2.5)</a:t>
              </a:r>
              <a:r>
                <a:rPr lang="en-US" altLang="x-none" b="1" baseline="30000">
                  <a:solidFill>
                    <a:schemeClr val="accent2"/>
                  </a:solidFill>
                </a:rPr>
                <a:t>2</a:t>
              </a:r>
              <a:r>
                <a:rPr lang="en-US" altLang="x-none" b="1">
                  <a:solidFill>
                    <a:schemeClr val="accent2"/>
                  </a:solidFill>
                </a:rPr>
                <a:t> +</a:t>
              </a:r>
            </a:p>
          </p:txBody>
        </p:sp>
        <p:sp>
          <p:nvSpPr>
            <p:cNvPr id="71725" name="Text Box 45">
              <a:extLst>
                <a:ext uri="{FF2B5EF4-FFF2-40B4-BE49-F238E27FC236}">
                  <a16:creationId xmlns:a16="http://schemas.microsoft.com/office/drawing/2014/main" xmlns="" id="{A46D4846-07CE-4B54-B79E-D3939875F106}"/>
                </a:ext>
              </a:extLst>
            </p:cNvPr>
            <p:cNvSpPr txBox="1">
              <a:spLocks noChangeArrowheads="1"/>
            </p:cNvSpPr>
            <p:nvPr/>
          </p:nvSpPr>
          <p:spPr bwMode="auto">
            <a:xfrm>
              <a:off x="3319" y="1785"/>
              <a:ext cx="7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b="1">
                  <a:solidFill>
                    <a:schemeClr val="accent2"/>
                  </a:solidFill>
                </a:rPr>
                <a:t>(4 - 2.5)</a:t>
              </a:r>
              <a:r>
                <a:rPr lang="en-US" altLang="x-none" b="1" baseline="30000">
                  <a:solidFill>
                    <a:schemeClr val="accent2"/>
                  </a:solidFill>
                </a:rPr>
                <a:t>2 </a:t>
              </a:r>
              <a:r>
                <a:rPr lang="en-US" altLang="x-none" b="1">
                  <a:solidFill>
                    <a:schemeClr val="accent2"/>
                  </a:solidFill>
                </a:rPr>
                <a:t>+</a:t>
              </a:r>
            </a:p>
          </p:txBody>
        </p:sp>
        <p:sp>
          <p:nvSpPr>
            <p:cNvPr id="71726" name="Text Box 46">
              <a:extLst>
                <a:ext uri="{FF2B5EF4-FFF2-40B4-BE49-F238E27FC236}">
                  <a16:creationId xmlns:a16="http://schemas.microsoft.com/office/drawing/2014/main" xmlns="" id="{023EDCCE-7308-4272-B9B3-40E3C55BE3AA}"/>
                </a:ext>
              </a:extLst>
            </p:cNvPr>
            <p:cNvSpPr txBox="1">
              <a:spLocks noChangeArrowheads="1"/>
            </p:cNvSpPr>
            <p:nvPr/>
          </p:nvSpPr>
          <p:spPr bwMode="auto">
            <a:xfrm>
              <a:off x="3888" y="1785"/>
              <a:ext cx="84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b="1">
                  <a:solidFill>
                    <a:schemeClr val="accent2"/>
                  </a:solidFill>
                </a:rPr>
                <a:t>(1.5 - 2.5)</a:t>
              </a:r>
              <a:r>
                <a:rPr lang="en-US" altLang="x-none" b="1" baseline="30000">
                  <a:solidFill>
                    <a:schemeClr val="accent2"/>
                  </a:solidFill>
                </a:rPr>
                <a:t>2</a:t>
              </a:r>
              <a:r>
                <a:rPr lang="en-US" altLang="x-none" b="1">
                  <a:solidFill>
                    <a:schemeClr val="accent2"/>
                  </a:solidFill>
                </a:rPr>
                <a:t> +</a:t>
              </a:r>
            </a:p>
          </p:txBody>
        </p:sp>
        <p:sp>
          <p:nvSpPr>
            <p:cNvPr id="71727" name="Text Box 47">
              <a:extLst>
                <a:ext uri="{FF2B5EF4-FFF2-40B4-BE49-F238E27FC236}">
                  <a16:creationId xmlns:a16="http://schemas.microsoft.com/office/drawing/2014/main" xmlns="" id="{B750B985-FE2F-49A2-8322-BDE4448B99CC}"/>
                </a:ext>
              </a:extLst>
            </p:cNvPr>
            <p:cNvSpPr txBox="1">
              <a:spLocks noChangeArrowheads="1"/>
            </p:cNvSpPr>
            <p:nvPr/>
          </p:nvSpPr>
          <p:spPr bwMode="auto">
            <a:xfrm>
              <a:off x="4580" y="1785"/>
              <a:ext cx="11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b="1">
                  <a:solidFill>
                    <a:schemeClr val="accent2"/>
                  </a:solidFill>
                </a:rPr>
                <a:t>(3.2 - 2.5)</a:t>
              </a:r>
              <a:r>
                <a:rPr lang="en-US" altLang="x-none" b="1" baseline="30000">
                  <a:solidFill>
                    <a:schemeClr val="accent2"/>
                  </a:solidFill>
                </a:rPr>
                <a:t>2</a:t>
              </a:r>
              <a:r>
                <a:rPr lang="en-US" altLang="x-none" b="1">
                  <a:solidFill>
                    <a:schemeClr val="accent2"/>
                  </a:solidFill>
                </a:rPr>
                <a:t> = 3.99</a:t>
              </a:r>
            </a:p>
          </p:txBody>
        </p:sp>
      </p:grpSp>
      <p:sp>
        <p:nvSpPr>
          <p:cNvPr id="71728" name="Text Box 48">
            <a:extLst>
              <a:ext uri="{FF2B5EF4-FFF2-40B4-BE49-F238E27FC236}">
                <a16:creationId xmlns:a16="http://schemas.microsoft.com/office/drawing/2014/main" xmlns="" id="{25600A06-739F-4129-8B37-20D1648C2C0C}"/>
              </a:ext>
            </a:extLst>
          </p:cNvPr>
          <p:cNvSpPr txBox="1">
            <a:spLocks noChangeArrowheads="1"/>
          </p:cNvSpPr>
          <p:nvPr/>
        </p:nvSpPr>
        <p:spPr bwMode="auto">
          <a:xfrm>
            <a:off x="2162175" y="3159125"/>
            <a:ext cx="4764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t>2.5</a:t>
            </a:r>
          </a:p>
        </p:txBody>
      </p:sp>
      <p:sp>
        <p:nvSpPr>
          <p:cNvPr id="71729" name="Text Box 49">
            <a:extLst>
              <a:ext uri="{FF2B5EF4-FFF2-40B4-BE49-F238E27FC236}">
                <a16:creationId xmlns:a16="http://schemas.microsoft.com/office/drawing/2014/main" xmlns="" id="{65C6CD8D-DF0E-4586-966A-66E48FA23C44}"/>
              </a:ext>
            </a:extLst>
          </p:cNvPr>
          <p:cNvSpPr txBox="1">
            <a:spLocks noChangeArrowheads="1"/>
          </p:cNvSpPr>
          <p:nvPr/>
        </p:nvSpPr>
        <p:spPr bwMode="auto">
          <a:xfrm>
            <a:off x="6738939" y="1828801"/>
            <a:ext cx="32865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sz="2400"/>
              <a:t>Let us compare two lines</a:t>
            </a:r>
          </a:p>
        </p:txBody>
      </p:sp>
      <p:sp>
        <p:nvSpPr>
          <p:cNvPr id="71730" name="Text Box 50">
            <a:extLst>
              <a:ext uri="{FF2B5EF4-FFF2-40B4-BE49-F238E27FC236}">
                <a16:creationId xmlns:a16="http://schemas.microsoft.com/office/drawing/2014/main" xmlns="" id="{78DF6B48-E440-49C9-9D07-F54805392359}"/>
              </a:ext>
            </a:extLst>
          </p:cNvPr>
          <p:cNvSpPr txBox="1">
            <a:spLocks noChangeArrowheads="1"/>
          </p:cNvSpPr>
          <p:nvPr/>
        </p:nvSpPr>
        <p:spPr bwMode="auto">
          <a:xfrm>
            <a:off x="6738938" y="2211389"/>
            <a:ext cx="37161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sz="2400">
                <a:solidFill>
                  <a:schemeClr val="accent2"/>
                </a:solidFill>
              </a:rPr>
              <a:t>The second line is horizontal</a:t>
            </a:r>
          </a:p>
        </p:txBody>
      </p:sp>
      <p:sp>
        <p:nvSpPr>
          <p:cNvPr id="71731" name="Text Box 51">
            <a:extLst>
              <a:ext uri="{FF2B5EF4-FFF2-40B4-BE49-F238E27FC236}">
                <a16:creationId xmlns:a16="http://schemas.microsoft.com/office/drawing/2014/main" xmlns="" id="{2FD552D4-A089-4869-BE14-F1C4BF4E1F03}"/>
              </a:ext>
            </a:extLst>
          </p:cNvPr>
          <p:cNvSpPr txBox="1">
            <a:spLocks noChangeArrowheads="1"/>
          </p:cNvSpPr>
          <p:nvPr/>
        </p:nvSpPr>
        <p:spPr bwMode="auto">
          <a:xfrm>
            <a:off x="7391400" y="4572000"/>
            <a:ext cx="3150478" cy="1569660"/>
          </a:xfrm>
          <a:prstGeom prst="rect">
            <a:avLst/>
          </a:prstGeom>
          <a:solidFill>
            <a:srgbClr val="D1D1D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sz="2400"/>
              <a:t>The smaller the sum of </a:t>
            </a:r>
          </a:p>
          <a:p>
            <a:pPr algn="l"/>
            <a:r>
              <a:rPr lang="en-US" altLang="x-none" sz="2400"/>
              <a:t>squared differences</a:t>
            </a:r>
          </a:p>
          <a:p>
            <a:pPr algn="l"/>
            <a:r>
              <a:rPr lang="en-US" altLang="x-none" sz="2400"/>
              <a:t>the better the fit of the </a:t>
            </a:r>
          </a:p>
          <a:p>
            <a:pPr algn="l"/>
            <a:r>
              <a:rPr lang="en-US" altLang="x-none" sz="2400"/>
              <a:t>line to the 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1729"/>
                                        </p:tgtEl>
                                        <p:attrNameLst>
                                          <p:attrName>style.visibility</p:attrName>
                                        </p:attrNameLst>
                                      </p:cBhvr>
                                      <p:to>
                                        <p:strVal val="visible"/>
                                      </p:to>
                                    </p:set>
                                    <p:anim calcmode="lin" valueType="num">
                                      <p:cBhvr additive="base">
                                        <p:cTn id="7" dur="500" fill="hold"/>
                                        <p:tgtEl>
                                          <p:spTgt spid="71729"/>
                                        </p:tgtEl>
                                        <p:attrNameLst>
                                          <p:attrName>ppt_x</p:attrName>
                                        </p:attrNameLst>
                                      </p:cBhvr>
                                      <p:tavLst>
                                        <p:tav tm="0">
                                          <p:val>
                                            <p:strVal val="#ppt_x"/>
                                          </p:val>
                                        </p:tav>
                                        <p:tav tm="100000">
                                          <p:val>
                                            <p:strVal val="#ppt_x"/>
                                          </p:val>
                                        </p:tav>
                                      </p:tavLst>
                                    </p:anim>
                                    <p:anim calcmode="lin" valueType="num">
                                      <p:cBhvr additive="base">
                                        <p:cTn id="8" dur="500" fill="hold"/>
                                        <p:tgtEl>
                                          <p:spTgt spid="7172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71693"/>
                                        </p:tgtEl>
                                        <p:attrNameLst>
                                          <p:attrName>style.visibility</p:attrName>
                                        </p:attrNameLst>
                                      </p:cBhvr>
                                      <p:to>
                                        <p:strVal val="visible"/>
                                      </p:to>
                                    </p:set>
                                    <p:animEffect transition="in" filter="wipe(left)">
                                      <p:cBhvr>
                                        <p:cTn id="13" dur="500"/>
                                        <p:tgtEl>
                                          <p:spTgt spid="71693"/>
                                        </p:tgtEl>
                                      </p:cBhvr>
                                    </p:animEffec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71698"/>
                                        </p:tgtEl>
                                        <p:attrNameLst>
                                          <p:attrName>style.visibility</p:attrName>
                                        </p:attrNameLst>
                                      </p:cBhvr>
                                      <p:to>
                                        <p:strVal val="visible"/>
                                      </p:to>
                                    </p:set>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71694"/>
                                        </p:tgtEl>
                                        <p:attrNameLst>
                                          <p:attrName>style.visibility</p:attrName>
                                        </p:attrNameLst>
                                      </p:cBhvr>
                                      <p:to>
                                        <p:strVal val="visible"/>
                                      </p:to>
                                    </p:set>
                                    <p:animEffect transition="in" filter="wipe(up)">
                                      <p:cBhvr>
                                        <p:cTn id="20" dur="500"/>
                                        <p:tgtEl>
                                          <p:spTgt spid="71694"/>
                                        </p:tgtEl>
                                      </p:cBhvr>
                                    </p:animEffect>
                                  </p:childTnLst>
                                </p:cTn>
                              </p:par>
                            </p:childTnLst>
                          </p:cTn>
                        </p:par>
                        <p:par>
                          <p:cTn id="21" fill="hold" nodeType="afterGroup">
                            <p:stCondLst>
                              <p:cond delay="1500"/>
                            </p:stCondLst>
                            <p:childTnLst>
                              <p:par>
                                <p:cTn id="22" presetID="22" presetClass="entr" presetSubtype="2" fill="hold" nodeType="afterEffect">
                                  <p:stCondLst>
                                    <p:cond delay="0"/>
                                  </p:stCondLst>
                                  <p:childTnLst>
                                    <p:set>
                                      <p:cBhvr>
                                        <p:cTn id="23" dur="1" fill="hold">
                                          <p:stCondLst>
                                            <p:cond delay="0"/>
                                          </p:stCondLst>
                                        </p:cTn>
                                        <p:tgtEl>
                                          <p:spTgt spid="71703"/>
                                        </p:tgtEl>
                                        <p:attrNameLst>
                                          <p:attrName>style.visibility</p:attrName>
                                        </p:attrNameLst>
                                      </p:cBhvr>
                                      <p:to>
                                        <p:strVal val="visible"/>
                                      </p:to>
                                    </p:set>
                                    <p:animEffect transition="in" filter="wipe(right)">
                                      <p:cBhvr>
                                        <p:cTn id="24" dur="500"/>
                                        <p:tgtEl>
                                          <p:spTgt spid="71703"/>
                                        </p:tgtEl>
                                      </p:cBhvr>
                                    </p:animEffect>
                                  </p:childTnLst>
                                </p:cTn>
                              </p:par>
                            </p:childTnLst>
                          </p:cTn>
                        </p:par>
                        <p:par>
                          <p:cTn id="25" fill="hold" nodeType="afterGroup">
                            <p:stCondLst>
                              <p:cond delay="2000"/>
                            </p:stCondLst>
                            <p:childTnLst>
                              <p:par>
                                <p:cTn id="26" presetID="4" presetClass="entr" presetSubtype="32" fill="hold" grpId="0" nodeType="afterEffect">
                                  <p:stCondLst>
                                    <p:cond delay="0"/>
                                  </p:stCondLst>
                                  <p:childTnLst>
                                    <p:set>
                                      <p:cBhvr>
                                        <p:cTn id="27" dur="1" fill="hold">
                                          <p:stCondLst>
                                            <p:cond delay="0"/>
                                          </p:stCondLst>
                                        </p:cTn>
                                        <p:tgtEl>
                                          <p:spTgt spid="71710"/>
                                        </p:tgtEl>
                                        <p:attrNameLst>
                                          <p:attrName>style.visibility</p:attrName>
                                        </p:attrNameLst>
                                      </p:cBhvr>
                                      <p:to>
                                        <p:strVal val="visible"/>
                                      </p:to>
                                    </p:set>
                                    <p:animEffect transition="in" filter="box(out)">
                                      <p:cBhvr>
                                        <p:cTn id="28" dur="500"/>
                                        <p:tgtEl>
                                          <p:spTgt spid="71710"/>
                                        </p:tgtEl>
                                      </p:cBhvr>
                                    </p:animEffect>
                                  </p:childTnLst>
                                </p:cTn>
                              </p:par>
                            </p:childTnLst>
                          </p:cTn>
                        </p:par>
                        <p:par>
                          <p:cTn id="29" fill="hold" nodeType="afterGroup">
                            <p:stCondLst>
                              <p:cond delay="2500"/>
                            </p:stCondLst>
                            <p:childTnLst>
                              <p:par>
                                <p:cTn id="30" presetID="1" presetClass="entr" presetSubtype="0" fill="hold" grpId="0" nodeType="afterEffect">
                                  <p:stCondLst>
                                    <p:cond delay="0"/>
                                  </p:stCondLst>
                                  <p:childTnLst>
                                    <p:set>
                                      <p:cBhvr>
                                        <p:cTn id="31" dur="1" fill="hold">
                                          <p:stCondLst>
                                            <p:cond delay="499"/>
                                          </p:stCondLst>
                                        </p:cTn>
                                        <p:tgtEl>
                                          <p:spTgt spid="7171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71695"/>
                                        </p:tgtEl>
                                        <p:attrNameLst>
                                          <p:attrName>style.visibility</p:attrName>
                                        </p:attrNameLst>
                                      </p:cBhvr>
                                      <p:to>
                                        <p:strVal val="visible"/>
                                      </p:to>
                                    </p:set>
                                    <p:animEffect transition="in" filter="wipe(up)">
                                      <p:cBhvr>
                                        <p:cTn id="36" dur="500"/>
                                        <p:tgtEl>
                                          <p:spTgt spid="71695"/>
                                        </p:tgtEl>
                                      </p:cBhvr>
                                    </p:animEffect>
                                  </p:childTnLst>
                                </p:cTn>
                              </p:par>
                            </p:childTnLst>
                          </p:cTn>
                        </p:par>
                        <p:par>
                          <p:cTn id="37" fill="hold" nodeType="afterGroup">
                            <p:stCondLst>
                              <p:cond delay="500"/>
                            </p:stCondLst>
                            <p:childTnLst>
                              <p:par>
                                <p:cTn id="38" presetID="22" presetClass="entr" presetSubtype="2" fill="hold" nodeType="afterEffect">
                                  <p:stCondLst>
                                    <p:cond delay="0"/>
                                  </p:stCondLst>
                                  <p:childTnLst>
                                    <p:set>
                                      <p:cBhvr>
                                        <p:cTn id="39" dur="1" fill="hold">
                                          <p:stCondLst>
                                            <p:cond delay="0"/>
                                          </p:stCondLst>
                                        </p:cTn>
                                        <p:tgtEl>
                                          <p:spTgt spid="71706"/>
                                        </p:tgtEl>
                                        <p:attrNameLst>
                                          <p:attrName>style.visibility</p:attrName>
                                        </p:attrNameLst>
                                      </p:cBhvr>
                                      <p:to>
                                        <p:strVal val="visible"/>
                                      </p:to>
                                    </p:set>
                                    <p:animEffect transition="in" filter="wipe(right)">
                                      <p:cBhvr>
                                        <p:cTn id="40" dur="500"/>
                                        <p:tgtEl>
                                          <p:spTgt spid="71706"/>
                                        </p:tgtEl>
                                      </p:cBhvr>
                                    </p:animEffect>
                                  </p:childTnLst>
                                </p:cTn>
                              </p:par>
                            </p:childTnLst>
                          </p:cTn>
                        </p:par>
                        <p:par>
                          <p:cTn id="41" fill="hold" nodeType="afterGroup">
                            <p:stCondLst>
                              <p:cond delay="1000"/>
                            </p:stCondLst>
                            <p:childTnLst>
                              <p:par>
                                <p:cTn id="42" presetID="1" presetClass="entr" presetSubtype="0" fill="hold" grpId="0" nodeType="afterEffect">
                                  <p:stCondLst>
                                    <p:cond delay="0"/>
                                  </p:stCondLst>
                                  <p:childTnLst>
                                    <p:set>
                                      <p:cBhvr>
                                        <p:cTn id="43" dur="1" fill="hold">
                                          <p:stCondLst>
                                            <p:cond delay="499"/>
                                          </p:stCondLst>
                                        </p:cTn>
                                        <p:tgtEl>
                                          <p:spTgt spid="71712"/>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71686"/>
                                        </p:tgtEl>
                                        <p:attrNameLst>
                                          <p:attrName>style.visibility</p:attrName>
                                        </p:attrNameLst>
                                      </p:cBhvr>
                                      <p:to>
                                        <p:strVal val="visible"/>
                                      </p:to>
                                    </p:set>
                                    <p:animEffect transition="in" filter="wipe(down)">
                                      <p:cBhvr>
                                        <p:cTn id="48" dur="500"/>
                                        <p:tgtEl>
                                          <p:spTgt spid="71686"/>
                                        </p:tgtEl>
                                      </p:cBhvr>
                                    </p:animEffect>
                                  </p:childTnLst>
                                </p:cTn>
                              </p:par>
                            </p:childTnLst>
                          </p:cTn>
                        </p:par>
                        <p:par>
                          <p:cTn id="49" fill="hold" nodeType="afterGroup">
                            <p:stCondLst>
                              <p:cond delay="500"/>
                            </p:stCondLst>
                            <p:childTnLst>
                              <p:par>
                                <p:cTn id="50" presetID="22" presetClass="entr" presetSubtype="2" fill="hold" nodeType="afterEffect">
                                  <p:stCondLst>
                                    <p:cond delay="0"/>
                                  </p:stCondLst>
                                  <p:childTnLst>
                                    <p:set>
                                      <p:cBhvr>
                                        <p:cTn id="51" dur="1" fill="hold">
                                          <p:stCondLst>
                                            <p:cond delay="0"/>
                                          </p:stCondLst>
                                        </p:cTn>
                                        <p:tgtEl>
                                          <p:spTgt spid="71685"/>
                                        </p:tgtEl>
                                        <p:attrNameLst>
                                          <p:attrName>style.visibility</p:attrName>
                                        </p:attrNameLst>
                                      </p:cBhvr>
                                      <p:to>
                                        <p:strVal val="visible"/>
                                      </p:to>
                                    </p:set>
                                    <p:animEffect transition="in" filter="wipe(right)">
                                      <p:cBhvr>
                                        <p:cTn id="52" dur="500"/>
                                        <p:tgtEl>
                                          <p:spTgt spid="71685"/>
                                        </p:tgtEl>
                                      </p:cBhvr>
                                    </p:animEffect>
                                  </p:childTnLst>
                                </p:cTn>
                              </p:par>
                            </p:childTnLst>
                          </p:cTn>
                        </p:par>
                        <p:par>
                          <p:cTn id="53" fill="hold" nodeType="afterGroup">
                            <p:stCondLst>
                              <p:cond delay="1000"/>
                            </p:stCondLst>
                            <p:childTnLst>
                              <p:par>
                                <p:cTn id="54" presetID="1" presetClass="entr" presetSubtype="0" fill="hold" grpId="0" nodeType="afterEffect">
                                  <p:stCondLst>
                                    <p:cond delay="0"/>
                                  </p:stCondLst>
                                  <p:childTnLst>
                                    <p:set>
                                      <p:cBhvr>
                                        <p:cTn id="55" dur="1" fill="hold">
                                          <p:stCondLst>
                                            <p:cond delay="499"/>
                                          </p:stCondLst>
                                        </p:cTn>
                                        <p:tgtEl>
                                          <p:spTgt spid="71713"/>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nodeType="clickEffect">
                                  <p:stCondLst>
                                    <p:cond delay="0"/>
                                  </p:stCondLst>
                                  <p:childTnLst>
                                    <p:set>
                                      <p:cBhvr>
                                        <p:cTn id="59" dur="1" fill="hold">
                                          <p:stCondLst>
                                            <p:cond delay="0"/>
                                          </p:stCondLst>
                                        </p:cTn>
                                        <p:tgtEl>
                                          <p:spTgt spid="71696"/>
                                        </p:tgtEl>
                                        <p:attrNameLst>
                                          <p:attrName>style.visibility</p:attrName>
                                        </p:attrNameLst>
                                      </p:cBhvr>
                                      <p:to>
                                        <p:strVal val="visible"/>
                                      </p:to>
                                    </p:set>
                                    <p:animEffect transition="in" filter="wipe(down)">
                                      <p:cBhvr>
                                        <p:cTn id="60" dur="500"/>
                                        <p:tgtEl>
                                          <p:spTgt spid="71696"/>
                                        </p:tgtEl>
                                      </p:cBhvr>
                                    </p:animEffect>
                                  </p:childTnLst>
                                </p:cTn>
                              </p:par>
                            </p:childTnLst>
                          </p:cTn>
                        </p:par>
                        <p:par>
                          <p:cTn id="61" fill="hold" nodeType="afterGroup">
                            <p:stCondLst>
                              <p:cond delay="500"/>
                            </p:stCondLst>
                            <p:childTnLst>
                              <p:par>
                                <p:cTn id="62" presetID="22" presetClass="entr" presetSubtype="2" fill="hold" nodeType="afterEffect">
                                  <p:stCondLst>
                                    <p:cond delay="0"/>
                                  </p:stCondLst>
                                  <p:childTnLst>
                                    <p:set>
                                      <p:cBhvr>
                                        <p:cTn id="63" dur="1" fill="hold">
                                          <p:stCondLst>
                                            <p:cond delay="0"/>
                                          </p:stCondLst>
                                        </p:cTn>
                                        <p:tgtEl>
                                          <p:spTgt spid="71709"/>
                                        </p:tgtEl>
                                        <p:attrNameLst>
                                          <p:attrName>style.visibility</p:attrName>
                                        </p:attrNameLst>
                                      </p:cBhvr>
                                      <p:to>
                                        <p:strVal val="visible"/>
                                      </p:to>
                                    </p:set>
                                    <p:animEffect transition="in" filter="wipe(right)">
                                      <p:cBhvr>
                                        <p:cTn id="64" dur="500"/>
                                        <p:tgtEl>
                                          <p:spTgt spid="71709"/>
                                        </p:tgtEl>
                                      </p:cBhvr>
                                    </p:animEffect>
                                  </p:childTnLst>
                                </p:cTn>
                              </p:par>
                            </p:childTnLst>
                          </p:cTn>
                        </p:par>
                        <p:par>
                          <p:cTn id="65" fill="hold" nodeType="afterGroup">
                            <p:stCondLst>
                              <p:cond delay="1000"/>
                            </p:stCondLst>
                            <p:childTnLst>
                              <p:par>
                                <p:cTn id="66" presetID="1" presetClass="entr" presetSubtype="0" fill="hold" grpId="0" nodeType="afterEffect">
                                  <p:stCondLst>
                                    <p:cond delay="0"/>
                                  </p:stCondLst>
                                  <p:childTnLst>
                                    <p:set>
                                      <p:cBhvr>
                                        <p:cTn id="67" dur="1" fill="hold">
                                          <p:stCondLst>
                                            <p:cond delay="499"/>
                                          </p:stCondLst>
                                        </p:cTn>
                                        <p:tgtEl>
                                          <p:spTgt spid="71715"/>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1" fill="hold" grpId="0" nodeType="clickEffect">
                                  <p:stCondLst>
                                    <p:cond delay="0"/>
                                  </p:stCondLst>
                                  <p:childTnLst>
                                    <p:set>
                                      <p:cBhvr>
                                        <p:cTn id="71" dur="1" fill="hold">
                                          <p:stCondLst>
                                            <p:cond delay="0"/>
                                          </p:stCondLst>
                                        </p:cTn>
                                        <p:tgtEl>
                                          <p:spTgt spid="71730"/>
                                        </p:tgtEl>
                                        <p:attrNameLst>
                                          <p:attrName>style.visibility</p:attrName>
                                        </p:attrNameLst>
                                      </p:cBhvr>
                                      <p:to>
                                        <p:strVal val="visible"/>
                                      </p:to>
                                    </p:set>
                                    <p:anim calcmode="lin" valueType="num">
                                      <p:cBhvr additive="base">
                                        <p:cTn id="72" dur="500" fill="hold"/>
                                        <p:tgtEl>
                                          <p:spTgt spid="71730"/>
                                        </p:tgtEl>
                                        <p:attrNameLst>
                                          <p:attrName>ppt_x</p:attrName>
                                        </p:attrNameLst>
                                      </p:cBhvr>
                                      <p:tavLst>
                                        <p:tav tm="0">
                                          <p:val>
                                            <p:strVal val="#ppt_x"/>
                                          </p:val>
                                        </p:tav>
                                        <p:tav tm="100000">
                                          <p:val>
                                            <p:strVal val="#ppt_x"/>
                                          </p:val>
                                        </p:tav>
                                      </p:tavLst>
                                    </p:anim>
                                    <p:anim calcmode="lin" valueType="num">
                                      <p:cBhvr additive="base">
                                        <p:cTn id="73" dur="500" fill="hold"/>
                                        <p:tgtEl>
                                          <p:spTgt spid="71730"/>
                                        </p:tgtEl>
                                        <p:attrNameLst>
                                          <p:attrName>ppt_y</p:attrName>
                                        </p:attrNameLst>
                                      </p:cBhvr>
                                      <p:tavLst>
                                        <p:tav tm="0">
                                          <p:val>
                                            <p:strVal val="0-#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71716"/>
                                        </p:tgtEl>
                                        <p:attrNameLst>
                                          <p:attrName>style.visibility</p:attrName>
                                        </p:attrNameLst>
                                      </p:cBhvr>
                                      <p:to>
                                        <p:strVal val="visible"/>
                                      </p:to>
                                    </p:set>
                                    <p:animEffect transition="in" filter="wipe(left)">
                                      <p:cBhvr>
                                        <p:cTn id="78" dur="500"/>
                                        <p:tgtEl>
                                          <p:spTgt spid="71716"/>
                                        </p:tgtEl>
                                      </p:cBhvr>
                                    </p:animEffect>
                                  </p:childTnLst>
                                </p:cTn>
                              </p:par>
                            </p:childTnLst>
                          </p:cTn>
                        </p:par>
                        <p:par>
                          <p:cTn id="79" fill="hold" nodeType="afterGroup">
                            <p:stCondLst>
                              <p:cond delay="500"/>
                            </p:stCondLst>
                            <p:childTnLst>
                              <p:par>
                                <p:cTn id="80" presetID="17" presetClass="entr" presetSubtype="10" fill="hold" nodeType="afterEffect">
                                  <p:stCondLst>
                                    <p:cond delay="0"/>
                                  </p:stCondLst>
                                  <p:childTnLst>
                                    <p:set>
                                      <p:cBhvr>
                                        <p:cTn id="81" dur="1" fill="hold">
                                          <p:stCondLst>
                                            <p:cond delay="0"/>
                                          </p:stCondLst>
                                        </p:cTn>
                                        <p:tgtEl>
                                          <p:spTgt spid="71717"/>
                                        </p:tgtEl>
                                        <p:attrNameLst>
                                          <p:attrName>style.visibility</p:attrName>
                                        </p:attrNameLst>
                                      </p:cBhvr>
                                      <p:to>
                                        <p:strVal val="visible"/>
                                      </p:to>
                                    </p:set>
                                    <p:anim calcmode="lin" valueType="num">
                                      <p:cBhvr>
                                        <p:cTn id="82" dur="500" fill="hold"/>
                                        <p:tgtEl>
                                          <p:spTgt spid="71717"/>
                                        </p:tgtEl>
                                        <p:attrNameLst>
                                          <p:attrName>ppt_w</p:attrName>
                                        </p:attrNameLst>
                                      </p:cBhvr>
                                      <p:tavLst>
                                        <p:tav tm="0">
                                          <p:val>
                                            <p:fltVal val="0"/>
                                          </p:val>
                                        </p:tav>
                                        <p:tav tm="100000">
                                          <p:val>
                                            <p:strVal val="#ppt_w"/>
                                          </p:val>
                                        </p:tav>
                                      </p:tavLst>
                                    </p:anim>
                                    <p:anim calcmode="lin" valueType="num">
                                      <p:cBhvr>
                                        <p:cTn id="83" dur="500" fill="hold"/>
                                        <p:tgtEl>
                                          <p:spTgt spid="71717"/>
                                        </p:tgtEl>
                                        <p:attrNameLst>
                                          <p:attrName>ppt_h</p:attrName>
                                        </p:attrNameLst>
                                      </p:cBhvr>
                                      <p:tavLst>
                                        <p:tav tm="0">
                                          <p:val>
                                            <p:strVal val="#ppt_h"/>
                                          </p:val>
                                        </p:tav>
                                        <p:tav tm="100000">
                                          <p:val>
                                            <p:strVal val="#ppt_h"/>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71722"/>
                                        </p:tgtEl>
                                        <p:attrNameLst>
                                          <p:attrName>style.visibility</p:attrName>
                                        </p:attrNameLst>
                                      </p:cBhvr>
                                      <p:to>
                                        <p:strVal val="visible"/>
                                      </p:to>
                                    </p:set>
                                    <p:animEffect transition="in" filter="wipe(left)">
                                      <p:cBhvr>
                                        <p:cTn id="88" dur="500"/>
                                        <p:tgtEl>
                                          <p:spTgt spid="71722"/>
                                        </p:tgtEl>
                                      </p:cBhvr>
                                    </p:animEffect>
                                  </p:childTnLst>
                                </p:cTn>
                              </p:par>
                            </p:childTnLst>
                          </p:cTn>
                        </p:par>
                        <p:par>
                          <p:cTn id="89" fill="hold" nodeType="afterGroup">
                            <p:stCondLst>
                              <p:cond delay="500"/>
                            </p:stCondLst>
                            <p:childTnLst>
                              <p:par>
                                <p:cTn id="90" presetID="1" presetClass="entr" presetSubtype="0" fill="hold" grpId="0" nodeType="afterEffect">
                                  <p:stCondLst>
                                    <p:cond delay="0"/>
                                  </p:stCondLst>
                                  <p:childTnLst>
                                    <p:set>
                                      <p:cBhvr>
                                        <p:cTn id="91" dur="1" fill="hold">
                                          <p:stCondLst>
                                            <p:cond delay="499"/>
                                          </p:stCondLst>
                                        </p:cTn>
                                        <p:tgtEl>
                                          <p:spTgt spid="71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0" grpId="0" autoUpdateAnimBg="0"/>
      <p:bldP spid="71711" grpId="0" autoUpdateAnimBg="0"/>
      <p:bldP spid="71712" grpId="0" autoUpdateAnimBg="0"/>
      <p:bldP spid="71713" grpId="0" autoUpdateAnimBg="0"/>
      <p:bldP spid="71715" grpId="0" autoUpdateAnimBg="0"/>
      <p:bldP spid="71729" grpId="0" autoUpdateAnimBg="0"/>
      <p:bldP spid="71730" grpId="0" autoUpdateAnimBg="0"/>
      <p:bldP spid="71731"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6AE277-6E67-2003-6FB3-527FE40FD5B6}"/>
              </a:ext>
            </a:extLst>
          </p:cNvPr>
          <p:cNvSpPr>
            <a:spLocks noGrp="1"/>
          </p:cNvSpPr>
          <p:nvPr>
            <p:ph type="title"/>
          </p:nvPr>
        </p:nvSpPr>
        <p:spPr/>
        <p:txBody>
          <a:bodyPr/>
          <a:lstStyle/>
          <a:p>
            <a:r>
              <a:rPr lang="en-US" altLang="x-none" sz="4400" b="1" dirty="0">
                <a:solidFill>
                  <a:srgbClr val="2C2CB0"/>
                </a:solidFill>
                <a:latin typeface="Arial Narrow" panose="020B0606020202030204" pitchFamily="34" charset="0"/>
              </a:rPr>
              <a:t>The Simple Linear Regression Line</a:t>
            </a:r>
            <a:br>
              <a:rPr lang="en-US" altLang="x-none" sz="4400" b="1" dirty="0">
                <a:solidFill>
                  <a:srgbClr val="2C2CB0"/>
                </a:solidFill>
                <a:latin typeface="Arial Narrow" panose="020B0606020202030204" pitchFamily="34" charset="0"/>
              </a:rPr>
            </a:br>
            <a:endParaRPr lang="en-US" dirty="0"/>
          </a:p>
        </p:txBody>
      </p:sp>
      <p:pic>
        <p:nvPicPr>
          <p:cNvPr id="6" name="Picture 5">
            <a:extLst>
              <a:ext uri="{FF2B5EF4-FFF2-40B4-BE49-F238E27FC236}">
                <a16:creationId xmlns:a16="http://schemas.microsoft.com/office/drawing/2014/main" xmlns="" id="{D0F58DD1-5BF7-84DF-D729-288B7D02502E}"/>
              </a:ext>
            </a:extLst>
          </p:cNvPr>
          <p:cNvPicPr>
            <a:picLocks noChangeAspect="1"/>
          </p:cNvPicPr>
          <p:nvPr/>
        </p:nvPicPr>
        <p:blipFill>
          <a:blip r:embed="rId2"/>
          <a:stretch>
            <a:fillRect/>
          </a:stretch>
        </p:blipFill>
        <p:spPr>
          <a:xfrm>
            <a:off x="3212977" y="1666274"/>
            <a:ext cx="4114800" cy="3886200"/>
          </a:xfrm>
          <a:prstGeom prst="rect">
            <a:avLst/>
          </a:prstGeom>
        </p:spPr>
      </p:pic>
    </p:spTree>
    <p:extLst>
      <p:ext uri="{BB962C8B-B14F-4D97-AF65-F5344CB8AC3E}">
        <p14:creationId xmlns:p14="http://schemas.microsoft.com/office/powerpoint/2010/main" val="4077938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C69450-91A8-0D7F-E1A7-3362F4853AF7}"/>
              </a:ext>
            </a:extLst>
          </p:cNvPr>
          <p:cNvSpPr>
            <a:spLocks noGrp="1"/>
          </p:cNvSpPr>
          <p:nvPr>
            <p:ph type="title"/>
          </p:nvPr>
        </p:nvSpPr>
        <p:spPr/>
        <p:txBody>
          <a:bodyPr/>
          <a:lstStyle/>
          <a:p>
            <a:r>
              <a:rPr lang="en-US" dirty="0"/>
              <a:t>Example</a:t>
            </a:r>
          </a:p>
        </p:txBody>
      </p:sp>
      <p:graphicFrame>
        <p:nvGraphicFramePr>
          <p:cNvPr id="7" name="Table 6">
            <a:extLst>
              <a:ext uri="{FF2B5EF4-FFF2-40B4-BE49-F238E27FC236}">
                <a16:creationId xmlns:a16="http://schemas.microsoft.com/office/drawing/2014/main" xmlns="" id="{FEEED7A7-1BF6-9FE0-0507-303BBE97D5F2}"/>
              </a:ext>
            </a:extLst>
          </p:cNvPr>
          <p:cNvGraphicFramePr>
            <a:graphicFrameLocks noGrp="1"/>
          </p:cNvGraphicFramePr>
          <p:nvPr>
            <p:extLst>
              <p:ext uri="{D42A27DB-BD31-4B8C-83A1-F6EECF244321}">
                <p14:modId xmlns:p14="http://schemas.microsoft.com/office/powerpoint/2010/main" val="1255851131"/>
              </p:ext>
            </p:extLst>
          </p:nvPr>
        </p:nvGraphicFramePr>
        <p:xfrm>
          <a:off x="1034619" y="2510477"/>
          <a:ext cx="3750444" cy="760197"/>
        </p:xfrm>
        <a:graphic>
          <a:graphicData uri="http://schemas.openxmlformats.org/drawingml/2006/table">
            <a:tbl>
              <a:tblPr/>
              <a:tblGrid>
                <a:gridCol w="625074">
                  <a:extLst>
                    <a:ext uri="{9D8B030D-6E8A-4147-A177-3AD203B41FA5}">
                      <a16:colId xmlns:a16="http://schemas.microsoft.com/office/drawing/2014/main" xmlns="" val="3194172774"/>
                    </a:ext>
                  </a:extLst>
                </a:gridCol>
                <a:gridCol w="625074">
                  <a:extLst>
                    <a:ext uri="{9D8B030D-6E8A-4147-A177-3AD203B41FA5}">
                      <a16:colId xmlns:a16="http://schemas.microsoft.com/office/drawing/2014/main" xmlns="" val="3229777403"/>
                    </a:ext>
                  </a:extLst>
                </a:gridCol>
                <a:gridCol w="625074">
                  <a:extLst>
                    <a:ext uri="{9D8B030D-6E8A-4147-A177-3AD203B41FA5}">
                      <a16:colId xmlns:a16="http://schemas.microsoft.com/office/drawing/2014/main" xmlns="" val="2012470431"/>
                    </a:ext>
                  </a:extLst>
                </a:gridCol>
                <a:gridCol w="625074">
                  <a:extLst>
                    <a:ext uri="{9D8B030D-6E8A-4147-A177-3AD203B41FA5}">
                      <a16:colId xmlns:a16="http://schemas.microsoft.com/office/drawing/2014/main" xmlns="" val="571561243"/>
                    </a:ext>
                  </a:extLst>
                </a:gridCol>
                <a:gridCol w="625074">
                  <a:extLst>
                    <a:ext uri="{9D8B030D-6E8A-4147-A177-3AD203B41FA5}">
                      <a16:colId xmlns:a16="http://schemas.microsoft.com/office/drawing/2014/main" xmlns="" val="3413326405"/>
                    </a:ext>
                  </a:extLst>
                </a:gridCol>
                <a:gridCol w="625074">
                  <a:extLst>
                    <a:ext uri="{9D8B030D-6E8A-4147-A177-3AD203B41FA5}">
                      <a16:colId xmlns:a16="http://schemas.microsoft.com/office/drawing/2014/main" xmlns="" val="2783651473"/>
                    </a:ext>
                  </a:extLst>
                </a:gridCol>
              </a:tblGrid>
              <a:tr h="394437">
                <a:tc>
                  <a:txBody>
                    <a:bodyPr/>
                    <a:lstStyle/>
                    <a:p>
                      <a:pPr algn="ctr"/>
                      <a:r>
                        <a:rPr lang="en-US"/>
                        <a:t>x</a:t>
                      </a:r>
                    </a:p>
                  </a:txBody>
                  <a:tcPr anchor="ctr">
                    <a:lnL>
                      <a:noFill/>
                    </a:lnL>
                    <a:lnR>
                      <a:noFill/>
                    </a:lnR>
                    <a:lnT>
                      <a:noFill/>
                    </a:lnT>
                    <a:lnB>
                      <a:noFill/>
                    </a:lnB>
                    <a:solidFill>
                      <a:srgbClr val="FFFFEE"/>
                    </a:solidFill>
                  </a:tcPr>
                </a:tc>
                <a:tc>
                  <a:txBody>
                    <a:bodyPr/>
                    <a:lstStyle/>
                    <a:p>
                      <a:pPr algn="ctr"/>
                      <a:r>
                        <a:rPr lang="en-US"/>
                        <a:t>0</a:t>
                      </a:r>
                    </a:p>
                  </a:txBody>
                  <a:tcPr anchor="ctr">
                    <a:lnL>
                      <a:noFill/>
                    </a:lnL>
                    <a:lnR>
                      <a:noFill/>
                    </a:lnR>
                    <a:lnT>
                      <a:noFill/>
                    </a:lnT>
                    <a:lnB>
                      <a:noFill/>
                    </a:lnB>
                    <a:solidFill>
                      <a:srgbClr val="FFFFEE"/>
                    </a:solidFill>
                  </a:tcPr>
                </a:tc>
                <a:tc>
                  <a:txBody>
                    <a:bodyPr/>
                    <a:lstStyle/>
                    <a:p>
                      <a:pPr algn="ctr"/>
                      <a:r>
                        <a:rPr lang="en-US" dirty="0"/>
                        <a:t>1</a:t>
                      </a:r>
                    </a:p>
                  </a:txBody>
                  <a:tcPr anchor="ctr">
                    <a:lnL>
                      <a:noFill/>
                    </a:lnL>
                    <a:lnR>
                      <a:noFill/>
                    </a:lnR>
                    <a:lnT>
                      <a:noFill/>
                    </a:lnT>
                    <a:lnB>
                      <a:noFill/>
                    </a:lnB>
                    <a:solidFill>
                      <a:srgbClr val="FFFFEE"/>
                    </a:solidFill>
                  </a:tcPr>
                </a:tc>
                <a:tc>
                  <a:txBody>
                    <a:bodyPr/>
                    <a:lstStyle/>
                    <a:p>
                      <a:pPr algn="ctr"/>
                      <a:r>
                        <a:rPr lang="en-US"/>
                        <a:t>2</a:t>
                      </a:r>
                    </a:p>
                  </a:txBody>
                  <a:tcPr anchor="ctr">
                    <a:lnL>
                      <a:noFill/>
                    </a:lnL>
                    <a:lnR>
                      <a:noFill/>
                    </a:lnR>
                    <a:lnT>
                      <a:noFill/>
                    </a:lnT>
                    <a:lnB>
                      <a:noFill/>
                    </a:lnB>
                    <a:solidFill>
                      <a:srgbClr val="FFFFEE"/>
                    </a:solidFill>
                  </a:tcPr>
                </a:tc>
                <a:tc>
                  <a:txBody>
                    <a:bodyPr/>
                    <a:lstStyle/>
                    <a:p>
                      <a:pPr algn="ctr"/>
                      <a:r>
                        <a:rPr lang="en-US" dirty="0"/>
                        <a:t>3</a:t>
                      </a:r>
                    </a:p>
                  </a:txBody>
                  <a:tcPr anchor="ctr">
                    <a:lnL>
                      <a:noFill/>
                    </a:lnL>
                    <a:lnR>
                      <a:noFill/>
                    </a:lnR>
                    <a:lnT>
                      <a:noFill/>
                    </a:lnT>
                    <a:lnB>
                      <a:noFill/>
                    </a:lnB>
                    <a:solidFill>
                      <a:srgbClr val="FFFFEE"/>
                    </a:solidFill>
                  </a:tcPr>
                </a:tc>
                <a:tc>
                  <a:txBody>
                    <a:bodyPr/>
                    <a:lstStyle/>
                    <a:p>
                      <a:pPr algn="ctr"/>
                      <a:r>
                        <a:rPr lang="en-US"/>
                        <a:t>4</a:t>
                      </a:r>
                    </a:p>
                  </a:txBody>
                  <a:tcPr anchor="ctr">
                    <a:lnL>
                      <a:noFill/>
                    </a:lnL>
                    <a:lnR>
                      <a:noFill/>
                    </a:lnR>
                    <a:lnT>
                      <a:noFill/>
                    </a:lnT>
                    <a:lnB>
                      <a:noFill/>
                    </a:lnB>
                    <a:solidFill>
                      <a:srgbClr val="FFFFEE"/>
                    </a:solidFill>
                  </a:tcPr>
                </a:tc>
                <a:extLst>
                  <a:ext uri="{0D108BD9-81ED-4DB2-BD59-A6C34878D82A}">
                    <a16:rowId xmlns:a16="http://schemas.microsoft.com/office/drawing/2014/main" xmlns="" val="996768414"/>
                  </a:ext>
                </a:extLst>
              </a:tr>
              <a:tr h="251894">
                <a:tc>
                  <a:txBody>
                    <a:bodyPr/>
                    <a:lstStyle/>
                    <a:p>
                      <a:pPr algn="ctr"/>
                      <a:r>
                        <a:rPr lang="en-US"/>
                        <a:t>y</a:t>
                      </a:r>
                    </a:p>
                  </a:txBody>
                  <a:tcPr anchor="ctr">
                    <a:lnL>
                      <a:noFill/>
                    </a:lnL>
                    <a:lnR>
                      <a:noFill/>
                    </a:lnR>
                    <a:lnT>
                      <a:noFill/>
                    </a:lnT>
                    <a:lnB>
                      <a:noFill/>
                    </a:lnB>
                    <a:solidFill>
                      <a:srgbClr val="FFFFEE"/>
                    </a:solidFill>
                  </a:tcPr>
                </a:tc>
                <a:tc>
                  <a:txBody>
                    <a:bodyPr/>
                    <a:lstStyle/>
                    <a:p>
                      <a:pPr algn="ctr"/>
                      <a:r>
                        <a:rPr lang="en-US"/>
                        <a:t>2</a:t>
                      </a:r>
                    </a:p>
                  </a:txBody>
                  <a:tcPr anchor="ctr">
                    <a:lnL>
                      <a:noFill/>
                    </a:lnL>
                    <a:lnR>
                      <a:noFill/>
                    </a:lnR>
                    <a:lnT>
                      <a:noFill/>
                    </a:lnT>
                    <a:lnB>
                      <a:noFill/>
                    </a:lnB>
                    <a:solidFill>
                      <a:srgbClr val="FFFFEE"/>
                    </a:solidFill>
                  </a:tcPr>
                </a:tc>
                <a:tc>
                  <a:txBody>
                    <a:bodyPr/>
                    <a:lstStyle/>
                    <a:p>
                      <a:pPr algn="ctr"/>
                      <a:r>
                        <a:rPr lang="en-US"/>
                        <a:t>3</a:t>
                      </a:r>
                    </a:p>
                  </a:txBody>
                  <a:tcPr anchor="ctr">
                    <a:lnL>
                      <a:noFill/>
                    </a:lnL>
                    <a:lnR>
                      <a:noFill/>
                    </a:lnR>
                    <a:lnT>
                      <a:noFill/>
                    </a:lnT>
                    <a:lnB>
                      <a:noFill/>
                    </a:lnB>
                    <a:solidFill>
                      <a:srgbClr val="FFFFEE"/>
                    </a:solidFill>
                  </a:tcPr>
                </a:tc>
                <a:tc>
                  <a:txBody>
                    <a:bodyPr/>
                    <a:lstStyle/>
                    <a:p>
                      <a:pPr algn="ctr"/>
                      <a:r>
                        <a:rPr lang="en-US"/>
                        <a:t>5</a:t>
                      </a:r>
                    </a:p>
                  </a:txBody>
                  <a:tcPr anchor="ctr">
                    <a:lnL>
                      <a:noFill/>
                    </a:lnL>
                    <a:lnR>
                      <a:noFill/>
                    </a:lnR>
                    <a:lnT>
                      <a:noFill/>
                    </a:lnT>
                    <a:lnB>
                      <a:noFill/>
                    </a:lnB>
                    <a:solidFill>
                      <a:srgbClr val="FFFFEE"/>
                    </a:solidFill>
                  </a:tcPr>
                </a:tc>
                <a:tc>
                  <a:txBody>
                    <a:bodyPr/>
                    <a:lstStyle/>
                    <a:p>
                      <a:pPr algn="ctr"/>
                      <a:r>
                        <a:rPr lang="en-US"/>
                        <a:t>4</a:t>
                      </a:r>
                    </a:p>
                  </a:txBody>
                  <a:tcPr anchor="ctr">
                    <a:lnL>
                      <a:noFill/>
                    </a:lnL>
                    <a:lnR>
                      <a:noFill/>
                    </a:lnR>
                    <a:lnT>
                      <a:noFill/>
                    </a:lnT>
                    <a:lnB>
                      <a:noFill/>
                    </a:lnB>
                    <a:solidFill>
                      <a:srgbClr val="FFFFEE"/>
                    </a:solidFill>
                  </a:tcPr>
                </a:tc>
                <a:tc>
                  <a:txBody>
                    <a:bodyPr/>
                    <a:lstStyle/>
                    <a:p>
                      <a:pPr algn="ctr"/>
                      <a:r>
                        <a:rPr lang="en-US" dirty="0"/>
                        <a:t>6</a:t>
                      </a:r>
                    </a:p>
                  </a:txBody>
                  <a:tcPr anchor="ctr">
                    <a:lnL>
                      <a:noFill/>
                    </a:lnL>
                    <a:lnR>
                      <a:noFill/>
                    </a:lnR>
                    <a:lnT>
                      <a:noFill/>
                    </a:lnT>
                    <a:lnB>
                      <a:noFill/>
                    </a:lnB>
                    <a:solidFill>
                      <a:srgbClr val="FFFFEE"/>
                    </a:solidFill>
                  </a:tcPr>
                </a:tc>
                <a:extLst>
                  <a:ext uri="{0D108BD9-81ED-4DB2-BD59-A6C34878D82A}">
                    <a16:rowId xmlns:a16="http://schemas.microsoft.com/office/drawing/2014/main" xmlns="" val="1324006237"/>
                  </a:ext>
                </a:extLst>
              </a:tr>
            </a:tbl>
          </a:graphicData>
        </a:graphic>
      </p:graphicFrame>
      <p:sp>
        <p:nvSpPr>
          <p:cNvPr id="9" name="TextBox 8">
            <a:extLst>
              <a:ext uri="{FF2B5EF4-FFF2-40B4-BE49-F238E27FC236}">
                <a16:creationId xmlns:a16="http://schemas.microsoft.com/office/drawing/2014/main" xmlns="" id="{21D6926E-B3A6-7919-D297-1773DB36E7A4}"/>
              </a:ext>
            </a:extLst>
          </p:cNvPr>
          <p:cNvSpPr txBox="1"/>
          <p:nvPr/>
        </p:nvSpPr>
        <p:spPr>
          <a:xfrm>
            <a:off x="1034619" y="1777417"/>
            <a:ext cx="6094520" cy="646331"/>
          </a:xfrm>
          <a:prstGeom prst="rect">
            <a:avLst/>
          </a:prstGeom>
          <a:noFill/>
        </p:spPr>
        <p:txBody>
          <a:bodyPr wrap="square">
            <a:spAutoFit/>
          </a:bodyPr>
          <a:lstStyle/>
          <a:p>
            <a:r>
              <a:rPr lang="en-US" b="0" i="0" dirty="0">
                <a:solidFill>
                  <a:srgbClr val="000000"/>
                </a:solidFill>
                <a:effectLst/>
                <a:latin typeface="arial" panose="020B0604020202020204" pitchFamily="34" charset="0"/>
              </a:rPr>
              <a:t>The values of y and their corresponding values of y are shown in the table below</a:t>
            </a:r>
            <a:endParaRPr lang="en-US" dirty="0"/>
          </a:p>
        </p:txBody>
      </p:sp>
      <p:sp>
        <p:nvSpPr>
          <p:cNvPr id="11" name="TextBox 10">
            <a:extLst>
              <a:ext uri="{FF2B5EF4-FFF2-40B4-BE49-F238E27FC236}">
                <a16:creationId xmlns:a16="http://schemas.microsoft.com/office/drawing/2014/main" xmlns="" id="{DF76FD04-5763-E796-40C9-EE8EF31F23CC}"/>
              </a:ext>
            </a:extLst>
          </p:cNvPr>
          <p:cNvSpPr txBox="1"/>
          <p:nvPr/>
        </p:nvSpPr>
        <p:spPr>
          <a:xfrm>
            <a:off x="936965" y="3327842"/>
            <a:ext cx="6094520"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Find the least square regression line y = a x + b.</a:t>
            </a:r>
            <a:endParaRPr lang="en-US" dirty="0"/>
          </a:p>
        </p:txBody>
      </p:sp>
      <p:sp>
        <p:nvSpPr>
          <p:cNvPr id="13" name="TextBox 12">
            <a:extLst>
              <a:ext uri="{FF2B5EF4-FFF2-40B4-BE49-F238E27FC236}">
                <a16:creationId xmlns:a16="http://schemas.microsoft.com/office/drawing/2014/main" xmlns="" id="{482960AE-B976-092B-B65F-B9F92365831C}"/>
              </a:ext>
            </a:extLst>
          </p:cNvPr>
          <p:cNvSpPr txBox="1"/>
          <p:nvPr/>
        </p:nvSpPr>
        <p:spPr>
          <a:xfrm>
            <a:off x="936965" y="3639289"/>
            <a:ext cx="6094520" cy="646331"/>
          </a:xfrm>
          <a:prstGeom prst="rect">
            <a:avLst/>
          </a:prstGeom>
          <a:noFill/>
        </p:spPr>
        <p:txBody>
          <a:bodyPr wrap="square">
            <a:spAutoFit/>
          </a:bodyPr>
          <a:lstStyle/>
          <a:p>
            <a:r>
              <a:rPr lang="en-US" dirty="0">
                <a:solidFill>
                  <a:srgbClr val="000000"/>
                </a:solidFill>
                <a:latin typeface="arial" panose="020B0604020202020204" pitchFamily="34" charset="0"/>
              </a:rPr>
              <a:t>Solution:</a:t>
            </a:r>
          </a:p>
          <a:p>
            <a:r>
              <a:rPr lang="en-US" b="0" i="0" dirty="0">
                <a:solidFill>
                  <a:srgbClr val="000000"/>
                </a:solidFill>
                <a:effectLst/>
                <a:latin typeface="arial" panose="020B0604020202020204" pitchFamily="34" charset="0"/>
              </a:rPr>
              <a:t>We use a table to calculate a and b.</a:t>
            </a:r>
            <a:endParaRPr lang="en-US" dirty="0"/>
          </a:p>
        </p:txBody>
      </p:sp>
      <p:graphicFrame>
        <p:nvGraphicFramePr>
          <p:cNvPr id="14" name="Table 13">
            <a:extLst>
              <a:ext uri="{FF2B5EF4-FFF2-40B4-BE49-F238E27FC236}">
                <a16:creationId xmlns:a16="http://schemas.microsoft.com/office/drawing/2014/main" xmlns="" id="{20EFBE35-E851-9D5A-6500-901C2939C096}"/>
              </a:ext>
            </a:extLst>
          </p:cNvPr>
          <p:cNvGraphicFramePr>
            <a:graphicFrameLocks noGrp="1"/>
          </p:cNvGraphicFramePr>
          <p:nvPr>
            <p:extLst>
              <p:ext uri="{D42A27DB-BD31-4B8C-83A1-F6EECF244321}">
                <p14:modId xmlns:p14="http://schemas.microsoft.com/office/powerpoint/2010/main" val="3401232984"/>
              </p:ext>
            </p:extLst>
          </p:nvPr>
        </p:nvGraphicFramePr>
        <p:xfrm>
          <a:off x="751643" y="4285064"/>
          <a:ext cx="5257800" cy="2560320"/>
        </p:xfrm>
        <a:graphic>
          <a:graphicData uri="http://schemas.openxmlformats.org/drawingml/2006/table">
            <a:tbl>
              <a:tblPr/>
              <a:tblGrid>
                <a:gridCol w="1314450">
                  <a:extLst>
                    <a:ext uri="{9D8B030D-6E8A-4147-A177-3AD203B41FA5}">
                      <a16:colId xmlns:a16="http://schemas.microsoft.com/office/drawing/2014/main" xmlns="" val="1818565523"/>
                    </a:ext>
                  </a:extLst>
                </a:gridCol>
                <a:gridCol w="1314450">
                  <a:extLst>
                    <a:ext uri="{9D8B030D-6E8A-4147-A177-3AD203B41FA5}">
                      <a16:colId xmlns:a16="http://schemas.microsoft.com/office/drawing/2014/main" xmlns="" val="3410938934"/>
                    </a:ext>
                  </a:extLst>
                </a:gridCol>
                <a:gridCol w="1314450">
                  <a:extLst>
                    <a:ext uri="{9D8B030D-6E8A-4147-A177-3AD203B41FA5}">
                      <a16:colId xmlns:a16="http://schemas.microsoft.com/office/drawing/2014/main" xmlns="" val="419439179"/>
                    </a:ext>
                  </a:extLst>
                </a:gridCol>
                <a:gridCol w="1314450">
                  <a:extLst>
                    <a:ext uri="{9D8B030D-6E8A-4147-A177-3AD203B41FA5}">
                      <a16:colId xmlns:a16="http://schemas.microsoft.com/office/drawing/2014/main" xmlns="" val="1229169794"/>
                    </a:ext>
                  </a:extLst>
                </a:gridCol>
              </a:tblGrid>
              <a:tr h="0">
                <a:tc>
                  <a:txBody>
                    <a:bodyPr/>
                    <a:lstStyle/>
                    <a:p>
                      <a:pPr algn="ctr"/>
                      <a:r>
                        <a:rPr lang="en-US"/>
                        <a:t>x</a:t>
                      </a:r>
                    </a:p>
                  </a:txBody>
                  <a:tcPr anchor="ctr">
                    <a:lnL>
                      <a:noFill/>
                    </a:lnL>
                    <a:lnR>
                      <a:noFill/>
                    </a:lnR>
                    <a:lnT>
                      <a:noFill/>
                    </a:lnT>
                    <a:lnB>
                      <a:noFill/>
                    </a:lnB>
                    <a:solidFill>
                      <a:srgbClr val="FFFFEE"/>
                    </a:solidFill>
                  </a:tcPr>
                </a:tc>
                <a:tc>
                  <a:txBody>
                    <a:bodyPr/>
                    <a:lstStyle/>
                    <a:p>
                      <a:pPr algn="ctr"/>
                      <a:r>
                        <a:rPr lang="en-US" dirty="0"/>
                        <a:t>y</a:t>
                      </a:r>
                    </a:p>
                  </a:txBody>
                  <a:tcPr anchor="ctr">
                    <a:lnL>
                      <a:noFill/>
                    </a:lnL>
                    <a:lnR>
                      <a:noFill/>
                    </a:lnR>
                    <a:lnT>
                      <a:noFill/>
                    </a:lnT>
                    <a:lnB>
                      <a:noFill/>
                    </a:lnB>
                    <a:solidFill>
                      <a:srgbClr val="FFFFEE"/>
                    </a:solidFill>
                  </a:tcPr>
                </a:tc>
                <a:tc>
                  <a:txBody>
                    <a:bodyPr/>
                    <a:lstStyle/>
                    <a:p>
                      <a:pPr algn="ctr"/>
                      <a:r>
                        <a:rPr lang="en-US"/>
                        <a:t>x y</a:t>
                      </a:r>
                    </a:p>
                  </a:txBody>
                  <a:tcPr anchor="ctr">
                    <a:lnL>
                      <a:noFill/>
                    </a:lnL>
                    <a:lnR>
                      <a:noFill/>
                    </a:lnR>
                    <a:lnT>
                      <a:noFill/>
                    </a:lnT>
                    <a:lnB>
                      <a:noFill/>
                    </a:lnB>
                    <a:solidFill>
                      <a:srgbClr val="FFFFEE"/>
                    </a:solidFill>
                  </a:tcPr>
                </a:tc>
                <a:tc>
                  <a:txBody>
                    <a:bodyPr/>
                    <a:lstStyle/>
                    <a:p>
                      <a:pPr algn="ctr"/>
                      <a:r>
                        <a:rPr lang="en-US"/>
                        <a:t>x</a:t>
                      </a:r>
                      <a:r>
                        <a:rPr lang="en-US" baseline="30000"/>
                        <a:t> 2</a:t>
                      </a:r>
                      <a:endParaRPr lang="en-US"/>
                    </a:p>
                  </a:txBody>
                  <a:tcPr anchor="ctr">
                    <a:lnL>
                      <a:noFill/>
                    </a:lnL>
                    <a:lnR>
                      <a:noFill/>
                    </a:lnR>
                    <a:lnT>
                      <a:noFill/>
                    </a:lnT>
                    <a:lnB>
                      <a:noFill/>
                    </a:lnB>
                    <a:solidFill>
                      <a:srgbClr val="FFFFEE"/>
                    </a:solidFill>
                  </a:tcPr>
                </a:tc>
                <a:extLst>
                  <a:ext uri="{0D108BD9-81ED-4DB2-BD59-A6C34878D82A}">
                    <a16:rowId xmlns:a16="http://schemas.microsoft.com/office/drawing/2014/main" xmlns="" val="1715055923"/>
                  </a:ext>
                </a:extLst>
              </a:tr>
              <a:tr h="0">
                <a:tc>
                  <a:txBody>
                    <a:bodyPr/>
                    <a:lstStyle/>
                    <a:p>
                      <a:pPr algn="ctr"/>
                      <a:r>
                        <a:rPr lang="en-US"/>
                        <a:t>0</a:t>
                      </a:r>
                    </a:p>
                  </a:txBody>
                  <a:tcPr anchor="ctr">
                    <a:lnL>
                      <a:noFill/>
                    </a:lnL>
                    <a:lnR>
                      <a:noFill/>
                    </a:lnR>
                    <a:lnT>
                      <a:noFill/>
                    </a:lnT>
                    <a:lnB>
                      <a:noFill/>
                    </a:lnB>
                    <a:solidFill>
                      <a:srgbClr val="FFFFEE"/>
                    </a:solidFill>
                  </a:tcPr>
                </a:tc>
                <a:tc>
                  <a:txBody>
                    <a:bodyPr/>
                    <a:lstStyle/>
                    <a:p>
                      <a:pPr algn="ctr"/>
                      <a:r>
                        <a:rPr lang="en-US"/>
                        <a:t>2</a:t>
                      </a:r>
                    </a:p>
                  </a:txBody>
                  <a:tcPr anchor="ctr">
                    <a:lnL>
                      <a:noFill/>
                    </a:lnL>
                    <a:lnR>
                      <a:noFill/>
                    </a:lnR>
                    <a:lnT>
                      <a:noFill/>
                    </a:lnT>
                    <a:lnB>
                      <a:noFill/>
                    </a:lnB>
                    <a:solidFill>
                      <a:srgbClr val="FFFFEE"/>
                    </a:solidFill>
                  </a:tcPr>
                </a:tc>
                <a:tc>
                  <a:txBody>
                    <a:bodyPr/>
                    <a:lstStyle/>
                    <a:p>
                      <a:pPr algn="ctr"/>
                      <a:r>
                        <a:rPr lang="en-US"/>
                        <a:t>0</a:t>
                      </a:r>
                    </a:p>
                  </a:txBody>
                  <a:tcPr anchor="ctr">
                    <a:lnL>
                      <a:noFill/>
                    </a:lnL>
                    <a:lnR>
                      <a:noFill/>
                    </a:lnR>
                    <a:lnT>
                      <a:noFill/>
                    </a:lnT>
                    <a:lnB>
                      <a:noFill/>
                    </a:lnB>
                    <a:solidFill>
                      <a:srgbClr val="FFFFEE"/>
                    </a:solidFill>
                  </a:tcPr>
                </a:tc>
                <a:tc>
                  <a:txBody>
                    <a:bodyPr/>
                    <a:lstStyle/>
                    <a:p>
                      <a:pPr algn="ctr"/>
                      <a:r>
                        <a:rPr lang="en-US"/>
                        <a:t>0</a:t>
                      </a:r>
                    </a:p>
                  </a:txBody>
                  <a:tcPr anchor="ctr">
                    <a:lnL>
                      <a:noFill/>
                    </a:lnL>
                    <a:lnR>
                      <a:noFill/>
                    </a:lnR>
                    <a:lnT>
                      <a:noFill/>
                    </a:lnT>
                    <a:lnB>
                      <a:noFill/>
                    </a:lnB>
                    <a:solidFill>
                      <a:srgbClr val="FFFFEE"/>
                    </a:solidFill>
                  </a:tcPr>
                </a:tc>
                <a:extLst>
                  <a:ext uri="{0D108BD9-81ED-4DB2-BD59-A6C34878D82A}">
                    <a16:rowId xmlns:a16="http://schemas.microsoft.com/office/drawing/2014/main" xmlns="" val="3058754268"/>
                  </a:ext>
                </a:extLst>
              </a:tr>
              <a:tr h="0">
                <a:tc>
                  <a:txBody>
                    <a:bodyPr/>
                    <a:lstStyle/>
                    <a:p>
                      <a:pPr algn="ctr"/>
                      <a:r>
                        <a:rPr lang="en-US"/>
                        <a:t>1</a:t>
                      </a:r>
                    </a:p>
                  </a:txBody>
                  <a:tcPr anchor="ctr">
                    <a:lnL>
                      <a:noFill/>
                    </a:lnL>
                    <a:lnR>
                      <a:noFill/>
                    </a:lnR>
                    <a:lnT>
                      <a:noFill/>
                    </a:lnT>
                    <a:lnB>
                      <a:noFill/>
                    </a:lnB>
                    <a:solidFill>
                      <a:srgbClr val="FFFFEE"/>
                    </a:solidFill>
                  </a:tcPr>
                </a:tc>
                <a:tc>
                  <a:txBody>
                    <a:bodyPr/>
                    <a:lstStyle/>
                    <a:p>
                      <a:pPr algn="ctr"/>
                      <a:r>
                        <a:rPr lang="en-US"/>
                        <a:t>3</a:t>
                      </a:r>
                    </a:p>
                  </a:txBody>
                  <a:tcPr anchor="ctr">
                    <a:lnL>
                      <a:noFill/>
                    </a:lnL>
                    <a:lnR>
                      <a:noFill/>
                    </a:lnR>
                    <a:lnT>
                      <a:noFill/>
                    </a:lnT>
                    <a:lnB>
                      <a:noFill/>
                    </a:lnB>
                    <a:solidFill>
                      <a:srgbClr val="FFFFEE"/>
                    </a:solidFill>
                  </a:tcPr>
                </a:tc>
                <a:tc>
                  <a:txBody>
                    <a:bodyPr/>
                    <a:lstStyle/>
                    <a:p>
                      <a:pPr algn="ctr"/>
                      <a:r>
                        <a:rPr lang="en-US"/>
                        <a:t>3</a:t>
                      </a:r>
                    </a:p>
                  </a:txBody>
                  <a:tcPr anchor="ctr">
                    <a:lnL>
                      <a:noFill/>
                    </a:lnL>
                    <a:lnR>
                      <a:noFill/>
                    </a:lnR>
                    <a:lnT>
                      <a:noFill/>
                    </a:lnT>
                    <a:lnB>
                      <a:noFill/>
                    </a:lnB>
                    <a:solidFill>
                      <a:srgbClr val="FFFFEE"/>
                    </a:solidFill>
                  </a:tcPr>
                </a:tc>
                <a:tc>
                  <a:txBody>
                    <a:bodyPr/>
                    <a:lstStyle/>
                    <a:p>
                      <a:pPr algn="ctr"/>
                      <a:r>
                        <a:rPr lang="en-US"/>
                        <a:t>1</a:t>
                      </a:r>
                    </a:p>
                  </a:txBody>
                  <a:tcPr anchor="ctr">
                    <a:lnL>
                      <a:noFill/>
                    </a:lnL>
                    <a:lnR>
                      <a:noFill/>
                    </a:lnR>
                    <a:lnT>
                      <a:noFill/>
                    </a:lnT>
                    <a:lnB>
                      <a:noFill/>
                    </a:lnB>
                    <a:solidFill>
                      <a:srgbClr val="FFFFEE"/>
                    </a:solidFill>
                  </a:tcPr>
                </a:tc>
                <a:extLst>
                  <a:ext uri="{0D108BD9-81ED-4DB2-BD59-A6C34878D82A}">
                    <a16:rowId xmlns:a16="http://schemas.microsoft.com/office/drawing/2014/main" xmlns="" val="2886763856"/>
                  </a:ext>
                </a:extLst>
              </a:tr>
              <a:tr h="0">
                <a:tc>
                  <a:txBody>
                    <a:bodyPr/>
                    <a:lstStyle/>
                    <a:p>
                      <a:pPr algn="ctr"/>
                      <a:r>
                        <a:rPr lang="en-US"/>
                        <a:t>2</a:t>
                      </a:r>
                    </a:p>
                  </a:txBody>
                  <a:tcPr anchor="ctr">
                    <a:lnL>
                      <a:noFill/>
                    </a:lnL>
                    <a:lnR>
                      <a:noFill/>
                    </a:lnR>
                    <a:lnT>
                      <a:noFill/>
                    </a:lnT>
                    <a:lnB>
                      <a:noFill/>
                    </a:lnB>
                    <a:solidFill>
                      <a:srgbClr val="FFFFEE"/>
                    </a:solidFill>
                  </a:tcPr>
                </a:tc>
                <a:tc>
                  <a:txBody>
                    <a:bodyPr/>
                    <a:lstStyle/>
                    <a:p>
                      <a:pPr algn="ctr"/>
                      <a:r>
                        <a:rPr lang="en-US"/>
                        <a:t>5</a:t>
                      </a:r>
                    </a:p>
                  </a:txBody>
                  <a:tcPr anchor="ctr">
                    <a:lnL>
                      <a:noFill/>
                    </a:lnL>
                    <a:lnR>
                      <a:noFill/>
                    </a:lnR>
                    <a:lnT>
                      <a:noFill/>
                    </a:lnT>
                    <a:lnB>
                      <a:noFill/>
                    </a:lnB>
                    <a:solidFill>
                      <a:srgbClr val="FFFFEE"/>
                    </a:solidFill>
                  </a:tcPr>
                </a:tc>
                <a:tc>
                  <a:txBody>
                    <a:bodyPr/>
                    <a:lstStyle/>
                    <a:p>
                      <a:pPr algn="ctr"/>
                      <a:r>
                        <a:rPr lang="en-US"/>
                        <a:t>10</a:t>
                      </a:r>
                    </a:p>
                  </a:txBody>
                  <a:tcPr anchor="ctr">
                    <a:lnL>
                      <a:noFill/>
                    </a:lnL>
                    <a:lnR>
                      <a:noFill/>
                    </a:lnR>
                    <a:lnT>
                      <a:noFill/>
                    </a:lnT>
                    <a:lnB>
                      <a:noFill/>
                    </a:lnB>
                    <a:solidFill>
                      <a:srgbClr val="FFFFEE"/>
                    </a:solidFill>
                  </a:tcPr>
                </a:tc>
                <a:tc>
                  <a:txBody>
                    <a:bodyPr/>
                    <a:lstStyle/>
                    <a:p>
                      <a:pPr algn="ctr"/>
                      <a:r>
                        <a:rPr lang="en-US"/>
                        <a:t>4</a:t>
                      </a:r>
                    </a:p>
                  </a:txBody>
                  <a:tcPr anchor="ctr">
                    <a:lnL>
                      <a:noFill/>
                    </a:lnL>
                    <a:lnR>
                      <a:noFill/>
                    </a:lnR>
                    <a:lnT>
                      <a:noFill/>
                    </a:lnT>
                    <a:lnB>
                      <a:noFill/>
                    </a:lnB>
                    <a:solidFill>
                      <a:srgbClr val="FFFFEE"/>
                    </a:solidFill>
                  </a:tcPr>
                </a:tc>
                <a:extLst>
                  <a:ext uri="{0D108BD9-81ED-4DB2-BD59-A6C34878D82A}">
                    <a16:rowId xmlns:a16="http://schemas.microsoft.com/office/drawing/2014/main" xmlns="" val="3621197514"/>
                  </a:ext>
                </a:extLst>
              </a:tr>
              <a:tr h="0">
                <a:tc>
                  <a:txBody>
                    <a:bodyPr/>
                    <a:lstStyle/>
                    <a:p>
                      <a:pPr algn="ctr"/>
                      <a:r>
                        <a:rPr lang="en-US"/>
                        <a:t>3</a:t>
                      </a:r>
                    </a:p>
                  </a:txBody>
                  <a:tcPr anchor="ctr">
                    <a:lnL>
                      <a:noFill/>
                    </a:lnL>
                    <a:lnR>
                      <a:noFill/>
                    </a:lnR>
                    <a:lnT>
                      <a:noFill/>
                    </a:lnT>
                    <a:lnB>
                      <a:noFill/>
                    </a:lnB>
                    <a:solidFill>
                      <a:srgbClr val="FFFFEE"/>
                    </a:solidFill>
                  </a:tcPr>
                </a:tc>
                <a:tc>
                  <a:txBody>
                    <a:bodyPr/>
                    <a:lstStyle/>
                    <a:p>
                      <a:pPr algn="ctr"/>
                      <a:r>
                        <a:rPr lang="en-US"/>
                        <a:t>4</a:t>
                      </a:r>
                    </a:p>
                  </a:txBody>
                  <a:tcPr anchor="ctr">
                    <a:lnL>
                      <a:noFill/>
                    </a:lnL>
                    <a:lnR>
                      <a:noFill/>
                    </a:lnR>
                    <a:lnT>
                      <a:noFill/>
                    </a:lnT>
                    <a:lnB>
                      <a:noFill/>
                    </a:lnB>
                    <a:solidFill>
                      <a:srgbClr val="FFFFEE"/>
                    </a:solidFill>
                  </a:tcPr>
                </a:tc>
                <a:tc>
                  <a:txBody>
                    <a:bodyPr/>
                    <a:lstStyle/>
                    <a:p>
                      <a:pPr algn="ctr"/>
                      <a:r>
                        <a:rPr lang="en-US"/>
                        <a:t>12</a:t>
                      </a:r>
                    </a:p>
                  </a:txBody>
                  <a:tcPr anchor="ctr">
                    <a:lnL>
                      <a:noFill/>
                    </a:lnL>
                    <a:lnR>
                      <a:noFill/>
                    </a:lnR>
                    <a:lnT>
                      <a:noFill/>
                    </a:lnT>
                    <a:lnB>
                      <a:noFill/>
                    </a:lnB>
                    <a:solidFill>
                      <a:srgbClr val="FFFFEE"/>
                    </a:solidFill>
                  </a:tcPr>
                </a:tc>
                <a:tc>
                  <a:txBody>
                    <a:bodyPr/>
                    <a:lstStyle/>
                    <a:p>
                      <a:pPr algn="ctr"/>
                      <a:r>
                        <a:rPr lang="en-US"/>
                        <a:t>9</a:t>
                      </a:r>
                    </a:p>
                  </a:txBody>
                  <a:tcPr anchor="ctr">
                    <a:lnL>
                      <a:noFill/>
                    </a:lnL>
                    <a:lnR>
                      <a:noFill/>
                    </a:lnR>
                    <a:lnT>
                      <a:noFill/>
                    </a:lnT>
                    <a:lnB>
                      <a:noFill/>
                    </a:lnB>
                    <a:solidFill>
                      <a:srgbClr val="FFFFEE"/>
                    </a:solidFill>
                  </a:tcPr>
                </a:tc>
                <a:extLst>
                  <a:ext uri="{0D108BD9-81ED-4DB2-BD59-A6C34878D82A}">
                    <a16:rowId xmlns:a16="http://schemas.microsoft.com/office/drawing/2014/main" xmlns="" val="1703407321"/>
                  </a:ext>
                </a:extLst>
              </a:tr>
              <a:tr h="0">
                <a:tc>
                  <a:txBody>
                    <a:bodyPr/>
                    <a:lstStyle/>
                    <a:p>
                      <a:pPr algn="ctr"/>
                      <a:r>
                        <a:rPr lang="en-US"/>
                        <a:t>4</a:t>
                      </a:r>
                    </a:p>
                  </a:txBody>
                  <a:tcPr anchor="ctr">
                    <a:lnL>
                      <a:noFill/>
                    </a:lnL>
                    <a:lnR>
                      <a:noFill/>
                    </a:lnR>
                    <a:lnT>
                      <a:noFill/>
                    </a:lnT>
                    <a:lnB>
                      <a:noFill/>
                    </a:lnB>
                    <a:solidFill>
                      <a:srgbClr val="FFFFEE"/>
                    </a:solidFill>
                  </a:tcPr>
                </a:tc>
                <a:tc>
                  <a:txBody>
                    <a:bodyPr/>
                    <a:lstStyle/>
                    <a:p>
                      <a:pPr algn="ctr"/>
                      <a:r>
                        <a:rPr lang="en-US"/>
                        <a:t>6</a:t>
                      </a:r>
                    </a:p>
                  </a:txBody>
                  <a:tcPr anchor="ctr">
                    <a:lnL>
                      <a:noFill/>
                    </a:lnL>
                    <a:lnR>
                      <a:noFill/>
                    </a:lnR>
                    <a:lnT>
                      <a:noFill/>
                    </a:lnT>
                    <a:lnB>
                      <a:noFill/>
                    </a:lnB>
                    <a:solidFill>
                      <a:srgbClr val="FFFFEE"/>
                    </a:solidFill>
                  </a:tcPr>
                </a:tc>
                <a:tc>
                  <a:txBody>
                    <a:bodyPr/>
                    <a:lstStyle/>
                    <a:p>
                      <a:pPr algn="ctr"/>
                      <a:r>
                        <a:rPr lang="en-US"/>
                        <a:t>24</a:t>
                      </a:r>
                    </a:p>
                  </a:txBody>
                  <a:tcPr anchor="ctr">
                    <a:lnL>
                      <a:noFill/>
                    </a:lnL>
                    <a:lnR>
                      <a:noFill/>
                    </a:lnR>
                    <a:lnT>
                      <a:noFill/>
                    </a:lnT>
                    <a:lnB>
                      <a:noFill/>
                    </a:lnB>
                    <a:solidFill>
                      <a:srgbClr val="FFFFEE"/>
                    </a:solidFill>
                  </a:tcPr>
                </a:tc>
                <a:tc>
                  <a:txBody>
                    <a:bodyPr/>
                    <a:lstStyle/>
                    <a:p>
                      <a:pPr algn="ctr"/>
                      <a:r>
                        <a:rPr lang="en-US"/>
                        <a:t>16</a:t>
                      </a:r>
                    </a:p>
                  </a:txBody>
                  <a:tcPr anchor="ctr">
                    <a:lnL>
                      <a:noFill/>
                    </a:lnL>
                    <a:lnR>
                      <a:noFill/>
                    </a:lnR>
                    <a:lnT>
                      <a:noFill/>
                    </a:lnT>
                    <a:lnB>
                      <a:noFill/>
                    </a:lnB>
                    <a:solidFill>
                      <a:srgbClr val="FFFFEE"/>
                    </a:solidFill>
                  </a:tcPr>
                </a:tc>
                <a:extLst>
                  <a:ext uri="{0D108BD9-81ED-4DB2-BD59-A6C34878D82A}">
                    <a16:rowId xmlns:a16="http://schemas.microsoft.com/office/drawing/2014/main" xmlns="" val="946668543"/>
                  </a:ext>
                </a:extLst>
              </a:tr>
              <a:tr h="0">
                <a:tc>
                  <a:txBody>
                    <a:bodyPr/>
                    <a:lstStyle/>
                    <a:p>
                      <a:pPr algn="ctr"/>
                      <a:r>
                        <a:rPr lang="en-US"/>
                        <a:t>?x = 10</a:t>
                      </a:r>
                    </a:p>
                  </a:txBody>
                  <a:tcPr anchor="ctr">
                    <a:lnL>
                      <a:noFill/>
                    </a:lnL>
                    <a:lnR>
                      <a:noFill/>
                    </a:lnR>
                    <a:lnT>
                      <a:noFill/>
                    </a:lnT>
                    <a:lnB>
                      <a:noFill/>
                    </a:lnB>
                    <a:solidFill>
                      <a:srgbClr val="FFFFEE"/>
                    </a:solidFill>
                  </a:tcPr>
                </a:tc>
                <a:tc>
                  <a:txBody>
                    <a:bodyPr/>
                    <a:lstStyle/>
                    <a:p>
                      <a:pPr algn="ctr"/>
                      <a:r>
                        <a:rPr lang="en-US"/>
                        <a:t>?y = 20</a:t>
                      </a:r>
                    </a:p>
                  </a:txBody>
                  <a:tcPr anchor="ctr">
                    <a:lnL>
                      <a:noFill/>
                    </a:lnL>
                    <a:lnR>
                      <a:noFill/>
                    </a:lnR>
                    <a:lnT>
                      <a:noFill/>
                    </a:lnT>
                    <a:lnB>
                      <a:noFill/>
                    </a:lnB>
                    <a:solidFill>
                      <a:srgbClr val="FFFFEE"/>
                    </a:solidFill>
                  </a:tcPr>
                </a:tc>
                <a:tc>
                  <a:txBody>
                    <a:bodyPr/>
                    <a:lstStyle/>
                    <a:p>
                      <a:pPr algn="ctr"/>
                      <a:r>
                        <a:rPr lang="en-US"/>
                        <a:t>?x y = 49</a:t>
                      </a:r>
                    </a:p>
                  </a:txBody>
                  <a:tcPr anchor="ctr">
                    <a:lnL>
                      <a:noFill/>
                    </a:lnL>
                    <a:lnR>
                      <a:noFill/>
                    </a:lnR>
                    <a:lnT>
                      <a:noFill/>
                    </a:lnT>
                    <a:lnB>
                      <a:noFill/>
                    </a:lnB>
                    <a:solidFill>
                      <a:srgbClr val="FFFFEE"/>
                    </a:solidFill>
                  </a:tcPr>
                </a:tc>
                <a:tc>
                  <a:txBody>
                    <a:bodyPr/>
                    <a:lstStyle/>
                    <a:p>
                      <a:pPr algn="ctr"/>
                      <a:r>
                        <a:rPr lang="en-US" dirty="0"/>
                        <a:t>?x</a:t>
                      </a:r>
                      <a:r>
                        <a:rPr lang="en-US" baseline="30000" dirty="0"/>
                        <a:t>2 </a:t>
                      </a:r>
                      <a:r>
                        <a:rPr lang="en-US" dirty="0"/>
                        <a:t>= 30</a:t>
                      </a:r>
                    </a:p>
                  </a:txBody>
                  <a:tcPr anchor="ctr">
                    <a:lnL>
                      <a:noFill/>
                    </a:lnL>
                    <a:lnR>
                      <a:noFill/>
                    </a:lnR>
                    <a:lnT>
                      <a:noFill/>
                    </a:lnT>
                    <a:lnB>
                      <a:noFill/>
                    </a:lnB>
                    <a:solidFill>
                      <a:srgbClr val="FFFFEE"/>
                    </a:solidFill>
                  </a:tcPr>
                </a:tc>
                <a:extLst>
                  <a:ext uri="{0D108BD9-81ED-4DB2-BD59-A6C34878D82A}">
                    <a16:rowId xmlns:a16="http://schemas.microsoft.com/office/drawing/2014/main" xmlns="" val="1721432657"/>
                  </a:ext>
                </a:extLst>
              </a:tr>
            </a:tbl>
          </a:graphicData>
        </a:graphic>
      </p:graphicFrame>
      <p:sp>
        <p:nvSpPr>
          <p:cNvPr id="16" name="TextBox 15">
            <a:extLst>
              <a:ext uri="{FF2B5EF4-FFF2-40B4-BE49-F238E27FC236}">
                <a16:creationId xmlns:a16="http://schemas.microsoft.com/office/drawing/2014/main" xmlns="" id="{F5035F0A-6100-9F9E-E4DA-FD7657DE2C06}"/>
              </a:ext>
            </a:extLst>
          </p:cNvPr>
          <p:cNvSpPr txBox="1"/>
          <p:nvPr/>
        </p:nvSpPr>
        <p:spPr>
          <a:xfrm>
            <a:off x="6009443" y="4404012"/>
            <a:ext cx="6094520" cy="1754326"/>
          </a:xfrm>
          <a:prstGeom prst="rect">
            <a:avLst/>
          </a:prstGeom>
          <a:noFill/>
        </p:spPr>
        <p:txBody>
          <a:bodyPr wrap="square">
            <a:spAutoFit/>
          </a:bodyPr>
          <a:lstStyle/>
          <a:p>
            <a:r>
              <a:rPr lang="en-US" b="0" i="0" dirty="0">
                <a:solidFill>
                  <a:srgbClr val="000000"/>
                </a:solidFill>
                <a:effectLst/>
                <a:latin typeface="arial" panose="020B0604020202020204" pitchFamily="34" charset="0"/>
              </a:rPr>
              <a:t>We now calculate a and b using the least square regression formulas for a and b.</a:t>
            </a:r>
            <a:r>
              <a:rPr lang="en-US" dirty="0"/>
              <a:t/>
            </a:r>
            <a:br>
              <a:rPr lang="en-US" dirty="0"/>
            </a:br>
            <a:r>
              <a:rPr lang="en-US" b="0" i="0" dirty="0">
                <a:solidFill>
                  <a:srgbClr val="000000"/>
                </a:solidFill>
                <a:effectLst/>
                <a:latin typeface="arial" panose="020B0604020202020204" pitchFamily="34" charset="0"/>
              </a:rPr>
              <a:t>a = 0.9</a:t>
            </a:r>
            <a:r>
              <a:rPr lang="en-US" dirty="0"/>
              <a:t/>
            </a:r>
            <a:br>
              <a:rPr lang="en-US" dirty="0"/>
            </a:br>
            <a:r>
              <a:rPr lang="en-US" b="0" i="0" dirty="0">
                <a:solidFill>
                  <a:srgbClr val="000000"/>
                </a:solidFill>
                <a:effectLst/>
                <a:latin typeface="arial" panose="020B0604020202020204" pitchFamily="34" charset="0"/>
              </a:rPr>
              <a:t>b = 2.2</a:t>
            </a:r>
            <a:r>
              <a:rPr lang="en-US" dirty="0"/>
              <a:t/>
            </a:r>
            <a:br>
              <a:rPr lang="en-US" dirty="0"/>
            </a:br>
            <a:r>
              <a:rPr lang="en-US" b="0" i="0" dirty="0">
                <a:solidFill>
                  <a:srgbClr val="000000"/>
                </a:solidFill>
                <a:effectLst/>
                <a:latin typeface="arial" panose="020B0604020202020204" pitchFamily="34" charset="0"/>
              </a:rPr>
              <a:t>Now that we have the least square regression line </a:t>
            </a:r>
          </a:p>
          <a:p>
            <a:r>
              <a:rPr lang="en-US" b="0" i="0" dirty="0">
                <a:solidFill>
                  <a:srgbClr val="000000"/>
                </a:solidFill>
                <a:effectLst/>
                <a:latin typeface="arial" panose="020B0604020202020204" pitchFamily="34" charset="0"/>
              </a:rPr>
              <a:t>y = 0.9 x + 2.2,</a:t>
            </a:r>
            <a:endParaRPr lang="en-US" dirty="0"/>
          </a:p>
        </p:txBody>
      </p:sp>
    </p:spTree>
    <p:extLst>
      <p:ext uri="{BB962C8B-B14F-4D97-AF65-F5344CB8AC3E}">
        <p14:creationId xmlns:p14="http://schemas.microsoft.com/office/powerpoint/2010/main" val="877245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05AAF5-D346-94B3-344F-559B69C9CD63}"/>
              </a:ext>
            </a:extLst>
          </p:cNvPr>
          <p:cNvSpPr>
            <a:spLocks noGrp="1"/>
          </p:cNvSpPr>
          <p:nvPr>
            <p:ph type="title"/>
          </p:nvPr>
        </p:nvSpPr>
        <p:spPr/>
        <p:txBody>
          <a:bodyPr/>
          <a:lstStyle/>
          <a:p>
            <a:r>
              <a:rPr lang="en-US" dirty="0"/>
              <a:t>Example 2</a:t>
            </a:r>
          </a:p>
        </p:txBody>
      </p:sp>
      <p:pic>
        <p:nvPicPr>
          <p:cNvPr id="4" name="Picture 3">
            <a:extLst>
              <a:ext uri="{FF2B5EF4-FFF2-40B4-BE49-F238E27FC236}">
                <a16:creationId xmlns:a16="http://schemas.microsoft.com/office/drawing/2014/main" xmlns="" id="{4341D8F3-A528-4DDD-99DC-50760A94E919}"/>
              </a:ext>
            </a:extLst>
          </p:cNvPr>
          <p:cNvPicPr>
            <a:picLocks noChangeAspect="1"/>
          </p:cNvPicPr>
          <p:nvPr/>
        </p:nvPicPr>
        <p:blipFill>
          <a:blip r:embed="rId2"/>
          <a:stretch>
            <a:fillRect/>
          </a:stretch>
        </p:blipFill>
        <p:spPr>
          <a:xfrm>
            <a:off x="750257" y="1690688"/>
            <a:ext cx="10603543" cy="4514803"/>
          </a:xfrm>
          <a:prstGeom prst="rect">
            <a:avLst/>
          </a:prstGeom>
        </p:spPr>
      </p:pic>
    </p:spTree>
    <p:extLst>
      <p:ext uri="{BB962C8B-B14F-4D97-AF65-F5344CB8AC3E}">
        <p14:creationId xmlns:p14="http://schemas.microsoft.com/office/powerpoint/2010/main" val="505009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ADC213-AE4D-857A-104F-A2E6492487D3}"/>
              </a:ext>
            </a:extLst>
          </p:cNvPr>
          <p:cNvSpPr>
            <a:spLocks noGrp="1"/>
          </p:cNvSpPr>
          <p:nvPr>
            <p:ph type="title"/>
          </p:nvPr>
        </p:nvSpPr>
        <p:spPr/>
        <p:txBody>
          <a:bodyPr/>
          <a:lstStyle/>
          <a:p>
            <a:endParaRPr lang="en-US" dirty="0"/>
          </a:p>
        </p:txBody>
      </p:sp>
      <p:sp>
        <p:nvSpPr>
          <p:cNvPr id="4" name="TextBox 3">
            <a:extLst>
              <a:ext uri="{FF2B5EF4-FFF2-40B4-BE49-F238E27FC236}">
                <a16:creationId xmlns:a16="http://schemas.microsoft.com/office/drawing/2014/main" xmlns="" id="{45B6CB56-933A-A74C-AEE4-ED9BCBADA8BD}"/>
              </a:ext>
            </a:extLst>
          </p:cNvPr>
          <p:cNvSpPr txBox="1"/>
          <p:nvPr/>
        </p:nvSpPr>
        <p:spPr>
          <a:xfrm>
            <a:off x="1040906" y="4738549"/>
            <a:ext cx="6094520" cy="1754326"/>
          </a:xfrm>
          <a:prstGeom prst="rect">
            <a:avLst/>
          </a:prstGeom>
          <a:noFill/>
        </p:spPr>
        <p:txBody>
          <a:bodyPr wrap="square">
            <a:spAutoFit/>
          </a:bodyPr>
          <a:lstStyle/>
          <a:p>
            <a:r>
              <a:rPr lang="en-US" b="0" i="0" dirty="0">
                <a:solidFill>
                  <a:srgbClr val="000000"/>
                </a:solidFill>
                <a:effectLst/>
                <a:latin typeface="arial" panose="020B0604020202020204" pitchFamily="34" charset="0"/>
              </a:rPr>
              <a:t>a)</a:t>
            </a:r>
          </a:p>
          <a:p>
            <a:r>
              <a:rPr lang="en-US" b="0" i="0" dirty="0">
                <a:solidFill>
                  <a:srgbClr val="000000"/>
                </a:solidFill>
                <a:effectLst/>
                <a:latin typeface="arial" panose="020B0604020202020204" pitchFamily="34" charset="0"/>
              </a:rPr>
              <a:t>a  = 8.4</a:t>
            </a:r>
            <a:r>
              <a:rPr lang="en-US" dirty="0"/>
              <a:t/>
            </a:r>
            <a:br>
              <a:rPr lang="en-US" dirty="0"/>
            </a:br>
            <a:r>
              <a:rPr lang="en-US" b="0" i="0" dirty="0">
                <a:solidFill>
                  <a:srgbClr val="000000"/>
                </a:solidFill>
                <a:effectLst/>
                <a:latin typeface="arial" panose="020B0604020202020204" pitchFamily="34" charset="0"/>
              </a:rPr>
              <a:t>b = 11.6</a:t>
            </a:r>
            <a:r>
              <a:rPr lang="en-US" dirty="0"/>
              <a:t/>
            </a:r>
            <a:br>
              <a:rPr lang="en-US" dirty="0"/>
            </a:br>
            <a:r>
              <a:rPr lang="en-US" b="0" i="0" dirty="0">
                <a:solidFill>
                  <a:srgbClr val="000000"/>
                </a:solidFill>
                <a:effectLst/>
                <a:latin typeface="arial" panose="020B0604020202020204" pitchFamily="34" charset="0"/>
              </a:rPr>
              <a:t>b) In 2012, t = 2012 - 2005 = 7</a:t>
            </a:r>
            <a:r>
              <a:rPr lang="en-US" dirty="0"/>
              <a:t/>
            </a:r>
            <a:br>
              <a:rPr lang="en-US" dirty="0"/>
            </a:br>
            <a:r>
              <a:rPr lang="en-US" b="0" i="0" dirty="0">
                <a:solidFill>
                  <a:srgbClr val="000000"/>
                </a:solidFill>
                <a:effectLst/>
                <a:latin typeface="arial" panose="020B0604020202020204" pitchFamily="34" charset="0"/>
              </a:rPr>
              <a:t>The estimated sales in 2012 are: y = 8.4 * 7 + 11.6 = 70.4 million dollars.</a:t>
            </a:r>
            <a:endParaRPr lang="en-US" dirty="0"/>
          </a:p>
        </p:txBody>
      </p:sp>
      <p:pic>
        <p:nvPicPr>
          <p:cNvPr id="5" name="Picture 4">
            <a:extLst>
              <a:ext uri="{FF2B5EF4-FFF2-40B4-BE49-F238E27FC236}">
                <a16:creationId xmlns:a16="http://schemas.microsoft.com/office/drawing/2014/main" xmlns="" id="{F9670D3A-5C72-FF3F-CA51-0378B6A54D4D}"/>
              </a:ext>
            </a:extLst>
          </p:cNvPr>
          <p:cNvPicPr>
            <a:picLocks noChangeAspect="1"/>
          </p:cNvPicPr>
          <p:nvPr/>
        </p:nvPicPr>
        <p:blipFill>
          <a:blip r:embed="rId2"/>
          <a:stretch>
            <a:fillRect/>
          </a:stretch>
        </p:blipFill>
        <p:spPr>
          <a:xfrm>
            <a:off x="1040906" y="1914941"/>
            <a:ext cx="10515600" cy="2386001"/>
          </a:xfrm>
          <a:prstGeom prst="rect">
            <a:avLst/>
          </a:prstGeom>
        </p:spPr>
      </p:pic>
    </p:spTree>
    <p:extLst>
      <p:ext uri="{BB962C8B-B14F-4D97-AF65-F5344CB8AC3E}">
        <p14:creationId xmlns:p14="http://schemas.microsoft.com/office/powerpoint/2010/main" val="2060397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6BDF8E-EA31-4C56-9BBF-503A0966019C}"/>
              </a:ext>
            </a:extLst>
          </p:cNvPr>
          <p:cNvSpPr>
            <a:spLocks noGrp="1"/>
          </p:cNvSpPr>
          <p:nvPr>
            <p:ph type="title"/>
          </p:nvPr>
        </p:nvSpPr>
        <p:spPr/>
        <p:txBody>
          <a:bodyPr/>
          <a:lstStyle/>
          <a:p>
            <a:r>
              <a:rPr lang="en-US" dirty="0"/>
              <a:t>What is Regression</a:t>
            </a:r>
            <a:endParaRPr lang="x-none" dirty="0"/>
          </a:p>
        </p:txBody>
      </p:sp>
      <p:sp>
        <p:nvSpPr>
          <p:cNvPr id="3" name="Content Placeholder 2">
            <a:extLst>
              <a:ext uri="{FF2B5EF4-FFF2-40B4-BE49-F238E27FC236}">
                <a16:creationId xmlns:a16="http://schemas.microsoft.com/office/drawing/2014/main" xmlns="" id="{8311AB78-2B68-4A81-A776-9DBE29B95A68}"/>
              </a:ext>
            </a:extLst>
          </p:cNvPr>
          <p:cNvSpPr>
            <a:spLocks noGrp="1"/>
          </p:cNvSpPr>
          <p:nvPr>
            <p:ph idx="1"/>
          </p:nvPr>
        </p:nvSpPr>
        <p:spPr/>
        <p:txBody>
          <a:bodyPr>
            <a:normAutofit fontScale="92500" lnSpcReduction="10000"/>
          </a:bodyPr>
          <a:lstStyle/>
          <a:p>
            <a:r>
              <a:rPr lang="en-US" dirty="0"/>
              <a:t>Regression analysis is a statistical method that helps us to analyze and understand the relationship between two or more variables of interest. </a:t>
            </a:r>
          </a:p>
          <a:p>
            <a:r>
              <a:rPr lang="en-US" dirty="0"/>
              <a:t>It helps to understand which factors are important, which factors can be ignored, and how they are influencing each other. In other words analyze the specific relationships between the independent variables and the dependent variable.</a:t>
            </a:r>
          </a:p>
          <a:p>
            <a:r>
              <a:rPr lang="en-US" dirty="0"/>
              <a:t>In regression, we normally have one dependent variable and one or more independent variables. Forecast the value of a dependent variable (Y) from the value of independent variables (X1, X2,…</a:t>
            </a:r>
            <a:r>
              <a:rPr lang="en-US" dirty="0" err="1"/>
              <a:t>Xk</a:t>
            </a:r>
            <a:r>
              <a:rPr lang="en-US" dirty="0"/>
              <a:t>.).</a:t>
            </a:r>
          </a:p>
          <a:p>
            <a:r>
              <a:rPr lang="en-US" dirty="0"/>
              <a:t>We try to “regress” the value of dependent variable “Y” with the help of the independent variables. </a:t>
            </a:r>
            <a:endParaRPr lang="x-none" dirty="0"/>
          </a:p>
        </p:txBody>
      </p:sp>
    </p:spTree>
    <p:extLst>
      <p:ext uri="{BB962C8B-B14F-4D97-AF65-F5344CB8AC3E}">
        <p14:creationId xmlns:p14="http://schemas.microsoft.com/office/powerpoint/2010/main" val="3511598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DE5A4B4E-1F5C-4602-BC77-7719918EB7D7}"/>
              </a:ext>
            </a:extLst>
          </p:cNvPr>
          <p:cNvSpPr>
            <a:spLocks noGrp="1" noChangeArrowheads="1"/>
          </p:cNvSpPr>
          <p:nvPr>
            <p:ph type="title"/>
          </p:nvPr>
        </p:nvSpPr>
        <p:spPr>
          <a:xfrm>
            <a:off x="1459282" y="609600"/>
            <a:ext cx="9208718" cy="1143000"/>
          </a:xfrm>
        </p:spPr>
        <p:txBody>
          <a:bodyPr>
            <a:normAutofit/>
          </a:bodyPr>
          <a:lstStyle/>
          <a:p>
            <a:pPr algn="l"/>
            <a:r>
              <a:rPr lang="en-US" altLang="x-none" sz="3600" b="1" dirty="0"/>
              <a:t>Error Variable: Required Conditions for better performance of simple linear regression</a:t>
            </a:r>
          </a:p>
        </p:txBody>
      </p:sp>
      <p:sp>
        <p:nvSpPr>
          <p:cNvPr id="16387" name="Rectangle 3">
            <a:extLst>
              <a:ext uri="{FF2B5EF4-FFF2-40B4-BE49-F238E27FC236}">
                <a16:creationId xmlns:a16="http://schemas.microsoft.com/office/drawing/2014/main" xmlns="" id="{B51BDD08-B899-46B7-B010-91D2605594DC}"/>
              </a:ext>
            </a:extLst>
          </p:cNvPr>
          <p:cNvSpPr>
            <a:spLocks noGrp="1" noChangeArrowheads="1"/>
          </p:cNvSpPr>
          <p:nvPr>
            <p:ph type="body" idx="1"/>
          </p:nvPr>
        </p:nvSpPr>
        <p:spPr>
          <a:xfrm>
            <a:off x="1981200" y="1905000"/>
            <a:ext cx="8458200" cy="4114800"/>
          </a:xfrm>
        </p:spPr>
        <p:txBody>
          <a:bodyPr/>
          <a:lstStyle/>
          <a:p>
            <a:pPr>
              <a:lnSpc>
                <a:spcPct val="90000"/>
              </a:lnSpc>
            </a:pPr>
            <a:r>
              <a:rPr lang="en-US" altLang="x-none" dirty="0"/>
              <a:t>The error </a:t>
            </a:r>
            <a:r>
              <a:rPr lang="en-US" altLang="x-none" dirty="0">
                <a:latin typeface="Symbol" panose="05050102010706020507" pitchFamily="18" charset="2"/>
              </a:rPr>
              <a:t>e </a:t>
            </a:r>
            <a:r>
              <a:rPr lang="en-US" altLang="x-none" dirty="0"/>
              <a:t>is a critical part of the regression model.</a:t>
            </a:r>
          </a:p>
          <a:p>
            <a:pPr>
              <a:lnSpc>
                <a:spcPct val="90000"/>
              </a:lnSpc>
            </a:pPr>
            <a:r>
              <a:rPr lang="en-US" altLang="x-none" dirty="0"/>
              <a:t>Four requirements involving the distribution of </a:t>
            </a:r>
            <a:r>
              <a:rPr lang="en-US" altLang="x-none" dirty="0">
                <a:latin typeface="Symbol" panose="05050102010706020507" pitchFamily="18" charset="2"/>
              </a:rPr>
              <a:t>e</a:t>
            </a:r>
            <a:r>
              <a:rPr lang="en-US" altLang="x-none" dirty="0"/>
              <a:t> must be satisfied.</a:t>
            </a:r>
          </a:p>
          <a:p>
            <a:pPr lvl="1">
              <a:lnSpc>
                <a:spcPct val="90000"/>
              </a:lnSpc>
            </a:pPr>
            <a:r>
              <a:rPr lang="en-US" altLang="x-none" dirty="0"/>
              <a:t>The probability distribution of </a:t>
            </a:r>
            <a:r>
              <a:rPr lang="en-US" altLang="x-none" dirty="0">
                <a:latin typeface="Symbol" panose="05050102010706020507" pitchFamily="18" charset="2"/>
              </a:rPr>
              <a:t>e</a:t>
            </a:r>
            <a:r>
              <a:rPr lang="en-US" altLang="x-none" dirty="0"/>
              <a:t> is normal.</a:t>
            </a:r>
          </a:p>
          <a:p>
            <a:pPr lvl="1">
              <a:lnSpc>
                <a:spcPct val="90000"/>
              </a:lnSpc>
            </a:pPr>
            <a:r>
              <a:rPr lang="en-US" altLang="x-none" dirty="0"/>
              <a:t>The mean of </a:t>
            </a:r>
            <a:r>
              <a:rPr lang="en-US" altLang="x-none" dirty="0">
                <a:latin typeface="Symbol" panose="05050102010706020507" pitchFamily="18" charset="2"/>
              </a:rPr>
              <a:t>e</a:t>
            </a:r>
            <a:r>
              <a:rPr lang="en-US" altLang="x-none" dirty="0"/>
              <a:t> is zero: E(</a:t>
            </a:r>
            <a:r>
              <a:rPr lang="en-US" altLang="x-none" dirty="0">
                <a:latin typeface="Symbol" panose="05050102010706020507" pitchFamily="18" charset="2"/>
              </a:rPr>
              <a:t>e</a:t>
            </a:r>
            <a:r>
              <a:rPr lang="en-US" altLang="x-none" dirty="0"/>
              <a:t>) = 0.</a:t>
            </a:r>
          </a:p>
          <a:p>
            <a:pPr lvl="1">
              <a:lnSpc>
                <a:spcPct val="90000"/>
              </a:lnSpc>
            </a:pPr>
            <a:r>
              <a:rPr lang="en-US" altLang="x-none" dirty="0"/>
              <a:t>The standard deviation of </a:t>
            </a:r>
            <a:r>
              <a:rPr lang="en-US" altLang="x-none" dirty="0">
                <a:latin typeface="Symbol" panose="05050102010706020507" pitchFamily="18" charset="2"/>
              </a:rPr>
              <a:t>e</a:t>
            </a:r>
            <a:r>
              <a:rPr lang="en-US" altLang="x-none" dirty="0"/>
              <a:t> is </a:t>
            </a:r>
            <a:r>
              <a:rPr lang="en-US" altLang="x-none" dirty="0">
                <a:latin typeface="Symbol" panose="05050102010706020507" pitchFamily="18" charset="2"/>
              </a:rPr>
              <a:t>s</a:t>
            </a:r>
            <a:r>
              <a:rPr lang="en-US" altLang="x-none" baseline="-25000" dirty="0">
                <a:latin typeface="Symbol" panose="05050102010706020507" pitchFamily="18" charset="2"/>
              </a:rPr>
              <a:t>e</a:t>
            </a:r>
            <a:r>
              <a:rPr lang="en-US" altLang="x-none" baseline="-25000" dirty="0"/>
              <a:t> </a:t>
            </a:r>
            <a:r>
              <a:rPr lang="en-US" altLang="x-none" dirty="0"/>
              <a:t>for all values of X.</a:t>
            </a:r>
          </a:p>
          <a:p>
            <a:pPr lvl="1">
              <a:lnSpc>
                <a:spcPct val="90000"/>
              </a:lnSpc>
            </a:pPr>
            <a:r>
              <a:rPr lang="en-US" altLang="x-none" dirty="0"/>
              <a:t>The set of errors associated with different values of Y are all independent.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xmlns="" id="{8B78AEAF-B9CC-4EF1-A06E-9D62B219D6D4}"/>
              </a:ext>
            </a:extLst>
          </p:cNvPr>
          <p:cNvSpPr>
            <a:spLocks noGrp="1" noChangeArrowheads="1"/>
          </p:cNvSpPr>
          <p:nvPr>
            <p:ph type="title"/>
          </p:nvPr>
        </p:nvSpPr>
        <p:spPr>
          <a:xfrm>
            <a:off x="2133600" y="304800"/>
            <a:ext cx="7772400" cy="1143000"/>
          </a:xfrm>
        </p:spPr>
        <p:txBody>
          <a:bodyPr/>
          <a:lstStyle/>
          <a:p>
            <a:r>
              <a:rPr lang="en-US" altLang="x-none"/>
              <a:t>The Normality of </a:t>
            </a:r>
            <a:r>
              <a:rPr lang="en-US" altLang="x-none">
                <a:latin typeface="Symbol" panose="05050102010706020507" pitchFamily="18" charset="2"/>
              </a:rPr>
              <a:t>e</a:t>
            </a:r>
          </a:p>
        </p:txBody>
      </p:sp>
      <p:grpSp>
        <p:nvGrpSpPr>
          <p:cNvPr id="78852" name="Group 4">
            <a:extLst>
              <a:ext uri="{FF2B5EF4-FFF2-40B4-BE49-F238E27FC236}">
                <a16:creationId xmlns:a16="http://schemas.microsoft.com/office/drawing/2014/main" xmlns="" id="{259E9EC3-2B2B-4ACE-B20F-C9FA4464CF43}"/>
              </a:ext>
            </a:extLst>
          </p:cNvPr>
          <p:cNvGrpSpPr>
            <a:grpSpLocks/>
          </p:cNvGrpSpPr>
          <p:nvPr/>
        </p:nvGrpSpPr>
        <p:grpSpPr bwMode="auto">
          <a:xfrm>
            <a:off x="6886578" y="1520131"/>
            <a:ext cx="2743200" cy="2743200"/>
            <a:chOff x="3216" y="1536"/>
            <a:chExt cx="1728" cy="1728"/>
          </a:xfrm>
        </p:grpSpPr>
        <p:sp>
          <p:nvSpPr>
            <p:cNvPr id="78853" name="Line 5">
              <a:extLst>
                <a:ext uri="{FF2B5EF4-FFF2-40B4-BE49-F238E27FC236}">
                  <a16:creationId xmlns:a16="http://schemas.microsoft.com/office/drawing/2014/main" xmlns="" id="{74F31807-F4D9-418B-8696-11E38C7B7984}"/>
                </a:ext>
              </a:extLst>
            </p:cNvPr>
            <p:cNvSpPr>
              <a:spLocks noChangeShapeType="1"/>
            </p:cNvSpPr>
            <p:nvPr/>
          </p:nvSpPr>
          <p:spPr bwMode="auto">
            <a:xfrm flipV="1">
              <a:off x="3216" y="1536"/>
              <a:ext cx="1584" cy="91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8854" name="Line 6">
              <a:extLst>
                <a:ext uri="{FF2B5EF4-FFF2-40B4-BE49-F238E27FC236}">
                  <a16:creationId xmlns:a16="http://schemas.microsoft.com/office/drawing/2014/main" xmlns="" id="{E5C40ED9-71E4-4561-B303-E27E203207AF}"/>
                </a:ext>
              </a:extLst>
            </p:cNvPr>
            <p:cNvSpPr>
              <a:spLocks noChangeShapeType="1"/>
            </p:cNvSpPr>
            <p:nvPr/>
          </p:nvSpPr>
          <p:spPr bwMode="auto">
            <a:xfrm flipV="1">
              <a:off x="3216" y="2160"/>
              <a:ext cx="1728" cy="1104"/>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sp>
        <p:nvSpPr>
          <p:cNvPr id="78855" name="Text Box 7">
            <a:extLst>
              <a:ext uri="{FF2B5EF4-FFF2-40B4-BE49-F238E27FC236}">
                <a16:creationId xmlns:a16="http://schemas.microsoft.com/office/drawing/2014/main" xmlns="" id="{6A88E0F2-9AC8-40CC-BD3A-DB8A3A8A3113}"/>
              </a:ext>
            </a:extLst>
          </p:cNvPr>
          <p:cNvSpPr txBox="1">
            <a:spLocks noChangeArrowheads="1"/>
          </p:cNvSpPr>
          <p:nvPr/>
        </p:nvSpPr>
        <p:spPr bwMode="auto">
          <a:xfrm>
            <a:off x="2006600" y="4724400"/>
            <a:ext cx="4495800" cy="1938992"/>
          </a:xfrm>
          <a:prstGeom prst="rect">
            <a:avLst/>
          </a:prstGeom>
          <a:solidFill>
            <a:srgbClr val="D1D1D1"/>
          </a:solidFill>
          <a:ln w="9525">
            <a:solidFill>
              <a:schemeClr val="accent2"/>
            </a:solidFill>
            <a:miter lim="800000"/>
            <a:headEnd/>
            <a:tailEnd/>
          </a:ln>
          <a:effectLst>
            <a:outerShdw dist="53882" dir="18900000" algn="ctr" rotWithShape="0">
              <a:schemeClr val="accent2"/>
            </a:outerShdw>
          </a:effectLst>
        </p:spPr>
        <p:txBody>
          <a:bodyPr>
            <a:spAutoFit/>
          </a:bodyPr>
          <a:lstStyle/>
          <a:p>
            <a:pPr algn="l"/>
            <a:r>
              <a:rPr lang="en-US" altLang="x-none" sz="2400"/>
              <a:t>From the first three assumptions we</a:t>
            </a:r>
          </a:p>
          <a:p>
            <a:pPr algn="l"/>
            <a:r>
              <a:rPr lang="en-US" altLang="x-none" sz="2400"/>
              <a:t>have: Y is normally distributed with mean E(Y) = </a:t>
            </a:r>
            <a:r>
              <a:rPr lang="en-US" altLang="x-none" sz="2400">
                <a:latin typeface="Symbol" panose="05050102010706020507" pitchFamily="18" charset="2"/>
              </a:rPr>
              <a:t>b</a:t>
            </a:r>
            <a:r>
              <a:rPr lang="en-US" altLang="x-none" sz="2400" baseline="-25000"/>
              <a:t>0</a:t>
            </a:r>
            <a:r>
              <a:rPr lang="en-US" altLang="x-none" sz="2400"/>
              <a:t> + </a:t>
            </a:r>
            <a:r>
              <a:rPr lang="en-US" altLang="x-none" sz="2400">
                <a:latin typeface="Symbol" panose="05050102010706020507" pitchFamily="18" charset="2"/>
              </a:rPr>
              <a:t>b</a:t>
            </a:r>
            <a:r>
              <a:rPr lang="en-US" altLang="x-none" sz="2400" baseline="-25000"/>
              <a:t>1</a:t>
            </a:r>
            <a:r>
              <a:rPr lang="en-US" altLang="x-none" sz="2400"/>
              <a:t>X, and a constant standard deviation </a:t>
            </a:r>
            <a:r>
              <a:rPr lang="en-US" altLang="x-none" sz="2400">
                <a:latin typeface="Symbol" panose="05050102010706020507" pitchFamily="18" charset="2"/>
              </a:rPr>
              <a:t>s</a:t>
            </a:r>
            <a:r>
              <a:rPr lang="en-US" altLang="x-none" sz="2400" baseline="-25000">
                <a:latin typeface="Symbol" panose="05050102010706020507" pitchFamily="18" charset="2"/>
              </a:rPr>
              <a:t>e</a:t>
            </a:r>
            <a:endParaRPr lang="en-US" altLang="x-none" sz="2400"/>
          </a:p>
        </p:txBody>
      </p:sp>
      <p:sp>
        <p:nvSpPr>
          <p:cNvPr id="78856" name="Line 8">
            <a:extLst>
              <a:ext uri="{FF2B5EF4-FFF2-40B4-BE49-F238E27FC236}">
                <a16:creationId xmlns:a16="http://schemas.microsoft.com/office/drawing/2014/main" xmlns="" id="{575E3BFC-D6AD-404D-9C86-675D36063FA9}"/>
              </a:ext>
            </a:extLst>
          </p:cNvPr>
          <p:cNvSpPr>
            <a:spLocks noChangeShapeType="1"/>
          </p:cNvSpPr>
          <p:nvPr/>
        </p:nvSpPr>
        <p:spPr bwMode="auto">
          <a:xfrm>
            <a:off x="5972175" y="1919288"/>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8857" name="Line 9">
            <a:extLst>
              <a:ext uri="{FF2B5EF4-FFF2-40B4-BE49-F238E27FC236}">
                <a16:creationId xmlns:a16="http://schemas.microsoft.com/office/drawing/2014/main" xmlns="" id="{BB459B5D-DBF8-4801-ACC5-010706870178}"/>
              </a:ext>
            </a:extLst>
          </p:cNvPr>
          <p:cNvSpPr>
            <a:spLocks noChangeShapeType="1"/>
          </p:cNvSpPr>
          <p:nvPr/>
        </p:nvSpPr>
        <p:spPr bwMode="auto">
          <a:xfrm>
            <a:off x="5972175" y="4586288"/>
            <a:ext cx="403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8858" name="Line 10">
            <a:extLst>
              <a:ext uri="{FF2B5EF4-FFF2-40B4-BE49-F238E27FC236}">
                <a16:creationId xmlns:a16="http://schemas.microsoft.com/office/drawing/2014/main" xmlns="" id="{3847F29A-4EFA-4157-B8C5-43C3A43585E0}"/>
              </a:ext>
            </a:extLst>
          </p:cNvPr>
          <p:cNvSpPr>
            <a:spLocks noChangeShapeType="1"/>
          </p:cNvSpPr>
          <p:nvPr/>
        </p:nvSpPr>
        <p:spPr bwMode="auto">
          <a:xfrm flipV="1">
            <a:off x="5969000" y="2209801"/>
            <a:ext cx="3365500" cy="19716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8859" name="Line 11">
            <a:extLst>
              <a:ext uri="{FF2B5EF4-FFF2-40B4-BE49-F238E27FC236}">
                <a16:creationId xmlns:a16="http://schemas.microsoft.com/office/drawing/2014/main" xmlns="" id="{856B0E01-2B81-487A-BF5F-68E018C2AAB2}"/>
              </a:ext>
            </a:extLst>
          </p:cNvPr>
          <p:cNvSpPr>
            <a:spLocks noChangeShapeType="1"/>
          </p:cNvSpPr>
          <p:nvPr/>
        </p:nvSpPr>
        <p:spPr bwMode="auto">
          <a:xfrm rot="5400000">
            <a:off x="5877719" y="3740944"/>
            <a:ext cx="18430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nvGrpSpPr>
          <p:cNvPr id="78860" name="Group 12">
            <a:extLst>
              <a:ext uri="{FF2B5EF4-FFF2-40B4-BE49-F238E27FC236}">
                <a16:creationId xmlns:a16="http://schemas.microsoft.com/office/drawing/2014/main" xmlns="" id="{EAAEC0D1-7162-4D24-814C-B1E1B18D2483}"/>
              </a:ext>
            </a:extLst>
          </p:cNvPr>
          <p:cNvGrpSpPr>
            <a:grpSpLocks/>
          </p:cNvGrpSpPr>
          <p:nvPr/>
        </p:nvGrpSpPr>
        <p:grpSpPr bwMode="auto">
          <a:xfrm rot="5400000">
            <a:off x="7598133" y="5477216"/>
            <a:ext cx="864470" cy="369207"/>
            <a:chOff x="2202" y="1224"/>
            <a:chExt cx="1404" cy="576"/>
          </a:xfrm>
        </p:grpSpPr>
        <p:sp>
          <p:nvSpPr>
            <p:cNvPr id="78861" name="Freeform 13">
              <a:extLst>
                <a:ext uri="{FF2B5EF4-FFF2-40B4-BE49-F238E27FC236}">
                  <a16:creationId xmlns:a16="http://schemas.microsoft.com/office/drawing/2014/main" xmlns="" id="{101BA92C-4970-4379-8EDB-658088F90BDD}"/>
                </a:ext>
              </a:extLst>
            </p:cNvPr>
            <p:cNvSpPr>
              <a:spLocks/>
            </p:cNvSpPr>
            <p:nvPr/>
          </p:nvSpPr>
          <p:spPr bwMode="auto">
            <a:xfrm>
              <a:off x="2202" y="1224"/>
              <a:ext cx="300" cy="576"/>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sp>
          <p:nvSpPr>
            <p:cNvPr id="78862" name="Freeform 14">
              <a:extLst>
                <a:ext uri="{FF2B5EF4-FFF2-40B4-BE49-F238E27FC236}">
                  <a16:creationId xmlns:a16="http://schemas.microsoft.com/office/drawing/2014/main" xmlns="" id="{8E33BD36-90FA-4E8F-A703-46DD965DE9B2}"/>
                </a:ext>
              </a:extLst>
            </p:cNvPr>
            <p:cNvSpPr>
              <a:spLocks/>
            </p:cNvSpPr>
            <p:nvPr/>
          </p:nvSpPr>
          <p:spPr bwMode="auto">
            <a:xfrm flipH="1">
              <a:off x="3306" y="1224"/>
              <a:ext cx="300" cy="576"/>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grpSp>
      <p:sp>
        <p:nvSpPr>
          <p:cNvPr id="78863" name="Line 15">
            <a:extLst>
              <a:ext uri="{FF2B5EF4-FFF2-40B4-BE49-F238E27FC236}">
                <a16:creationId xmlns:a16="http://schemas.microsoft.com/office/drawing/2014/main" xmlns="" id="{B6F592D0-4908-42AF-BF5D-7A02998BC85D}"/>
              </a:ext>
            </a:extLst>
          </p:cNvPr>
          <p:cNvSpPr>
            <a:spLocks noChangeShapeType="1"/>
          </p:cNvSpPr>
          <p:nvPr/>
        </p:nvSpPr>
        <p:spPr bwMode="auto">
          <a:xfrm rot="5400000">
            <a:off x="7036594" y="3442494"/>
            <a:ext cx="24399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8867" name="Line 19">
            <a:extLst>
              <a:ext uri="{FF2B5EF4-FFF2-40B4-BE49-F238E27FC236}">
                <a16:creationId xmlns:a16="http://schemas.microsoft.com/office/drawing/2014/main" xmlns="" id="{804AE0B9-FD57-4AC7-9791-617717853172}"/>
              </a:ext>
            </a:extLst>
          </p:cNvPr>
          <p:cNvSpPr>
            <a:spLocks noChangeShapeType="1"/>
          </p:cNvSpPr>
          <p:nvPr/>
        </p:nvSpPr>
        <p:spPr bwMode="auto">
          <a:xfrm rot="5400000">
            <a:off x="7758906" y="3099594"/>
            <a:ext cx="31257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8868" name="Text Box 20">
            <a:extLst>
              <a:ext uri="{FF2B5EF4-FFF2-40B4-BE49-F238E27FC236}">
                <a16:creationId xmlns:a16="http://schemas.microsoft.com/office/drawing/2014/main" xmlns="" id="{BE4FEFF6-CC33-434D-99D2-FFBFB40DA26F}"/>
              </a:ext>
            </a:extLst>
          </p:cNvPr>
          <p:cNvSpPr txBox="1">
            <a:spLocks noChangeArrowheads="1"/>
          </p:cNvSpPr>
          <p:nvPr/>
        </p:nvSpPr>
        <p:spPr bwMode="auto">
          <a:xfrm>
            <a:off x="9017001" y="1828801"/>
            <a:ext cx="392113" cy="3667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latin typeface="Symbol" panose="05050102010706020507" pitchFamily="18" charset="2"/>
              </a:rPr>
              <a:t>m</a:t>
            </a:r>
            <a:r>
              <a:rPr lang="en-US" altLang="x-none" baseline="-25000">
                <a:latin typeface="Symbol" panose="05050102010706020507" pitchFamily="18" charset="2"/>
              </a:rPr>
              <a:t>3</a:t>
            </a:r>
            <a:endParaRPr lang="en-US" altLang="x-none">
              <a:latin typeface="Symbol" panose="05050102010706020507" pitchFamily="18" charset="2"/>
            </a:endParaRPr>
          </a:p>
        </p:txBody>
      </p:sp>
      <p:grpSp>
        <p:nvGrpSpPr>
          <p:cNvPr id="78869" name="Group 21">
            <a:extLst>
              <a:ext uri="{FF2B5EF4-FFF2-40B4-BE49-F238E27FC236}">
                <a16:creationId xmlns:a16="http://schemas.microsoft.com/office/drawing/2014/main" xmlns="" id="{867560A8-4AF2-4AE1-B24E-EC2DEE3A246A}"/>
              </a:ext>
            </a:extLst>
          </p:cNvPr>
          <p:cNvGrpSpPr>
            <a:grpSpLocks/>
          </p:cNvGrpSpPr>
          <p:nvPr/>
        </p:nvGrpSpPr>
        <p:grpSpPr bwMode="auto">
          <a:xfrm>
            <a:off x="5054600" y="3419623"/>
            <a:ext cx="2438400" cy="369588"/>
            <a:chOff x="2292" y="2695"/>
            <a:chExt cx="734" cy="257"/>
          </a:xfrm>
        </p:grpSpPr>
        <p:sp>
          <p:nvSpPr>
            <p:cNvPr id="78870" name="Line 22">
              <a:extLst>
                <a:ext uri="{FF2B5EF4-FFF2-40B4-BE49-F238E27FC236}">
                  <a16:creationId xmlns:a16="http://schemas.microsoft.com/office/drawing/2014/main" xmlns="" id="{6209AB5F-F5CF-4E9D-9A1E-59ED1F91355B}"/>
                </a:ext>
              </a:extLst>
            </p:cNvPr>
            <p:cNvSpPr>
              <a:spLocks noChangeShapeType="1"/>
            </p:cNvSpPr>
            <p:nvPr/>
          </p:nvSpPr>
          <p:spPr bwMode="auto">
            <a:xfrm>
              <a:off x="2450" y="2889"/>
              <a:ext cx="576"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8871" name="Text Box 23">
              <a:extLst>
                <a:ext uri="{FF2B5EF4-FFF2-40B4-BE49-F238E27FC236}">
                  <a16:creationId xmlns:a16="http://schemas.microsoft.com/office/drawing/2014/main" xmlns="" id="{B493FF40-2CB7-45ED-AA69-DC597592359D}"/>
                </a:ext>
              </a:extLst>
            </p:cNvPr>
            <p:cNvSpPr txBox="1">
              <a:spLocks noChangeArrowheads="1"/>
            </p:cNvSpPr>
            <p:nvPr/>
          </p:nvSpPr>
          <p:spPr bwMode="auto">
            <a:xfrm>
              <a:off x="2292" y="2695"/>
              <a:ext cx="306"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latin typeface="Symbol" panose="05050102010706020507" pitchFamily="18" charset="2"/>
                </a:rPr>
                <a:t>b</a:t>
              </a:r>
              <a:r>
                <a:rPr lang="en-US" altLang="x-none" baseline="-25000"/>
                <a:t>0</a:t>
              </a:r>
              <a:r>
                <a:rPr lang="en-US" altLang="x-none"/>
                <a:t> + </a:t>
              </a:r>
              <a:r>
                <a:rPr lang="en-US" altLang="x-none">
                  <a:latin typeface="Symbol" panose="05050102010706020507" pitchFamily="18" charset="2"/>
                </a:rPr>
                <a:t>b</a:t>
              </a:r>
              <a:r>
                <a:rPr lang="en-US" altLang="x-none" baseline="-25000"/>
                <a:t>1</a:t>
              </a:r>
              <a:r>
                <a:rPr lang="en-US" altLang="x-none"/>
                <a:t>X</a:t>
              </a:r>
              <a:r>
                <a:rPr lang="en-US" altLang="x-none" baseline="-25000"/>
                <a:t>1</a:t>
              </a:r>
            </a:p>
          </p:txBody>
        </p:sp>
      </p:grpSp>
      <p:grpSp>
        <p:nvGrpSpPr>
          <p:cNvPr id="78872" name="Group 24">
            <a:extLst>
              <a:ext uri="{FF2B5EF4-FFF2-40B4-BE49-F238E27FC236}">
                <a16:creationId xmlns:a16="http://schemas.microsoft.com/office/drawing/2014/main" xmlns="" id="{99E3F318-D525-4C23-909D-E2AE68C0F82F}"/>
              </a:ext>
            </a:extLst>
          </p:cNvPr>
          <p:cNvGrpSpPr>
            <a:grpSpLocks/>
          </p:cNvGrpSpPr>
          <p:nvPr/>
        </p:nvGrpSpPr>
        <p:grpSpPr bwMode="auto">
          <a:xfrm>
            <a:off x="5026026" y="2513007"/>
            <a:ext cx="3914775" cy="369902"/>
            <a:chOff x="2217" y="2168"/>
            <a:chExt cx="1721" cy="232"/>
          </a:xfrm>
        </p:grpSpPr>
        <p:sp>
          <p:nvSpPr>
            <p:cNvPr id="78873" name="Line 25">
              <a:extLst>
                <a:ext uri="{FF2B5EF4-FFF2-40B4-BE49-F238E27FC236}">
                  <a16:creationId xmlns:a16="http://schemas.microsoft.com/office/drawing/2014/main" xmlns="" id="{88640353-ABD9-443C-A969-81814AE43ED5}"/>
                </a:ext>
              </a:extLst>
            </p:cNvPr>
            <p:cNvSpPr>
              <a:spLocks noChangeShapeType="1"/>
            </p:cNvSpPr>
            <p:nvPr/>
          </p:nvSpPr>
          <p:spPr bwMode="auto">
            <a:xfrm flipV="1">
              <a:off x="2450" y="2376"/>
              <a:ext cx="1488"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8874" name="Text Box 26">
              <a:extLst>
                <a:ext uri="{FF2B5EF4-FFF2-40B4-BE49-F238E27FC236}">
                  <a16:creationId xmlns:a16="http://schemas.microsoft.com/office/drawing/2014/main" xmlns="" id="{D8CCB5F6-1B1D-40F2-B38D-D62ABBF6C9E8}"/>
                </a:ext>
              </a:extLst>
            </p:cNvPr>
            <p:cNvSpPr txBox="1">
              <a:spLocks noChangeArrowheads="1"/>
            </p:cNvSpPr>
            <p:nvPr/>
          </p:nvSpPr>
          <p:spPr bwMode="auto">
            <a:xfrm>
              <a:off x="2217" y="2168"/>
              <a:ext cx="462"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latin typeface="Symbol" panose="05050102010706020507" pitchFamily="18" charset="2"/>
                </a:rPr>
                <a:t>b</a:t>
              </a:r>
              <a:r>
                <a:rPr lang="en-US" altLang="x-none" baseline="-25000"/>
                <a:t>0</a:t>
              </a:r>
              <a:r>
                <a:rPr lang="en-US" altLang="x-none"/>
                <a:t> + </a:t>
              </a:r>
              <a:r>
                <a:rPr lang="en-US" altLang="x-none">
                  <a:latin typeface="Symbol" panose="05050102010706020507" pitchFamily="18" charset="2"/>
                </a:rPr>
                <a:t>b</a:t>
              </a:r>
              <a:r>
                <a:rPr lang="en-US" altLang="x-none" baseline="-25000"/>
                <a:t>1 </a:t>
              </a:r>
              <a:r>
                <a:rPr lang="en-US" altLang="x-none"/>
                <a:t>X</a:t>
              </a:r>
              <a:r>
                <a:rPr lang="en-US" altLang="x-none" baseline="-25000"/>
                <a:t>2</a:t>
              </a:r>
            </a:p>
          </p:txBody>
        </p:sp>
      </p:grpSp>
      <p:grpSp>
        <p:nvGrpSpPr>
          <p:cNvPr id="78875" name="Group 27">
            <a:extLst>
              <a:ext uri="{FF2B5EF4-FFF2-40B4-BE49-F238E27FC236}">
                <a16:creationId xmlns:a16="http://schemas.microsoft.com/office/drawing/2014/main" xmlns="" id="{060C1ACD-1538-4CB5-9F5C-046210B9DE8B}"/>
              </a:ext>
            </a:extLst>
          </p:cNvPr>
          <p:cNvGrpSpPr>
            <a:grpSpLocks/>
          </p:cNvGrpSpPr>
          <p:nvPr/>
        </p:nvGrpSpPr>
        <p:grpSpPr bwMode="auto">
          <a:xfrm>
            <a:off x="5014914" y="1903412"/>
            <a:ext cx="4306887" cy="369888"/>
            <a:chOff x="2135" y="1784"/>
            <a:chExt cx="2571" cy="233"/>
          </a:xfrm>
        </p:grpSpPr>
        <p:sp>
          <p:nvSpPr>
            <p:cNvPr id="78876" name="Line 28">
              <a:extLst>
                <a:ext uri="{FF2B5EF4-FFF2-40B4-BE49-F238E27FC236}">
                  <a16:creationId xmlns:a16="http://schemas.microsoft.com/office/drawing/2014/main" xmlns="" id="{8A1C6859-8532-461E-A52B-B19D8B4E4F09}"/>
                </a:ext>
              </a:extLst>
            </p:cNvPr>
            <p:cNvSpPr>
              <a:spLocks noChangeShapeType="1"/>
            </p:cNvSpPr>
            <p:nvPr/>
          </p:nvSpPr>
          <p:spPr bwMode="auto">
            <a:xfrm>
              <a:off x="2498" y="1977"/>
              <a:ext cx="2208"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sp>
          <p:nvSpPr>
            <p:cNvPr id="78877" name="Text Box 29">
              <a:extLst>
                <a:ext uri="{FF2B5EF4-FFF2-40B4-BE49-F238E27FC236}">
                  <a16:creationId xmlns:a16="http://schemas.microsoft.com/office/drawing/2014/main" xmlns="" id="{3DD407E9-736A-4FBB-9BC0-854B73AD7CA1}"/>
                </a:ext>
              </a:extLst>
            </p:cNvPr>
            <p:cNvSpPr txBox="1">
              <a:spLocks noChangeArrowheads="1"/>
            </p:cNvSpPr>
            <p:nvPr/>
          </p:nvSpPr>
          <p:spPr bwMode="auto">
            <a:xfrm>
              <a:off x="2135" y="1784"/>
              <a:ext cx="62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latin typeface="Symbol" panose="05050102010706020507" pitchFamily="18" charset="2"/>
                </a:rPr>
                <a:t>b</a:t>
              </a:r>
              <a:r>
                <a:rPr lang="en-US" altLang="x-none" baseline="-25000"/>
                <a:t>0</a:t>
              </a:r>
              <a:r>
                <a:rPr lang="en-US" altLang="x-none"/>
                <a:t> + </a:t>
              </a:r>
              <a:r>
                <a:rPr lang="en-US" altLang="x-none">
                  <a:latin typeface="Symbol" panose="05050102010706020507" pitchFamily="18" charset="2"/>
                </a:rPr>
                <a:t>b</a:t>
              </a:r>
              <a:r>
                <a:rPr lang="en-US" altLang="x-none" baseline="-25000"/>
                <a:t>1 </a:t>
              </a:r>
              <a:r>
                <a:rPr lang="en-US" altLang="x-none"/>
                <a:t>X</a:t>
              </a:r>
              <a:r>
                <a:rPr lang="en-US" altLang="x-none" baseline="-25000"/>
                <a:t>3</a:t>
              </a:r>
            </a:p>
          </p:txBody>
        </p:sp>
      </p:grpSp>
      <p:grpSp>
        <p:nvGrpSpPr>
          <p:cNvPr id="78878" name="Group 30">
            <a:extLst>
              <a:ext uri="{FF2B5EF4-FFF2-40B4-BE49-F238E27FC236}">
                <a16:creationId xmlns:a16="http://schemas.microsoft.com/office/drawing/2014/main" xmlns="" id="{077855A0-0FE6-43D4-823F-3AC3E57B8ADD}"/>
              </a:ext>
            </a:extLst>
          </p:cNvPr>
          <p:cNvGrpSpPr>
            <a:grpSpLocks/>
          </p:cNvGrpSpPr>
          <p:nvPr/>
        </p:nvGrpSpPr>
        <p:grpSpPr bwMode="auto">
          <a:xfrm>
            <a:off x="7083426" y="2208216"/>
            <a:ext cx="1019175" cy="458788"/>
            <a:chOff x="3390" y="1919"/>
            <a:chExt cx="642" cy="289"/>
          </a:xfrm>
        </p:grpSpPr>
        <p:sp>
          <p:nvSpPr>
            <p:cNvPr id="78879" name="Text Box 31">
              <a:extLst>
                <a:ext uri="{FF2B5EF4-FFF2-40B4-BE49-F238E27FC236}">
                  <a16:creationId xmlns:a16="http://schemas.microsoft.com/office/drawing/2014/main" xmlns="" id="{A8F1C29D-C9BB-46CA-BAE5-83AFE09799D0}"/>
                </a:ext>
              </a:extLst>
            </p:cNvPr>
            <p:cNvSpPr txBox="1">
              <a:spLocks noChangeArrowheads="1"/>
            </p:cNvSpPr>
            <p:nvPr/>
          </p:nvSpPr>
          <p:spPr bwMode="auto">
            <a:xfrm>
              <a:off x="3390" y="1919"/>
              <a:ext cx="53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t>E(Y|X</a:t>
              </a:r>
              <a:r>
                <a:rPr lang="en-US" altLang="x-none" baseline="-25000"/>
                <a:t>2</a:t>
              </a:r>
              <a:r>
                <a:rPr lang="en-US" altLang="x-none"/>
                <a:t>)</a:t>
              </a:r>
            </a:p>
          </p:txBody>
        </p:sp>
        <p:sp>
          <p:nvSpPr>
            <p:cNvPr id="78880" name="Line 32">
              <a:extLst>
                <a:ext uri="{FF2B5EF4-FFF2-40B4-BE49-F238E27FC236}">
                  <a16:creationId xmlns:a16="http://schemas.microsoft.com/office/drawing/2014/main" xmlns="" id="{4B95697E-E36E-4F6A-8518-481053FED624}"/>
                </a:ext>
              </a:extLst>
            </p:cNvPr>
            <p:cNvSpPr>
              <a:spLocks noChangeShapeType="1"/>
            </p:cNvSpPr>
            <p:nvPr/>
          </p:nvSpPr>
          <p:spPr bwMode="auto">
            <a:xfrm>
              <a:off x="3840" y="211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grpSp>
        <p:nvGrpSpPr>
          <p:cNvPr id="78881" name="Group 33">
            <a:extLst>
              <a:ext uri="{FF2B5EF4-FFF2-40B4-BE49-F238E27FC236}">
                <a16:creationId xmlns:a16="http://schemas.microsoft.com/office/drawing/2014/main" xmlns="" id="{01D0F34B-13EE-4C96-8B72-A575AC650BEF}"/>
              </a:ext>
            </a:extLst>
          </p:cNvPr>
          <p:cNvGrpSpPr>
            <a:grpSpLocks/>
          </p:cNvGrpSpPr>
          <p:nvPr/>
        </p:nvGrpSpPr>
        <p:grpSpPr bwMode="auto">
          <a:xfrm>
            <a:off x="8534404" y="1217614"/>
            <a:ext cx="854076" cy="763588"/>
            <a:chOff x="4304" y="1400"/>
            <a:chExt cx="538" cy="481"/>
          </a:xfrm>
        </p:grpSpPr>
        <p:sp>
          <p:nvSpPr>
            <p:cNvPr id="78882" name="Text Box 34">
              <a:extLst>
                <a:ext uri="{FF2B5EF4-FFF2-40B4-BE49-F238E27FC236}">
                  <a16:creationId xmlns:a16="http://schemas.microsoft.com/office/drawing/2014/main" xmlns="" id="{29041AF2-EDF8-4AF4-9F8F-D9EB4A9D5222}"/>
                </a:ext>
              </a:extLst>
            </p:cNvPr>
            <p:cNvSpPr txBox="1">
              <a:spLocks noChangeArrowheads="1"/>
            </p:cNvSpPr>
            <p:nvPr/>
          </p:nvSpPr>
          <p:spPr bwMode="auto">
            <a:xfrm>
              <a:off x="4304" y="1400"/>
              <a:ext cx="53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t>E(Y|X</a:t>
              </a:r>
              <a:r>
                <a:rPr lang="en-US" altLang="x-none" baseline="-25000"/>
                <a:t>3</a:t>
              </a:r>
              <a:r>
                <a:rPr lang="en-US" altLang="x-none"/>
                <a:t>)</a:t>
              </a:r>
            </a:p>
          </p:txBody>
        </p:sp>
        <p:sp>
          <p:nvSpPr>
            <p:cNvPr id="78883" name="Line 35">
              <a:extLst>
                <a:ext uri="{FF2B5EF4-FFF2-40B4-BE49-F238E27FC236}">
                  <a16:creationId xmlns:a16="http://schemas.microsoft.com/office/drawing/2014/main" xmlns="" id="{E3B3B1E8-FD32-4C37-8A6F-A2695AC8030A}"/>
                </a:ext>
              </a:extLst>
            </p:cNvPr>
            <p:cNvSpPr>
              <a:spLocks noChangeShapeType="1"/>
            </p:cNvSpPr>
            <p:nvPr/>
          </p:nvSpPr>
          <p:spPr bwMode="auto">
            <a:xfrm>
              <a:off x="4658" y="1641"/>
              <a:ext cx="9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sp>
        <p:nvSpPr>
          <p:cNvPr id="78884" name="Text Box 36">
            <a:extLst>
              <a:ext uri="{FF2B5EF4-FFF2-40B4-BE49-F238E27FC236}">
                <a16:creationId xmlns:a16="http://schemas.microsoft.com/office/drawing/2014/main" xmlns="" id="{47CD6D9C-DF21-4807-A0A2-074CF0488CD6}"/>
              </a:ext>
            </a:extLst>
          </p:cNvPr>
          <p:cNvSpPr txBox="1">
            <a:spLocks noChangeArrowheads="1"/>
          </p:cNvSpPr>
          <p:nvPr/>
        </p:nvSpPr>
        <p:spPr bwMode="auto">
          <a:xfrm>
            <a:off x="6677025" y="4584978"/>
            <a:ext cx="38343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t>X</a:t>
            </a:r>
            <a:r>
              <a:rPr lang="en-US" altLang="x-none" baseline="-25000"/>
              <a:t>1</a:t>
            </a:r>
            <a:endParaRPr lang="en-US" altLang="x-none"/>
          </a:p>
        </p:txBody>
      </p:sp>
      <p:sp>
        <p:nvSpPr>
          <p:cNvPr id="78885" name="Text Box 37">
            <a:extLst>
              <a:ext uri="{FF2B5EF4-FFF2-40B4-BE49-F238E27FC236}">
                <a16:creationId xmlns:a16="http://schemas.microsoft.com/office/drawing/2014/main" xmlns="" id="{C56FC8D1-D08E-4590-8F16-84074B80774A}"/>
              </a:ext>
            </a:extLst>
          </p:cNvPr>
          <p:cNvSpPr txBox="1">
            <a:spLocks noChangeArrowheads="1"/>
          </p:cNvSpPr>
          <p:nvPr/>
        </p:nvSpPr>
        <p:spPr bwMode="auto">
          <a:xfrm>
            <a:off x="8124825" y="4584978"/>
            <a:ext cx="38343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t>X</a:t>
            </a:r>
            <a:r>
              <a:rPr lang="en-US" altLang="x-none" baseline="-25000"/>
              <a:t>2</a:t>
            </a:r>
            <a:endParaRPr lang="en-US" altLang="x-none"/>
          </a:p>
        </p:txBody>
      </p:sp>
      <p:sp>
        <p:nvSpPr>
          <p:cNvPr id="78886" name="Text Box 38">
            <a:extLst>
              <a:ext uri="{FF2B5EF4-FFF2-40B4-BE49-F238E27FC236}">
                <a16:creationId xmlns:a16="http://schemas.microsoft.com/office/drawing/2014/main" xmlns="" id="{B3B39932-4970-4172-8C85-57B7B789C049}"/>
              </a:ext>
            </a:extLst>
          </p:cNvPr>
          <p:cNvSpPr txBox="1">
            <a:spLocks noChangeArrowheads="1"/>
          </p:cNvSpPr>
          <p:nvPr/>
        </p:nvSpPr>
        <p:spPr bwMode="auto">
          <a:xfrm>
            <a:off x="9155113" y="4584978"/>
            <a:ext cx="38343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t>X</a:t>
            </a:r>
            <a:r>
              <a:rPr lang="en-US" altLang="x-none" baseline="-25000"/>
              <a:t>3</a:t>
            </a:r>
            <a:endParaRPr lang="en-US" altLang="x-none"/>
          </a:p>
        </p:txBody>
      </p:sp>
      <p:sp>
        <p:nvSpPr>
          <p:cNvPr id="78887" name="Text Box 39">
            <a:extLst>
              <a:ext uri="{FF2B5EF4-FFF2-40B4-BE49-F238E27FC236}">
                <a16:creationId xmlns:a16="http://schemas.microsoft.com/office/drawing/2014/main" xmlns="" id="{51670858-9518-47AF-8112-E75825341CC5}"/>
              </a:ext>
            </a:extLst>
          </p:cNvPr>
          <p:cNvSpPr txBox="1">
            <a:spLocks noChangeArrowheads="1"/>
          </p:cNvSpPr>
          <p:nvPr/>
        </p:nvSpPr>
        <p:spPr bwMode="auto">
          <a:xfrm>
            <a:off x="6502401" y="3352801"/>
            <a:ext cx="392113" cy="366713"/>
          </a:xfrm>
          <a:prstGeom prst="rect">
            <a:avLst/>
          </a:prstGeom>
          <a:noFill/>
          <a:ln>
            <a:noFill/>
          </a:ln>
          <a:effectLst/>
          <a:extLst>
            <a:ext uri="{909E8E84-426E-40DD-AFC4-6F175D3DCCD1}">
              <a14:hiddenFill xmlns:a14="http://schemas.microsoft.com/office/drawing/2010/main">
                <a:solidFill>
                  <a:srgbClr val="D1D1D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latin typeface="Symbol" panose="05050102010706020507" pitchFamily="18" charset="2"/>
              </a:rPr>
              <a:t>m</a:t>
            </a:r>
            <a:r>
              <a:rPr lang="en-US" altLang="x-none" baseline="-25000">
                <a:latin typeface="Symbol" panose="05050102010706020507" pitchFamily="18" charset="2"/>
              </a:rPr>
              <a:t>1</a:t>
            </a:r>
            <a:endParaRPr lang="en-US" altLang="x-none">
              <a:latin typeface="Symbol" panose="05050102010706020507" pitchFamily="18" charset="2"/>
            </a:endParaRPr>
          </a:p>
        </p:txBody>
      </p:sp>
      <p:grpSp>
        <p:nvGrpSpPr>
          <p:cNvPr id="78888" name="Group 40">
            <a:extLst>
              <a:ext uri="{FF2B5EF4-FFF2-40B4-BE49-F238E27FC236}">
                <a16:creationId xmlns:a16="http://schemas.microsoft.com/office/drawing/2014/main" xmlns="" id="{7E5A243D-0F12-477F-AAAC-F68ABD232817}"/>
              </a:ext>
            </a:extLst>
          </p:cNvPr>
          <p:cNvGrpSpPr>
            <a:grpSpLocks/>
          </p:cNvGrpSpPr>
          <p:nvPr/>
        </p:nvGrpSpPr>
        <p:grpSpPr bwMode="auto">
          <a:xfrm>
            <a:off x="6019802" y="2908303"/>
            <a:ext cx="854076" cy="687388"/>
            <a:chOff x="2720" y="2360"/>
            <a:chExt cx="538" cy="433"/>
          </a:xfrm>
        </p:grpSpPr>
        <p:sp>
          <p:nvSpPr>
            <p:cNvPr id="78889" name="Text Box 41">
              <a:extLst>
                <a:ext uri="{FF2B5EF4-FFF2-40B4-BE49-F238E27FC236}">
                  <a16:creationId xmlns:a16="http://schemas.microsoft.com/office/drawing/2014/main" xmlns="" id="{D128CF0B-410C-4055-851E-A391680248B6}"/>
                </a:ext>
              </a:extLst>
            </p:cNvPr>
            <p:cNvSpPr txBox="1">
              <a:spLocks noChangeArrowheads="1"/>
            </p:cNvSpPr>
            <p:nvPr/>
          </p:nvSpPr>
          <p:spPr bwMode="auto">
            <a:xfrm>
              <a:off x="2720" y="2360"/>
              <a:ext cx="53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t>E(Y|X</a:t>
              </a:r>
              <a:r>
                <a:rPr lang="en-US" altLang="x-none" baseline="-25000"/>
                <a:t>1</a:t>
              </a:r>
              <a:r>
                <a:rPr lang="en-US" altLang="x-none"/>
                <a:t>)</a:t>
              </a:r>
            </a:p>
          </p:txBody>
        </p:sp>
        <p:sp>
          <p:nvSpPr>
            <p:cNvPr id="78890" name="Line 42">
              <a:extLst>
                <a:ext uri="{FF2B5EF4-FFF2-40B4-BE49-F238E27FC236}">
                  <a16:creationId xmlns:a16="http://schemas.microsoft.com/office/drawing/2014/main" xmlns="" id="{5260B773-538D-4090-8EF3-FECCD2AE3D26}"/>
                </a:ext>
              </a:extLst>
            </p:cNvPr>
            <p:cNvSpPr>
              <a:spLocks noChangeShapeType="1"/>
            </p:cNvSpPr>
            <p:nvPr/>
          </p:nvSpPr>
          <p:spPr bwMode="auto">
            <a:xfrm>
              <a:off x="2978" y="2553"/>
              <a:ext cx="9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sp>
        <p:nvSpPr>
          <p:cNvPr id="78906" name="Text Box 58">
            <a:extLst>
              <a:ext uri="{FF2B5EF4-FFF2-40B4-BE49-F238E27FC236}">
                <a16:creationId xmlns:a16="http://schemas.microsoft.com/office/drawing/2014/main" xmlns="" id="{7A7593C4-4EBD-484B-B4F9-FAF77B4A75B4}"/>
              </a:ext>
            </a:extLst>
          </p:cNvPr>
          <p:cNvSpPr txBox="1">
            <a:spLocks noChangeArrowheads="1"/>
          </p:cNvSpPr>
          <p:nvPr/>
        </p:nvSpPr>
        <p:spPr bwMode="auto">
          <a:xfrm>
            <a:off x="7939088" y="2514601"/>
            <a:ext cx="392112" cy="3667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dirty="0">
                <a:latin typeface="Symbol" panose="05050102010706020507" pitchFamily="18" charset="2"/>
              </a:rPr>
              <a:t>m</a:t>
            </a:r>
            <a:r>
              <a:rPr lang="en-US" altLang="x-none" baseline="-25000" dirty="0">
                <a:latin typeface="Symbol" panose="05050102010706020507" pitchFamily="18" charset="2"/>
              </a:rPr>
              <a:t>2</a:t>
            </a:r>
            <a:endParaRPr lang="en-US" altLang="x-none" dirty="0">
              <a:latin typeface="Symbol" panose="05050102010706020507" pitchFamily="18" charset="2"/>
            </a:endParaRPr>
          </a:p>
        </p:txBody>
      </p:sp>
      <p:sp>
        <p:nvSpPr>
          <p:cNvPr id="78921" name="AutoShape 73">
            <a:extLst>
              <a:ext uri="{FF2B5EF4-FFF2-40B4-BE49-F238E27FC236}">
                <a16:creationId xmlns:a16="http://schemas.microsoft.com/office/drawing/2014/main" xmlns="" id="{4A8DAD1D-6B0E-4AEF-9808-350CD9CA27B2}"/>
              </a:ext>
            </a:extLst>
          </p:cNvPr>
          <p:cNvSpPr>
            <a:spLocks noChangeArrowheads="1"/>
          </p:cNvSpPr>
          <p:nvPr/>
        </p:nvSpPr>
        <p:spPr bwMode="auto">
          <a:xfrm>
            <a:off x="5892800" y="2286000"/>
            <a:ext cx="304800" cy="1371600"/>
          </a:xfrm>
          <a:prstGeom prst="upArrow">
            <a:avLst>
              <a:gd name="adj1" fmla="val 50000"/>
              <a:gd name="adj2" fmla="val 112500"/>
            </a:avLst>
          </a:prstGeom>
          <a:solidFill>
            <a:srgbClr val="00FF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nvGrpSpPr>
          <p:cNvPr id="3" name="Group 2">
            <a:extLst>
              <a:ext uri="{FF2B5EF4-FFF2-40B4-BE49-F238E27FC236}">
                <a16:creationId xmlns:a16="http://schemas.microsoft.com/office/drawing/2014/main" xmlns="" id="{A1D22474-D49C-4B88-94D0-E99CAE8A2919}"/>
              </a:ext>
            </a:extLst>
          </p:cNvPr>
          <p:cNvGrpSpPr/>
          <p:nvPr/>
        </p:nvGrpSpPr>
        <p:grpSpPr>
          <a:xfrm>
            <a:off x="7283141" y="1442925"/>
            <a:ext cx="3008313" cy="2701925"/>
            <a:chOff x="9457100" y="1960563"/>
            <a:chExt cx="3008313" cy="2701925"/>
          </a:xfrm>
        </p:grpSpPr>
        <p:grpSp>
          <p:nvGrpSpPr>
            <p:cNvPr id="73" name="Group 16">
              <a:extLst>
                <a:ext uri="{FF2B5EF4-FFF2-40B4-BE49-F238E27FC236}">
                  <a16:creationId xmlns:a16="http://schemas.microsoft.com/office/drawing/2014/main" xmlns="" id="{36D12B37-3631-43FE-8490-B10C1461DF4A}"/>
                </a:ext>
              </a:extLst>
            </p:cNvPr>
            <p:cNvGrpSpPr>
              <a:grpSpLocks/>
            </p:cNvGrpSpPr>
            <p:nvPr/>
          </p:nvGrpSpPr>
          <p:grpSpPr bwMode="auto">
            <a:xfrm rot="5400000">
              <a:off x="10415950" y="2959100"/>
              <a:ext cx="1389063" cy="646113"/>
              <a:chOff x="1776" y="1008"/>
              <a:chExt cx="2256" cy="1008"/>
            </a:xfrm>
          </p:grpSpPr>
          <p:sp>
            <p:nvSpPr>
              <p:cNvPr id="74" name="Freeform 17">
                <a:extLst>
                  <a:ext uri="{FF2B5EF4-FFF2-40B4-BE49-F238E27FC236}">
                    <a16:creationId xmlns:a16="http://schemas.microsoft.com/office/drawing/2014/main" xmlns="" id="{E84B7388-7E2C-4234-B958-1068BE4545F6}"/>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sp>
            <p:nvSpPr>
              <p:cNvPr id="75" name="Freeform 18">
                <a:extLst>
                  <a:ext uri="{FF2B5EF4-FFF2-40B4-BE49-F238E27FC236}">
                    <a16:creationId xmlns:a16="http://schemas.microsoft.com/office/drawing/2014/main" xmlns="" id="{47D5C60E-0B1F-4E0A-96FD-9EA5C32117AE}"/>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grpSp>
        <p:grpSp>
          <p:nvGrpSpPr>
            <p:cNvPr id="80" name="Group 43">
              <a:extLst>
                <a:ext uri="{FF2B5EF4-FFF2-40B4-BE49-F238E27FC236}">
                  <a16:creationId xmlns:a16="http://schemas.microsoft.com/office/drawing/2014/main" xmlns="" id="{3170A912-AB45-409C-B68B-D549802A1461}"/>
                </a:ext>
              </a:extLst>
            </p:cNvPr>
            <p:cNvGrpSpPr>
              <a:grpSpLocks/>
            </p:cNvGrpSpPr>
            <p:nvPr/>
          </p:nvGrpSpPr>
          <p:grpSpPr bwMode="auto">
            <a:xfrm rot="5400000">
              <a:off x="9085625" y="3644900"/>
              <a:ext cx="1389063" cy="646113"/>
              <a:chOff x="1776" y="1008"/>
              <a:chExt cx="2256" cy="1008"/>
            </a:xfrm>
          </p:grpSpPr>
          <p:sp>
            <p:nvSpPr>
              <p:cNvPr id="81" name="Freeform 44">
                <a:extLst>
                  <a:ext uri="{FF2B5EF4-FFF2-40B4-BE49-F238E27FC236}">
                    <a16:creationId xmlns:a16="http://schemas.microsoft.com/office/drawing/2014/main" xmlns="" id="{B7FB68D3-FDC7-4C58-8FB4-0C00856A1176}"/>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sp>
            <p:nvSpPr>
              <p:cNvPr id="82" name="Freeform 45">
                <a:extLst>
                  <a:ext uri="{FF2B5EF4-FFF2-40B4-BE49-F238E27FC236}">
                    <a16:creationId xmlns:a16="http://schemas.microsoft.com/office/drawing/2014/main" xmlns="" id="{B03FEF2C-3A63-42A6-BCDA-A0BD5F7CC6CB}"/>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grpSp>
        <p:grpSp>
          <p:nvGrpSpPr>
            <p:cNvPr id="83" name="Group 46">
              <a:extLst>
                <a:ext uri="{FF2B5EF4-FFF2-40B4-BE49-F238E27FC236}">
                  <a16:creationId xmlns:a16="http://schemas.microsoft.com/office/drawing/2014/main" xmlns="" id="{8B71C049-D800-4E97-A34B-8D4C4C84C25D}"/>
                </a:ext>
              </a:extLst>
            </p:cNvPr>
            <p:cNvGrpSpPr>
              <a:grpSpLocks/>
            </p:cNvGrpSpPr>
            <p:nvPr/>
          </p:nvGrpSpPr>
          <p:grpSpPr bwMode="auto">
            <a:xfrm rot="5400000">
              <a:off x="9334863" y="3513138"/>
              <a:ext cx="1389062" cy="646112"/>
              <a:chOff x="1776" y="1008"/>
              <a:chExt cx="2256" cy="1008"/>
            </a:xfrm>
          </p:grpSpPr>
          <p:sp>
            <p:nvSpPr>
              <p:cNvPr id="84" name="Freeform 47">
                <a:extLst>
                  <a:ext uri="{FF2B5EF4-FFF2-40B4-BE49-F238E27FC236}">
                    <a16:creationId xmlns:a16="http://schemas.microsoft.com/office/drawing/2014/main" xmlns="" id="{32D89CE4-BFB1-456F-9119-7CCBADDA2BD5}"/>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sp>
            <p:nvSpPr>
              <p:cNvPr id="85" name="Freeform 48">
                <a:extLst>
                  <a:ext uri="{FF2B5EF4-FFF2-40B4-BE49-F238E27FC236}">
                    <a16:creationId xmlns:a16="http://schemas.microsoft.com/office/drawing/2014/main" xmlns="" id="{BD08B589-3844-40C7-907D-62ECACFE0160}"/>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grpSp>
        <p:grpSp>
          <p:nvGrpSpPr>
            <p:cNvPr id="86" name="Group 49">
              <a:extLst>
                <a:ext uri="{FF2B5EF4-FFF2-40B4-BE49-F238E27FC236}">
                  <a16:creationId xmlns:a16="http://schemas.microsoft.com/office/drawing/2014/main" xmlns="" id="{20D02E86-FFE6-4E7C-B0D7-69425159A9A6}"/>
                </a:ext>
              </a:extLst>
            </p:cNvPr>
            <p:cNvGrpSpPr>
              <a:grpSpLocks/>
            </p:cNvGrpSpPr>
            <p:nvPr/>
          </p:nvGrpSpPr>
          <p:grpSpPr bwMode="auto">
            <a:xfrm rot="5400000">
              <a:off x="9619025" y="3340100"/>
              <a:ext cx="1389063" cy="646113"/>
              <a:chOff x="1776" y="1008"/>
              <a:chExt cx="2256" cy="1008"/>
            </a:xfrm>
          </p:grpSpPr>
          <p:sp>
            <p:nvSpPr>
              <p:cNvPr id="87" name="Freeform 50">
                <a:extLst>
                  <a:ext uri="{FF2B5EF4-FFF2-40B4-BE49-F238E27FC236}">
                    <a16:creationId xmlns:a16="http://schemas.microsoft.com/office/drawing/2014/main" xmlns="" id="{7AF5C371-A515-4537-9CCC-66FF6FEC2322}"/>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sp>
            <p:nvSpPr>
              <p:cNvPr id="88" name="Freeform 51">
                <a:extLst>
                  <a:ext uri="{FF2B5EF4-FFF2-40B4-BE49-F238E27FC236}">
                    <a16:creationId xmlns:a16="http://schemas.microsoft.com/office/drawing/2014/main" xmlns="" id="{91290BB6-537C-41B4-AF16-E8F4E484C0F7}"/>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grpSp>
        <p:grpSp>
          <p:nvGrpSpPr>
            <p:cNvPr id="89" name="Group 52">
              <a:extLst>
                <a:ext uri="{FF2B5EF4-FFF2-40B4-BE49-F238E27FC236}">
                  <a16:creationId xmlns:a16="http://schemas.microsoft.com/office/drawing/2014/main" xmlns="" id="{5027D4B5-E9C5-4503-BB55-57EFCF6CAAC1}"/>
                </a:ext>
              </a:extLst>
            </p:cNvPr>
            <p:cNvGrpSpPr>
              <a:grpSpLocks/>
            </p:cNvGrpSpPr>
            <p:nvPr/>
          </p:nvGrpSpPr>
          <p:grpSpPr bwMode="auto">
            <a:xfrm rot="5400000">
              <a:off x="9847625" y="3187700"/>
              <a:ext cx="1389063" cy="646113"/>
              <a:chOff x="1776" y="1008"/>
              <a:chExt cx="2256" cy="1008"/>
            </a:xfrm>
          </p:grpSpPr>
          <p:sp>
            <p:nvSpPr>
              <p:cNvPr id="90" name="Freeform 53">
                <a:extLst>
                  <a:ext uri="{FF2B5EF4-FFF2-40B4-BE49-F238E27FC236}">
                    <a16:creationId xmlns:a16="http://schemas.microsoft.com/office/drawing/2014/main" xmlns="" id="{F5A908A4-1B0B-45FE-8B20-2C6DD13DC905}"/>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sp>
            <p:nvSpPr>
              <p:cNvPr id="91" name="Freeform 54">
                <a:extLst>
                  <a:ext uri="{FF2B5EF4-FFF2-40B4-BE49-F238E27FC236}">
                    <a16:creationId xmlns:a16="http://schemas.microsoft.com/office/drawing/2014/main" xmlns="" id="{8B529FD6-6AFD-4C3C-AFD5-3C5A8AABD50A}"/>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grpSp>
        <p:grpSp>
          <p:nvGrpSpPr>
            <p:cNvPr id="92" name="Group 55">
              <a:extLst>
                <a:ext uri="{FF2B5EF4-FFF2-40B4-BE49-F238E27FC236}">
                  <a16:creationId xmlns:a16="http://schemas.microsoft.com/office/drawing/2014/main" xmlns="" id="{DA8B0984-DA24-446A-967B-02E31C7A737C}"/>
                </a:ext>
              </a:extLst>
            </p:cNvPr>
            <p:cNvGrpSpPr>
              <a:grpSpLocks/>
            </p:cNvGrpSpPr>
            <p:nvPr/>
          </p:nvGrpSpPr>
          <p:grpSpPr bwMode="auto">
            <a:xfrm rot="5400000">
              <a:off x="10076225" y="3035300"/>
              <a:ext cx="1389063" cy="646113"/>
              <a:chOff x="1776" y="1008"/>
              <a:chExt cx="2256" cy="1008"/>
            </a:xfrm>
          </p:grpSpPr>
          <p:sp>
            <p:nvSpPr>
              <p:cNvPr id="93" name="Freeform 56">
                <a:extLst>
                  <a:ext uri="{FF2B5EF4-FFF2-40B4-BE49-F238E27FC236}">
                    <a16:creationId xmlns:a16="http://schemas.microsoft.com/office/drawing/2014/main" xmlns="" id="{01185625-9474-4107-BE0C-D9EAA21BFD60}"/>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sp>
            <p:nvSpPr>
              <p:cNvPr id="94" name="Freeform 57">
                <a:extLst>
                  <a:ext uri="{FF2B5EF4-FFF2-40B4-BE49-F238E27FC236}">
                    <a16:creationId xmlns:a16="http://schemas.microsoft.com/office/drawing/2014/main" xmlns="" id="{0E6DBAE7-B442-4830-B811-6618C6748F07}"/>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grpSp>
        <p:grpSp>
          <p:nvGrpSpPr>
            <p:cNvPr id="96" name="Group 59">
              <a:extLst>
                <a:ext uri="{FF2B5EF4-FFF2-40B4-BE49-F238E27FC236}">
                  <a16:creationId xmlns:a16="http://schemas.microsoft.com/office/drawing/2014/main" xmlns="" id="{43D7B7DC-AE94-4DB2-B481-D41F99CDEE65}"/>
                </a:ext>
              </a:extLst>
            </p:cNvPr>
            <p:cNvGrpSpPr>
              <a:grpSpLocks/>
            </p:cNvGrpSpPr>
            <p:nvPr/>
          </p:nvGrpSpPr>
          <p:grpSpPr bwMode="auto">
            <a:xfrm rot="5400000">
              <a:off x="10588988" y="2754313"/>
              <a:ext cx="1389062" cy="646112"/>
              <a:chOff x="1776" y="1008"/>
              <a:chExt cx="2256" cy="1008"/>
            </a:xfrm>
          </p:grpSpPr>
          <p:sp>
            <p:nvSpPr>
              <p:cNvPr id="97" name="Freeform 60">
                <a:extLst>
                  <a:ext uri="{FF2B5EF4-FFF2-40B4-BE49-F238E27FC236}">
                    <a16:creationId xmlns:a16="http://schemas.microsoft.com/office/drawing/2014/main" xmlns="" id="{2E1C7689-466D-463B-BB69-55CC2D998BDE}"/>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sp>
            <p:nvSpPr>
              <p:cNvPr id="98" name="Freeform 61">
                <a:extLst>
                  <a:ext uri="{FF2B5EF4-FFF2-40B4-BE49-F238E27FC236}">
                    <a16:creationId xmlns:a16="http://schemas.microsoft.com/office/drawing/2014/main" xmlns="" id="{02B31821-B0DF-43E4-BD54-FD4B535DDF3F}"/>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grpSp>
        <p:grpSp>
          <p:nvGrpSpPr>
            <p:cNvPr id="99" name="Group 62">
              <a:extLst>
                <a:ext uri="{FF2B5EF4-FFF2-40B4-BE49-F238E27FC236}">
                  <a16:creationId xmlns:a16="http://schemas.microsoft.com/office/drawing/2014/main" xmlns="" id="{1F136028-E173-4178-995D-A88101CD0034}"/>
                </a:ext>
              </a:extLst>
            </p:cNvPr>
            <p:cNvGrpSpPr>
              <a:grpSpLocks/>
            </p:cNvGrpSpPr>
            <p:nvPr/>
          </p:nvGrpSpPr>
          <p:grpSpPr bwMode="auto">
            <a:xfrm rot="5400000">
              <a:off x="10801713" y="2560638"/>
              <a:ext cx="1389062" cy="646112"/>
              <a:chOff x="1776" y="1008"/>
              <a:chExt cx="2256" cy="1008"/>
            </a:xfrm>
          </p:grpSpPr>
          <p:sp>
            <p:nvSpPr>
              <p:cNvPr id="100" name="Freeform 63">
                <a:extLst>
                  <a:ext uri="{FF2B5EF4-FFF2-40B4-BE49-F238E27FC236}">
                    <a16:creationId xmlns:a16="http://schemas.microsoft.com/office/drawing/2014/main" xmlns="" id="{7943AD79-86CA-410C-AA1E-14E96C250128}"/>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sp>
            <p:nvSpPr>
              <p:cNvPr id="101" name="Freeform 64">
                <a:extLst>
                  <a:ext uri="{FF2B5EF4-FFF2-40B4-BE49-F238E27FC236}">
                    <a16:creationId xmlns:a16="http://schemas.microsoft.com/office/drawing/2014/main" xmlns="" id="{6F1EF6C1-0E8B-497C-A20E-5CF2FBE92180}"/>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grpSp>
        <p:grpSp>
          <p:nvGrpSpPr>
            <p:cNvPr id="102" name="Group 65">
              <a:extLst>
                <a:ext uri="{FF2B5EF4-FFF2-40B4-BE49-F238E27FC236}">
                  <a16:creationId xmlns:a16="http://schemas.microsoft.com/office/drawing/2014/main" xmlns="" id="{96512459-F3EF-484E-BAD7-24D4773F989E}"/>
                </a:ext>
              </a:extLst>
            </p:cNvPr>
            <p:cNvGrpSpPr>
              <a:grpSpLocks/>
            </p:cNvGrpSpPr>
            <p:nvPr/>
          </p:nvGrpSpPr>
          <p:grpSpPr bwMode="auto">
            <a:xfrm rot="5400000">
              <a:off x="11143025" y="2425700"/>
              <a:ext cx="1389063" cy="646113"/>
              <a:chOff x="1776" y="1008"/>
              <a:chExt cx="2256" cy="1008"/>
            </a:xfrm>
          </p:grpSpPr>
          <p:sp>
            <p:nvSpPr>
              <p:cNvPr id="103" name="Freeform 66">
                <a:extLst>
                  <a:ext uri="{FF2B5EF4-FFF2-40B4-BE49-F238E27FC236}">
                    <a16:creationId xmlns:a16="http://schemas.microsoft.com/office/drawing/2014/main" xmlns="" id="{11126F51-9B2B-4D6C-869E-E7E825FBB34D}"/>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sp>
            <p:nvSpPr>
              <p:cNvPr id="104" name="Freeform 67">
                <a:extLst>
                  <a:ext uri="{FF2B5EF4-FFF2-40B4-BE49-F238E27FC236}">
                    <a16:creationId xmlns:a16="http://schemas.microsoft.com/office/drawing/2014/main" xmlns="" id="{CB133B67-2C46-4F82-9398-FE9915773D40}"/>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grpSp>
        <p:grpSp>
          <p:nvGrpSpPr>
            <p:cNvPr id="105" name="Group 68">
              <a:extLst>
                <a:ext uri="{FF2B5EF4-FFF2-40B4-BE49-F238E27FC236}">
                  <a16:creationId xmlns:a16="http://schemas.microsoft.com/office/drawing/2014/main" xmlns="" id="{AE1855D5-5C1E-499D-88F1-F54D79B15A80}"/>
                </a:ext>
              </a:extLst>
            </p:cNvPr>
            <p:cNvGrpSpPr>
              <a:grpSpLocks/>
            </p:cNvGrpSpPr>
            <p:nvPr/>
          </p:nvGrpSpPr>
          <p:grpSpPr bwMode="auto">
            <a:xfrm rot="5400000">
              <a:off x="11447826" y="2332037"/>
              <a:ext cx="1389062" cy="646113"/>
              <a:chOff x="1776" y="1008"/>
              <a:chExt cx="2256" cy="1008"/>
            </a:xfrm>
          </p:grpSpPr>
          <p:sp>
            <p:nvSpPr>
              <p:cNvPr id="106" name="Freeform 69">
                <a:extLst>
                  <a:ext uri="{FF2B5EF4-FFF2-40B4-BE49-F238E27FC236}">
                    <a16:creationId xmlns:a16="http://schemas.microsoft.com/office/drawing/2014/main" xmlns="" id="{B44DF963-540D-45A0-956E-6E4E972D9CB0}"/>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sp>
            <p:nvSpPr>
              <p:cNvPr id="107" name="Freeform 70">
                <a:extLst>
                  <a:ext uri="{FF2B5EF4-FFF2-40B4-BE49-F238E27FC236}">
                    <a16:creationId xmlns:a16="http://schemas.microsoft.com/office/drawing/2014/main" xmlns="" id="{B25351EB-6DCC-4AA3-8BFB-C64425576A0B}"/>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Lst>
                <a:ahLst/>
                <a:cxnLst>
                  <a:cxn ang="0">
                    <a:pos x="T0" y="T1"/>
                  </a:cxn>
                  <a:cxn ang="0">
                    <a:pos x="T2" y="T3"/>
                  </a:cxn>
                  <a:cxn ang="0">
                    <a:pos x="T4" y="T5"/>
                  </a:cxn>
                  <a:cxn ang="0">
                    <a:pos x="T6" y="T7"/>
                  </a:cxn>
                </a:cxnLst>
                <a:rect l="0" t="0" r="r" b="b"/>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x-none"/>
              </a:p>
            </p:txBody>
          </p:sp>
        </p:grpSp>
      </p:grpSp>
      <p:sp>
        <p:nvSpPr>
          <p:cNvPr id="78920" name="Text Box 72">
            <a:extLst>
              <a:ext uri="{FF2B5EF4-FFF2-40B4-BE49-F238E27FC236}">
                <a16:creationId xmlns:a16="http://schemas.microsoft.com/office/drawing/2014/main" xmlns="" id="{B1646D5F-845C-414F-8D68-A5C005946EFC}"/>
              </a:ext>
            </a:extLst>
          </p:cNvPr>
          <p:cNvSpPr txBox="1">
            <a:spLocks noChangeArrowheads="1"/>
          </p:cNvSpPr>
          <p:nvPr/>
        </p:nvSpPr>
        <p:spPr bwMode="auto">
          <a:xfrm>
            <a:off x="2840038" y="2970490"/>
            <a:ext cx="3471912" cy="369332"/>
          </a:xfrm>
          <a:prstGeom prst="rect">
            <a:avLst/>
          </a:prstGeom>
          <a:solidFill>
            <a:srgbClr val="D1D1D1"/>
          </a:solidFill>
          <a:ln w="9525">
            <a:solidFill>
              <a:srgbClr val="2C2CB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solidFill>
                  <a:schemeClr val="accent2"/>
                </a:solidFill>
              </a:rPr>
              <a:t>but the mean value changes with X</a:t>
            </a:r>
          </a:p>
        </p:txBody>
      </p:sp>
      <p:sp>
        <p:nvSpPr>
          <p:cNvPr id="78919" name="Text Box 71">
            <a:extLst>
              <a:ext uri="{FF2B5EF4-FFF2-40B4-BE49-F238E27FC236}">
                <a16:creationId xmlns:a16="http://schemas.microsoft.com/office/drawing/2014/main" xmlns="" id="{E1F67EF0-289E-4947-B746-53A68C6D2993}"/>
              </a:ext>
            </a:extLst>
          </p:cNvPr>
          <p:cNvSpPr txBox="1">
            <a:spLocks noChangeArrowheads="1"/>
          </p:cNvSpPr>
          <p:nvPr/>
        </p:nvSpPr>
        <p:spPr bwMode="auto">
          <a:xfrm>
            <a:off x="5207001" y="1522690"/>
            <a:ext cx="4063741" cy="369332"/>
          </a:xfrm>
          <a:prstGeom prst="rect">
            <a:avLst/>
          </a:prstGeom>
          <a:solidFill>
            <a:srgbClr val="D1D1D1"/>
          </a:solidFill>
          <a:ln w="9525">
            <a:solidFill>
              <a:srgbClr val="2C2CB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altLang="x-none"/>
              <a:t>The standard deviation remains constant,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8855"/>
                                        </p:tgtEl>
                                        <p:attrNameLst>
                                          <p:attrName>style.visibility</p:attrName>
                                        </p:attrNameLst>
                                      </p:cBhvr>
                                      <p:to>
                                        <p:strVal val="visible"/>
                                      </p:to>
                                    </p:set>
                                    <p:animEffect transition="in" filter="blinds(horizontal)">
                                      <p:cBhvr>
                                        <p:cTn id="7" dur="500"/>
                                        <p:tgtEl>
                                          <p:spTgt spid="788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8856"/>
                                        </p:tgtEl>
                                        <p:attrNameLst>
                                          <p:attrName>style.visibility</p:attrName>
                                        </p:attrNameLst>
                                      </p:cBhvr>
                                      <p:to>
                                        <p:strVal val="visible"/>
                                      </p:to>
                                    </p:set>
                                    <p:animEffect transition="in" filter="wipe(down)">
                                      <p:cBhvr>
                                        <p:cTn id="12" dur="500"/>
                                        <p:tgtEl>
                                          <p:spTgt spid="7885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78857"/>
                                        </p:tgtEl>
                                        <p:attrNameLst>
                                          <p:attrName>style.visibility</p:attrName>
                                        </p:attrNameLst>
                                      </p:cBhvr>
                                      <p:to>
                                        <p:strVal val="visible"/>
                                      </p:to>
                                    </p:set>
                                    <p:animEffect transition="in" filter="wipe(left)">
                                      <p:cBhvr>
                                        <p:cTn id="16" dur="500"/>
                                        <p:tgtEl>
                                          <p:spTgt spid="78857"/>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78858"/>
                                        </p:tgtEl>
                                        <p:attrNameLst>
                                          <p:attrName>style.visibility</p:attrName>
                                        </p:attrNameLst>
                                      </p:cBhvr>
                                      <p:to>
                                        <p:strVal val="visible"/>
                                      </p:to>
                                    </p:set>
                                    <p:animEffect transition="in" filter="wipe(left)">
                                      <p:cBhvr>
                                        <p:cTn id="20" dur="500"/>
                                        <p:tgtEl>
                                          <p:spTgt spid="7885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8884"/>
                                        </p:tgtEl>
                                        <p:attrNameLst>
                                          <p:attrName>style.visibility</p:attrName>
                                        </p:attrNameLst>
                                      </p:cBhvr>
                                      <p:to>
                                        <p:strVal val="visible"/>
                                      </p:to>
                                    </p:set>
                                  </p:childTnLst>
                                </p:cTn>
                              </p:par>
                            </p:childTnLst>
                          </p:cTn>
                        </p:par>
                        <p:par>
                          <p:cTn id="25" fill="hold" nodeType="afterGroup">
                            <p:stCondLst>
                              <p:cond delay="500"/>
                            </p:stCondLst>
                            <p:childTnLst>
                              <p:par>
                                <p:cTn id="26" presetID="22" presetClass="entr" presetSubtype="4" fill="hold" nodeType="afterEffect">
                                  <p:stCondLst>
                                    <p:cond delay="0"/>
                                  </p:stCondLst>
                                  <p:childTnLst>
                                    <p:set>
                                      <p:cBhvr>
                                        <p:cTn id="27" dur="1" fill="hold">
                                          <p:stCondLst>
                                            <p:cond delay="0"/>
                                          </p:stCondLst>
                                        </p:cTn>
                                        <p:tgtEl>
                                          <p:spTgt spid="78859"/>
                                        </p:tgtEl>
                                        <p:attrNameLst>
                                          <p:attrName>style.visibility</p:attrName>
                                        </p:attrNameLst>
                                      </p:cBhvr>
                                      <p:to>
                                        <p:strVal val="visible"/>
                                      </p:to>
                                    </p:set>
                                    <p:animEffect transition="in" filter="wipe(down)">
                                      <p:cBhvr>
                                        <p:cTn id="28" dur="500"/>
                                        <p:tgtEl>
                                          <p:spTgt spid="78859"/>
                                        </p:tgtEl>
                                      </p:cBhvr>
                                    </p:animEffect>
                                  </p:childTnLst>
                                </p:cTn>
                              </p:par>
                            </p:childTnLst>
                          </p:cTn>
                        </p:par>
                        <p:par>
                          <p:cTn id="29" fill="hold" nodeType="afterGroup">
                            <p:stCondLst>
                              <p:cond delay="1000"/>
                            </p:stCondLst>
                            <p:childTnLst>
                              <p:par>
                                <p:cTn id="30" presetID="22" presetClass="entr" presetSubtype="8" fill="hold" nodeType="afterEffect">
                                  <p:stCondLst>
                                    <p:cond delay="0"/>
                                  </p:stCondLst>
                                  <p:childTnLst>
                                    <p:set>
                                      <p:cBhvr>
                                        <p:cTn id="31" dur="1" fill="hold">
                                          <p:stCondLst>
                                            <p:cond delay="0"/>
                                          </p:stCondLst>
                                        </p:cTn>
                                        <p:tgtEl>
                                          <p:spTgt spid="78860"/>
                                        </p:tgtEl>
                                        <p:attrNameLst>
                                          <p:attrName>style.visibility</p:attrName>
                                        </p:attrNameLst>
                                      </p:cBhvr>
                                      <p:to>
                                        <p:strVal val="visible"/>
                                      </p:to>
                                    </p:set>
                                    <p:animEffect transition="in" filter="wipe(left)">
                                      <p:cBhvr>
                                        <p:cTn id="32" dur="500"/>
                                        <p:tgtEl>
                                          <p:spTgt spid="788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78887"/>
                                        </p:tgtEl>
                                        <p:attrNameLst>
                                          <p:attrName>style.visibility</p:attrName>
                                        </p:attrNameLst>
                                      </p:cBhvr>
                                      <p:to>
                                        <p:strVal val="visible"/>
                                      </p:to>
                                    </p:set>
                                    <p:animEffect transition="in" filter="box(out)">
                                      <p:cBhvr>
                                        <p:cTn id="37" dur="500"/>
                                        <p:tgtEl>
                                          <p:spTgt spid="78887"/>
                                        </p:tgtEl>
                                      </p:cBhvr>
                                    </p:animEffect>
                                  </p:childTnLst>
                                </p:cTn>
                              </p:par>
                            </p:childTnLst>
                          </p:cTn>
                        </p:par>
                        <p:par>
                          <p:cTn id="38" fill="hold" nodeType="afterGroup">
                            <p:stCondLst>
                              <p:cond delay="500"/>
                            </p:stCondLst>
                            <p:childTnLst>
                              <p:par>
                                <p:cTn id="39" presetID="17" presetClass="entr" presetSubtype="2" fill="hold" nodeType="afterEffect">
                                  <p:stCondLst>
                                    <p:cond delay="0"/>
                                  </p:stCondLst>
                                  <p:childTnLst>
                                    <p:set>
                                      <p:cBhvr>
                                        <p:cTn id="40" dur="1" fill="hold">
                                          <p:stCondLst>
                                            <p:cond delay="0"/>
                                          </p:stCondLst>
                                        </p:cTn>
                                        <p:tgtEl>
                                          <p:spTgt spid="78869"/>
                                        </p:tgtEl>
                                        <p:attrNameLst>
                                          <p:attrName>style.visibility</p:attrName>
                                        </p:attrNameLst>
                                      </p:cBhvr>
                                      <p:to>
                                        <p:strVal val="visible"/>
                                      </p:to>
                                    </p:set>
                                    <p:anim calcmode="lin" valueType="num">
                                      <p:cBhvr>
                                        <p:cTn id="41" dur="500" fill="hold"/>
                                        <p:tgtEl>
                                          <p:spTgt spid="78869"/>
                                        </p:tgtEl>
                                        <p:attrNameLst>
                                          <p:attrName>ppt_x</p:attrName>
                                        </p:attrNameLst>
                                      </p:cBhvr>
                                      <p:tavLst>
                                        <p:tav tm="0">
                                          <p:val>
                                            <p:strVal val="#ppt_x+#ppt_w/2"/>
                                          </p:val>
                                        </p:tav>
                                        <p:tav tm="100000">
                                          <p:val>
                                            <p:strVal val="#ppt_x"/>
                                          </p:val>
                                        </p:tav>
                                      </p:tavLst>
                                    </p:anim>
                                    <p:anim calcmode="lin" valueType="num">
                                      <p:cBhvr>
                                        <p:cTn id="42" dur="500" fill="hold"/>
                                        <p:tgtEl>
                                          <p:spTgt spid="78869"/>
                                        </p:tgtEl>
                                        <p:attrNameLst>
                                          <p:attrName>ppt_y</p:attrName>
                                        </p:attrNameLst>
                                      </p:cBhvr>
                                      <p:tavLst>
                                        <p:tav tm="0">
                                          <p:val>
                                            <p:strVal val="#ppt_y"/>
                                          </p:val>
                                        </p:tav>
                                        <p:tav tm="100000">
                                          <p:val>
                                            <p:strVal val="#ppt_y"/>
                                          </p:val>
                                        </p:tav>
                                      </p:tavLst>
                                    </p:anim>
                                    <p:anim calcmode="lin" valueType="num">
                                      <p:cBhvr>
                                        <p:cTn id="43" dur="500" fill="hold"/>
                                        <p:tgtEl>
                                          <p:spTgt spid="78869"/>
                                        </p:tgtEl>
                                        <p:attrNameLst>
                                          <p:attrName>ppt_w</p:attrName>
                                        </p:attrNameLst>
                                      </p:cBhvr>
                                      <p:tavLst>
                                        <p:tav tm="0">
                                          <p:val>
                                            <p:fltVal val="0"/>
                                          </p:val>
                                        </p:tav>
                                        <p:tav tm="100000">
                                          <p:val>
                                            <p:strVal val="#ppt_w"/>
                                          </p:val>
                                        </p:tav>
                                      </p:tavLst>
                                    </p:anim>
                                    <p:anim calcmode="lin" valueType="num">
                                      <p:cBhvr>
                                        <p:cTn id="44" dur="500" fill="hold"/>
                                        <p:tgtEl>
                                          <p:spTgt spid="78869"/>
                                        </p:tgtEl>
                                        <p:attrNameLst>
                                          <p:attrName>ppt_h</p:attrName>
                                        </p:attrNameLst>
                                      </p:cBhvr>
                                      <p:tavLst>
                                        <p:tav tm="0">
                                          <p:val>
                                            <p:strVal val="#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78888"/>
                                        </p:tgtEl>
                                        <p:attrNameLst>
                                          <p:attrName>style.visibility</p:attrName>
                                        </p:attrNameLst>
                                      </p:cBhvr>
                                      <p:to>
                                        <p:strVal val="visible"/>
                                      </p:to>
                                    </p:set>
                                    <p:animEffect transition="in" filter="wipe(up)">
                                      <p:cBhvr>
                                        <p:cTn id="49" dur="500"/>
                                        <p:tgtEl>
                                          <p:spTgt spid="7888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78885"/>
                                        </p:tgtEl>
                                        <p:attrNameLst>
                                          <p:attrName>style.visibility</p:attrName>
                                        </p:attrNameLst>
                                      </p:cBhvr>
                                      <p:to>
                                        <p:strVal val="visible"/>
                                      </p:to>
                                    </p:set>
                                  </p:childTnLst>
                                </p:cTn>
                              </p:par>
                            </p:childTnLst>
                          </p:cTn>
                        </p:par>
                        <p:par>
                          <p:cTn id="54" fill="hold" nodeType="afterGroup">
                            <p:stCondLst>
                              <p:cond delay="500"/>
                            </p:stCondLst>
                            <p:childTnLst>
                              <p:par>
                                <p:cTn id="55" presetID="22" presetClass="entr" presetSubtype="4" fill="hold" nodeType="afterEffect">
                                  <p:stCondLst>
                                    <p:cond delay="0"/>
                                  </p:stCondLst>
                                  <p:childTnLst>
                                    <p:set>
                                      <p:cBhvr>
                                        <p:cTn id="56" dur="1" fill="hold">
                                          <p:stCondLst>
                                            <p:cond delay="0"/>
                                          </p:stCondLst>
                                        </p:cTn>
                                        <p:tgtEl>
                                          <p:spTgt spid="78863"/>
                                        </p:tgtEl>
                                        <p:attrNameLst>
                                          <p:attrName>style.visibility</p:attrName>
                                        </p:attrNameLst>
                                      </p:cBhvr>
                                      <p:to>
                                        <p:strVal val="visible"/>
                                      </p:to>
                                    </p:set>
                                    <p:animEffect transition="in" filter="wipe(down)">
                                      <p:cBhvr>
                                        <p:cTn id="57" dur="500"/>
                                        <p:tgtEl>
                                          <p:spTgt spid="78863"/>
                                        </p:tgtEl>
                                      </p:cBhvr>
                                    </p:animEffect>
                                  </p:childTnLst>
                                </p:cTn>
                              </p:par>
                            </p:childTnLst>
                          </p:cTn>
                        </p:par>
                        <p:par>
                          <p:cTn id="58" fill="hold" nodeType="afterGroup">
                            <p:stCondLst>
                              <p:cond delay="1000"/>
                            </p:stCondLst>
                            <p:childTnLst>
                              <p:par>
                                <p:cTn id="59" presetID="1" presetClass="entr" presetSubtype="0" fill="hold" grpId="0" nodeType="afterEffect">
                                  <p:stCondLst>
                                    <p:cond delay="0"/>
                                  </p:stCondLst>
                                  <p:childTnLst>
                                    <p:set>
                                      <p:cBhvr>
                                        <p:cTn id="60" dur="1" fill="hold">
                                          <p:stCondLst>
                                            <p:cond delay="499"/>
                                          </p:stCondLst>
                                        </p:cTn>
                                        <p:tgtEl>
                                          <p:spTgt spid="78886"/>
                                        </p:tgtEl>
                                        <p:attrNameLst>
                                          <p:attrName>style.visibility</p:attrName>
                                        </p:attrNameLst>
                                      </p:cBhvr>
                                      <p:to>
                                        <p:strVal val="visible"/>
                                      </p:to>
                                    </p:set>
                                  </p:childTnLst>
                                </p:cTn>
                              </p:par>
                            </p:childTnLst>
                          </p:cTn>
                        </p:par>
                        <p:par>
                          <p:cTn id="61" fill="hold" nodeType="afterGroup">
                            <p:stCondLst>
                              <p:cond delay="1500"/>
                            </p:stCondLst>
                            <p:childTnLst>
                              <p:par>
                                <p:cTn id="62" presetID="22" presetClass="entr" presetSubtype="4" fill="hold" nodeType="afterEffect">
                                  <p:stCondLst>
                                    <p:cond delay="0"/>
                                  </p:stCondLst>
                                  <p:childTnLst>
                                    <p:set>
                                      <p:cBhvr>
                                        <p:cTn id="63" dur="1" fill="hold">
                                          <p:stCondLst>
                                            <p:cond delay="0"/>
                                          </p:stCondLst>
                                        </p:cTn>
                                        <p:tgtEl>
                                          <p:spTgt spid="78867"/>
                                        </p:tgtEl>
                                        <p:attrNameLst>
                                          <p:attrName>style.visibility</p:attrName>
                                        </p:attrNameLst>
                                      </p:cBhvr>
                                      <p:to>
                                        <p:strVal val="visible"/>
                                      </p:to>
                                    </p:set>
                                    <p:animEffect transition="in" filter="wipe(down)">
                                      <p:cBhvr>
                                        <p:cTn id="64" dur="500"/>
                                        <p:tgtEl>
                                          <p:spTgt spid="7886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 presetClass="entr" presetSubtype="32" fill="hold" grpId="0" nodeType="clickEffect">
                                  <p:stCondLst>
                                    <p:cond delay="0"/>
                                  </p:stCondLst>
                                  <p:childTnLst>
                                    <p:set>
                                      <p:cBhvr>
                                        <p:cTn id="68" dur="1" fill="hold">
                                          <p:stCondLst>
                                            <p:cond delay="0"/>
                                          </p:stCondLst>
                                        </p:cTn>
                                        <p:tgtEl>
                                          <p:spTgt spid="78906"/>
                                        </p:tgtEl>
                                        <p:attrNameLst>
                                          <p:attrName>style.visibility</p:attrName>
                                        </p:attrNameLst>
                                      </p:cBhvr>
                                      <p:to>
                                        <p:strVal val="visible"/>
                                      </p:to>
                                    </p:set>
                                    <p:animEffect transition="in" filter="box(out)">
                                      <p:cBhvr>
                                        <p:cTn id="69" dur="500"/>
                                        <p:tgtEl>
                                          <p:spTgt spid="78906"/>
                                        </p:tgtEl>
                                      </p:cBhvr>
                                    </p:animEffect>
                                  </p:childTnLst>
                                </p:cTn>
                              </p:par>
                            </p:childTnLst>
                          </p:cTn>
                        </p:par>
                        <p:par>
                          <p:cTn id="70" fill="hold" nodeType="afterGroup">
                            <p:stCondLst>
                              <p:cond delay="500"/>
                            </p:stCondLst>
                            <p:childTnLst>
                              <p:par>
                                <p:cTn id="71" presetID="4" presetClass="entr" presetSubtype="32" fill="hold" grpId="0" nodeType="afterEffect">
                                  <p:stCondLst>
                                    <p:cond delay="0"/>
                                  </p:stCondLst>
                                  <p:childTnLst>
                                    <p:set>
                                      <p:cBhvr>
                                        <p:cTn id="72" dur="1" fill="hold">
                                          <p:stCondLst>
                                            <p:cond delay="0"/>
                                          </p:stCondLst>
                                        </p:cTn>
                                        <p:tgtEl>
                                          <p:spTgt spid="78868"/>
                                        </p:tgtEl>
                                        <p:attrNameLst>
                                          <p:attrName>style.visibility</p:attrName>
                                        </p:attrNameLst>
                                      </p:cBhvr>
                                      <p:to>
                                        <p:strVal val="visible"/>
                                      </p:to>
                                    </p:set>
                                    <p:animEffect transition="in" filter="box(out)">
                                      <p:cBhvr>
                                        <p:cTn id="73" dur="500"/>
                                        <p:tgtEl>
                                          <p:spTgt spid="78868"/>
                                        </p:tgtEl>
                                      </p:cBhvr>
                                    </p:animEffect>
                                  </p:childTnLst>
                                </p:cTn>
                              </p:par>
                            </p:childTnLst>
                          </p:cTn>
                        </p:par>
                        <p:par>
                          <p:cTn id="74" fill="hold" nodeType="afterGroup">
                            <p:stCondLst>
                              <p:cond delay="1000"/>
                            </p:stCondLst>
                            <p:childTnLst>
                              <p:par>
                                <p:cTn id="75" presetID="17" presetClass="entr" presetSubtype="2" fill="hold" nodeType="afterEffect">
                                  <p:stCondLst>
                                    <p:cond delay="0"/>
                                  </p:stCondLst>
                                  <p:childTnLst>
                                    <p:set>
                                      <p:cBhvr>
                                        <p:cTn id="76" dur="1" fill="hold">
                                          <p:stCondLst>
                                            <p:cond delay="0"/>
                                          </p:stCondLst>
                                        </p:cTn>
                                        <p:tgtEl>
                                          <p:spTgt spid="78872"/>
                                        </p:tgtEl>
                                        <p:attrNameLst>
                                          <p:attrName>style.visibility</p:attrName>
                                        </p:attrNameLst>
                                      </p:cBhvr>
                                      <p:to>
                                        <p:strVal val="visible"/>
                                      </p:to>
                                    </p:set>
                                    <p:anim calcmode="lin" valueType="num">
                                      <p:cBhvr>
                                        <p:cTn id="77" dur="500" fill="hold"/>
                                        <p:tgtEl>
                                          <p:spTgt spid="78872"/>
                                        </p:tgtEl>
                                        <p:attrNameLst>
                                          <p:attrName>ppt_x</p:attrName>
                                        </p:attrNameLst>
                                      </p:cBhvr>
                                      <p:tavLst>
                                        <p:tav tm="0">
                                          <p:val>
                                            <p:strVal val="#ppt_x+#ppt_w/2"/>
                                          </p:val>
                                        </p:tav>
                                        <p:tav tm="100000">
                                          <p:val>
                                            <p:strVal val="#ppt_x"/>
                                          </p:val>
                                        </p:tav>
                                      </p:tavLst>
                                    </p:anim>
                                    <p:anim calcmode="lin" valueType="num">
                                      <p:cBhvr>
                                        <p:cTn id="78" dur="500" fill="hold"/>
                                        <p:tgtEl>
                                          <p:spTgt spid="78872"/>
                                        </p:tgtEl>
                                        <p:attrNameLst>
                                          <p:attrName>ppt_y</p:attrName>
                                        </p:attrNameLst>
                                      </p:cBhvr>
                                      <p:tavLst>
                                        <p:tav tm="0">
                                          <p:val>
                                            <p:strVal val="#ppt_y"/>
                                          </p:val>
                                        </p:tav>
                                        <p:tav tm="100000">
                                          <p:val>
                                            <p:strVal val="#ppt_y"/>
                                          </p:val>
                                        </p:tav>
                                      </p:tavLst>
                                    </p:anim>
                                    <p:anim calcmode="lin" valueType="num">
                                      <p:cBhvr>
                                        <p:cTn id="79" dur="500" fill="hold"/>
                                        <p:tgtEl>
                                          <p:spTgt spid="78872"/>
                                        </p:tgtEl>
                                        <p:attrNameLst>
                                          <p:attrName>ppt_w</p:attrName>
                                        </p:attrNameLst>
                                      </p:cBhvr>
                                      <p:tavLst>
                                        <p:tav tm="0">
                                          <p:val>
                                            <p:fltVal val="0"/>
                                          </p:val>
                                        </p:tav>
                                        <p:tav tm="100000">
                                          <p:val>
                                            <p:strVal val="#ppt_w"/>
                                          </p:val>
                                        </p:tav>
                                      </p:tavLst>
                                    </p:anim>
                                    <p:anim calcmode="lin" valueType="num">
                                      <p:cBhvr>
                                        <p:cTn id="80" dur="500" fill="hold"/>
                                        <p:tgtEl>
                                          <p:spTgt spid="78872"/>
                                        </p:tgtEl>
                                        <p:attrNameLst>
                                          <p:attrName>ppt_h</p:attrName>
                                        </p:attrNameLst>
                                      </p:cBhvr>
                                      <p:tavLst>
                                        <p:tav tm="0">
                                          <p:val>
                                            <p:strVal val="#ppt_h"/>
                                          </p:val>
                                        </p:tav>
                                        <p:tav tm="100000">
                                          <p:val>
                                            <p:strVal val="#ppt_h"/>
                                          </p:val>
                                        </p:tav>
                                      </p:tavLst>
                                    </p:anim>
                                  </p:childTnLst>
                                </p:cTn>
                              </p:par>
                            </p:childTnLst>
                          </p:cTn>
                        </p:par>
                        <p:par>
                          <p:cTn id="81" fill="hold" nodeType="afterGroup">
                            <p:stCondLst>
                              <p:cond delay="1500"/>
                            </p:stCondLst>
                            <p:childTnLst>
                              <p:par>
                                <p:cTn id="82" presetID="17" presetClass="entr" presetSubtype="2" fill="hold" nodeType="afterEffect">
                                  <p:stCondLst>
                                    <p:cond delay="0"/>
                                  </p:stCondLst>
                                  <p:childTnLst>
                                    <p:set>
                                      <p:cBhvr>
                                        <p:cTn id="83" dur="1" fill="hold">
                                          <p:stCondLst>
                                            <p:cond delay="0"/>
                                          </p:stCondLst>
                                        </p:cTn>
                                        <p:tgtEl>
                                          <p:spTgt spid="78875"/>
                                        </p:tgtEl>
                                        <p:attrNameLst>
                                          <p:attrName>style.visibility</p:attrName>
                                        </p:attrNameLst>
                                      </p:cBhvr>
                                      <p:to>
                                        <p:strVal val="visible"/>
                                      </p:to>
                                    </p:set>
                                    <p:anim calcmode="lin" valueType="num">
                                      <p:cBhvr>
                                        <p:cTn id="84" dur="500" fill="hold"/>
                                        <p:tgtEl>
                                          <p:spTgt spid="78875"/>
                                        </p:tgtEl>
                                        <p:attrNameLst>
                                          <p:attrName>ppt_x</p:attrName>
                                        </p:attrNameLst>
                                      </p:cBhvr>
                                      <p:tavLst>
                                        <p:tav tm="0">
                                          <p:val>
                                            <p:strVal val="#ppt_x+#ppt_w/2"/>
                                          </p:val>
                                        </p:tav>
                                        <p:tav tm="100000">
                                          <p:val>
                                            <p:strVal val="#ppt_x"/>
                                          </p:val>
                                        </p:tav>
                                      </p:tavLst>
                                    </p:anim>
                                    <p:anim calcmode="lin" valueType="num">
                                      <p:cBhvr>
                                        <p:cTn id="85" dur="500" fill="hold"/>
                                        <p:tgtEl>
                                          <p:spTgt spid="78875"/>
                                        </p:tgtEl>
                                        <p:attrNameLst>
                                          <p:attrName>ppt_y</p:attrName>
                                        </p:attrNameLst>
                                      </p:cBhvr>
                                      <p:tavLst>
                                        <p:tav tm="0">
                                          <p:val>
                                            <p:strVal val="#ppt_y"/>
                                          </p:val>
                                        </p:tav>
                                        <p:tav tm="100000">
                                          <p:val>
                                            <p:strVal val="#ppt_y"/>
                                          </p:val>
                                        </p:tav>
                                      </p:tavLst>
                                    </p:anim>
                                    <p:anim calcmode="lin" valueType="num">
                                      <p:cBhvr>
                                        <p:cTn id="86" dur="500" fill="hold"/>
                                        <p:tgtEl>
                                          <p:spTgt spid="78875"/>
                                        </p:tgtEl>
                                        <p:attrNameLst>
                                          <p:attrName>ppt_w</p:attrName>
                                        </p:attrNameLst>
                                      </p:cBhvr>
                                      <p:tavLst>
                                        <p:tav tm="0">
                                          <p:val>
                                            <p:fltVal val="0"/>
                                          </p:val>
                                        </p:tav>
                                        <p:tav tm="100000">
                                          <p:val>
                                            <p:strVal val="#ppt_w"/>
                                          </p:val>
                                        </p:tav>
                                      </p:tavLst>
                                    </p:anim>
                                    <p:anim calcmode="lin" valueType="num">
                                      <p:cBhvr>
                                        <p:cTn id="87" dur="500" fill="hold"/>
                                        <p:tgtEl>
                                          <p:spTgt spid="78875"/>
                                        </p:tgtEl>
                                        <p:attrNameLst>
                                          <p:attrName>ppt_h</p:attrName>
                                        </p:attrNameLst>
                                      </p:cBhvr>
                                      <p:tavLst>
                                        <p:tav tm="0">
                                          <p:val>
                                            <p:strVal val="#ppt_h"/>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78878"/>
                                        </p:tgtEl>
                                        <p:attrNameLst>
                                          <p:attrName>style.visibility</p:attrName>
                                        </p:attrNameLst>
                                      </p:cBhvr>
                                      <p:to>
                                        <p:strVal val="visible"/>
                                      </p:to>
                                    </p:set>
                                    <p:animEffect transition="in" filter="wipe(up)">
                                      <p:cBhvr>
                                        <p:cTn id="92" dur="500"/>
                                        <p:tgtEl>
                                          <p:spTgt spid="78878"/>
                                        </p:tgtEl>
                                      </p:cBhvr>
                                    </p:animEffect>
                                  </p:childTnLst>
                                </p:cTn>
                              </p:par>
                            </p:childTnLst>
                          </p:cTn>
                        </p:par>
                        <p:par>
                          <p:cTn id="93" fill="hold" nodeType="afterGroup">
                            <p:stCondLst>
                              <p:cond delay="500"/>
                            </p:stCondLst>
                            <p:childTnLst>
                              <p:par>
                                <p:cTn id="94" presetID="22" presetClass="entr" presetSubtype="1" fill="hold" nodeType="afterEffect">
                                  <p:stCondLst>
                                    <p:cond delay="0"/>
                                  </p:stCondLst>
                                  <p:childTnLst>
                                    <p:set>
                                      <p:cBhvr>
                                        <p:cTn id="95" dur="1" fill="hold">
                                          <p:stCondLst>
                                            <p:cond delay="0"/>
                                          </p:stCondLst>
                                        </p:cTn>
                                        <p:tgtEl>
                                          <p:spTgt spid="78881"/>
                                        </p:tgtEl>
                                        <p:attrNameLst>
                                          <p:attrName>style.visibility</p:attrName>
                                        </p:attrNameLst>
                                      </p:cBhvr>
                                      <p:to>
                                        <p:strVal val="visible"/>
                                      </p:to>
                                    </p:set>
                                    <p:animEffect transition="in" filter="wipe(up)">
                                      <p:cBhvr>
                                        <p:cTn id="96" dur="500"/>
                                        <p:tgtEl>
                                          <p:spTgt spid="7888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78852"/>
                                        </p:tgtEl>
                                        <p:attrNameLst>
                                          <p:attrName>style.visibility</p:attrName>
                                        </p:attrNameLst>
                                      </p:cBhvr>
                                      <p:to>
                                        <p:strVal val="visible"/>
                                      </p:to>
                                    </p:set>
                                    <p:animEffect transition="in" filter="wipe(left)">
                                      <p:cBhvr>
                                        <p:cTn id="101" dur="500"/>
                                        <p:tgtEl>
                                          <p:spTgt spid="78852"/>
                                        </p:tgtEl>
                                      </p:cBhvr>
                                    </p:animEffect>
                                  </p:childTnLst>
                                </p:cTn>
                              </p:par>
                            </p:childTnLst>
                          </p:cTn>
                        </p:par>
                        <p:par>
                          <p:cTn id="102" fill="hold" nodeType="afterGroup">
                            <p:stCondLst>
                              <p:cond delay="500"/>
                            </p:stCondLst>
                            <p:childTnLst>
                              <p:par>
                                <p:cTn id="103" presetID="4" presetClass="entr" presetSubtype="32" fill="hold" grpId="0" nodeType="afterEffect">
                                  <p:stCondLst>
                                    <p:cond delay="0"/>
                                  </p:stCondLst>
                                  <p:childTnLst>
                                    <p:set>
                                      <p:cBhvr>
                                        <p:cTn id="104" dur="1" fill="hold">
                                          <p:stCondLst>
                                            <p:cond delay="0"/>
                                          </p:stCondLst>
                                        </p:cTn>
                                        <p:tgtEl>
                                          <p:spTgt spid="78919"/>
                                        </p:tgtEl>
                                        <p:attrNameLst>
                                          <p:attrName>style.visibility</p:attrName>
                                        </p:attrNameLst>
                                      </p:cBhvr>
                                      <p:to>
                                        <p:strVal val="visible"/>
                                      </p:to>
                                    </p:set>
                                    <p:animEffect transition="in" filter="box(out)">
                                      <p:cBhvr>
                                        <p:cTn id="105" dur="500"/>
                                        <p:tgtEl>
                                          <p:spTgt spid="78919"/>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7" presetClass="entr" presetSubtype="4" fill="hold" nodeType="clickEffect">
                                  <p:stCondLst>
                                    <p:cond delay="0"/>
                                  </p:stCondLst>
                                  <p:childTnLst>
                                    <p:set>
                                      <p:cBhvr>
                                        <p:cTn id="109" dur="1" fill="hold">
                                          <p:stCondLst>
                                            <p:cond delay="0"/>
                                          </p:stCondLst>
                                        </p:cTn>
                                        <p:tgtEl>
                                          <p:spTgt spid="78921"/>
                                        </p:tgtEl>
                                        <p:attrNameLst>
                                          <p:attrName>style.visibility</p:attrName>
                                        </p:attrNameLst>
                                      </p:cBhvr>
                                      <p:to>
                                        <p:strVal val="visible"/>
                                      </p:to>
                                    </p:set>
                                    <p:anim calcmode="lin" valueType="num">
                                      <p:cBhvr>
                                        <p:cTn id="110" dur="500" fill="hold"/>
                                        <p:tgtEl>
                                          <p:spTgt spid="78921"/>
                                        </p:tgtEl>
                                        <p:attrNameLst>
                                          <p:attrName>ppt_x</p:attrName>
                                        </p:attrNameLst>
                                      </p:cBhvr>
                                      <p:tavLst>
                                        <p:tav tm="0">
                                          <p:val>
                                            <p:strVal val="#ppt_x"/>
                                          </p:val>
                                        </p:tav>
                                        <p:tav tm="100000">
                                          <p:val>
                                            <p:strVal val="#ppt_x"/>
                                          </p:val>
                                        </p:tav>
                                      </p:tavLst>
                                    </p:anim>
                                    <p:anim calcmode="lin" valueType="num">
                                      <p:cBhvr>
                                        <p:cTn id="111" dur="500" fill="hold"/>
                                        <p:tgtEl>
                                          <p:spTgt spid="78921"/>
                                        </p:tgtEl>
                                        <p:attrNameLst>
                                          <p:attrName>ppt_y</p:attrName>
                                        </p:attrNameLst>
                                      </p:cBhvr>
                                      <p:tavLst>
                                        <p:tav tm="0">
                                          <p:val>
                                            <p:strVal val="#ppt_y+#ppt_h/2"/>
                                          </p:val>
                                        </p:tav>
                                        <p:tav tm="100000">
                                          <p:val>
                                            <p:strVal val="#ppt_y"/>
                                          </p:val>
                                        </p:tav>
                                      </p:tavLst>
                                    </p:anim>
                                    <p:anim calcmode="lin" valueType="num">
                                      <p:cBhvr>
                                        <p:cTn id="112" dur="500" fill="hold"/>
                                        <p:tgtEl>
                                          <p:spTgt spid="78921"/>
                                        </p:tgtEl>
                                        <p:attrNameLst>
                                          <p:attrName>ppt_w</p:attrName>
                                        </p:attrNameLst>
                                      </p:cBhvr>
                                      <p:tavLst>
                                        <p:tav tm="0">
                                          <p:val>
                                            <p:strVal val="#ppt_w"/>
                                          </p:val>
                                        </p:tav>
                                        <p:tav tm="100000">
                                          <p:val>
                                            <p:strVal val="#ppt_w"/>
                                          </p:val>
                                        </p:tav>
                                      </p:tavLst>
                                    </p:anim>
                                    <p:anim calcmode="lin" valueType="num">
                                      <p:cBhvr>
                                        <p:cTn id="113" dur="500" fill="hold"/>
                                        <p:tgtEl>
                                          <p:spTgt spid="78921"/>
                                        </p:tgtEl>
                                        <p:attrNameLst>
                                          <p:attrName>ppt_h</p:attrName>
                                        </p:attrNameLst>
                                      </p:cBhvr>
                                      <p:tavLst>
                                        <p:tav tm="0">
                                          <p:val>
                                            <p:fltVal val="0"/>
                                          </p:val>
                                        </p:tav>
                                        <p:tav tm="100000">
                                          <p:val>
                                            <p:strVal val="#ppt_h"/>
                                          </p:val>
                                        </p:tav>
                                      </p:tavLst>
                                    </p:anim>
                                  </p:childTnLst>
                                </p:cTn>
                              </p:par>
                            </p:childTnLst>
                          </p:cTn>
                        </p:par>
                        <p:par>
                          <p:cTn id="114" fill="hold" nodeType="afterGroup">
                            <p:stCondLst>
                              <p:cond delay="500"/>
                            </p:stCondLst>
                            <p:childTnLst>
                              <p:par>
                                <p:cTn id="115" presetID="4" presetClass="entr" presetSubtype="32" fill="hold" grpId="0" nodeType="afterEffect">
                                  <p:stCondLst>
                                    <p:cond delay="0"/>
                                  </p:stCondLst>
                                  <p:childTnLst>
                                    <p:set>
                                      <p:cBhvr>
                                        <p:cTn id="116" dur="1" fill="hold">
                                          <p:stCondLst>
                                            <p:cond delay="0"/>
                                          </p:stCondLst>
                                        </p:cTn>
                                        <p:tgtEl>
                                          <p:spTgt spid="78920"/>
                                        </p:tgtEl>
                                        <p:attrNameLst>
                                          <p:attrName>style.visibility</p:attrName>
                                        </p:attrNameLst>
                                      </p:cBhvr>
                                      <p:to>
                                        <p:strVal val="visible"/>
                                      </p:to>
                                    </p:set>
                                    <p:animEffect transition="in" filter="box(out)">
                                      <p:cBhvr>
                                        <p:cTn id="117" dur="500"/>
                                        <p:tgtEl>
                                          <p:spTgt spid="78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animBg="1" autoUpdateAnimBg="0"/>
      <p:bldP spid="78868" grpId="0" autoUpdateAnimBg="0"/>
      <p:bldP spid="78884" grpId="0" autoUpdateAnimBg="0"/>
      <p:bldP spid="78885" grpId="0" autoUpdateAnimBg="0"/>
      <p:bldP spid="78886" grpId="0" autoUpdateAnimBg="0"/>
      <p:bldP spid="78887" grpId="0" autoUpdateAnimBg="0"/>
      <p:bldP spid="78906" grpId="0" autoUpdateAnimBg="0"/>
      <p:bldP spid="78920" grpId="0" animBg="1" autoUpdateAnimBg="0"/>
      <p:bldP spid="78919"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2D8B9711-D029-4678-8958-729E3FB5BEAD}"/>
              </a:ext>
            </a:extLst>
          </p:cNvPr>
          <p:cNvSpPr>
            <a:spLocks noGrp="1" noChangeArrowheads="1"/>
          </p:cNvSpPr>
          <p:nvPr>
            <p:ph type="title"/>
          </p:nvPr>
        </p:nvSpPr>
        <p:spPr/>
        <p:txBody>
          <a:bodyPr/>
          <a:lstStyle/>
          <a:p>
            <a:pPr algn="l"/>
            <a:r>
              <a:rPr lang="en-US" altLang="x-none"/>
              <a:t>Assessing the Model		</a:t>
            </a:r>
          </a:p>
        </p:txBody>
      </p:sp>
      <p:sp>
        <p:nvSpPr>
          <p:cNvPr id="18435" name="Rectangle 3">
            <a:extLst>
              <a:ext uri="{FF2B5EF4-FFF2-40B4-BE49-F238E27FC236}">
                <a16:creationId xmlns:a16="http://schemas.microsoft.com/office/drawing/2014/main" xmlns="" id="{C9877B7F-49F3-47DC-B4AB-9E825B526C06}"/>
              </a:ext>
            </a:extLst>
          </p:cNvPr>
          <p:cNvSpPr>
            <a:spLocks noGrp="1" noChangeArrowheads="1"/>
          </p:cNvSpPr>
          <p:nvPr>
            <p:ph type="body" idx="1"/>
          </p:nvPr>
        </p:nvSpPr>
        <p:spPr>
          <a:xfrm>
            <a:off x="838200" y="1775521"/>
            <a:ext cx="10515600" cy="4351338"/>
          </a:xfrm>
        </p:spPr>
        <p:txBody>
          <a:bodyPr/>
          <a:lstStyle/>
          <a:p>
            <a:pPr>
              <a:lnSpc>
                <a:spcPct val="90000"/>
              </a:lnSpc>
            </a:pPr>
            <a:r>
              <a:rPr lang="en-US" altLang="x-none" dirty="0"/>
              <a:t>The least squares method will </a:t>
            </a:r>
            <a:r>
              <a:rPr lang="en-US" altLang="x-none" dirty="0" smtClean="0"/>
              <a:t>produce </a:t>
            </a:r>
            <a:r>
              <a:rPr lang="en-US" altLang="x-none" dirty="0"/>
              <a:t>a regression line whether or not there are linear relationship between X and Y.</a:t>
            </a:r>
          </a:p>
          <a:p>
            <a:pPr>
              <a:lnSpc>
                <a:spcPct val="90000"/>
              </a:lnSpc>
            </a:pPr>
            <a:r>
              <a:rPr lang="en-US" altLang="x-none" dirty="0"/>
              <a:t>Consequently, it is important to assess how well the linear model fits the data.</a:t>
            </a:r>
          </a:p>
          <a:p>
            <a:pPr>
              <a:lnSpc>
                <a:spcPct val="90000"/>
              </a:lnSpc>
            </a:pPr>
            <a:r>
              <a:rPr lang="en-US" altLang="x-none" dirty="0"/>
              <a:t>Several methods are used to assess the model. All are based on the sum of squares for errors, SSE.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xmlns="" id="{EB7DFBEA-3EB9-4A9D-A797-598D31FB25B9}"/>
              </a:ext>
            </a:extLst>
          </p:cNvPr>
          <p:cNvSpPr>
            <a:spLocks noGrp="1" noChangeArrowheads="1"/>
          </p:cNvSpPr>
          <p:nvPr>
            <p:ph type="body" idx="1"/>
          </p:nvPr>
        </p:nvSpPr>
        <p:spPr>
          <a:xfrm>
            <a:off x="2133600" y="1371600"/>
            <a:ext cx="7772400" cy="2057400"/>
          </a:xfrm>
        </p:spPr>
        <p:txBody>
          <a:bodyPr/>
          <a:lstStyle/>
          <a:p>
            <a:pPr lvl="1"/>
            <a:r>
              <a:rPr lang="en-US" altLang="x-none"/>
              <a:t>This is the sum of differences between the points and the regression line.</a:t>
            </a:r>
          </a:p>
          <a:p>
            <a:pPr lvl="1">
              <a:lnSpc>
                <a:spcPct val="120000"/>
              </a:lnSpc>
            </a:pPr>
            <a:r>
              <a:rPr lang="en-US" altLang="x-none"/>
              <a:t>It can serve as a measure of how well the line fits the data.  SSE is defined by</a:t>
            </a:r>
          </a:p>
        </p:txBody>
      </p:sp>
      <p:graphicFrame>
        <p:nvGraphicFramePr>
          <p:cNvPr id="20485" name="Object 5">
            <a:extLst>
              <a:ext uri="{FF2B5EF4-FFF2-40B4-BE49-F238E27FC236}">
                <a16:creationId xmlns:a16="http://schemas.microsoft.com/office/drawing/2014/main" xmlns="" id="{3F795B90-B40F-49F3-B39F-1A992D5BC532}"/>
              </a:ext>
            </a:extLst>
          </p:cNvPr>
          <p:cNvGraphicFramePr>
            <a:graphicFrameLocks noChangeAspect="1"/>
          </p:cNvGraphicFramePr>
          <p:nvPr/>
        </p:nvGraphicFramePr>
        <p:xfrm>
          <a:off x="4860926" y="3570288"/>
          <a:ext cx="2239963" cy="831850"/>
        </p:xfrm>
        <a:graphic>
          <a:graphicData uri="http://schemas.openxmlformats.org/presentationml/2006/ole">
            <mc:AlternateContent xmlns:mc="http://schemas.openxmlformats.org/markup-compatibility/2006">
              <mc:Choice xmlns:v="urn:schemas-microsoft-com:vml" Requires="v">
                <p:oleObj spid="_x0000_s4104" name="Equation" r:id="rId3" imgW="1155700" imgH="431800" progId="Equation.3">
                  <p:embed/>
                </p:oleObj>
              </mc:Choice>
              <mc:Fallback>
                <p:oleObj name="Equation" r:id="rId3" imgW="1155700" imgH="431800" progId="Equation.3">
                  <p:embed/>
                  <p:pic>
                    <p:nvPicPr>
                      <p:cNvPr id="20485" name="Object 5">
                        <a:extLst>
                          <a:ext uri="{FF2B5EF4-FFF2-40B4-BE49-F238E27FC236}">
                            <a16:creationId xmlns:a16="http://schemas.microsoft.com/office/drawing/2014/main" xmlns="" id="{3F795B90-B40F-49F3-B39F-1A992D5BC5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926" y="3570288"/>
                        <a:ext cx="2239963" cy="831850"/>
                      </a:xfrm>
                      <a:prstGeom prst="rect">
                        <a:avLst/>
                      </a:prstGeom>
                      <a:solidFill>
                        <a:srgbClr val="FF9900"/>
                      </a:solidFill>
                      <a:ln w="9525">
                        <a:solidFill>
                          <a:srgbClr val="2C2CB0"/>
                        </a:solidFill>
                        <a:miter lim="800000"/>
                        <a:headEnd/>
                        <a:tailEnd/>
                      </a:ln>
                      <a:effectLst>
                        <a:outerShdw dist="107763" dir="18900000" algn="ctr" rotWithShape="0">
                          <a:schemeClr val="tx1"/>
                        </a:outerShdw>
                      </a:effectLst>
                    </p:spPr>
                  </p:pic>
                </p:oleObj>
              </mc:Fallback>
            </mc:AlternateContent>
          </a:graphicData>
        </a:graphic>
      </p:graphicFrame>
      <p:sp>
        <p:nvSpPr>
          <p:cNvPr id="20487" name="Rectangle 7">
            <a:extLst>
              <a:ext uri="{FF2B5EF4-FFF2-40B4-BE49-F238E27FC236}">
                <a16:creationId xmlns:a16="http://schemas.microsoft.com/office/drawing/2014/main" xmlns="" id="{9D943492-7CB6-48E3-8D87-F9C62A7AC0D0}"/>
              </a:ext>
            </a:extLst>
          </p:cNvPr>
          <p:cNvSpPr>
            <a:spLocks noGrp="1" noChangeArrowheads="1"/>
          </p:cNvSpPr>
          <p:nvPr>
            <p:ph type="title"/>
          </p:nvPr>
        </p:nvSpPr>
        <p:spPr>
          <a:xfrm>
            <a:off x="2209800" y="381000"/>
            <a:ext cx="7772400" cy="1143000"/>
          </a:xfrm>
          <a:noFill/>
          <a:ln/>
        </p:spPr>
        <p:txBody>
          <a:bodyPr/>
          <a:lstStyle/>
          <a:p>
            <a:r>
              <a:rPr lang="en-US" altLang="x-none"/>
              <a:t>  Sum of Squares for Errors	</a:t>
            </a:r>
          </a:p>
        </p:txBody>
      </p:sp>
      <p:graphicFrame>
        <p:nvGraphicFramePr>
          <p:cNvPr id="20515" name="Object 35">
            <a:extLst>
              <a:ext uri="{FF2B5EF4-FFF2-40B4-BE49-F238E27FC236}">
                <a16:creationId xmlns:a16="http://schemas.microsoft.com/office/drawing/2014/main" xmlns="" id="{DE414E35-8831-458B-A77A-73FE17758481}"/>
              </a:ext>
            </a:extLst>
          </p:cNvPr>
          <p:cNvGraphicFramePr>
            <a:graphicFrameLocks noChangeAspect="1"/>
          </p:cNvGraphicFramePr>
          <p:nvPr/>
        </p:nvGraphicFramePr>
        <p:xfrm>
          <a:off x="4191000" y="5105401"/>
          <a:ext cx="3581400" cy="930275"/>
        </p:xfrm>
        <a:graphic>
          <a:graphicData uri="http://schemas.openxmlformats.org/presentationml/2006/ole">
            <mc:AlternateContent xmlns:mc="http://schemas.openxmlformats.org/markup-compatibility/2006">
              <mc:Choice xmlns:v="urn:schemas-microsoft-com:vml" Requires="v">
                <p:oleObj spid="_x0000_s4105" name="Equation" r:id="rId5" imgW="1879600" imgH="431800" progId="Equation.3">
                  <p:embed/>
                </p:oleObj>
              </mc:Choice>
              <mc:Fallback>
                <p:oleObj name="Equation" r:id="rId5" imgW="1879600" imgH="431800" progId="Equation.3">
                  <p:embed/>
                  <p:pic>
                    <p:nvPicPr>
                      <p:cNvPr id="20515" name="Object 35">
                        <a:extLst>
                          <a:ext uri="{FF2B5EF4-FFF2-40B4-BE49-F238E27FC236}">
                            <a16:creationId xmlns:a16="http://schemas.microsoft.com/office/drawing/2014/main" xmlns="" id="{DE414E35-8831-458B-A77A-73FE177584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5105401"/>
                        <a:ext cx="3581400" cy="930275"/>
                      </a:xfrm>
                      <a:prstGeom prst="rect">
                        <a:avLst/>
                      </a:prstGeom>
                      <a:solidFill>
                        <a:srgbClr val="FF9900"/>
                      </a:solidFill>
                      <a:ln w="9525">
                        <a:solidFill>
                          <a:srgbClr val="2C2CB0"/>
                        </a:solidFill>
                        <a:miter lim="800000"/>
                        <a:headEnd/>
                        <a:tailEnd/>
                      </a:ln>
                      <a:effectLst>
                        <a:outerShdw dist="135003" dir="18671156" algn="ctr" rotWithShape="0">
                          <a:schemeClr val="tx1"/>
                        </a:outerShdw>
                      </a:effectLst>
                    </p:spPr>
                  </p:pic>
                </p:oleObj>
              </mc:Fallback>
            </mc:AlternateContent>
          </a:graphicData>
        </a:graphic>
      </p:graphicFrame>
      <p:sp>
        <p:nvSpPr>
          <p:cNvPr id="20518" name="Rectangle 38">
            <a:extLst>
              <a:ext uri="{FF2B5EF4-FFF2-40B4-BE49-F238E27FC236}">
                <a16:creationId xmlns:a16="http://schemas.microsoft.com/office/drawing/2014/main" xmlns="" id="{C5C47B14-68FF-42A6-A9A2-01E8616B9F54}"/>
              </a:ext>
            </a:extLst>
          </p:cNvPr>
          <p:cNvSpPr>
            <a:spLocks noChangeArrowheads="1"/>
          </p:cNvSpPr>
          <p:nvPr/>
        </p:nvSpPr>
        <p:spPr bwMode="auto">
          <a:xfrm>
            <a:off x="2133600" y="44958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rgbClr val="2C2CB0"/>
                </a:solidFill>
                <a:latin typeface="Arial Narrow" panose="020B0606020202030204" pitchFamily="34" charset="0"/>
              </a:defRPr>
            </a:lvl1pPr>
            <a:lvl2pPr marL="742950" indent="-285750" algn="l">
              <a:spcBef>
                <a:spcPct val="20000"/>
              </a:spcBef>
              <a:buChar char="–"/>
              <a:defRPr sz="2800">
                <a:solidFill>
                  <a:srgbClr val="2C2CB0"/>
                </a:solidFill>
                <a:latin typeface="Arial Narrow" panose="020B0606020202030204" pitchFamily="34" charset="0"/>
              </a:defRPr>
            </a:lvl2pPr>
            <a:lvl3pPr marL="1143000" indent="-228600" algn="l">
              <a:spcBef>
                <a:spcPct val="20000"/>
              </a:spcBef>
              <a:buChar char="•"/>
              <a:defRPr sz="2400">
                <a:solidFill>
                  <a:srgbClr val="2C2CB0"/>
                </a:solidFill>
                <a:latin typeface="Arial Narrow" panose="020B0606020202030204" pitchFamily="34" charset="0"/>
              </a:defRPr>
            </a:lvl3pPr>
            <a:lvl4pPr marL="1600200" indent="-228600" algn="l">
              <a:spcBef>
                <a:spcPct val="20000"/>
              </a:spcBef>
              <a:buChar char="–"/>
              <a:defRPr sz="2000">
                <a:solidFill>
                  <a:srgbClr val="2C2CB0"/>
                </a:solidFill>
                <a:latin typeface="Arial Narrow" panose="020B0606020202030204" pitchFamily="34" charset="0"/>
              </a:defRPr>
            </a:lvl4pPr>
            <a:lvl5pPr marL="2057400" indent="-228600" algn="l">
              <a:spcBef>
                <a:spcPct val="20000"/>
              </a:spcBef>
              <a:buChar char="»"/>
              <a:defRPr sz="2000">
                <a:solidFill>
                  <a:srgbClr val="2C2CB0"/>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rgbClr val="2C2CB0"/>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rgbClr val="2C2CB0"/>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rgbClr val="2C2CB0"/>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rgbClr val="2C2CB0"/>
                </a:solidFill>
                <a:latin typeface="Arial Narrow" panose="020B0606020202030204" pitchFamily="34" charset="0"/>
              </a:defRPr>
            </a:lvl9pPr>
          </a:lstStyle>
          <a:p>
            <a:pPr lvl="1"/>
            <a:r>
              <a:rPr lang="en-US" altLang="x-none"/>
              <a:t>A shortcut formula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0515"/>
                                        </p:tgtEl>
                                        <p:attrNameLst>
                                          <p:attrName>style.visibility</p:attrName>
                                        </p:attrNameLst>
                                      </p:cBhvr>
                                      <p:to>
                                        <p:strVal val="visible"/>
                                      </p:to>
                                    </p:set>
                                    <p:animEffect transition="in" filter="dissolve">
                                      <p:cBhvr>
                                        <p:cTn id="7" dur="500"/>
                                        <p:tgtEl>
                                          <p:spTgt spid="20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xmlns="" id="{CCE4E267-E61B-412F-958A-F1F02F8F04AC}"/>
              </a:ext>
            </a:extLst>
          </p:cNvPr>
          <p:cNvSpPr>
            <a:spLocks noGrp="1" noChangeArrowheads="1"/>
          </p:cNvSpPr>
          <p:nvPr>
            <p:ph type="body" idx="1"/>
          </p:nvPr>
        </p:nvSpPr>
        <p:spPr>
          <a:xfrm>
            <a:off x="2133600" y="1371600"/>
            <a:ext cx="7772400" cy="3276600"/>
          </a:xfrm>
        </p:spPr>
        <p:txBody>
          <a:bodyPr/>
          <a:lstStyle/>
          <a:p>
            <a:pPr lvl="1">
              <a:lnSpc>
                <a:spcPct val="90000"/>
              </a:lnSpc>
            </a:pPr>
            <a:r>
              <a:rPr lang="en-US" altLang="x-none"/>
              <a:t>The mean error is equal to zero.</a:t>
            </a:r>
          </a:p>
          <a:p>
            <a:pPr lvl="1">
              <a:lnSpc>
                <a:spcPct val="90000"/>
              </a:lnSpc>
            </a:pPr>
            <a:r>
              <a:rPr lang="en-US" altLang="x-none"/>
              <a:t>If </a:t>
            </a:r>
            <a:r>
              <a:rPr lang="en-US" altLang="x-none">
                <a:latin typeface="Symbol" panose="05050102010706020507" pitchFamily="18" charset="2"/>
              </a:rPr>
              <a:t>s</a:t>
            </a:r>
            <a:r>
              <a:rPr lang="en-US" altLang="x-none" baseline="-25000">
                <a:latin typeface="Symbol" panose="05050102010706020507" pitchFamily="18" charset="2"/>
              </a:rPr>
              <a:t>e</a:t>
            </a:r>
            <a:r>
              <a:rPr lang="en-US" altLang="x-none"/>
              <a:t> is small the errors tend to be close to zero (close to the mean error). Then, the model fits the data well.</a:t>
            </a:r>
          </a:p>
          <a:p>
            <a:pPr lvl="1">
              <a:lnSpc>
                <a:spcPct val="90000"/>
              </a:lnSpc>
            </a:pPr>
            <a:r>
              <a:rPr lang="en-US" altLang="x-none"/>
              <a:t>Therefore, we can, use </a:t>
            </a:r>
            <a:r>
              <a:rPr lang="en-US" altLang="x-none">
                <a:latin typeface="Symbol" panose="05050102010706020507" pitchFamily="18" charset="2"/>
              </a:rPr>
              <a:t>s</a:t>
            </a:r>
            <a:r>
              <a:rPr lang="en-US" altLang="x-none" baseline="-25000">
                <a:latin typeface="Symbol" panose="05050102010706020507" pitchFamily="18" charset="2"/>
              </a:rPr>
              <a:t>e</a:t>
            </a:r>
            <a:r>
              <a:rPr lang="en-US" altLang="x-none"/>
              <a:t> as a measure of the suitability of using a linear model.</a:t>
            </a:r>
          </a:p>
          <a:p>
            <a:pPr lvl="1">
              <a:lnSpc>
                <a:spcPct val="90000"/>
              </a:lnSpc>
            </a:pPr>
            <a:r>
              <a:rPr lang="en-US" altLang="x-none"/>
              <a:t>An estimator of </a:t>
            </a:r>
            <a:r>
              <a:rPr lang="en-US" altLang="x-none">
                <a:latin typeface="Symbol" panose="05050102010706020507" pitchFamily="18" charset="2"/>
              </a:rPr>
              <a:t>s</a:t>
            </a:r>
            <a:r>
              <a:rPr lang="en-US" altLang="x-none" baseline="-25000">
                <a:latin typeface="Symbol" panose="05050102010706020507" pitchFamily="18" charset="2"/>
              </a:rPr>
              <a:t>e</a:t>
            </a:r>
            <a:r>
              <a:rPr lang="en-US" altLang="x-none"/>
              <a:t> is given by s</a:t>
            </a:r>
            <a:r>
              <a:rPr lang="en-US" altLang="x-none" baseline="-25000">
                <a:latin typeface="Symbol" panose="05050102010706020507" pitchFamily="18" charset="2"/>
              </a:rPr>
              <a:t>e</a:t>
            </a:r>
            <a:r>
              <a:rPr lang="en-US" altLang="x-none"/>
              <a:t> </a:t>
            </a:r>
          </a:p>
        </p:txBody>
      </p:sp>
      <p:graphicFrame>
        <p:nvGraphicFramePr>
          <p:cNvPr id="21509" name="Object 5">
            <a:extLst>
              <a:ext uri="{FF2B5EF4-FFF2-40B4-BE49-F238E27FC236}">
                <a16:creationId xmlns:a16="http://schemas.microsoft.com/office/drawing/2014/main" xmlns="" id="{98B6837C-D78D-41DC-82B2-4DE3A0045839}"/>
              </a:ext>
            </a:extLst>
          </p:cNvPr>
          <p:cNvGraphicFramePr>
            <a:graphicFrameLocks noChangeAspect="1"/>
          </p:cNvGraphicFramePr>
          <p:nvPr/>
        </p:nvGraphicFramePr>
        <p:xfrm>
          <a:off x="4114800" y="4648200"/>
          <a:ext cx="3886200" cy="1371600"/>
        </p:xfrm>
        <a:graphic>
          <a:graphicData uri="http://schemas.openxmlformats.org/presentationml/2006/ole">
            <mc:AlternateContent xmlns:mc="http://schemas.openxmlformats.org/markup-compatibility/2006">
              <mc:Choice xmlns:v="urn:schemas-microsoft-com:vml" Requires="v">
                <p:oleObj spid="_x0000_s5125" name="Equation" r:id="rId3" imgW="1803400" imgH="622300" progId="Equation.3">
                  <p:embed/>
                </p:oleObj>
              </mc:Choice>
              <mc:Fallback>
                <p:oleObj name="Equation" r:id="rId3" imgW="1803400" imgH="622300" progId="Equation.3">
                  <p:embed/>
                  <p:pic>
                    <p:nvPicPr>
                      <p:cNvPr id="21509" name="Object 5">
                        <a:extLst>
                          <a:ext uri="{FF2B5EF4-FFF2-40B4-BE49-F238E27FC236}">
                            <a16:creationId xmlns:a16="http://schemas.microsoft.com/office/drawing/2014/main" xmlns="" id="{98B6837C-D78D-41DC-82B2-4DE3A00458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4648200"/>
                        <a:ext cx="3886200" cy="1371600"/>
                      </a:xfrm>
                      <a:prstGeom prst="rect">
                        <a:avLst/>
                      </a:prstGeom>
                      <a:solidFill>
                        <a:srgbClr val="FF9900"/>
                      </a:solidFill>
                      <a:ln w="9525">
                        <a:solidFill>
                          <a:srgbClr val="2C2CB0"/>
                        </a:solidFill>
                        <a:miter lim="800000"/>
                        <a:headEnd/>
                        <a:tailEnd/>
                      </a:ln>
                      <a:effectLst>
                        <a:outerShdw dist="107763" dir="18900000" algn="ctr" rotWithShape="0">
                          <a:schemeClr val="tx1"/>
                        </a:outerShdw>
                      </a:effectLst>
                    </p:spPr>
                  </p:pic>
                </p:oleObj>
              </mc:Fallback>
            </mc:AlternateContent>
          </a:graphicData>
        </a:graphic>
      </p:graphicFrame>
      <p:sp>
        <p:nvSpPr>
          <p:cNvPr id="21510" name="Rectangle 6">
            <a:extLst>
              <a:ext uri="{FF2B5EF4-FFF2-40B4-BE49-F238E27FC236}">
                <a16:creationId xmlns:a16="http://schemas.microsoft.com/office/drawing/2014/main" xmlns="" id="{2F0A9EC5-6D46-4C0C-9E79-C75F816702D0}"/>
              </a:ext>
            </a:extLst>
          </p:cNvPr>
          <p:cNvSpPr>
            <a:spLocks noGrp="1" noChangeArrowheads="1"/>
          </p:cNvSpPr>
          <p:nvPr>
            <p:ph type="title"/>
          </p:nvPr>
        </p:nvSpPr>
        <p:spPr>
          <a:xfrm>
            <a:off x="2133600" y="609600"/>
            <a:ext cx="7924800" cy="685800"/>
          </a:xfrm>
          <a:noFill/>
          <a:ln/>
        </p:spPr>
        <p:txBody>
          <a:bodyPr>
            <a:normAutofit fontScale="90000"/>
          </a:bodyPr>
          <a:lstStyle/>
          <a:p>
            <a:r>
              <a:rPr lang="en-US" altLang="x-none"/>
              <a:t>  Standard Error of Estimate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1507">
                                            <p:txEl>
                                              <p:pRg st="0" end="0"/>
                                            </p:txEl>
                                          </p:spTgt>
                                        </p:tgtEl>
                                        <p:attrNameLst>
                                          <p:attrName>ppt_c</p:attrName>
                                        </p:attrNameLst>
                                      </p:cBhvr>
                                      <p:to>
                                        <a:schemeClr val="bg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1507">
                                            <p:txEl>
                                              <p:pRg st="1" end="1"/>
                                            </p:txEl>
                                          </p:spTgt>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1507">
                                            <p:txEl>
                                              <p:pRg st="2" end="2"/>
                                            </p:txEl>
                                          </p:spTgt>
                                        </p:tgtEl>
                                        <p:attrNameLst>
                                          <p:attrName>ppt_c</p:attrName>
                                        </p:attrNameLst>
                                      </p:cBhvr>
                                      <p:to>
                                        <a:schemeClr val="bg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50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1507">
                                            <p:txEl>
                                              <p:pRg st="3" end="3"/>
                                            </p:txEl>
                                          </p:spTgt>
                                        </p:tgtEl>
                                        <p:attrNameLst>
                                          <p:attrName>ppt_c</p:attrName>
                                        </p:attrNameLst>
                                      </p:cBhvr>
                                      <p:to>
                                        <a:schemeClr val="bg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21509"/>
                                        </p:tgtEl>
                                        <p:attrNameLst>
                                          <p:attrName>style.visibility</p:attrName>
                                        </p:attrNameLst>
                                      </p:cBhvr>
                                      <p:to>
                                        <p:strVal val="visible"/>
                                      </p:to>
                                    </p:set>
                                    <p:animEffect transition="in" filter="box(out)">
                                      <p:cBhvr>
                                        <p:cTn id="23"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xmlns="" id="{47EE3B2D-BC67-4A15-ADA0-40AC0EF08454}"/>
              </a:ext>
            </a:extLst>
          </p:cNvPr>
          <p:cNvSpPr>
            <a:spLocks noGrp="1" noChangeArrowheads="1"/>
          </p:cNvSpPr>
          <p:nvPr>
            <p:ph type="body" idx="1"/>
          </p:nvPr>
        </p:nvSpPr>
        <p:spPr>
          <a:xfrm>
            <a:off x="2057400" y="990600"/>
            <a:ext cx="8153400" cy="4953000"/>
          </a:xfrm>
        </p:spPr>
        <p:txBody>
          <a:bodyPr>
            <a:normAutofit lnSpcReduction="10000"/>
          </a:bodyPr>
          <a:lstStyle/>
          <a:p>
            <a:pPr>
              <a:lnSpc>
                <a:spcPct val="90000"/>
              </a:lnSpc>
            </a:pPr>
            <a:r>
              <a:rPr lang="en-US" altLang="x-none" dirty="0"/>
              <a:t>We can draw inference about </a:t>
            </a:r>
            <a:r>
              <a:rPr lang="en-US" altLang="x-none" dirty="0">
                <a:latin typeface="Symbol" panose="05050102010706020507" pitchFamily="18" charset="2"/>
              </a:rPr>
              <a:t>b</a:t>
            </a:r>
            <a:r>
              <a:rPr lang="en-US" altLang="x-none" baseline="-25000" dirty="0"/>
              <a:t>1 </a:t>
            </a:r>
            <a:r>
              <a:rPr lang="en-US" altLang="x-none" dirty="0"/>
              <a:t>from b</a:t>
            </a:r>
            <a:r>
              <a:rPr lang="en-US" altLang="x-none" baseline="-25000" dirty="0"/>
              <a:t>1 </a:t>
            </a:r>
            <a:r>
              <a:rPr lang="en-US" altLang="x-none" dirty="0"/>
              <a:t>by testing</a:t>
            </a:r>
          </a:p>
          <a:p>
            <a:pPr lvl="1">
              <a:lnSpc>
                <a:spcPct val="90000"/>
              </a:lnSpc>
              <a:buFontTx/>
              <a:buNone/>
            </a:pPr>
            <a:r>
              <a:rPr lang="en-US" altLang="x-none" dirty="0"/>
              <a:t>H</a:t>
            </a:r>
            <a:r>
              <a:rPr lang="en-US" altLang="x-none" baseline="-25000" dirty="0"/>
              <a:t>0</a:t>
            </a:r>
            <a:r>
              <a:rPr lang="en-US" altLang="x-none" dirty="0"/>
              <a:t>: </a:t>
            </a:r>
            <a:r>
              <a:rPr lang="en-US" altLang="x-none" dirty="0">
                <a:latin typeface="Symbol" panose="05050102010706020507" pitchFamily="18" charset="2"/>
              </a:rPr>
              <a:t>b</a:t>
            </a:r>
            <a:r>
              <a:rPr lang="en-US" altLang="x-none" baseline="-25000" dirty="0"/>
              <a:t>1</a:t>
            </a:r>
            <a:r>
              <a:rPr lang="en-US" altLang="x-none" dirty="0"/>
              <a:t> = 0</a:t>
            </a:r>
          </a:p>
          <a:p>
            <a:pPr lvl="1">
              <a:lnSpc>
                <a:spcPct val="90000"/>
              </a:lnSpc>
              <a:buFontTx/>
              <a:buNone/>
            </a:pPr>
            <a:r>
              <a:rPr lang="en-US" altLang="x-none" dirty="0"/>
              <a:t>H</a:t>
            </a:r>
            <a:r>
              <a:rPr lang="en-US" altLang="x-none" baseline="-25000" dirty="0"/>
              <a:t>1</a:t>
            </a:r>
            <a:r>
              <a:rPr lang="en-US" altLang="x-none" dirty="0"/>
              <a:t>: </a:t>
            </a:r>
            <a:r>
              <a:rPr lang="en-US" altLang="x-none" dirty="0">
                <a:latin typeface="Symbol" panose="05050102010706020507" pitchFamily="18" charset="2"/>
              </a:rPr>
              <a:t>b</a:t>
            </a:r>
            <a:r>
              <a:rPr lang="en-US" altLang="x-none" baseline="-25000" dirty="0"/>
              <a:t>1 </a:t>
            </a:r>
            <a:r>
              <a:rPr lang="en-US" altLang="x-none" dirty="0">
                <a:latin typeface="Symbol" panose="05050102010706020507" pitchFamily="18" charset="2"/>
              </a:rPr>
              <a:t>¹</a:t>
            </a:r>
            <a:r>
              <a:rPr lang="en-US" altLang="x-none" dirty="0"/>
              <a:t> 0 (or &lt; 0,or &gt; 0)</a:t>
            </a:r>
          </a:p>
          <a:p>
            <a:pPr lvl="1">
              <a:lnSpc>
                <a:spcPct val="90000"/>
              </a:lnSpc>
              <a:buFontTx/>
              <a:buNone/>
            </a:pPr>
            <a:r>
              <a:rPr lang="en-US" altLang="x-none" dirty="0"/>
              <a:t>b</a:t>
            </a:r>
            <a:r>
              <a:rPr lang="en-US" altLang="x-none" sz="1800" dirty="0"/>
              <a:t>1 </a:t>
            </a:r>
            <a:r>
              <a:rPr lang="en-US" altLang="x-none" dirty="0"/>
              <a:t>is the slope computed for the simple linear regression</a:t>
            </a:r>
          </a:p>
          <a:p>
            <a:pPr lvl="1">
              <a:lnSpc>
                <a:spcPct val="90000"/>
              </a:lnSpc>
            </a:pPr>
            <a:r>
              <a:rPr lang="en-US" altLang="x-none" dirty="0"/>
              <a:t>The test statistic is</a:t>
            </a:r>
          </a:p>
          <a:p>
            <a:pPr lvl="1">
              <a:lnSpc>
                <a:spcPct val="90000"/>
              </a:lnSpc>
            </a:pPr>
            <a:endParaRPr lang="en-US" altLang="x-none" dirty="0"/>
          </a:p>
          <a:p>
            <a:pPr lvl="1">
              <a:lnSpc>
                <a:spcPct val="90000"/>
              </a:lnSpc>
            </a:pPr>
            <a:endParaRPr lang="en-US" altLang="x-none" dirty="0"/>
          </a:p>
          <a:p>
            <a:pPr lvl="1">
              <a:lnSpc>
                <a:spcPct val="90000"/>
              </a:lnSpc>
            </a:pPr>
            <a:endParaRPr lang="en-US" altLang="x-none" dirty="0"/>
          </a:p>
          <a:p>
            <a:pPr lvl="1">
              <a:lnSpc>
                <a:spcPct val="90000"/>
              </a:lnSpc>
            </a:pPr>
            <a:endParaRPr lang="en-US" altLang="x-none" dirty="0"/>
          </a:p>
          <a:p>
            <a:pPr lvl="1">
              <a:lnSpc>
                <a:spcPct val="90000"/>
              </a:lnSpc>
            </a:pPr>
            <a:endParaRPr lang="en-US" altLang="x-none" dirty="0"/>
          </a:p>
          <a:p>
            <a:pPr lvl="1">
              <a:lnSpc>
                <a:spcPct val="90000"/>
              </a:lnSpc>
            </a:pPr>
            <a:endParaRPr lang="en-US" altLang="x-none" dirty="0"/>
          </a:p>
          <a:p>
            <a:pPr lvl="1">
              <a:lnSpc>
                <a:spcPct val="90000"/>
              </a:lnSpc>
            </a:pPr>
            <a:r>
              <a:rPr lang="en-US" altLang="x-none" dirty="0"/>
              <a:t>If the error variable is normally distributed, the statistic has Student t distribution with degree of freedom= n-2.</a:t>
            </a:r>
          </a:p>
        </p:txBody>
      </p:sp>
      <p:graphicFrame>
        <p:nvGraphicFramePr>
          <p:cNvPr id="25605" name="Object 5">
            <a:extLst>
              <a:ext uri="{FF2B5EF4-FFF2-40B4-BE49-F238E27FC236}">
                <a16:creationId xmlns:a16="http://schemas.microsoft.com/office/drawing/2014/main" xmlns="" id="{4A73CABC-C764-4726-85A4-8CEEB5743EC9}"/>
              </a:ext>
            </a:extLst>
          </p:cNvPr>
          <p:cNvGraphicFramePr>
            <a:graphicFrameLocks noChangeAspect="1"/>
          </p:cNvGraphicFramePr>
          <p:nvPr/>
        </p:nvGraphicFramePr>
        <p:xfrm>
          <a:off x="3867151" y="3124200"/>
          <a:ext cx="1736725" cy="1123950"/>
        </p:xfrm>
        <a:graphic>
          <a:graphicData uri="http://schemas.openxmlformats.org/presentationml/2006/ole">
            <mc:AlternateContent xmlns:mc="http://schemas.openxmlformats.org/markup-compatibility/2006">
              <mc:Choice xmlns:v="urn:schemas-microsoft-com:vml" Requires="v">
                <p:oleObj spid="_x0000_s6152" name="Equation" r:id="rId3" imgW="647700" imgH="419100" progId="Equation.3">
                  <p:embed/>
                </p:oleObj>
              </mc:Choice>
              <mc:Fallback>
                <p:oleObj name="Equation" r:id="rId3" imgW="647700" imgH="419100" progId="Equation.3">
                  <p:embed/>
                  <p:pic>
                    <p:nvPicPr>
                      <p:cNvPr id="25605" name="Object 5">
                        <a:extLst>
                          <a:ext uri="{FF2B5EF4-FFF2-40B4-BE49-F238E27FC236}">
                            <a16:creationId xmlns:a16="http://schemas.microsoft.com/office/drawing/2014/main" xmlns="" id="{4A73CABC-C764-4726-85A4-8CEEB5743E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7151" y="3124200"/>
                        <a:ext cx="1736725" cy="1123950"/>
                      </a:xfrm>
                      <a:prstGeom prst="rect">
                        <a:avLst/>
                      </a:prstGeom>
                      <a:solidFill>
                        <a:srgbClr val="FF9900"/>
                      </a:solidFill>
                      <a:ln w="9525">
                        <a:solidFill>
                          <a:srgbClr val="2C2CB0"/>
                        </a:solidFill>
                        <a:miter lim="800000"/>
                        <a:headEnd/>
                        <a:tailEnd/>
                      </a:ln>
                      <a:effectLst>
                        <a:outerShdw dist="107763" dir="18900000" algn="ctr" rotWithShape="0">
                          <a:schemeClr val="tx1"/>
                        </a:outerShdw>
                      </a:effectLst>
                    </p:spPr>
                  </p:pic>
                </p:oleObj>
              </mc:Fallback>
            </mc:AlternateContent>
          </a:graphicData>
        </a:graphic>
      </p:graphicFrame>
      <p:grpSp>
        <p:nvGrpSpPr>
          <p:cNvPr id="25613" name="Group 13">
            <a:extLst>
              <a:ext uri="{FF2B5EF4-FFF2-40B4-BE49-F238E27FC236}">
                <a16:creationId xmlns:a16="http://schemas.microsoft.com/office/drawing/2014/main" xmlns="" id="{6B24A992-1E28-45A7-BB4B-1F27909E8D79}"/>
              </a:ext>
            </a:extLst>
          </p:cNvPr>
          <p:cNvGrpSpPr>
            <a:grpSpLocks/>
          </p:cNvGrpSpPr>
          <p:nvPr/>
        </p:nvGrpSpPr>
        <p:grpSpPr bwMode="auto">
          <a:xfrm>
            <a:off x="2917825" y="3962404"/>
            <a:ext cx="2495550" cy="749301"/>
            <a:chOff x="770" y="2736"/>
            <a:chExt cx="1572" cy="472"/>
          </a:xfrm>
        </p:grpSpPr>
        <p:sp>
          <p:nvSpPr>
            <p:cNvPr id="25607" name="Text Box 7">
              <a:extLst>
                <a:ext uri="{FF2B5EF4-FFF2-40B4-BE49-F238E27FC236}">
                  <a16:creationId xmlns:a16="http://schemas.microsoft.com/office/drawing/2014/main" xmlns="" id="{73A7E9ED-2B31-4092-A34E-5CF015479617}"/>
                </a:ext>
              </a:extLst>
            </p:cNvPr>
            <p:cNvSpPr txBox="1">
              <a:spLocks noChangeArrowheads="1"/>
            </p:cNvSpPr>
            <p:nvPr/>
          </p:nvSpPr>
          <p:spPr bwMode="auto">
            <a:xfrm>
              <a:off x="770" y="2975"/>
              <a:ext cx="157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t>The standard error of b</a:t>
              </a:r>
              <a:r>
                <a:rPr lang="en-US" altLang="x-none" baseline="-25000"/>
                <a:t>1</a:t>
              </a:r>
              <a:r>
                <a:rPr lang="en-US" altLang="x-none"/>
                <a:t>.</a:t>
              </a:r>
            </a:p>
          </p:txBody>
        </p:sp>
        <p:sp>
          <p:nvSpPr>
            <p:cNvPr id="25608" name="Line 8">
              <a:extLst>
                <a:ext uri="{FF2B5EF4-FFF2-40B4-BE49-F238E27FC236}">
                  <a16:creationId xmlns:a16="http://schemas.microsoft.com/office/drawing/2014/main" xmlns="" id="{4350C351-83AF-468C-90C9-97E93E9360B0}"/>
                </a:ext>
              </a:extLst>
            </p:cNvPr>
            <p:cNvSpPr>
              <a:spLocks noChangeShapeType="1"/>
            </p:cNvSpPr>
            <p:nvPr/>
          </p:nvSpPr>
          <p:spPr bwMode="auto">
            <a:xfrm flipV="1">
              <a:off x="1776" y="2736"/>
              <a:ext cx="144" cy="2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a:p>
          </p:txBody>
        </p:sp>
      </p:grpSp>
      <p:graphicFrame>
        <p:nvGraphicFramePr>
          <p:cNvPr id="25610" name="Object 10">
            <a:extLst>
              <a:ext uri="{FF2B5EF4-FFF2-40B4-BE49-F238E27FC236}">
                <a16:creationId xmlns:a16="http://schemas.microsoft.com/office/drawing/2014/main" xmlns="" id="{A82B6A09-35EA-4C33-ACA8-A3B85988EA20}"/>
              </a:ext>
            </a:extLst>
          </p:cNvPr>
          <p:cNvGraphicFramePr>
            <a:graphicFrameLocks noChangeAspect="1"/>
          </p:cNvGraphicFramePr>
          <p:nvPr/>
        </p:nvGraphicFramePr>
        <p:xfrm>
          <a:off x="6324600" y="3124200"/>
          <a:ext cx="2732088" cy="1181100"/>
        </p:xfrm>
        <a:graphic>
          <a:graphicData uri="http://schemas.openxmlformats.org/presentationml/2006/ole">
            <mc:AlternateContent xmlns:mc="http://schemas.openxmlformats.org/markup-compatibility/2006">
              <mc:Choice xmlns:v="urn:schemas-microsoft-com:vml" Requires="v">
                <p:oleObj spid="_x0000_s6153" name="Equation" r:id="rId5" imgW="1028700" imgH="444500" progId="Equation.3">
                  <p:embed/>
                </p:oleObj>
              </mc:Choice>
              <mc:Fallback>
                <p:oleObj name="Equation" r:id="rId5" imgW="1028700" imgH="444500" progId="Equation.3">
                  <p:embed/>
                  <p:pic>
                    <p:nvPicPr>
                      <p:cNvPr id="25610" name="Object 10">
                        <a:extLst>
                          <a:ext uri="{FF2B5EF4-FFF2-40B4-BE49-F238E27FC236}">
                            <a16:creationId xmlns:a16="http://schemas.microsoft.com/office/drawing/2014/main" xmlns="" id="{A82B6A09-35EA-4C33-ACA8-A3B85988EA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3124200"/>
                        <a:ext cx="2732088" cy="1181100"/>
                      </a:xfrm>
                      <a:prstGeom prst="rect">
                        <a:avLst/>
                      </a:prstGeom>
                      <a:solidFill>
                        <a:srgbClr val="FF9900"/>
                      </a:solidFill>
                      <a:ln w="9525">
                        <a:solidFill>
                          <a:srgbClr val="2C2CB0"/>
                        </a:solidFill>
                        <a:miter lim="800000"/>
                        <a:headEnd/>
                        <a:tailEnd/>
                      </a:ln>
                      <a:effectLst>
                        <a:outerShdw dist="107763" dir="18900000" algn="ctr" rotWithShape="0">
                          <a:schemeClr val="tx1"/>
                        </a:outerShdw>
                      </a:effectLst>
                    </p:spPr>
                  </p:pic>
                </p:oleObj>
              </mc:Fallback>
            </mc:AlternateContent>
          </a:graphicData>
        </a:graphic>
      </p:graphicFrame>
      <p:sp>
        <p:nvSpPr>
          <p:cNvPr id="25611" name="Text Box 11">
            <a:extLst>
              <a:ext uri="{FF2B5EF4-FFF2-40B4-BE49-F238E27FC236}">
                <a16:creationId xmlns:a16="http://schemas.microsoft.com/office/drawing/2014/main" xmlns="" id="{C26A8776-CDD4-4184-BC1B-73A91BECFFE4}"/>
              </a:ext>
            </a:extLst>
          </p:cNvPr>
          <p:cNvSpPr txBox="1">
            <a:spLocks noChangeArrowheads="1"/>
          </p:cNvSpPr>
          <p:nvPr/>
        </p:nvSpPr>
        <p:spPr bwMode="auto">
          <a:xfrm>
            <a:off x="5676900" y="3383241"/>
            <a:ext cx="77957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x-none"/>
              <a:t>where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dissolve">
                                      <p:cBhvr>
                                        <p:cTn id="7" dur="500"/>
                                        <p:tgtEl>
                                          <p:spTgt spid="25605"/>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5611"/>
                                        </p:tgtEl>
                                        <p:attrNameLst>
                                          <p:attrName>style.visibility</p:attrName>
                                        </p:attrNameLst>
                                      </p:cBhvr>
                                      <p:to>
                                        <p:strVal val="visible"/>
                                      </p:to>
                                    </p:set>
                                  </p:childTnLst>
                                </p:cTn>
                              </p:par>
                            </p:childTnLst>
                          </p:cTn>
                        </p:par>
                        <p:par>
                          <p:cTn id="11" fill="hold" nodeType="afterGroup">
                            <p:stCondLst>
                              <p:cond delay="1000"/>
                            </p:stCondLst>
                            <p:childTnLst>
                              <p:par>
                                <p:cTn id="12" presetID="9" presetClass="entr" presetSubtype="0" fill="hold" nodeType="afterEffect">
                                  <p:stCondLst>
                                    <p:cond delay="0"/>
                                  </p:stCondLst>
                                  <p:childTnLst>
                                    <p:set>
                                      <p:cBhvr>
                                        <p:cTn id="13" dur="1" fill="hold">
                                          <p:stCondLst>
                                            <p:cond delay="0"/>
                                          </p:stCondLst>
                                        </p:cTn>
                                        <p:tgtEl>
                                          <p:spTgt spid="25610"/>
                                        </p:tgtEl>
                                        <p:attrNameLst>
                                          <p:attrName>style.visibility</p:attrName>
                                        </p:attrNameLst>
                                      </p:cBhvr>
                                      <p:to>
                                        <p:strVal val="visible"/>
                                      </p:to>
                                    </p:set>
                                    <p:animEffect transition="in" filter="dissolve">
                                      <p:cBhvr>
                                        <p:cTn id="14" dur="500"/>
                                        <p:tgtEl>
                                          <p:spTgt spid="25610"/>
                                        </p:tgtEl>
                                      </p:cBhvr>
                                    </p:animEffect>
                                  </p:childTnLst>
                                </p:cTn>
                              </p:par>
                            </p:childTnLst>
                          </p:cTn>
                        </p:par>
                        <p:par>
                          <p:cTn id="15" fill="hold" nodeType="afterGroup">
                            <p:stCondLst>
                              <p:cond delay="1500"/>
                            </p:stCondLst>
                            <p:childTnLst>
                              <p:par>
                                <p:cTn id="16" presetID="22" presetClass="entr" presetSubtype="4" fill="hold" nodeType="afterEffect">
                                  <p:stCondLst>
                                    <p:cond delay="0"/>
                                  </p:stCondLst>
                                  <p:childTnLst>
                                    <p:set>
                                      <p:cBhvr>
                                        <p:cTn id="17" dur="1" fill="hold">
                                          <p:stCondLst>
                                            <p:cond delay="0"/>
                                          </p:stCondLst>
                                        </p:cTn>
                                        <p:tgtEl>
                                          <p:spTgt spid="25613"/>
                                        </p:tgtEl>
                                        <p:attrNameLst>
                                          <p:attrName>style.visibility</p:attrName>
                                        </p:attrNameLst>
                                      </p:cBhvr>
                                      <p:to>
                                        <p:strVal val="visible"/>
                                      </p:to>
                                    </p:set>
                                    <p:animEffect transition="in" filter="wipe(down)">
                                      <p:cBhvr>
                                        <p:cTn id="18" dur="500"/>
                                        <p:tgtEl>
                                          <p:spTgt spid="25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6E635F-4B6E-4B2A-8B8A-13F9E636139C}"/>
              </a:ext>
            </a:extLst>
          </p:cNvPr>
          <p:cNvSpPr>
            <a:spLocks noGrp="1"/>
          </p:cNvSpPr>
          <p:nvPr>
            <p:ph type="title"/>
          </p:nvPr>
        </p:nvSpPr>
        <p:spPr/>
        <p:txBody>
          <a:bodyPr/>
          <a:lstStyle/>
          <a:p>
            <a:r>
              <a:rPr lang="en-US" dirty="0"/>
              <a:t>Assumptions of simple linear regression</a:t>
            </a:r>
            <a:endParaRPr lang="x-none" dirty="0"/>
          </a:p>
        </p:txBody>
      </p:sp>
      <p:sp>
        <p:nvSpPr>
          <p:cNvPr id="3" name="Content Placeholder 2">
            <a:extLst>
              <a:ext uri="{FF2B5EF4-FFF2-40B4-BE49-F238E27FC236}">
                <a16:creationId xmlns:a16="http://schemas.microsoft.com/office/drawing/2014/main" xmlns="" id="{1441F00E-1F4D-4019-9088-6312D3B4916E}"/>
              </a:ext>
            </a:extLst>
          </p:cNvPr>
          <p:cNvSpPr>
            <a:spLocks noGrp="1"/>
          </p:cNvSpPr>
          <p:nvPr>
            <p:ph idx="1"/>
          </p:nvPr>
        </p:nvSpPr>
        <p:spPr/>
        <p:txBody>
          <a:bodyPr>
            <a:normAutofit fontScale="92500" lnSpcReduction="20000"/>
          </a:bodyPr>
          <a:lstStyle/>
          <a:p>
            <a:r>
              <a:rPr lang="en-US" dirty="0"/>
              <a:t>Simple linear regression is a parametric test, meaning that it makes certain assumptions about the data. These assumptions are:</a:t>
            </a:r>
          </a:p>
          <a:p>
            <a:pPr lvl="1"/>
            <a:r>
              <a:rPr lang="en-US" dirty="0"/>
              <a:t>Homogeneity of variance (homoscedasticity): the size of the error in our prediction doesn’t change significantly across the values of the independent variable.</a:t>
            </a:r>
          </a:p>
          <a:p>
            <a:pPr lvl="1"/>
            <a:r>
              <a:rPr lang="en-US" dirty="0"/>
              <a:t>Independence of observations: the observations in the dataset were collected using statistically valid sampling methods, and there are no hidden relationships among observations.</a:t>
            </a:r>
          </a:p>
          <a:p>
            <a:pPr lvl="1"/>
            <a:r>
              <a:rPr lang="en-US" dirty="0"/>
              <a:t>Normality: The data follows a normal distribution.</a:t>
            </a:r>
          </a:p>
          <a:p>
            <a:pPr lvl="1"/>
            <a:r>
              <a:rPr lang="en-US" dirty="0"/>
              <a:t>The relationship between the independent and dependent variable is linear: the line of best fit through the data points is a straight line (rather than a curve or some sort of grouping factor).</a:t>
            </a:r>
          </a:p>
          <a:p>
            <a:r>
              <a:rPr lang="en-US" dirty="0"/>
              <a:t>If your data do not meet the assumptions of homoscedasticity or normality, you may be able to use a nonparametric test instead, such as the Spearman rank test.</a:t>
            </a:r>
          </a:p>
        </p:txBody>
      </p:sp>
    </p:spTree>
    <p:extLst>
      <p:ext uri="{BB962C8B-B14F-4D97-AF65-F5344CB8AC3E}">
        <p14:creationId xmlns:p14="http://schemas.microsoft.com/office/powerpoint/2010/main" val="1854993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3C7444-B7B0-4A5E-AC27-556AB3005235}"/>
              </a:ext>
            </a:extLst>
          </p:cNvPr>
          <p:cNvSpPr>
            <a:spLocks noGrp="1"/>
          </p:cNvSpPr>
          <p:nvPr>
            <p:ph type="title"/>
          </p:nvPr>
        </p:nvSpPr>
        <p:spPr/>
        <p:txBody>
          <a:bodyPr/>
          <a:lstStyle/>
          <a:p>
            <a:r>
              <a:rPr lang="en-US" dirty="0"/>
              <a:t>Example: Data that doesn’t meet the assumptions</a:t>
            </a:r>
            <a:endParaRPr lang="x-none" dirty="0"/>
          </a:p>
        </p:txBody>
      </p:sp>
      <p:sp>
        <p:nvSpPr>
          <p:cNvPr id="3" name="Content Placeholder 2">
            <a:extLst>
              <a:ext uri="{FF2B5EF4-FFF2-40B4-BE49-F238E27FC236}">
                <a16:creationId xmlns:a16="http://schemas.microsoft.com/office/drawing/2014/main" xmlns="" id="{5459402C-8AE3-406F-9EB0-E01EA093F51B}"/>
              </a:ext>
            </a:extLst>
          </p:cNvPr>
          <p:cNvSpPr>
            <a:spLocks noGrp="1"/>
          </p:cNvSpPr>
          <p:nvPr>
            <p:ph idx="1"/>
          </p:nvPr>
        </p:nvSpPr>
        <p:spPr/>
        <p:txBody>
          <a:bodyPr/>
          <a:lstStyle/>
          <a:p>
            <a:r>
              <a:rPr lang="en-US" dirty="0"/>
              <a:t>You think there is a linear relationship between meat consumption and the incidence of cancer in the U.S. </a:t>
            </a:r>
          </a:p>
          <a:p>
            <a:r>
              <a:rPr lang="en-US" dirty="0"/>
              <a:t>However, you find that much more data has been collected at high rates of meat consumption than at low rates of meat consumption, </a:t>
            </a:r>
          </a:p>
          <a:p>
            <a:r>
              <a:rPr lang="en-US" dirty="0"/>
              <a:t>With the result that there is much more variation in the estimate of cancer rates at the low range than at the high range. </a:t>
            </a:r>
          </a:p>
          <a:p>
            <a:r>
              <a:rPr lang="en-US" dirty="0"/>
              <a:t>Because the data violate the assumption of homoscedasticity, it doesn’t work for regression.</a:t>
            </a:r>
            <a:endParaRPr lang="x-none" dirty="0"/>
          </a:p>
        </p:txBody>
      </p:sp>
    </p:spTree>
    <p:extLst>
      <p:ext uri="{BB962C8B-B14F-4D97-AF65-F5344CB8AC3E}">
        <p14:creationId xmlns:p14="http://schemas.microsoft.com/office/powerpoint/2010/main" val="489824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14D59B-6594-47AF-A8B5-EC8F9B4A5965}"/>
              </a:ext>
            </a:extLst>
          </p:cNvPr>
          <p:cNvSpPr>
            <a:spLocks noGrp="1"/>
          </p:cNvSpPr>
          <p:nvPr>
            <p:ph type="title"/>
          </p:nvPr>
        </p:nvSpPr>
        <p:spPr/>
        <p:txBody>
          <a:bodyPr/>
          <a:lstStyle/>
          <a:p>
            <a:r>
              <a:rPr lang="en-US" dirty="0"/>
              <a:t>Implementing simple linear regression in Python</a:t>
            </a:r>
            <a:endParaRPr lang="x-none" dirty="0"/>
          </a:p>
        </p:txBody>
      </p:sp>
      <p:sp>
        <p:nvSpPr>
          <p:cNvPr id="3" name="Content Placeholder 2">
            <a:extLst>
              <a:ext uri="{FF2B5EF4-FFF2-40B4-BE49-F238E27FC236}">
                <a16:creationId xmlns:a16="http://schemas.microsoft.com/office/drawing/2014/main" xmlns="" id="{7F2791B2-7075-49A6-86DF-2833C0D904A0}"/>
              </a:ext>
            </a:extLst>
          </p:cNvPr>
          <p:cNvSpPr>
            <a:spLocks noGrp="1"/>
          </p:cNvSpPr>
          <p:nvPr>
            <p:ph idx="1"/>
          </p:nvPr>
        </p:nvSpPr>
        <p:spPr/>
        <p:txBody>
          <a:bodyPr>
            <a:normAutofit lnSpcReduction="10000"/>
          </a:bodyPr>
          <a:lstStyle/>
          <a:p>
            <a:pPr>
              <a:buFont typeface="+mj-lt"/>
              <a:buAutoNum type="arabicPeriod"/>
            </a:pPr>
            <a:r>
              <a:rPr lang="en-US" dirty="0"/>
              <a:t>Import the packages and classes .</a:t>
            </a:r>
          </a:p>
          <a:p>
            <a:pPr>
              <a:buFont typeface="+mj-lt"/>
              <a:buAutoNum type="arabicPeriod"/>
            </a:pPr>
            <a:r>
              <a:rPr lang="en-US" dirty="0"/>
              <a:t>Import the data</a:t>
            </a:r>
          </a:p>
          <a:p>
            <a:pPr>
              <a:buFont typeface="+mj-lt"/>
              <a:buAutoNum type="arabicPeriod"/>
            </a:pPr>
            <a:r>
              <a:rPr lang="en-US" dirty="0"/>
              <a:t>Visualize the data</a:t>
            </a:r>
          </a:p>
          <a:p>
            <a:pPr>
              <a:buFont typeface="+mj-lt"/>
              <a:buAutoNum type="arabicPeriod"/>
            </a:pPr>
            <a:r>
              <a:rPr lang="en-US" dirty="0"/>
              <a:t>Handle missing values and clean the data</a:t>
            </a:r>
          </a:p>
          <a:p>
            <a:pPr>
              <a:buFont typeface="+mj-lt"/>
              <a:buAutoNum type="arabicPeriod"/>
            </a:pPr>
            <a:r>
              <a:rPr lang="en-US" dirty="0"/>
              <a:t>Split the data into training and test sets</a:t>
            </a:r>
          </a:p>
          <a:p>
            <a:pPr>
              <a:buFont typeface="+mj-lt"/>
              <a:buAutoNum type="arabicPeriod"/>
            </a:pPr>
            <a:r>
              <a:rPr lang="en-US" dirty="0"/>
              <a:t>Build the regression model and train it.</a:t>
            </a:r>
          </a:p>
          <a:p>
            <a:pPr>
              <a:buFont typeface="+mj-lt"/>
              <a:buAutoNum type="arabicPeriod"/>
            </a:pPr>
            <a:r>
              <a:rPr lang="en-US" dirty="0"/>
              <a:t>Check the results of model fitting to know whether the model is satisfactory using plots.</a:t>
            </a:r>
          </a:p>
          <a:p>
            <a:pPr>
              <a:buFont typeface="+mj-lt"/>
              <a:buAutoNum type="arabicPeriod"/>
            </a:pPr>
            <a:r>
              <a:rPr lang="en-US" dirty="0"/>
              <a:t>Make predictions using unseen data.</a:t>
            </a:r>
          </a:p>
        </p:txBody>
      </p:sp>
    </p:spTree>
    <p:extLst>
      <p:ext uri="{BB962C8B-B14F-4D97-AF65-F5344CB8AC3E}">
        <p14:creationId xmlns:p14="http://schemas.microsoft.com/office/powerpoint/2010/main" val="556198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08581E-99F8-4244-B56D-28433E5D31A3}"/>
              </a:ext>
            </a:extLst>
          </p:cNvPr>
          <p:cNvSpPr>
            <a:spLocks noGrp="1"/>
          </p:cNvSpPr>
          <p:nvPr>
            <p:ph type="title"/>
          </p:nvPr>
        </p:nvSpPr>
        <p:spPr/>
        <p:txBody>
          <a:bodyPr/>
          <a:lstStyle/>
          <a:p>
            <a:r>
              <a:rPr lang="en-US" dirty="0"/>
              <a:t>Importing packages and data</a:t>
            </a:r>
            <a:endParaRPr lang="x-none" dirty="0"/>
          </a:p>
        </p:txBody>
      </p:sp>
      <p:sp>
        <p:nvSpPr>
          <p:cNvPr id="3" name="Content Placeholder 2">
            <a:extLst>
              <a:ext uri="{FF2B5EF4-FFF2-40B4-BE49-F238E27FC236}">
                <a16:creationId xmlns:a16="http://schemas.microsoft.com/office/drawing/2014/main" xmlns="" id="{689DF8A4-B0D8-4F45-9726-47BBB887FABD}"/>
              </a:ext>
            </a:extLst>
          </p:cNvPr>
          <p:cNvSpPr>
            <a:spLocks noGrp="1"/>
          </p:cNvSpPr>
          <p:nvPr>
            <p:ph idx="1"/>
          </p:nvPr>
        </p:nvSpPr>
        <p:spPr/>
        <p:txBody>
          <a:bodyPr/>
          <a:lstStyle/>
          <a:p>
            <a:endParaRPr lang="x-none" dirty="0"/>
          </a:p>
        </p:txBody>
      </p:sp>
      <p:pic>
        <p:nvPicPr>
          <p:cNvPr id="5" name="Picture 4">
            <a:extLst>
              <a:ext uri="{FF2B5EF4-FFF2-40B4-BE49-F238E27FC236}">
                <a16:creationId xmlns:a16="http://schemas.microsoft.com/office/drawing/2014/main" xmlns="" id="{3AD4F07B-B4C1-4F71-B213-15568D6ECD89}"/>
              </a:ext>
            </a:extLst>
          </p:cNvPr>
          <p:cNvPicPr>
            <a:picLocks noChangeAspect="1"/>
          </p:cNvPicPr>
          <p:nvPr/>
        </p:nvPicPr>
        <p:blipFill rotWithShape="1">
          <a:blip r:embed="rId2"/>
          <a:srcRect b="26927"/>
          <a:stretch/>
        </p:blipFill>
        <p:spPr>
          <a:xfrm>
            <a:off x="962858" y="1825625"/>
            <a:ext cx="6324600" cy="2136775"/>
          </a:xfrm>
          <a:prstGeom prst="rect">
            <a:avLst/>
          </a:prstGeom>
        </p:spPr>
      </p:pic>
    </p:spTree>
    <p:extLst>
      <p:ext uri="{BB962C8B-B14F-4D97-AF65-F5344CB8AC3E}">
        <p14:creationId xmlns:p14="http://schemas.microsoft.com/office/powerpoint/2010/main" val="2546780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E0D82-EE6C-4A99-92C1-81122108E459}"/>
              </a:ext>
            </a:extLst>
          </p:cNvPr>
          <p:cNvSpPr>
            <a:spLocks noGrp="1"/>
          </p:cNvSpPr>
          <p:nvPr>
            <p:ph type="title"/>
          </p:nvPr>
        </p:nvSpPr>
        <p:spPr/>
        <p:txBody>
          <a:bodyPr/>
          <a:lstStyle/>
          <a:p>
            <a:r>
              <a:rPr lang="en-US" dirty="0"/>
              <a:t>Types of Regression approaches</a:t>
            </a:r>
            <a:endParaRPr lang="x-none" dirty="0"/>
          </a:p>
        </p:txBody>
      </p:sp>
      <p:sp>
        <p:nvSpPr>
          <p:cNvPr id="3" name="Content Placeholder 2">
            <a:extLst>
              <a:ext uri="{FF2B5EF4-FFF2-40B4-BE49-F238E27FC236}">
                <a16:creationId xmlns:a16="http://schemas.microsoft.com/office/drawing/2014/main" xmlns="" id="{5CC45546-FB3C-495B-A8EA-FF5879A89D5A}"/>
              </a:ext>
            </a:extLst>
          </p:cNvPr>
          <p:cNvSpPr>
            <a:spLocks noGrp="1"/>
          </p:cNvSpPr>
          <p:nvPr>
            <p:ph idx="1"/>
          </p:nvPr>
        </p:nvSpPr>
        <p:spPr/>
        <p:txBody>
          <a:bodyPr>
            <a:normAutofit/>
          </a:bodyPr>
          <a:lstStyle/>
          <a:p>
            <a:r>
              <a:rPr lang="en-US" dirty="0"/>
              <a:t>There are many types of regression approaches we will study some of them here</a:t>
            </a:r>
          </a:p>
          <a:p>
            <a:pPr lvl="1"/>
            <a:r>
              <a:rPr lang="en-US" dirty="0"/>
              <a:t> Simple Linear Regression </a:t>
            </a:r>
          </a:p>
          <a:p>
            <a:pPr lvl="1"/>
            <a:r>
              <a:rPr lang="en-US" dirty="0"/>
              <a:t> Multiple Linear Regression</a:t>
            </a:r>
          </a:p>
          <a:p>
            <a:pPr lvl="1"/>
            <a:r>
              <a:rPr lang="en-US" dirty="0"/>
              <a:t>Polynomial Regression</a:t>
            </a:r>
          </a:p>
          <a:p>
            <a:pPr lvl="1"/>
            <a:r>
              <a:rPr lang="en-US" dirty="0"/>
              <a:t>Support Vector for Regression (SVR)</a:t>
            </a:r>
          </a:p>
          <a:p>
            <a:pPr lvl="1"/>
            <a:r>
              <a:rPr lang="en-US" dirty="0"/>
              <a:t>Decision Tree Regression</a:t>
            </a:r>
          </a:p>
          <a:p>
            <a:pPr lvl="1"/>
            <a:r>
              <a:rPr lang="en-US" dirty="0"/>
              <a:t>Random Forest Regression</a:t>
            </a:r>
            <a:endParaRPr lang="x-none" dirty="0"/>
          </a:p>
        </p:txBody>
      </p:sp>
    </p:spTree>
    <p:extLst>
      <p:ext uri="{BB962C8B-B14F-4D97-AF65-F5344CB8AC3E}">
        <p14:creationId xmlns:p14="http://schemas.microsoft.com/office/powerpoint/2010/main" val="1956505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F864C5-E4DC-47EA-B2D1-DFAC94A8BD20}"/>
              </a:ext>
            </a:extLst>
          </p:cNvPr>
          <p:cNvSpPr>
            <a:spLocks noGrp="1"/>
          </p:cNvSpPr>
          <p:nvPr>
            <p:ph type="title"/>
          </p:nvPr>
        </p:nvSpPr>
        <p:spPr/>
        <p:txBody>
          <a:bodyPr/>
          <a:lstStyle/>
          <a:p>
            <a:r>
              <a:rPr lang="en-US" dirty="0"/>
              <a:t>Visualize the data</a:t>
            </a:r>
            <a:endParaRPr lang="x-none" dirty="0"/>
          </a:p>
        </p:txBody>
      </p:sp>
      <p:sp>
        <p:nvSpPr>
          <p:cNvPr id="3" name="Content Placeholder 2">
            <a:extLst>
              <a:ext uri="{FF2B5EF4-FFF2-40B4-BE49-F238E27FC236}">
                <a16:creationId xmlns:a16="http://schemas.microsoft.com/office/drawing/2014/main" xmlns="" id="{6142B30B-9B35-406E-A097-764DAC2276B3}"/>
              </a:ext>
            </a:extLst>
          </p:cNvPr>
          <p:cNvSpPr>
            <a:spLocks noGrp="1"/>
          </p:cNvSpPr>
          <p:nvPr>
            <p:ph idx="1"/>
          </p:nvPr>
        </p:nvSpPr>
        <p:spPr/>
        <p:txBody>
          <a:bodyPr/>
          <a:lstStyle/>
          <a:p>
            <a:endParaRPr lang="x-none"/>
          </a:p>
        </p:txBody>
      </p:sp>
      <p:pic>
        <p:nvPicPr>
          <p:cNvPr id="5" name="Picture 4">
            <a:extLst>
              <a:ext uri="{FF2B5EF4-FFF2-40B4-BE49-F238E27FC236}">
                <a16:creationId xmlns:a16="http://schemas.microsoft.com/office/drawing/2014/main" xmlns="" id="{198E6CCB-AC1A-4555-ABC2-67F7C4572549}"/>
              </a:ext>
            </a:extLst>
          </p:cNvPr>
          <p:cNvPicPr>
            <a:picLocks noChangeAspect="1"/>
          </p:cNvPicPr>
          <p:nvPr/>
        </p:nvPicPr>
        <p:blipFill>
          <a:blip r:embed="rId2"/>
          <a:stretch>
            <a:fillRect/>
          </a:stretch>
        </p:blipFill>
        <p:spPr>
          <a:xfrm>
            <a:off x="3070631" y="1996517"/>
            <a:ext cx="6632662" cy="3530159"/>
          </a:xfrm>
          <a:prstGeom prst="rect">
            <a:avLst/>
          </a:prstGeom>
        </p:spPr>
      </p:pic>
    </p:spTree>
    <p:extLst>
      <p:ext uri="{BB962C8B-B14F-4D97-AF65-F5344CB8AC3E}">
        <p14:creationId xmlns:p14="http://schemas.microsoft.com/office/powerpoint/2010/main" val="2927771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FB591F-C52E-4A20-A5D6-587EEFC69AC1}"/>
              </a:ext>
            </a:extLst>
          </p:cNvPr>
          <p:cNvSpPr>
            <a:spLocks noGrp="1"/>
          </p:cNvSpPr>
          <p:nvPr>
            <p:ph type="title"/>
          </p:nvPr>
        </p:nvSpPr>
        <p:spPr/>
        <p:txBody>
          <a:bodyPr/>
          <a:lstStyle/>
          <a:p>
            <a:r>
              <a:rPr lang="en-US" dirty="0"/>
              <a:t>Handle missing values and clean the data</a:t>
            </a:r>
          </a:p>
        </p:txBody>
      </p:sp>
      <p:pic>
        <p:nvPicPr>
          <p:cNvPr id="20" name="Picture 19">
            <a:extLst>
              <a:ext uri="{FF2B5EF4-FFF2-40B4-BE49-F238E27FC236}">
                <a16:creationId xmlns:a16="http://schemas.microsoft.com/office/drawing/2014/main" xmlns="" id="{E6A1EC5C-4C7D-4FDB-B198-931AC01E3670}"/>
              </a:ext>
            </a:extLst>
          </p:cNvPr>
          <p:cNvPicPr>
            <a:picLocks noChangeAspect="1"/>
          </p:cNvPicPr>
          <p:nvPr/>
        </p:nvPicPr>
        <p:blipFill>
          <a:blip r:embed="rId2"/>
          <a:stretch>
            <a:fillRect/>
          </a:stretch>
        </p:blipFill>
        <p:spPr>
          <a:xfrm>
            <a:off x="2895600" y="1487487"/>
            <a:ext cx="2343150" cy="3543300"/>
          </a:xfrm>
          <a:prstGeom prst="rect">
            <a:avLst/>
          </a:prstGeom>
        </p:spPr>
      </p:pic>
      <p:pic>
        <p:nvPicPr>
          <p:cNvPr id="24" name="Picture 23">
            <a:extLst>
              <a:ext uri="{FF2B5EF4-FFF2-40B4-BE49-F238E27FC236}">
                <a16:creationId xmlns:a16="http://schemas.microsoft.com/office/drawing/2014/main" xmlns="" id="{4416F8B1-B4BF-44E3-B091-7DA3DC39A0EB}"/>
              </a:ext>
            </a:extLst>
          </p:cNvPr>
          <p:cNvPicPr>
            <a:picLocks noChangeAspect="1"/>
          </p:cNvPicPr>
          <p:nvPr/>
        </p:nvPicPr>
        <p:blipFill>
          <a:blip r:embed="rId3"/>
          <a:stretch>
            <a:fillRect/>
          </a:stretch>
        </p:blipFill>
        <p:spPr>
          <a:xfrm>
            <a:off x="428625" y="1449387"/>
            <a:ext cx="2466975" cy="3581400"/>
          </a:xfrm>
          <a:prstGeom prst="rect">
            <a:avLst/>
          </a:prstGeom>
        </p:spPr>
      </p:pic>
      <p:pic>
        <p:nvPicPr>
          <p:cNvPr id="28" name="Picture 27">
            <a:extLst>
              <a:ext uri="{FF2B5EF4-FFF2-40B4-BE49-F238E27FC236}">
                <a16:creationId xmlns:a16="http://schemas.microsoft.com/office/drawing/2014/main" xmlns="" id="{46C95173-9025-40B9-ABAD-47E528A0F943}"/>
              </a:ext>
            </a:extLst>
          </p:cNvPr>
          <p:cNvPicPr>
            <a:picLocks noChangeAspect="1"/>
          </p:cNvPicPr>
          <p:nvPr/>
        </p:nvPicPr>
        <p:blipFill>
          <a:blip r:embed="rId4"/>
          <a:stretch>
            <a:fillRect/>
          </a:stretch>
        </p:blipFill>
        <p:spPr>
          <a:xfrm>
            <a:off x="5238750" y="1477962"/>
            <a:ext cx="2505075" cy="3552825"/>
          </a:xfrm>
          <a:prstGeom prst="rect">
            <a:avLst/>
          </a:prstGeom>
        </p:spPr>
      </p:pic>
      <p:sp>
        <p:nvSpPr>
          <p:cNvPr id="29" name="TextBox 28">
            <a:extLst>
              <a:ext uri="{FF2B5EF4-FFF2-40B4-BE49-F238E27FC236}">
                <a16:creationId xmlns:a16="http://schemas.microsoft.com/office/drawing/2014/main" xmlns="" id="{BC805354-2802-4F39-A24A-A3CA8F2919D8}"/>
              </a:ext>
            </a:extLst>
          </p:cNvPr>
          <p:cNvSpPr txBox="1"/>
          <p:nvPr/>
        </p:nvSpPr>
        <p:spPr>
          <a:xfrm>
            <a:off x="8077201" y="2437407"/>
            <a:ext cx="3562350" cy="923330"/>
          </a:xfrm>
          <a:prstGeom prst="rect">
            <a:avLst/>
          </a:prstGeom>
          <a:noFill/>
        </p:spPr>
        <p:txBody>
          <a:bodyPr wrap="square" rtlCol="0">
            <a:spAutoFit/>
          </a:bodyPr>
          <a:lstStyle/>
          <a:p>
            <a:pPr marL="285750" indent="-285750">
              <a:buFont typeface="Arial" panose="020B0604020202020204" pitchFamily="34" charset="0"/>
              <a:buChar char="•"/>
            </a:pPr>
            <a:r>
              <a:rPr lang="en-US" dirty="0"/>
              <a:t>Missing data present</a:t>
            </a:r>
          </a:p>
          <a:p>
            <a:pPr marL="285750" indent="-285750">
              <a:buFont typeface="Arial" panose="020B0604020202020204" pitchFamily="34" charset="0"/>
              <a:buChar char="•"/>
            </a:pPr>
            <a:r>
              <a:rPr lang="en-US" dirty="0"/>
              <a:t>Data cleaning  is required as salary cannot be negative </a:t>
            </a:r>
            <a:endParaRPr lang="x-none" dirty="0"/>
          </a:p>
        </p:txBody>
      </p:sp>
    </p:spTree>
    <p:extLst>
      <p:ext uri="{BB962C8B-B14F-4D97-AF65-F5344CB8AC3E}">
        <p14:creationId xmlns:p14="http://schemas.microsoft.com/office/powerpoint/2010/main" val="2382150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D8CC57-F4B5-4293-A9D1-03FA8B860261}"/>
              </a:ext>
            </a:extLst>
          </p:cNvPr>
          <p:cNvSpPr>
            <a:spLocks noGrp="1"/>
          </p:cNvSpPr>
          <p:nvPr>
            <p:ph type="title"/>
          </p:nvPr>
        </p:nvSpPr>
        <p:spPr/>
        <p:txBody>
          <a:bodyPr/>
          <a:lstStyle/>
          <a:p>
            <a:r>
              <a:rPr lang="en-US" dirty="0"/>
              <a:t>code</a:t>
            </a:r>
            <a:endParaRPr lang="x-none" dirty="0"/>
          </a:p>
        </p:txBody>
      </p:sp>
      <p:pic>
        <p:nvPicPr>
          <p:cNvPr id="7" name="Content Placeholder 6">
            <a:extLst>
              <a:ext uri="{FF2B5EF4-FFF2-40B4-BE49-F238E27FC236}">
                <a16:creationId xmlns:a16="http://schemas.microsoft.com/office/drawing/2014/main" xmlns="" id="{826D082E-C951-4285-A9CE-DB7F0589FEC8}"/>
              </a:ext>
            </a:extLst>
          </p:cNvPr>
          <p:cNvPicPr>
            <a:picLocks noGrp="1" noChangeAspect="1"/>
          </p:cNvPicPr>
          <p:nvPr>
            <p:ph idx="1"/>
          </p:nvPr>
        </p:nvPicPr>
        <p:blipFill>
          <a:blip r:embed="rId2"/>
          <a:stretch>
            <a:fillRect/>
          </a:stretch>
        </p:blipFill>
        <p:spPr>
          <a:xfrm>
            <a:off x="2505169" y="209464"/>
            <a:ext cx="2476500" cy="3819525"/>
          </a:xfrm>
        </p:spPr>
      </p:pic>
      <p:pic>
        <p:nvPicPr>
          <p:cNvPr id="5" name="Picture 4">
            <a:extLst>
              <a:ext uri="{FF2B5EF4-FFF2-40B4-BE49-F238E27FC236}">
                <a16:creationId xmlns:a16="http://schemas.microsoft.com/office/drawing/2014/main" xmlns="" id="{B3EEA6FA-0C4E-42A4-97A8-22855B7787D6}"/>
              </a:ext>
            </a:extLst>
          </p:cNvPr>
          <p:cNvPicPr>
            <a:picLocks noChangeAspect="1"/>
          </p:cNvPicPr>
          <p:nvPr/>
        </p:nvPicPr>
        <p:blipFill>
          <a:blip r:embed="rId3"/>
          <a:stretch>
            <a:fillRect/>
          </a:stretch>
        </p:blipFill>
        <p:spPr>
          <a:xfrm>
            <a:off x="491369" y="4361949"/>
            <a:ext cx="7267575" cy="2400300"/>
          </a:xfrm>
          <a:prstGeom prst="rect">
            <a:avLst/>
          </a:prstGeom>
        </p:spPr>
      </p:pic>
      <p:pic>
        <p:nvPicPr>
          <p:cNvPr id="9" name="Picture 8">
            <a:extLst>
              <a:ext uri="{FF2B5EF4-FFF2-40B4-BE49-F238E27FC236}">
                <a16:creationId xmlns:a16="http://schemas.microsoft.com/office/drawing/2014/main" xmlns="" id="{09AC2D9D-8B34-4B13-89A8-8A63CECA7557}"/>
              </a:ext>
            </a:extLst>
          </p:cNvPr>
          <p:cNvPicPr>
            <a:picLocks noChangeAspect="1"/>
          </p:cNvPicPr>
          <p:nvPr/>
        </p:nvPicPr>
        <p:blipFill>
          <a:blip r:embed="rId4"/>
          <a:stretch>
            <a:fillRect/>
          </a:stretch>
        </p:blipFill>
        <p:spPr>
          <a:xfrm>
            <a:off x="4981669" y="176126"/>
            <a:ext cx="2524125" cy="3886200"/>
          </a:xfrm>
          <a:prstGeom prst="rect">
            <a:avLst/>
          </a:prstGeom>
        </p:spPr>
      </p:pic>
      <p:pic>
        <p:nvPicPr>
          <p:cNvPr id="11" name="Picture 10">
            <a:extLst>
              <a:ext uri="{FF2B5EF4-FFF2-40B4-BE49-F238E27FC236}">
                <a16:creationId xmlns:a16="http://schemas.microsoft.com/office/drawing/2014/main" xmlns="" id="{E1CF5007-5CD8-4BA6-9F85-5EF5A29190E4}"/>
              </a:ext>
            </a:extLst>
          </p:cNvPr>
          <p:cNvPicPr>
            <a:picLocks noChangeAspect="1"/>
          </p:cNvPicPr>
          <p:nvPr/>
        </p:nvPicPr>
        <p:blipFill>
          <a:blip r:embed="rId5"/>
          <a:stretch>
            <a:fillRect/>
          </a:stretch>
        </p:blipFill>
        <p:spPr>
          <a:xfrm>
            <a:off x="7505794" y="176126"/>
            <a:ext cx="2533650" cy="3876675"/>
          </a:xfrm>
          <a:prstGeom prst="rect">
            <a:avLst/>
          </a:prstGeom>
        </p:spPr>
      </p:pic>
    </p:spTree>
    <p:extLst>
      <p:ext uri="{BB962C8B-B14F-4D97-AF65-F5344CB8AC3E}">
        <p14:creationId xmlns:p14="http://schemas.microsoft.com/office/powerpoint/2010/main" val="3323481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CEA9B6-BE59-40D3-A6E4-C408CED5D6E1}"/>
              </a:ext>
            </a:extLst>
          </p:cNvPr>
          <p:cNvSpPr>
            <a:spLocks noGrp="1"/>
          </p:cNvSpPr>
          <p:nvPr>
            <p:ph type="title"/>
          </p:nvPr>
        </p:nvSpPr>
        <p:spPr/>
        <p:txBody>
          <a:bodyPr/>
          <a:lstStyle/>
          <a:p>
            <a:r>
              <a:rPr lang="en-US" dirty="0"/>
              <a:t>Visualizing the processed data</a:t>
            </a:r>
            <a:endParaRPr lang="x-none" dirty="0"/>
          </a:p>
        </p:txBody>
      </p:sp>
      <p:sp>
        <p:nvSpPr>
          <p:cNvPr id="3" name="Content Placeholder 2">
            <a:extLst>
              <a:ext uri="{FF2B5EF4-FFF2-40B4-BE49-F238E27FC236}">
                <a16:creationId xmlns:a16="http://schemas.microsoft.com/office/drawing/2014/main" xmlns="" id="{A1ED0DCB-7652-4FB4-8470-02FF4B3F4187}"/>
              </a:ext>
            </a:extLst>
          </p:cNvPr>
          <p:cNvSpPr>
            <a:spLocks noGrp="1"/>
          </p:cNvSpPr>
          <p:nvPr>
            <p:ph idx="1"/>
          </p:nvPr>
        </p:nvSpPr>
        <p:spPr/>
        <p:txBody>
          <a:bodyPr/>
          <a:lstStyle/>
          <a:p>
            <a:endParaRPr lang="x-none"/>
          </a:p>
        </p:txBody>
      </p:sp>
      <p:pic>
        <p:nvPicPr>
          <p:cNvPr id="9" name="Picture 8">
            <a:extLst>
              <a:ext uri="{FF2B5EF4-FFF2-40B4-BE49-F238E27FC236}">
                <a16:creationId xmlns:a16="http://schemas.microsoft.com/office/drawing/2014/main" xmlns="" id="{214A579F-3FEC-493A-9C88-9E4B427A6D8A}"/>
              </a:ext>
            </a:extLst>
          </p:cNvPr>
          <p:cNvPicPr>
            <a:picLocks noChangeAspect="1"/>
          </p:cNvPicPr>
          <p:nvPr/>
        </p:nvPicPr>
        <p:blipFill>
          <a:blip r:embed="rId2"/>
          <a:stretch>
            <a:fillRect/>
          </a:stretch>
        </p:blipFill>
        <p:spPr>
          <a:xfrm>
            <a:off x="838200" y="1714500"/>
            <a:ext cx="9239250" cy="1714500"/>
          </a:xfrm>
          <a:prstGeom prst="rect">
            <a:avLst/>
          </a:prstGeom>
        </p:spPr>
      </p:pic>
      <p:pic>
        <p:nvPicPr>
          <p:cNvPr id="11" name="Picture 10">
            <a:extLst>
              <a:ext uri="{FF2B5EF4-FFF2-40B4-BE49-F238E27FC236}">
                <a16:creationId xmlns:a16="http://schemas.microsoft.com/office/drawing/2014/main" xmlns="" id="{FB523408-885F-4919-94D3-AAE46827C4AD}"/>
              </a:ext>
            </a:extLst>
          </p:cNvPr>
          <p:cNvPicPr>
            <a:picLocks noChangeAspect="1"/>
          </p:cNvPicPr>
          <p:nvPr/>
        </p:nvPicPr>
        <p:blipFill>
          <a:blip r:embed="rId3"/>
          <a:stretch>
            <a:fillRect/>
          </a:stretch>
        </p:blipFill>
        <p:spPr>
          <a:xfrm>
            <a:off x="5724941" y="3139490"/>
            <a:ext cx="5180952" cy="3326984"/>
          </a:xfrm>
          <a:prstGeom prst="rect">
            <a:avLst/>
          </a:prstGeom>
        </p:spPr>
      </p:pic>
    </p:spTree>
    <p:extLst>
      <p:ext uri="{BB962C8B-B14F-4D97-AF65-F5344CB8AC3E}">
        <p14:creationId xmlns:p14="http://schemas.microsoft.com/office/powerpoint/2010/main" val="20624291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E869D8-895C-4937-9E7D-EF2527463A34}"/>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000" kern="1200">
                <a:solidFill>
                  <a:schemeClr val="tx1"/>
                </a:solidFill>
                <a:latin typeface="+mj-lt"/>
                <a:ea typeface="+mj-ea"/>
                <a:cs typeface="+mj-cs"/>
              </a:rPr>
              <a:t>Split the data into training and test sets</a:t>
            </a:r>
          </a:p>
        </p:txBody>
      </p:sp>
      <p:pic>
        <p:nvPicPr>
          <p:cNvPr id="5" name="Content Placeholder 4">
            <a:extLst>
              <a:ext uri="{FF2B5EF4-FFF2-40B4-BE49-F238E27FC236}">
                <a16:creationId xmlns:a16="http://schemas.microsoft.com/office/drawing/2014/main" xmlns="" id="{E16AB4A8-BB01-4E08-B84E-A3F0C7F936A6}"/>
              </a:ext>
            </a:extLst>
          </p:cNvPr>
          <p:cNvPicPr>
            <a:picLocks noGrp="1" noChangeAspect="1"/>
          </p:cNvPicPr>
          <p:nvPr>
            <p:ph idx="1"/>
          </p:nvPr>
        </p:nvPicPr>
        <p:blipFill>
          <a:blip r:embed="rId2"/>
          <a:stretch>
            <a:fillRect/>
          </a:stretch>
        </p:blipFill>
        <p:spPr>
          <a:xfrm>
            <a:off x="247650" y="1376978"/>
            <a:ext cx="10515599" cy="1813941"/>
          </a:xfrm>
          <a:prstGeom prst="rect">
            <a:avLst/>
          </a:prstGeom>
        </p:spPr>
      </p:pic>
      <p:pic>
        <p:nvPicPr>
          <p:cNvPr id="7" name="Picture 6">
            <a:extLst>
              <a:ext uri="{FF2B5EF4-FFF2-40B4-BE49-F238E27FC236}">
                <a16:creationId xmlns:a16="http://schemas.microsoft.com/office/drawing/2014/main" xmlns="" id="{F0F0C6A7-5044-4F33-BE3B-84234D994F9D}"/>
              </a:ext>
            </a:extLst>
          </p:cNvPr>
          <p:cNvPicPr>
            <a:picLocks noChangeAspect="1"/>
          </p:cNvPicPr>
          <p:nvPr/>
        </p:nvPicPr>
        <p:blipFill rotWithShape="1">
          <a:blip r:embed="rId3"/>
          <a:srcRect l="4546"/>
          <a:stretch/>
        </p:blipFill>
        <p:spPr>
          <a:xfrm>
            <a:off x="485774" y="3344119"/>
            <a:ext cx="1200151" cy="3143250"/>
          </a:xfrm>
          <a:prstGeom prst="rect">
            <a:avLst/>
          </a:prstGeom>
        </p:spPr>
      </p:pic>
      <p:pic>
        <p:nvPicPr>
          <p:cNvPr id="9" name="Picture 8">
            <a:extLst>
              <a:ext uri="{FF2B5EF4-FFF2-40B4-BE49-F238E27FC236}">
                <a16:creationId xmlns:a16="http://schemas.microsoft.com/office/drawing/2014/main" xmlns="" id="{54F68C66-217C-4D1E-A341-7A038B8D40BA}"/>
              </a:ext>
            </a:extLst>
          </p:cNvPr>
          <p:cNvPicPr>
            <a:picLocks noChangeAspect="1"/>
          </p:cNvPicPr>
          <p:nvPr/>
        </p:nvPicPr>
        <p:blipFill>
          <a:blip r:embed="rId4"/>
          <a:stretch>
            <a:fillRect/>
          </a:stretch>
        </p:blipFill>
        <p:spPr>
          <a:xfrm>
            <a:off x="1819276" y="3344119"/>
            <a:ext cx="1277882" cy="3222791"/>
          </a:xfrm>
          <a:prstGeom prst="rect">
            <a:avLst/>
          </a:prstGeom>
        </p:spPr>
      </p:pic>
      <p:pic>
        <p:nvPicPr>
          <p:cNvPr id="11" name="Picture 10">
            <a:extLst>
              <a:ext uri="{FF2B5EF4-FFF2-40B4-BE49-F238E27FC236}">
                <a16:creationId xmlns:a16="http://schemas.microsoft.com/office/drawing/2014/main" xmlns="" id="{D68747A7-0BF5-4031-8C41-45ED883985C5}"/>
              </a:ext>
            </a:extLst>
          </p:cNvPr>
          <p:cNvPicPr>
            <a:picLocks noChangeAspect="1"/>
          </p:cNvPicPr>
          <p:nvPr/>
        </p:nvPicPr>
        <p:blipFill>
          <a:blip r:embed="rId5"/>
          <a:stretch>
            <a:fillRect/>
          </a:stretch>
        </p:blipFill>
        <p:spPr>
          <a:xfrm>
            <a:off x="3605212" y="3382219"/>
            <a:ext cx="1724025" cy="3067050"/>
          </a:xfrm>
          <a:prstGeom prst="rect">
            <a:avLst/>
          </a:prstGeom>
        </p:spPr>
      </p:pic>
      <p:pic>
        <p:nvPicPr>
          <p:cNvPr id="13" name="Picture 12">
            <a:extLst>
              <a:ext uri="{FF2B5EF4-FFF2-40B4-BE49-F238E27FC236}">
                <a16:creationId xmlns:a16="http://schemas.microsoft.com/office/drawing/2014/main" xmlns="" id="{BC1BE0E7-6D38-4C84-B1AE-DB5463B83B91}"/>
              </a:ext>
            </a:extLst>
          </p:cNvPr>
          <p:cNvPicPr>
            <a:picLocks noChangeAspect="1"/>
          </p:cNvPicPr>
          <p:nvPr/>
        </p:nvPicPr>
        <p:blipFill>
          <a:blip r:embed="rId6"/>
          <a:stretch>
            <a:fillRect/>
          </a:stretch>
        </p:blipFill>
        <p:spPr>
          <a:xfrm>
            <a:off x="5837291" y="3344119"/>
            <a:ext cx="1847850" cy="3181350"/>
          </a:xfrm>
          <a:prstGeom prst="rect">
            <a:avLst/>
          </a:prstGeom>
        </p:spPr>
      </p:pic>
    </p:spTree>
    <p:extLst>
      <p:ext uri="{BB962C8B-B14F-4D97-AF65-F5344CB8AC3E}">
        <p14:creationId xmlns:p14="http://schemas.microsoft.com/office/powerpoint/2010/main" val="1566185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924251-B150-4AF1-AA0A-1DAC1830129C}"/>
              </a:ext>
            </a:extLst>
          </p:cNvPr>
          <p:cNvSpPr>
            <a:spLocks noGrp="1"/>
          </p:cNvSpPr>
          <p:nvPr>
            <p:ph type="title"/>
          </p:nvPr>
        </p:nvSpPr>
        <p:spPr/>
        <p:txBody>
          <a:bodyPr/>
          <a:lstStyle/>
          <a:p>
            <a:r>
              <a:rPr lang="en-US" dirty="0"/>
              <a:t>Build the regression model and train it.</a:t>
            </a:r>
            <a:endParaRPr lang="x-none" dirty="0"/>
          </a:p>
        </p:txBody>
      </p:sp>
      <p:sp>
        <p:nvSpPr>
          <p:cNvPr id="3" name="Content Placeholder 2">
            <a:extLst>
              <a:ext uri="{FF2B5EF4-FFF2-40B4-BE49-F238E27FC236}">
                <a16:creationId xmlns:a16="http://schemas.microsoft.com/office/drawing/2014/main" xmlns="" id="{28CCA6B9-9DEF-4317-89ED-F1465E8705F8}"/>
              </a:ext>
            </a:extLst>
          </p:cNvPr>
          <p:cNvSpPr>
            <a:spLocks noGrp="1"/>
          </p:cNvSpPr>
          <p:nvPr>
            <p:ph idx="1"/>
          </p:nvPr>
        </p:nvSpPr>
        <p:spPr>
          <a:xfrm>
            <a:off x="310718" y="4765660"/>
            <a:ext cx="10838895" cy="1743075"/>
          </a:xfrm>
        </p:spPr>
        <p:txBody>
          <a:bodyPr/>
          <a:lstStyle/>
          <a:p>
            <a:r>
              <a:rPr lang="en-US" dirty="0"/>
              <a:t>Import the linear regression class from the linear model</a:t>
            </a:r>
          </a:p>
          <a:p>
            <a:r>
              <a:rPr lang="en-US" dirty="0"/>
              <a:t>Make an instance of the linear regression class</a:t>
            </a:r>
          </a:p>
          <a:p>
            <a:r>
              <a:rPr lang="en-US" dirty="0"/>
              <a:t>The train the model using training data</a:t>
            </a:r>
            <a:endParaRPr lang="x-none" dirty="0"/>
          </a:p>
        </p:txBody>
      </p:sp>
      <p:pic>
        <p:nvPicPr>
          <p:cNvPr id="5" name="Picture 4">
            <a:extLst>
              <a:ext uri="{FF2B5EF4-FFF2-40B4-BE49-F238E27FC236}">
                <a16:creationId xmlns:a16="http://schemas.microsoft.com/office/drawing/2014/main" xmlns="" id="{A7A55954-1A26-4FF0-98BF-EEE69D0A9B79}"/>
              </a:ext>
            </a:extLst>
          </p:cNvPr>
          <p:cNvPicPr>
            <a:picLocks noChangeAspect="1"/>
          </p:cNvPicPr>
          <p:nvPr/>
        </p:nvPicPr>
        <p:blipFill>
          <a:blip r:embed="rId2"/>
          <a:stretch>
            <a:fillRect/>
          </a:stretch>
        </p:blipFill>
        <p:spPr>
          <a:xfrm>
            <a:off x="163497" y="1690688"/>
            <a:ext cx="7639050" cy="1743075"/>
          </a:xfrm>
          <a:prstGeom prst="rect">
            <a:avLst/>
          </a:prstGeom>
        </p:spPr>
      </p:pic>
      <p:pic>
        <p:nvPicPr>
          <p:cNvPr id="6" name="Picture 5">
            <a:extLst>
              <a:ext uri="{FF2B5EF4-FFF2-40B4-BE49-F238E27FC236}">
                <a16:creationId xmlns:a16="http://schemas.microsoft.com/office/drawing/2014/main" xmlns="" id="{E8B7F774-8BE8-4537-8E10-426EC89EC81D}"/>
              </a:ext>
            </a:extLst>
          </p:cNvPr>
          <p:cNvPicPr>
            <a:picLocks noChangeAspect="1"/>
          </p:cNvPicPr>
          <p:nvPr/>
        </p:nvPicPr>
        <p:blipFill>
          <a:blip r:embed="rId3"/>
          <a:stretch>
            <a:fillRect/>
          </a:stretch>
        </p:blipFill>
        <p:spPr>
          <a:xfrm>
            <a:off x="163497" y="3580367"/>
            <a:ext cx="6619875" cy="914400"/>
          </a:xfrm>
          <a:prstGeom prst="rect">
            <a:avLst/>
          </a:prstGeom>
        </p:spPr>
      </p:pic>
    </p:spTree>
    <p:extLst>
      <p:ext uri="{BB962C8B-B14F-4D97-AF65-F5344CB8AC3E}">
        <p14:creationId xmlns:p14="http://schemas.microsoft.com/office/powerpoint/2010/main" val="2357260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371332-F3C4-4C83-8E5E-AD755EFD3421}"/>
              </a:ext>
            </a:extLst>
          </p:cNvPr>
          <p:cNvSpPr>
            <a:spLocks noGrp="1"/>
          </p:cNvSpPr>
          <p:nvPr>
            <p:ph type="title"/>
          </p:nvPr>
        </p:nvSpPr>
        <p:spPr/>
        <p:txBody>
          <a:bodyPr>
            <a:normAutofit/>
          </a:bodyPr>
          <a:lstStyle/>
          <a:p>
            <a:r>
              <a:rPr lang="en-US" dirty="0"/>
              <a:t>Check the results of model fitting to know whether the model is satisfactory using plots.</a:t>
            </a:r>
            <a:endParaRPr lang="x-none" dirty="0"/>
          </a:p>
        </p:txBody>
      </p:sp>
      <p:sp>
        <p:nvSpPr>
          <p:cNvPr id="3" name="Content Placeholder 2">
            <a:extLst>
              <a:ext uri="{FF2B5EF4-FFF2-40B4-BE49-F238E27FC236}">
                <a16:creationId xmlns:a16="http://schemas.microsoft.com/office/drawing/2014/main" xmlns="" id="{C08F9172-94C7-4AD9-8195-FF0A9E5D4BF7}"/>
              </a:ext>
            </a:extLst>
          </p:cNvPr>
          <p:cNvSpPr>
            <a:spLocks noGrp="1"/>
          </p:cNvSpPr>
          <p:nvPr>
            <p:ph idx="1"/>
          </p:nvPr>
        </p:nvSpPr>
        <p:spPr/>
        <p:txBody>
          <a:bodyPr/>
          <a:lstStyle/>
          <a:p>
            <a:endParaRPr lang="x-none"/>
          </a:p>
        </p:txBody>
      </p:sp>
      <p:pic>
        <p:nvPicPr>
          <p:cNvPr id="7" name="Picture 6">
            <a:extLst>
              <a:ext uri="{FF2B5EF4-FFF2-40B4-BE49-F238E27FC236}">
                <a16:creationId xmlns:a16="http://schemas.microsoft.com/office/drawing/2014/main" xmlns="" id="{5E8F3A91-EF7D-463D-91D7-35CCA0AD91EB}"/>
              </a:ext>
            </a:extLst>
          </p:cNvPr>
          <p:cNvPicPr>
            <a:picLocks noChangeAspect="1"/>
          </p:cNvPicPr>
          <p:nvPr/>
        </p:nvPicPr>
        <p:blipFill>
          <a:blip r:embed="rId2"/>
          <a:stretch>
            <a:fillRect/>
          </a:stretch>
        </p:blipFill>
        <p:spPr>
          <a:xfrm>
            <a:off x="838200" y="1560076"/>
            <a:ext cx="9753600" cy="2428875"/>
          </a:xfrm>
          <a:prstGeom prst="rect">
            <a:avLst/>
          </a:prstGeom>
        </p:spPr>
      </p:pic>
      <p:pic>
        <p:nvPicPr>
          <p:cNvPr id="5" name="Picture 4">
            <a:extLst>
              <a:ext uri="{FF2B5EF4-FFF2-40B4-BE49-F238E27FC236}">
                <a16:creationId xmlns:a16="http://schemas.microsoft.com/office/drawing/2014/main" xmlns="" id="{E1C1519B-F908-46A2-90C2-C6EDAAF70A71}"/>
              </a:ext>
            </a:extLst>
          </p:cNvPr>
          <p:cNvPicPr>
            <a:picLocks noChangeAspect="1"/>
          </p:cNvPicPr>
          <p:nvPr/>
        </p:nvPicPr>
        <p:blipFill>
          <a:blip r:embed="rId3"/>
          <a:stretch>
            <a:fillRect/>
          </a:stretch>
        </p:blipFill>
        <p:spPr>
          <a:xfrm>
            <a:off x="6096000" y="3194268"/>
            <a:ext cx="5180952" cy="3530159"/>
          </a:xfrm>
          <a:prstGeom prst="rect">
            <a:avLst/>
          </a:prstGeom>
        </p:spPr>
      </p:pic>
    </p:spTree>
    <p:extLst>
      <p:ext uri="{BB962C8B-B14F-4D97-AF65-F5344CB8AC3E}">
        <p14:creationId xmlns:p14="http://schemas.microsoft.com/office/powerpoint/2010/main" val="4103459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CE26A3-DA37-4254-8D44-000B8919845F}"/>
              </a:ext>
            </a:extLst>
          </p:cNvPr>
          <p:cNvSpPr>
            <a:spLocks noGrp="1"/>
          </p:cNvSpPr>
          <p:nvPr>
            <p:ph type="title"/>
          </p:nvPr>
        </p:nvSpPr>
        <p:spPr/>
        <p:txBody>
          <a:bodyPr/>
          <a:lstStyle/>
          <a:p>
            <a:r>
              <a:rPr lang="en-US" dirty="0"/>
              <a:t>Make predictions using unseen data.</a:t>
            </a:r>
          </a:p>
        </p:txBody>
      </p:sp>
      <p:sp>
        <p:nvSpPr>
          <p:cNvPr id="3" name="Content Placeholder 2">
            <a:extLst>
              <a:ext uri="{FF2B5EF4-FFF2-40B4-BE49-F238E27FC236}">
                <a16:creationId xmlns:a16="http://schemas.microsoft.com/office/drawing/2014/main" xmlns="" id="{13CA3CC4-D6AE-430F-86C3-CFD8D076944D}"/>
              </a:ext>
            </a:extLst>
          </p:cNvPr>
          <p:cNvSpPr>
            <a:spLocks noGrp="1"/>
          </p:cNvSpPr>
          <p:nvPr>
            <p:ph idx="1"/>
          </p:nvPr>
        </p:nvSpPr>
        <p:spPr/>
        <p:txBody>
          <a:bodyPr/>
          <a:lstStyle/>
          <a:p>
            <a:endParaRPr lang="x-none" dirty="0"/>
          </a:p>
        </p:txBody>
      </p:sp>
      <p:pic>
        <p:nvPicPr>
          <p:cNvPr id="7" name="Picture 6">
            <a:extLst>
              <a:ext uri="{FF2B5EF4-FFF2-40B4-BE49-F238E27FC236}">
                <a16:creationId xmlns:a16="http://schemas.microsoft.com/office/drawing/2014/main" xmlns="" id="{7014FEBD-60AA-480D-B54D-253E3063F451}"/>
              </a:ext>
            </a:extLst>
          </p:cNvPr>
          <p:cNvPicPr>
            <a:picLocks noChangeAspect="1"/>
          </p:cNvPicPr>
          <p:nvPr/>
        </p:nvPicPr>
        <p:blipFill>
          <a:blip r:embed="rId2"/>
          <a:stretch>
            <a:fillRect/>
          </a:stretch>
        </p:blipFill>
        <p:spPr>
          <a:xfrm>
            <a:off x="900344" y="2173972"/>
            <a:ext cx="9210675" cy="2162175"/>
          </a:xfrm>
          <a:prstGeom prst="rect">
            <a:avLst/>
          </a:prstGeom>
        </p:spPr>
      </p:pic>
      <p:pic>
        <p:nvPicPr>
          <p:cNvPr id="5" name="Picture 4">
            <a:extLst>
              <a:ext uri="{FF2B5EF4-FFF2-40B4-BE49-F238E27FC236}">
                <a16:creationId xmlns:a16="http://schemas.microsoft.com/office/drawing/2014/main" xmlns="" id="{FE25D499-D3F9-4943-973D-50B69CBD47B4}"/>
              </a:ext>
            </a:extLst>
          </p:cNvPr>
          <p:cNvPicPr>
            <a:picLocks noChangeAspect="1"/>
          </p:cNvPicPr>
          <p:nvPr/>
        </p:nvPicPr>
        <p:blipFill>
          <a:blip r:embed="rId3"/>
          <a:stretch>
            <a:fillRect/>
          </a:stretch>
        </p:blipFill>
        <p:spPr>
          <a:xfrm>
            <a:off x="6333246" y="3154796"/>
            <a:ext cx="5180952" cy="3530159"/>
          </a:xfrm>
          <a:prstGeom prst="rect">
            <a:avLst/>
          </a:prstGeom>
        </p:spPr>
      </p:pic>
      <p:pic>
        <p:nvPicPr>
          <p:cNvPr id="9" name="Picture 8">
            <a:extLst>
              <a:ext uri="{FF2B5EF4-FFF2-40B4-BE49-F238E27FC236}">
                <a16:creationId xmlns:a16="http://schemas.microsoft.com/office/drawing/2014/main" xmlns="" id="{9A02799F-1A8F-4B1F-8C57-400F8115DA68}"/>
              </a:ext>
            </a:extLst>
          </p:cNvPr>
          <p:cNvPicPr>
            <a:picLocks noChangeAspect="1"/>
          </p:cNvPicPr>
          <p:nvPr/>
        </p:nvPicPr>
        <p:blipFill>
          <a:blip r:embed="rId4"/>
          <a:stretch>
            <a:fillRect/>
          </a:stretch>
        </p:blipFill>
        <p:spPr>
          <a:xfrm>
            <a:off x="838200" y="1313980"/>
            <a:ext cx="5638800" cy="866775"/>
          </a:xfrm>
          <a:prstGeom prst="rect">
            <a:avLst/>
          </a:prstGeom>
        </p:spPr>
      </p:pic>
    </p:spTree>
    <p:extLst>
      <p:ext uri="{BB962C8B-B14F-4D97-AF65-F5344CB8AC3E}">
        <p14:creationId xmlns:p14="http://schemas.microsoft.com/office/powerpoint/2010/main" val="1327548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5C8CFA2-6900-4EF6-A2D3-C6EF7E8D7217}"/>
              </a:ext>
            </a:extLst>
          </p:cNvPr>
          <p:cNvSpPr>
            <a:spLocks noGrp="1"/>
          </p:cNvSpPr>
          <p:nvPr>
            <p:ph type="ctrTitle"/>
          </p:nvPr>
        </p:nvSpPr>
        <p:spPr/>
        <p:txBody>
          <a:bodyPr/>
          <a:lstStyle/>
          <a:p>
            <a:r>
              <a:rPr lang="en-US" dirty="0"/>
              <a:t>Another Example</a:t>
            </a:r>
            <a:endParaRPr lang="x-none" dirty="0"/>
          </a:p>
        </p:txBody>
      </p:sp>
      <p:sp>
        <p:nvSpPr>
          <p:cNvPr id="5" name="Subtitle 4">
            <a:extLst>
              <a:ext uri="{FF2B5EF4-FFF2-40B4-BE49-F238E27FC236}">
                <a16:creationId xmlns:a16="http://schemas.microsoft.com/office/drawing/2014/main" xmlns="" id="{9BEC9F11-0261-4E76-A943-FAC6D2FCC88E}"/>
              </a:ext>
            </a:extLst>
          </p:cNvPr>
          <p:cNvSpPr>
            <a:spLocks noGrp="1"/>
          </p:cNvSpPr>
          <p:nvPr>
            <p:ph type="subTitle" idx="1"/>
          </p:nvPr>
        </p:nvSpPr>
        <p:spPr/>
        <p:txBody>
          <a:bodyPr/>
          <a:lstStyle/>
          <a:p>
            <a:endParaRPr lang="x-none"/>
          </a:p>
        </p:txBody>
      </p:sp>
    </p:spTree>
    <p:extLst>
      <p:ext uri="{BB962C8B-B14F-4D97-AF65-F5344CB8AC3E}">
        <p14:creationId xmlns:p14="http://schemas.microsoft.com/office/powerpoint/2010/main" val="347386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825C28-3985-42DE-8473-9DA3A424E3AC}"/>
              </a:ext>
            </a:extLst>
          </p:cNvPr>
          <p:cNvSpPr>
            <a:spLocks noGrp="1"/>
          </p:cNvSpPr>
          <p:nvPr>
            <p:ph type="title"/>
          </p:nvPr>
        </p:nvSpPr>
        <p:spPr/>
        <p:txBody>
          <a:bodyPr/>
          <a:lstStyle/>
          <a:p>
            <a:r>
              <a:rPr lang="en-US" dirty="0"/>
              <a:t>Import dataset and visualize</a:t>
            </a:r>
            <a:endParaRPr lang="x-none" dirty="0"/>
          </a:p>
        </p:txBody>
      </p:sp>
      <p:sp>
        <p:nvSpPr>
          <p:cNvPr id="3" name="Content Placeholder 2">
            <a:extLst>
              <a:ext uri="{FF2B5EF4-FFF2-40B4-BE49-F238E27FC236}">
                <a16:creationId xmlns:a16="http://schemas.microsoft.com/office/drawing/2014/main" xmlns="" id="{0CB30A5F-014B-4445-8026-51ED88D48357}"/>
              </a:ext>
            </a:extLst>
          </p:cNvPr>
          <p:cNvSpPr>
            <a:spLocks noGrp="1"/>
          </p:cNvSpPr>
          <p:nvPr>
            <p:ph idx="1"/>
          </p:nvPr>
        </p:nvSpPr>
        <p:spPr/>
        <p:txBody>
          <a:bodyPr/>
          <a:lstStyle/>
          <a:p>
            <a:endParaRPr lang="x-none"/>
          </a:p>
        </p:txBody>
      </p:sp>
      <p:pic>
        <p:nvPicPr>
          <p:cNvPr id="5" name="Picture 4">
            <a:extLst>
              <a:ext uri="{FF2B5EF4-FFF2-40B4-BE49-F238E27FC236}">
                <a16:creationId xmlns:a16="http://schemas.microsoft.com/office/drawing/2014/main" xmlns="" id="{362B437E-3D15-442D-971B-9AD71ABF4B1E}"/>
              </a:ext>
            </a:extLst>
          </p:cNvPr>
          <p:cNvPicPr>
            <a:picLocks noChangeAspect="1"/>
          </p:cNvPicPr>
          <p:nvPr/>
        </p:nvPicPr>
        <p:blipFill>
          <a:blip r:embed="rId2"/>
          <a:stretch>
            <a:fillRect/>
          </a:stretch>
        </p:blipFill>
        <p:spPr>
          <a:xfrm>
            <a:off x="8279629" y="1482725"/>
            <a:ext cx="3143250" cy="5010150"/>
          </a:xfrm>
          <a:prstGeom prst="rect">
            <a:avLst/>
          </a:prstGeom>
        </p:spPr>
      </p:pic>
      <p:pic>
        <p:nvPicPr>
          <p:cNvPr id="7" name="Picture 6">
            <a:extLst>
              <a:ext uri="{FF2B5EF4-FFF2-40B4-BE49-F238E27FC236}">
                <a16:creationId xmlns:a16="http://schemas.microsoft.com/office/drawing/2014/main" xmlns="" id="{BE46B225-0026-4608-A3C5-A3D951A597A1}"/>
              </a:ext>
            </a:extLst>
          </p:cNvPr>
          <p:cNvPicPr>
            <a:picLocks noChangeAspect="1"/>
          </p:cNvPicPr>
          <p:nvPr/>
        </p:nvPicPr>
        <p:blipFill>
          <a:blip r:embed="rId3"/>
          <a:stretch>
            <a:fillRect/>
          </a:stretch>
        </p:blipFill>
        <p:spPr>
          <a:xfrm>
            <a:off x="769121" y="4625975"/>
            <a:ext cx="7286625" cy="1685925"/>
          </a:xfrm>
          <a:prstGeom prst="rect">
            <a:avLst/>
          </a:prstGeom>
        </p:spPr>
      </p:pic>
      <p:pic>
        <p:nvPicPr>
          <p:cNvPr id="9" name="Picture 8">
            <a:extLst>
              <a:ext uri="{FF2B5EF4-FFF2-40B4-BE49-F238E27FC236}">
                <a16:creationId xmlns:a16="http://schemas.microsoft.com/office/drawing/2014/main" xmlns="" id="{C0E17103-69A4-4297-B1CB-F96CB8D0717B}"/>
              </a:ext>
            </a:extLst>
          </p:cNvPr>
          <p:cNvPicPr>
            <a:picLocks noChangeAspect="1"/>
          </p:cNvPicPr>
          <p:nvPr/>
        </p:nvPicPr>
        <p:blipFill>
          <a:blip r:embed="rId4"/>
          <a:stretch>
            <a:fillRect/>
          </a:stretch>
        </p:blipFill>
        <p:spPr>
          <a:xfrm>
            <a:off x="2222407" y="1273594"/>
            <a:ext cx="4673016" cy="3352381"/>
          </a:xfrm>
          <a:prstGeom prst="rect">
            <a:avLst/>
          </a:prstGeom>
        </p:spPr>
      </p:pic>
    </p:spTree>
    <p:extLst>
      <p:ext uri="{BB962C8B-B14F-4D97-AF65-F5344CB8AC3E}">
        <p14:creationId xmlns:p14="http://schemas.microsoft.com/office/powerpoint/2010/main" val="7573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8186A9-0705-46F8-B1CD-B50DB4074460}"/>
              </a:ext>
            </a:extLst>
          </p:cNvPr>
          <p:cNvSpPr>
            <a:spLocks noGrp="1"/>
          </p:cNvSpPr>
          <p:nvPr>
            <p:ph type="title"/>
          </p:nvPr>
        </p:nvSpPr>
        <p:spPr/>
        <p:txBody>
          <a:bodyPr/>
          <a:lstStyle/>
          <a:p>
            <a:r>
              <a:rPr lang="en-US" dirty="0"/>
              <a:t>Simple linear regression</a:t>
            </a:r>
            <a:endParaRPr lang="x-none" dirty="0"/>
          </a:p>
        </p:txBody>
      </p:sp>
      <p:sp>
        <p:nvSpPr>
          <p:cNvPr id="3" name="Content Placeholder 2">
            <a:extLst>
              <a:ext uri="{FF2B5EF4-FFF2-40B4-BE49-F238E27FC236}">
                <a16:creationId xmlns:a16="http://schemas.microsoft.com/office/drawing/2014/main" xmlns="" id="{1DFE9D56-64B7-408A-B223-FF486BD2B17E}"/>
              </a:ext>
            </a:extLst>
          </p:cNvPr>
          <p:cNvSpPr>
            <a:spLocks noGrp="1"/>
          </p:cNvSpPr>
          <p:nvPr>
            <p:ph idx="1"/>
          </p:nvPr>
        </p:nvSpPr>
        <p:spPr/>
        <p:txBody>
          <a:bodyPr>
            <a:normAutofit/>
          </a:bodyPr>
          <a:lstStyle/>
          <a:p>
            <a:r>
              <a:rPr lang="en-US" dirty="0"/>
              <a:t>In statistics, simple linear regression is a linear regression model with a single explanatory variable. </a:t>
            </a:r>
          </a:p>
          <a:p>
            <a:r>
              <a:rPr lang="en-US" dirty="0"/>
              <a:t>It concerns two-dimensional sample points with one independent variable and one dependent variable (conventionally, the x and y coordinates in a Cartesian coordinate system) </a:t>
            </a:r>
          </a:p>
          <a:p>
            <a:r>
              <a:rPr lang="en-US" dirty="0"/>
              <a:t>It finds a linear function (a non-vertical straight line) that, as accurately as possible, predicts the dependent variable values as a function of the independent variable.</a:t>
            </a:r>
          </a:p>
          <a:p>
            <a:r>
              <a:rPr lang="en-US" dirty="0"/>
              <a:t>Simply put, Simple linear regression is used to estimate the relationship between two quantitative variables.</a:t>
            </a:r>
          </a:p>
        </p:txBody>
      </p:sp>
    </p:spTree>
    <p:extLst>
      <p:ext uri="{BB962C8B-B14F-4D97-AF65-F5344CB8AC3E}">
        <p14:creationId xmlns:p14="http://schemas.microsoft.com/office/powerpoint/2010/main" val="3917371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AF246B7C-E8C5-42F6-9762-120A06AF7C4A}"/>
              </a:ext>
            </a:extLst>
          </p:cNvPr>
          <p:cNvPicPr>
            <a:picLocks noChangeAspect="1"/>
          </p:cNvPicPr>
          <p:nvPr/>
        </p:nvPicPr>
        <p:blipFill>
          <a:blip r:embed="rId2"/>
          <a:stretch>
            <a:fillRect/>
          </a:stretch>
        </p:blipFill>
        <p:spPr>
          <a:xfrm>
            <a:off x="758486" y="5429251"/>
            <a:ext cx="7381875" cy="904875"/>
          </a:xfrm>
          <a:prstGeom prst="rect">
            <a:avLst/>
          </a:prstGeom>
        </p:spPr>
      </p:pic>
      <p:sp>
        <p:nvSpPr>
          <p:cNvPr id="2" name="Title 1">
            <a:extLst>
              <a:ext uri="{FF2B5EF4-FFF2-40B4-BE49-F238E27FC236}">
                <a16:creationId xmlns:a16="http://schemas.microsoft.com/office/drawing/2014/main" xmlns="" id="{92E3A3C8-2864-40D6-9B67-08D60B613D3C}"/>
              </a:ext>
            </a:extLst>
          </p:cNvPr>
          <p:cNvSpPr>
            <a:spLocks noGrp="1"/>
          </p:cNvSpPr>
          <p:nvPr>
            <p:ph type="title"/>
          </p:nvPr>
        </p:nvSpPr>
        <p:spPr/>
        <p:txBody>
          <a:bodyPr/>
          <a:lstStyle/>
          <a:p>
            <a:r>
              <a:rPr lang="en-US" dirty="0"/>
              <a:t>Data cleaning</a:t>
            </a:r>
            <a:endParaRPr lang="x-none" dirty="0"/>
          </a:p>
        </p:txBody>
      </p:sp>
      <p:sp>
        <p:nvSpPr>
          <p:cNvPr id="3" name="Content Placeholder 2">
            <a:extLst>
              <a:ext uri="{FF2B5EF4-FFF2-40B4-BE49-F238E27FC236}">
                <a16:creationId xmlns:a16="http://schemas.microsoft.com/office/drawing/2014/main" xmlns="" id="{D2124498-9F32-4C72-A098-F99212422046}"/>
              </a:ext>
            </a:extLst>
          </p:cNvPr>
          <p:cNvSpPr>
            <a:spLocks noGrp="1"/>
          </p:cNvSpPr>
          <p:nvPr>
            <p:ph idx="1"/>
          </p:nvPr>
        </p:nvSpPr>
        <p:spPr/>
        <p:txBody>
          <a:bodyPr/>
          <a:lstStyle/>
          <a:p>
            <a:endParaRPr lang="x-none" dirty="0"/>
          </a:p>
        </p:txBody>
      </p:sp>
      <p:pic>
        <p:nvPicPr>
          <p:cNvPr id="5" name="Picture 4">
            <a:extLst>
              <a:ext uri="{FF2B5EF4-FFF2-40B4-BE49-F238E27FC236}">
                <a16:creationId xmlns:a16="http://schemas.microsoft.com/office/drawing/2014/main" xmlns="" id="{A57ABF3A-0D34-40A0-A7F4-79CF410AB1A3}"/>
              </a:ext>
            </a:extLst>
          </p:cNvPr>
          <p:cNvPicPr>
            <a:picLocks noChangeAspect="1"/>
          </p:cNvPicPr>
          <p:nvPr/>
        </p:nvPicPr>
        <p:blipFill>
          <a:blip r:embed="rId3"/>
          <a:stretch>
            <a:fillRect/>
          </a:stretch>
        </p:blipFill>
        <p:spPr>
          <a:xfrm>
            <a:off x="8499814" y="1309779"/>
            <a:ext cx="2933700" cy="5019675"/>
          </a:xfrm>
          <a:prstGeom prst="rect">
            <a:avLst/>
          </a:prstGeom>
        </p:spPr>
      </p:pic>
      <p:pic>
        <p:nvPicPr>
          <p:cNvPr id="7" name="Picture 6">
            <a:extLst>
              <a:ext uri="{FF2B5EF4-FFF2-40B4-BE49-F238E27FC236}">
                <a16:creationId xmlns:a16="http://schemas.microsoft.com/office/drawing/2014/main" xmlns="" id="{EDCC2FBA-2CB2-4A85-8B44-6B123B394267}"/>
              </a:ext>
            </a:extLst>
          </p:cNvPr>
          <p:cNvPicPr>
            <a:picLocks noChangeAspect="1"/>
          </p:cNvPicPr>
          <p:nvPr/>
        </p:nvPicPr>
        <p:blipFill>
          <a:blip r:embed="rId4"/>
          <a:stretch>
            <a:fillRect/>
          </a:stretch>
        </p:blipFill>
        <p:spPr>
          <a:xfrm>
            <a:off x="838200" y="5414962"/>
            <a:ext cx="7419975" cy="447675"/>
          </a:xfrm>
          <a:prstGeom prst="rect">
            <a:avLst/>
          </a:prstGeom>
        </p:spPr>
      </p:pic>
      <p:pic>
        <p:nvPicPr>
          <p:cNvPr id="11" name="Picture 10">
            <a:extLst>
              <a:ext uri="{FF2B5EF4-FFF2-40B4-BE49-F238E27FC236}">
                <a16:creationId xmlns:a16="http://schemas.microsoft.com/office/drawing/2014/main" xmlns="" id="{C723D802-A2AA-4223-87DA-621487EF4613}"/>
              </a:ext>
            </a:extLst>
          </p:cNvPr>
          <p:cNvPicPr>
            <a:picLocks noChangeAspect="1"/>
          </p:cNvPicPr>
          <p:nvPr/>
        </p:nvPicPr>
        <p:blipFill>
          <a:blip r:embed="rId5"/>
          <a:stretch>
            <a:fillRect/>
          </a:stretch>
        </p:blipFill>
        <p:spPr>
          <a:xfrm>
            <a:off x="1076325" y="2533650"/>
            <a:ext cx="5638800" cy="628650"/>
          </a:xfrm>
          <a:prstGeom prst="rect">
            <a:avLst/>
          </a:prstGeom>
        </p:spPr>
      </p:pic>
    </p:spTree>
    <p:extLst>
      <p:ext uri="{BB962C8B-B14F-4D97-AF65-F5344CB8AC3E}">
        <p14:creationId xmlns:p14="http://schemas.microsoft.com/office/powerpoint/2010/main" val="2422802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6BC5BB-B760-40E2-8785-2A8C4E694CFE}"/>
              </a:ext>
            </a:extLst>
          </p:cNvPr>
          <p:cNvSpPr>
            <a:spLocks noGrp="1"/>
          </p:cNvSpPr>
          <p:nvPr>
            <p:ph type="title"/>
          </p:nvPr>
        </p:nvSpPr>
        <p:spPr/>
        <p:txBody>
          <a:bodyPr/>
          <a:lstStyle/>
          <a:p>
            <a:r>
              <a:rPr lang="en-US" dirty="0"/>
              <a:t>Visualize the data</a:t>
            </a:r>
            <a:endParaRPr lang="x-none" dirty="0"/>
          </a:p>
        </p:txBody>
      </p:sp>
      <p:sp>
        <p:nvSpPr>
          <p:cNvPr id="3" name="Content Placeholder 2">
            <a:extLst>
              <a:ext uri="{FF2B5EF4-FFF2-40B4-BE49-F238E27FC236}">
                <a16:creationId xmlns:a16="http://schemas.microsoft.com/office/drawing/2014/main" xmlns="" id="{80B412AA-1F62-4259-ABAD-7BEE380ECC27}"/>
              </a:ext>
            </a:extLst>
          </p:cNvPr>
          <p:cNvSpPr>
            <a:spLocks noGrp="1"/>
          </p:cNvSpPr>
          <p:nvPr>
            <p:ph idx="1"/>
          </p:nvPr>
        </p:nvSpPr>
        <p:spPr/>
        <p:txBody>
          <a:bodyPr/>
          <a:lstStyle/>
          <a:p>
            <a:endParaRPr lang="x-none" dirty="0"/>
          </a:p>
        </p:txBody>
      </p:sp>
      <p:pic>
        <p:nvPicPr>
          <p:cNvPr id="5" name="Picture 4">
            <a:extLst>
              <a:ext uri="{FF2B5EF4-FFF2-40B4-BE49-F238E27FC236}">
                <a16:creationId xmlns:a16="http://schemas.microsoft.com/office/drawing/2014/main" xmlns="" id="{5D6C7C59-F930-42CF-89C9-5684119BB96C}"/>
              </a:ext>
            </a:extLst>
          </p:cNvPr>
          <p:cNvPicPr>
            <a:picLocks noChangeAspect="1"/>
          </p:cNvPicPr>
          <p:nvPr/>
        </p:nvPicPr>
        <p:blipFill>
          <a:blip r:embed="rId2"/>
          <a:stretch>
            <a:fillRect/>
          </a:stretch>
        </p:blipFill>
        <p:spPr>
          <a:xfrm>
            <a:off x="6418354" y="2767212"/>
            <a:ext cx="4673016" cy="3200000"/>
          </a:xfrm>
          <a:prstGeom prst="rect">
            <a:avLst/>
          </a:prstGeom>
        </p:spPr>
      </p:pic>
      <p:pic>
        <p:nvPicPr>
          <p:cNvPr id="7" name="Picture 6">
            <a:extLst>
              <a:ext uri="{FF2B5EF4-FFF2-40B4-BE49-F238E27FC236}">
                <a16:creationId xmlns:a16="http://schemas.microsoft.com/office/drawing/2014/main" xmlns="" id="{689D5272-2C91-4452-8E28-A92A981F3675}"/>
              </a:ext>
            </a:extLst>
          </p:cNvPr>
          <p:cNvPicPr>
            <a:picLocks noChangeAspect="1"/>
          </p:cNvPicPr>
          <p:nvPr/>
        </p:nvPicPr>
        <p:blipFill>
          <a:blip r:embed="rId3"/>
          <a:stretch>
            <a:fillRect/>
          </a:stretch>
        </p:blipFill>
        <p:spPr>
          <a:xfrm>
            <a:off x="606827" y="1538287"/>
            <a:ext cx="7191375" cy="1019175"/>
          </a:xfrm>
          <a:prstGeom prst="rect">
            <a:avLst/>
          </a:prstGeom>
        </p:spPr>
      </p:pic>
    </p:spTree>
    <p:extLst>
      <p:ext uri="{BB962C8B-B14F-4D97-AF65-F5344CB8AC3E}">
        <p14:creationId xmlns:p14="http://schemas.microsoft.com/office/powerpoint/2010/main" val="2186013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71D70-2DE5-4DAB-948F-2D65924AA312}"/>
              </a:ext>
            </a:extLst>
          </p:cNvPr>
          <p:cNvSpPr>
            <a:spLocks noGrp="1"/>
          </p:cNvSpPr>
          <p:nvPr>
            <p:ph type="title"/>
          </p:nvPr>
        </p:nvSpPr>
        <p:spPr/>
        <p:txBody>
          <a:bodyPr/>
          <a:lstStyle/>
          <a:p>
            <a:r>
              <a:rPr lang="en-US" dirty="0"/>
              <a:t>Splitting the data</a:t>
            </a:r>
            <a:endParaRPr lang="x-none" dirty="0"/>
          </a:p>
        </p:txBody>
      </p:sp>
      <p:sp>
        <p:nvSpPr>
          <p:cNvPr id="3" name="Content Placeholder 2">
            <a:extLst>
              <a:ext uri="{FF2B5EF4-FFF2-40B4-BE49-F238E27FC236}">
                <a16:creationId xmlns:a16="http://schemas.microsoft.com/office/drawing/2014/main" xmlns="" id="{E3031B55-DD3D-41F3-9CF0-0B10A73747EE}"/>
              </a:ext>
            </a:extLst>
          </p:cNvPr>
          <p:cNvSpPr>
            <a:spLocks noGrp="1"/>
          </p:cNvSpPr>
          <p:nvPr>
            <p:ph idx="1"/>
          </p:nvPr>
        </p:nvSpPr>
        <p:spPr/>
        <p:txBody>
          <a:bodyPr/>
          <a:lstStyle/>
          <a:p>
            <a:endParaRPr lang="x-none"/>
          </a:p>
        </p:txBody>
      </p:sp>
      <p:pic>
        <p:nvPicPr>
          <p:cNvPr id="5" name="Picture 4">
            <a:extLst>
              <a:ext uri="{FF2B5EF4-FFF2-40B4-BE49-F238E27FC236}">
                <a16:creationId xmlns:a16="http://schemas.microsoft.com/office/drawing/2014/main" xmlns="" id="{EFC1B529-7D79-445C-9399-4B5BE020A683}"/>
              </a:ext>
            </a:extLst>
          </p:cNvPr>
          <p:cNvPicPr>
            <a:picLocks noChangeAspect="1"/>
          </p:cNvPicPr>
          <p:nvPr/>
        </p:nvPicPr>
        <p:blipFill>
          <a:blip r:embed="rId2"/>
          <a:stretch>
            <a:fillRect/>
          </a:stretch>
        </p:blipFill>
        <p:spPr>
          <a:xfrm>
            <a:off x="1355417" y="1991606"/>
            <a:ext cx="10236508" cy="1943641"/>
          </a:xfrm>
          <a:prstGeom prst="rect">
            <a:avLst/>
          </a:prstGeom>
        </p:spPr>
      </p:pic>
    </p:spTree>
    <p:extLst>
      <p:ext uri="{BB962C8B-B14F-4D97-AF65-F5344CB8AC3E}">
        <p14:creationId xmlns:p14="http://schemas.microsoft.com/office/powerpoint/2010/main" val="3900970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7B4661-E440-446E-89A6-885FB56F0FDD}"/>
              </a:ext>
            </a:extLst>
          </p:cNvPr>
          <p:cNvSpPr>
            <a:spLocks noGrp="1"/>
          </p:cNvSpPr>
          <p:nvPr>
            <p:ph type="title"/>
          </p:nvPr>
        </p:nvSpPr>
        <p:spPr/>
        <p:txBody>
          <a:bodyPr/>
          <a:lstStyle/>
          <a:p>
            <a:r>
              <a:rPr lang="en-US" dirty="0"/>
              <a:t>Build model and train it</a:t>
            </a:r>
            <a:endParaRPr lang="x-none" dirty="0"/>
          </a:p>
        </p:txBody>
      </p:sp>
      <p:sp>
        <p:nvSpPr>
          <p:cNvPr id="3" name="Content Placeholder 2">
            <a:extLst>
              <a:ext uri="{FF2B5EF4-FFF2-40B4-BE49-F238E27FC236}">
                <a16:creationId xmlns:a16="http://schemas.microsoft.com/office/drawing/2014/main" xmlns="" id="{F419844B-DFAE-41B5-9EC9-BE4DFBFAA557}"/>
              </a:ext>
            </a:extLst>
          </p:cNvPr>
          <p:cNvSpPr>
            <a:spLocks noGrp="1"/>
          </p:cNvSpPr>
          <p:nvPr>
            <p:ph idx="1"/>
          </p:nvPr>
        </p:nvSpPr>
        <p:spPr/>
        <p:txBody>
          <a:bodyPr/>
          <a:lstStyle/>
          <a:p>
            <a:endParaRPr lang="x-none"/>
          </a:p>
        </p:txBody>
      </p:sp>
      <p:pic>
        <p:nvPicPr>
          <p:cNvPr id="7" name="Picture 6">
            <a:extLst>
              <a:ext uri="{FF2B5EF4-FFF2-40B4-BE49-F238E27FC236}">
                <a16:creationId xmlns:a16="http://schemas.microsoft.com/office/drawing/2014/main" xmlns="" id="{320CEB7C-9E60-4F79-91FC-981CE970F70D}"/>
              </a:ext>
            </a:extLst>
          </p:cNvPr>
          <p:cNvPicPr>
            <a:picLocks noChangeAspect="1"/>
          </p:cNvPicPr>
          <p:nvPr/>
        </p:nvPicPr>
        <p:blipFill>
          <a:blip r:embed="rId2"/>
          <a:stretch>
            <a:fillRect/>
          </a:stretch>
        </p:blipFill>
        <p:spPr>
          <a:xfrm>
            <a:off x="349402" y="1240059"/>
            <a:ext cx="7724775" cy="1695450"/>
          </a:xfrm>
          <a:prstGeom prst="rect">
            <a:avLst/>
          </a:prstGeom>
        </p:spPr>
      </p:pic>
      <p:pic>
        <p:nvPicPr>
          <p:cNvPr id="9" name="Picture 8">
            <a:extLst>
              <a:ext uri="{FF2B5EF4-FFF2-40B4-BE49-F238E27FC236}">
                <a16:creationId xmlns:a16="http://schemas.microsoft.com/office/drawing/2014/main" xmlns="" id="{2E5925BD-F737-446A-925F-65C753E8BF7F}"/>
              </a:ext>
            </a:extLst>
          </p:cNvPr>
          <p:cNvPicPr>
            <a:picLocks noChangeAspect="1"/>
          </p:cNvPicPr>
          <p:nvPr/>
        </p:nvPicPr>
        <p:blipFill>
          <a:blip r:embed="rId3"/>
          <a:stretch>
            <a:fillRect/>
          </a:stretch>
        </p:blipFill>
        <p:spPr>
          <a:xfrm>
            <a:off x="134635" y="2823320"/>
            <a:ext cx="9172575" cy="2628900"/>
          </a:xfrm>
          <a:prstGeom prst="rect">
            <a:avLst/>
          </a:prstGeom>
        </p:spPr>
      </p:pic>
      <p:pic>
        <p:nvPicPr>
          <p:cNvPr id="5" name="Picture 4">
            <a:extLst>
              <a:ext uri="{FF2B5EF4-FFF2-40B4-BE49-F238E27FC236}">
                <a16:creationId xmlns:a16="http://schemas.microsoft.com/office/drawing/2014/main" xmlns="" id="{875CB9C1-C7A2-433F-AD26-06F931A5EAB4}"/>
              </a:ext>
            </a:extLst>
          </p:cNvPr>
          <p:cNvPicPr>
            <a:picLocks noChangeAspect="1"/>
          </p:cNvPicPr>
          <p:nvPr/>
        </p:nvPicPr>
        <p:blipFill>
          <a:blip r:embed="rId4"/>
          <a:stretch>
            <a:fillRect/>
          </a:stretch>
        </p:blipFill>
        <p:spPr>
          <a:xfrm>
            <a:off x="7118654" y="3911159"/>
            <a:ext cx="3911296" cy="2846442"/>
          </a:xfrm>
          <a:prstGeom prst="rect">
            <a:avLst/>
          </a:prstGeom>
        </p:spPr>
      </p:pic>
    </p:spTree>
    <p:extLst>
      <p:ext uri="{BB962C8B-B14F-4D97-AF65-F5344CB8AC3E}">
        <p14:creationId xmlns:p14="http://schemas.microsoft.com/office/powerpoint/2010/main" val="3607831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33ABD2-C06F-4CE1-A92A-8C3EED7251B4}"/>
              </a:ext>
            </a:extLst>
          </p:cNvPr>
          <p:cNvSpPr>
            <a:spLocks noGrp="1"/>
          </p:cNvSpPr>
          <p:nvPr>
            <p:ph type="title"/>
          </p:nvPr>
        </p:nvSpPr>
        <p:spPr/>
        <p:txBody>
          <a:bodyPr/>
          <a:lstStyle/>
          <a:p>
            <a:r>
              <a:rPr lang="en-US" dirty="0"/>
              <a:t>Predicting the output for unseen data</a:t>
            </a:r>
            <a:endParaRPr lang="x-none" dirty="0"/>
          </a:p>
        </p:txBody>
      </p:sp>
      <p:sp>
        <p:nvSpPr>
          <p:cNvPr id="3" name="Content Placeholder 2">
            <a:extLst>
              <a:ext uri="{FF2B5EF4-FFF2-40B4-BE49-F238E27FC236}">
                <a16:creationId xmlns:a16="http://schemas.microsoft.com/office/drawing/2014/main" xmlns="" id="{A49220FE-BDCD-4E3D-A848-2BB8A9A7F65B}"/>
              </a:ext>
            </a:extLst>
          </p:cNvPr>
          <p:cNvSpPr>
            <a:spLocks noGrp="1"/>
          </p:cNvSpPr>
          <p:nvPr>
            <p:ph idx="1"/>
          </p:nvPr>
        </p:nvSpPr>
        <p:spPr/>
        <p:txBody>
          <a:bodyPr/>
          <a:lstStyle/>
          <a:p>
            <a:endParaRPr lang="x-none" dirty="0"/>
          </a:p>
        </p:txBody>
      </p:sp>
      <p:pic>
        <p:nvPicPr>
          <p:cNvPr id="7" name="Picture 6">
            <a:extLst>
              <a:ext uri="{FF2B5EF4-FFF2-40B4-BE49-F238E27FC236}">
                <a16:creationId xmlns:a16="http://schemas.microsoft.com/office/drawing/2014/main" xmlns="" id="{80324753-1265-447D-988D-FF19D0CCA47A}"/>
              </a:ext>
            </a:extLst>
          </p:cNvPr>
          <p:cNvPicPr>
            <a:picLocks noChangeAspect="1"/>
          </p:cNvPicPr>
          <p:nvPr/>
        </p:nvPicPr>
        <p:blipFill>
          <a:blip r:embed="rId2"/>
          <a:stretch>
            <a:fillRect/>
          </a:stretch>
        </p:blipFill>
        <p:spPr>
          <a:xfrm>
            <a:off x="79679" y="1191685"/>
            <a:ext cx="5867400" cy="1514475"/>
          </a:xfrm>
          <a:prstGeom prst="rect">
            <a:avLst/>
          </a:prstGeom>
        </p:spPr>
      </p:pic>
      <p:pic>
        <p:nvPicPr>
          <p:cNvPr id="9" name="Picture 8">
            <a:extLst>
              <a:ext uri="{FF2B5EF4-FFF2-40B4-BE49-F238E27FC236}">
                <a16:creationId xmlns:a16="http://schemas.microsoft.com/office/drawing/2014/main" xmlns="" id="{D1E94C78-EBEB-404A-843F-81F740A0DD2B}"/>
              </a:ext>
            </a:extLst>
          </p:cNvPr>
          <p:cNvPicPr>
            <a:picLocks noChangeAspect="1"/>
          </p:cNvPicPr>
          <p:nvPr/>
        </p:nvPicPr>
        <p:blipFill>
          <a:blip r:embed="rId3"/>
          <a:stretch>
            <a:fillRect/>
          </a:stretch>
        </p:blipFill>
        <p:spPr>
          <a:xfrm>
            <a:off x="195262" y="2532945"/>
            <a:ext cx="8848725" cy="2257425"/>
          </a:xfrm>
          <a:prstGeom prst="rect">
            <a:avLst/>
          </a:prstGeom>
        </p:spPr>
      </p:pic>
      <p:pic>
        <p:nvPicPr>
          <p:cNvPr id="5" name="Picture 4">
            <a:extLst>
              <a:ext uri="{FF2B5EF4-FFF2-40B4-BE49-F238E27FC236}">
                <a16:creationId xmlns:a16="http://schemas.microsoft.com/office/drawing/2014/main" xmlns="" id="{8279C80A-A12A-4288-A8FF-89ACB8D27E09}"/>
              </a:ext>
            </a:extLst>
          </p:cNvPr>
          <p:cNvPicPr>
            <a:picLocks noChangeAspect="1"/>
          </p:cNvPicPr>
          <p:nvPr/>
        </p:nvPicPr>
        <p:blipFill>
          <a:blip r:embed="rId4"/>
          <a:stretch>
            <a:fillRect/>
          </a:stretch>
        </p:blipFill>
        <p:spPr>
          <a:xfrm>
            <a:off x="6096000" y="3327841"/>
            <a:ext cx="4520896" cy="3290077"/>
          </a:xfrm>
          <a:prstGeom prst="rect">
            <a:avLst/>
          </a:prstGeom>
        </p:spPr>
      </p:pic>
    </p:spTree>
    <p:extLst>
      <p:ext uri="{BB962C8B-B14F-4D97-AF65-F5344CB8AC3E}">
        <p14:creationId xmlns:p14="http://schemas.microsoft.com/office/powerpoint/2010/main" val="131902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3ED10-A174-45DE-A468-F311415E926F}"/>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xmlns="" id="{EF788A10-BD5E-4D86-B4CF-4C073743F78D}"/>
              </a:ext>
            </a:extLst>
          </p:cNvPr>
          <p:cNvSpPr>
            <a:spLocks noGrp="1"/>
          </p:cNvSpPr>
          <p:nvPr>
            <p:ph idx="1"/>
          </p:nvPr>
        </p:nvSpPr>
        <p:spPr/>
        <p:txBody>
          <a:bodyPr/>
          <a:lstStyle/>
          <a:p>
            <a:endParaRPr lang="x-none" dirty="0"/>
          </a:p>
        </p:txBody>
      </p:sp>
      <p:pic>
        <p:nvPicPr>
          <p:cNvPr id="4" name="Picture 3" descr="Chart, scatter chart&#10;&#10;Description automatically generated">
            <a:extLst>
              <a:ext uri="{FF2B5EF4-FFF2-40B4-BE49-F238E27FC236}">
                <a16:creationId xmlns:a16="http://schemas.microsoft.com/office/drawing/2014/main" xmlns="" id="{2B319134-6891-4671-89C2-C39D30144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33222"/>
            <a:ext cx="12192000" cy="2991556"/>
          </a:xfrm>
          <a:prstGeom prst="rect">
            <a:avLst/>
          </a:prstGeom>
        </p:spPr>
      </p:pic>
    </p:spTree>
    <p:extLst>
      <p:ext uri="{BB962C8B-B14F-4D97-AF65-F5344CB8AC3E}">
        <p14:creationId xmlns:p14="http://schemas.microsoft.com/office/powerpoint/2010/main" val="4024078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4FB10B-041B-4C52-98BA-1A279F57C5C4}"/>
              </a:ext>
            </a:extLst>
          </p:cNvPr>
          <p:cNvSpPr>
            <a:spLocks noGrp="1"/>
          </p:cNvSpPr>
          <p:nvPr>
            <p:ph type="title"/>
          </p:nvPr>
        </p:nvSpPr>
        <p:spPr/>
        <p:txBody>
          <a:bodyPr/>
          <a:lstStyle/>
          <a:p>
            <a:r>
              <a:rPr lang="en-US" dirty="0"/>
              <a:t>What can simple linear regression be used for?</a:t>
            </a:r>
          </a:p>
        </p:txBody>
      </p:sp>
      <p:sp>
        <p:nvSpPr>
          <p:cNvPr id="3" name="Content Placeholder 2">
            <a:extLst>
              <a:ext uri="{FF2B5EF4-FFF2-40B4-BE49-F238E27FC236}">
                <a16:creationId xmlns:a16="http://schemas.microsoft.com/office/drawing/2014/main" xmlns="" id="{6F8EA1A2-3D7D-46A5-908A-533462534030}"/>
              </a:ext>
            </a:extLst>
          </p:cNvPr>
          <p:cNvSpPr>
            <a:spLocks noGrp="1"/>
          </p:cNvSpPr>
          <p:nvPr>
            <p:ph idx="1"/>
          </p:nvPr>
        </p:nvSpPr>
        <p:spPr/>
        <p:txBody>
          <a:bodyPr>
            <a:normAutofit/>
          </a:bodyPr>
          <a:lstStyle/>
          <a:p>
            <a:r>
              <a:rPr lang="en-US" dirty="0"/>
              <a:t>You can use simple linear regression when you want to know:</a:t>
            </a:r>
          </a:p>
          <a:p>
            <a:pPr lvl="1"/>
            <a:r>
              <a:rPr lang="en-US" dirty="0"/>
              <a:t>How strong the relationship is between two variables (e.g. the relationship between rainfall and soil erosion).</a:t>
            </a:r>
          </a:p>
          <a:p>
            <a:pPr lvl="1"/>
            <a:r>
              <a:rPr lang="en-US" dirty="0"/>
              <a:t>The value of the dependent variable at a certain value of the independent variable (e.g. the amount of soil erosion at a certain level of rainfall).</a:t>
            </a:r>
          </a:p>
          <a:p>
            <a:endParaRPr lang="x-none" dirty="0"/>
          </a:p>
        </p:txBody>
      </p:sp>
    </p:spTree>
    <p:extLst>
      <p:ext uri="{BB962C8B-B14F-4D97-AF65-F5344CB8AC3E}">
        <p14:creationId xmlns:p14="http://schemas.microsoft.com/office/powerpoint/2010/main" val="2766427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9ADACB-B4F7-4795-AAF7-5FA81144E7E7}"/>
              </a:ext>
            </a:extLst>
          </p:cNvPr>
          <p:cNvSpPr>
            <a:spLocks noGrp="1"/>
          </p:cNvSpPr>
          <p:nvPr>
            <p:ph type="title"/>
          </p:nvPr>
        </p:nvSpPr>
        <p:spPr/>
        <p:txBody>
          <a:bodyPr/>
          <a:lstStyle/>
          <a:p>
            <a:r>
              <a:rPr lang="en-US" dirty="0"/>
              <a:t>Model for simple linear regression</a:t>
            </a:r>
            <a:endParaRPr lang="x-none" dirty="0"/>
          </a:p>
        </p:txBody>
      </p:sp>
      <p:sp>
        <p:nvSpPr>
          <p:cNvPr id="3" name="Content Placeholder 2">
            <a:extLst>
              <a:ext uri="{FF2B5EF4-FFF2-40B4-BE49-F238E27FC236}">
                <a16:creationId xmlns:a16="http://schemas.microsoft.com/office/drawing/2014/main" xmlns="" id="{14C0247A-4298-45AE-B285-AFBA402D6374}"/>
              </a:ext>
            </a:extLst>
          </p:cNvPr>
          <p:cNvSpPr>
            <a:spLocks noGrp="1"/>
          </p:cNvSpPr>
          <p:nvPr>
            <p:ph idx="1"/>
          </p:nvPr>
        </p:nvSpPr>
        <p:spPr/>
        <p:txBody>
          <a:bodyPr/>
          <a:lstStyle/>
          <a:p>
            <a:r>
              <a:rPr lang="en-US" dirty="0"/>
              <a:t>Consider the equation of line given as,</a:t>
            </a:r>
          </a:p>
          <a:p>
            <a:endParaRPr lang="en-US" dirty="0"/>
          </a:p>
          <a:p>
            <a:endParaRPr lang="en-US" dirty="0"/>
          </a:p>
          <a:p>
            <a:r>
              <a:rPr lang="en-US" dirty="0"/>
              <a:t>Where y is the dependent variable, x is the independent variable, b0 is the y-intercept and </a:t>
            </a:r>
            <a:r>
              <a:rPr lang="en-US" dirty="0">
                <a:latin typeface="Times New Roman" panose="02020603050405020304" pitchFamily="18" charset="0"/>
                <a:cs typeface="Times New Roman" panose="02020603050405020304" pitchFamily="18" charset="0"/>
              </a:rPr>
              <a:t>b1 is the slope of the line.</a:t>
            </a:r>
            <a:endParaRPr lang="en-US" dirty="0"/>
          </a:p>
          <a:p>
            <a:r>
              <a:rPr lang="en-US" dirty="0"/>
              <a:t>We need to find b0 and </a:t>
            </a:r>
            <a:r>
              <a:rPr lang="en-US" dirty="0">
                <a:latin typeface="Times New Roman" panose="02020603050405020304" pitchFamily="18" charset="0"/>
                <a:cs typeface="Times New Roman" panose="02020603050405020304" pitchFamily="18" charset="0"/>
              </a:rPr>
              <a:t>b1 to </a:t>
            </a:r>
            <a:r>
              <a:rPr lang="en-US" dirty="0"/>
              <a:t>estimate y using x , such that the error </a:t>
            </a:r>
            <a:r>
              <a:rPr lang="en-US" dirty="0">
                <a:latin typeface="Times New Roman" panose="02020603050405020304" pitchFamily="18" charset="0"/>
                <a:cs typeface="Times New Roman" panose="02020603050405020304" pitchFamily="18" charset="0"/>
              </a:rPr>
              <a:t>Ɛ</a:t>
            </a:r>
            <a:r>
              <a:rPr lang="en-US" dirty="0"/>
              <a:t> is minimized between the predicted value of y and original value of y.</a:t>
            </a:r>
          </a:p>
        </p:txBody>
      </p:sp>
      <p:graphicFrame>
        <p:nvGraphicFramePr>
          <p:cNvPr id="7" name="Object 9">
            <a:extLst>
              <a:ext uri="{FF2B5EF4-FFF2-40B4-BE49-F238E27FC236}">
                <a16:creationId xmlns:a16="http://schemas.microsoft.com/office/drawing/2014/main" xmlns="" id="{9446F5DF-7AD4-41F0-9E58-9077C191F020}"/>
              </a:ext>
            </a:extLst>
          </p:cNvPr>
          <p:cNvGraphicFramePr>
            <a:graphicFrameLocks noChangeAspect="1"/>
          </p:cNvGraphicFramePr>
          <p:nvPr>
            <p:extLst>
              <p:ext uri="{D42A27DB-BD31-4B8C-83A1-F6EECF244321}">
                <p14:modId xmlns:p14="http://schemas.microsoft.com/office/powerpoint/2010/main" val="4133354432"/>
              </p:ext>
            </p:extLst>
          </p:nvPr>
        </p:nvGraphicFramePr>
        <p:xfrm>
          <a:off x="4243434" y="2546388"/>
          <a:ext cx="2266950" cy="642937"/>
        </p:xfrm>
        <a:graphic>
          <a:graphicData uri="http://schemas.openxmlformats.org/presentationml/2006/ole">
            <mc:AlternateContent xmlns:mc="http://schemas.openxmlformats.org/markup-compatibility/2006">
              <mc:Choice xmlns:v="urn:schemas-microsoft-com:vml" Requires="v">
                <p:oleObj spid="_x0000_s2053" name="Equation" r:id="rId3" imgW="762000" imgH="215900" progId="Equation.3">
                  <p:embed/>
                </p:oleObj>
              </mc:Choice>
              <mc:Fallback>
                <p:oleObj name="Equation" r:id="rId3" imgW="762000" imgH="215900" progId="Equation.3">
                  <p:embed/>
                  <p:pic>
                    <p:nvPicPr>
                      <p:cNvPr id="72713" name="Object 9">
                        <a:extLst>
                          <a:ext uri="{FF2B5EF4-FFF2-40B4-BE49-F238E27FC236}">
                            <a16:creationId xmlns:a16="http://schemas.microsoft.com/office/drawing/2014/main" xmlns="" id="{0F6430AE-25AA-42D3-A02F-CE99D936DE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3434" y="2546388"/>
                        <a:ext cx="2266950" cy="642937"/>
                      </a:xfrm>
                      <a:prstGeom prst="rect">
                        <a:avLst/>
                      </a:prstGeom>
                      <a:solidFill>
                        <a:srgbClr val="FF9900"/>
                      </a:solidFill>
                      <a:ln w="9525">
                        <a:solidFill>
                          <a:srgbClr val="2C2CB0"/>
                        </a:solidFill>
                        <a:miter lim="800000"/>
                        <a:headEnd/>
                        <a:tailEnd/>
                      </a:ln>
                      <a:effectLst>
                        <a:outerShdw dist="107763" dir="18900000" algn="ctr" rotWithShape="0">
                          <a:schemeClr val="tx1"/>
                        </a:outerShdw>
                      </a:effectLst>
                    </p:spPr>
                  </p:pic>
                </p:oleObj>
              </mc:Fallback>
            </mc:AlternateContent>
          </a:graphicData>
        </a:graphic>
      </p:graphicFrame>
    </p:spTree>
    <p:extLst>
      <p:ext uri="{BB962C8B-B14F-4D97-AF65-F5344CB8AC3E}">
        <p14:creationId xmlns:p14="http://schemas.microsoft.com/office/powerpoint/2010/main" val="304318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4" name="Text Box 6">
            <a:extLst>
              <a:ext uri="{FF2B5EF4-FFF2-40B4-BE49-F238E27FC236}">
                <a16:creationId xmlns:a16="http://schemas.microsoft.com/office/drawing/2014/main" xmlns="" id="{8015014C-0E78-433F-A045-1B1DEA961345}"/>
              </a:ext>
            </a:extLst>
          </p:cNvPr>
          <p:cNvSpPr txBox="1">
            <a:spLocks noChangeArrowheads="1"/>
          </p:cNvSpPr>
          <p:nvPr/>
        </p:nvSpPr>
        <p:spPr bwMode="auto">
          <a:xfrm>
            <a:off x="7381876" y="5729288"/>
            <a:ext cx="117493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x-none">
                <a:solidFill>
                  <a:schemeClr val="accent2"/>
                </a:solidFill>
              </a:rPr>
              <a:t>House size</a:t>
            </a:r>
          </a:p>
        </p:txBody>
      </p:sp>
      <p:sp>
        <p:nvSpPr>
          <p:cNvPr id="68615" name="Text Box 7">
            <a:extLst>
              <a:ext uri="{FF2B5EF4-FFF2-40B4-BE49-F238E27FC236}">
                <a16:creationId xmlns:a16="http://schemas.microsoft.com/office/drawing/2014/main" xmlns="" id="{814306DC-3005-49ED-A0AA-D0D63ACFDD60}"/>
              </a:ext>
            </a:extLst>
          </p:cNvPr>
          <p:cNvSpPr txBox="1">
            <a:spLocks noChangeArrowheads="1"/>
          </p:cNvSpPr>
          <p:nvPr/>
        </p:nvSpPr>
        <p:spPr bwMode="auto">
          <a:xfrm>
            <a:off x="3652839" y="2722564"/>
            <a:ext cx="777777"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x-none">
                <a:solidFill>
                  <a:schemeClr val="accent2"/>
                </a:solidFill>
              </a:rPr>
              <a:t>House</a:t>
            </a:r>
          </a:p>
          <a:p>
            <a:r>
              <a:rPr lang="en-US" altLang="x-none">
                <a:solidFill>
                  <a:schemeClr val="accent2"/>
                </a:solidFill>
              </a:rPr>
              <a:t>Cost</a:t>
            </a:r>
          </a:p>
        </p:txBody>
      </p:sp>
      <p:sp>
        <p:nvSpPr>
          <p:cNvPr id="68618" name="Freeform 10">
            <a:extLst>
              <a:ext uri="{FF2B5EF4-FFF2-40B4-BE49-F238E27FC236}">
                <a16:creationId xmlns:a16="http://schemas.microsoft.com/office/drawing/2014/main" xmlns="" id="{8FC4C92E-C673-415C-A82F-BC2092EEADC2}"/>
              </a:ext>
            </a:extLst>
          </p:cNvPr>
          <p:cNvSpPr>
            <a:spLocks/>
          </p:cNvSpPr>
          <p:nvPr/>
        </p:nvSpPr>
        <p:spPr bwMode="auto">
          <a:xfrm>
            <a:off x="4343401" y="4138097"/>
            <a:ext cx="184731" cy="369332"/>
          </a:xfrm>
          <a:custGeom>
            <a:avLst/>
            <a:gdLst>
              <a:gd name="T0" fmla="*/ 0 w 2304"/>
              <a:gd name="T1" fmla="*/ 0 h 1824"/>
              <a:gd name="T2" fmla="*/ 0 w 2304"/>
              <a:gd name="T3" fmla="*/ 1824 h 1824"/>
              <a:gd name="T4" fmla="*/ 2304 w 2304"/>
              <a:gd name="T5" fmla="*/ 1824 h 1824"/>
            </a:gdLst>
            <a:ahLst/>
            <a:cxnLst>
              <a:cxn ang="0">
                <a:pos x="T0" y="T1"/>
              </a:cxn>
              <a:cxn ang="0">
                <a:pos x="T2" y="T3"/>
              </a:cxn>
              <a:cxn ang="0">
                <a:pos x="T4" y="T5"/>
              </a:cxn>
            </a:cxnLst>
            <a:rect l="0" t="0" r="r" b="b"/>
            <a:pathLst>
              <a:path w="2304" h="1824">
                <a:moveTo>
                  <a:pt x="0" y="0"/>
                </a:moveTo>
                <a:lnTo>
                  <a:pt x="0" y="1824"/>
                </a:lnTo>
                <a:lnTo>
                  <a:pt x="2304" y="1824"/>
                </a:ln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x-none"/>
          </a:p>
        </p:txBody>
      </p:sp>
      <p:sp>
        <p:nvSpPr>
          <p:cNvPr id="68619" name="Text Box 11">
            <a:extLst>
              <a:ext uri="{FF2B5EF4-FFF2-40B4-BE49-F238E27FC236}">
                <a16:creationId xmlns:a16="http://schemas.microsoft.com/office/drawing/2014/main" xmlns="" id="{5574EB31-DB56-412D-AC38-794F287C346B}"/>
              </a:ext>
            </a:extLst>
          </p:cNvPr>
          <p:cNvSpPr txBox="1">
            <a:spLocks noChangeArrowheads="1"/>
          </p:cNvSpPr>
          <p:nvPr/>
        </p:nvSpPr>
        <p:spPr bwMode="auto">
          <a:xfrm>
            <a:off x="2590800" y="4527550"/>
            <a:ext cx="1534716" cy="677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sz="2000" u="sng">
                <a:solidFill>
                  <a:schemeClr val="accent2"/>
                </a:solidFill>
              </a:rPr>
              <a:t>Most</a:t>
            </a:r>
            <a:r>
              <a:rPr lang="en-US" altLang="x-none">
                <a:solidFill>
                  <a:schemeClr val="accent2"/>
                </a:solidFill>
              </a:rPr>
              <a:t> lots sell </a:t>
            </a:r>
          </a:p>
          <a:p>
            <a:pPr algn="l"/>
            <a:r>
              <a:rPr lang="en-US" altLang="x-none">
                <a:solidFill>
                  <a:schemeClr val="accent2"/>
                </a:solidFill>
              </a:rPr>
              <a:t>for $25,000</a:t>
            </a:r>
          </a:p>
        </p:txBody>
      </p:sp>
      <p:sp>
        <p:nvSpPr>
          <p:cNvPr id="68620" name="Text Box 12">
            <a:extLst>
              <a:ext uri="{FF2B5EF4-FFF2-40B4-BE49-F238E27FC236}">
                <a16:creationId xmlns:a16="http://schemas.microsoft.com/office/drawing/2014/main" xmlns="" id="{2E86BCDA-2937-4061-8091-04841E162384}"/>
              </a:ext>
            </a:extLst>
          </p:cNvPr>
          <p:cNvSpPr txBox="1">
            <a:spLocks noChangeArrowheads="1"/>
          </p:cNvSpPr>
          <p:nvPr/>
        </p:nvSpPr>
        <p:spPr bwMode="auto">
          <a:xfrm rot="20254797">
            <a:off x="4265890" y="3557658"/>
            <a:ext cx="3212546"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sz="2000" dirty="0">
                <a:solidFill>
                  <a:schemeClr val="accent2"/>
                </a:solidFill>
              </a:rPr>
              <a:t>Building a house costs </a:t>
            </a:r>
            <a:r>
              <a:rPr lang="en-US" altLang="x-none" sz="2000" u="sng" dirty="0">
                <a:solidFill>
                  <a:schemeClr val="accent2"/>
                </a:solidFill>
              </a:rPr>
              <a:t>about</a:t>
            </a:r>
            <a:r>
              <a:rPr lang="en-US" altLang="x-none" sz="2000" dirty="0">
                <a:solidFill>
                  <a:schemeClr val="accent2"/>
                </a:solidFill>
              </a:rPr>
              <a:t> </a:t>
            </a:r>
          </a:p>
          <a:p>
            <a:pPr algn="l"/>
            <a:r>
              <a:rPr lang="en-US" altLang="x-none" sz="2000" dirty="0">
                <a:solidFill>
                  <a:schemeClr val="accent2"/>
                </a:solidFill>
              </a:rPr>
              <a:t>$75 per square foot. </a:t>
            </a:r>
          </a:p>
        </p:txBody>
      </p:sp>
      <p:sp>
        <p:nvSpPr>
          <p:cNvPr id="68621" name="Line 13">
            <a:extLst>
              <a:ext uri="{FF2B5EF4-FFF2-40B4-BE49-F238E27FC236}">
                <a16:creationId xmlns:a16="http://schemas.microsoft.com/office/drawing/2014/main" xmlns="" id="{F7490F7C-9EA5-4F8F-9322-D0308B64CDE4}"/>
              </a:ext>
            </a:extLst>
          </p:cNvPr>
          <p:cNvSpPr>
            <a:spLocks noChangeShapeType="1"/>
          </p:cNvSpPr>
          <p:nvPr/>
        </p:nvSpPr>
        <p:spPr bwMode="auto">
          <a:xfrm flipV="1">
            <a:off x="4343400" y="3636963"/>
            <a:ext cx="2895600" cy="1219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x-none"/>
          </a:p>
        </p:txBody>
      </p:sp>
      <p:sp>
        <p:nvSpPr>
          <p:cNvPr id="68623" name="Text Box 15">
            <a:extLst>
              <a:ext uri="{FF2B5EF4-FFF2-40B4-BE49-F238E27FC236}">
                <a16:creationId xmlns:a16="http://schemas.microsoft.com/office/drawing/2014/main" xmlns="" id="{8DB3717D-692D-4FB7-9586-EA460F719208}"/>
              </a:ext>
            </a:extLst>
          </p:cNvPr>
          <p:cNvSpPr txBox="1">
            <a:spLocks noChangeArrowheads="1"/>
          </p:cNvSpPr>
          <p:nvPr/>
        </p:nvSpPr>
        <p:spPr bwMode="auto">
          <a:xfrm rot="20257664">
            <a:off x="4473199" y="4105246"/>
            <a:ext cx="3282117"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sz="2000">
                <a:solidFill>
                  <a:schemeClr val="accent2"/>
                </a:solidFill>
              </a:rPr>
              <a:t>House cost = 25000 + 75(Size)</a:t>
            </a:r>
          </a:p>
        </p:txBody>
      </p:sp>
      <p:sp>
        <p:nvSpPr>
          <p:cNvPr id="68625" name="Line 17">
            <a:extLst>
              <a:ext uri="{FF2B5EF4-FFF2-40B4-BE49-F238E27FC236}">
                <a16:creationId xmlns:a16="http://schemas.microsoft.com/office/drawing/2014/main" xmlns="" id="{7D7C2BFE-87A6-43C3-9EF4-10742DFC393C}"/>
              </a:ext>
            </a:extLst>
          </p:cNvPr>
          <p:cNvSpPr>
            <a:spLocks noChangeShapeType="1"/>
          </p:cNvSpPr>
          <p:nvPr/>
        </p:nvSpPr>
        <p:spPr bwMode="auto">
          <a:xfrm>
            <a:off x="3886200" y="4856163"/>
            <a:ext cx="4572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x-none"/>
          </a:p>
        </p:txBody>
      </p:sp>
      <p:sp>
        <p:nvSpPr>
          <p:cNvPr id="68628" name="Rectangle 20">
            <a:extLst>
              <a:ext uri="{FF2B5EF4-FFF2-40B4-BE49-F238E27FC236}">
                <a16:creationId xmlns:a16="http://schemas.microsoft.com/office/drawing/2014/main" xmlns="" id="{928F3F55-B28F-42BE-8482-46E60CCB8905}"/>
              </a:ext>
            </a:extLst>
          </p:cNvPr>
          <p:cNvSpPr>
            <a:spLocks noGrp="1" noChangeArrowheads="1"/>
          </p:cNvSpPr>
          <p:nvPr>
            <p:ph type="title"/>
          </p:nvPr>
        </p:nvSpPr>
        <p:spPr>
          <a:noFill/>
          <a:ln/>
        </p:spPr>
        <p:txBody>
          <a:bodyPr/>
          <a:lstStyle/>
          <a:p>
            <a:pPr algn="l"/>
            <a:r>
              <a:rPr lang="en-US" altLang="x-none" sz="3600"/>
              <a:t>The Model</a:t>
            </a:r>
          </a:p>
        </p:txBody>
      </p:sp>
      <p:sp>
        <p:nvSpPr>
          <p:cNvPr id="68629" name="Rectangle 21">
            <a:extLst>
              <a:ext uri="{FF2B5EF4-FFF2-40B4-BE49-F238E27FC236}">
                <a16:creationId xmlns:a16="http://schemas.microsoft.com/office/drawing/2014/main" xmlns="" id="{37907D9A-A80A-4CB9-88C4-96BC5A2A9FB1}"/>
              </a:ext>
            </a:extLst>
          </p:cNvPr>
          <p:cNvSpPr>
            <a:spLocks noChangeArrowheads="1"/>
          </p:cNvSpPr>
          <p:nvPr/>
        </p:nvSpPr>
        <p:spPr bwMode="auto">
          <a:xfrm>
            <a:off x="2286000" y="19050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x-none">
                <a:solidFill>
                  <a:srgbClr val="2C2CB0"/>
                </a:solidFill>
                <a:latin typeface="Arial Narrow" panose="020B0606020202030204" pitchFamily="34" charset="0"/>
              </a:rPr>
              <a:t>The model has a deterministic and a probabilistic components</a:t>
            </a:r>
          </a:p>
        </p:txBody>
      </p:sp>
      <p:sp>
        <p:nvSpPr>
          <p:cNvPr id="12" name="Freeform 10">
            <a:extLst>
              <a:ext uri="{FF2B5EF4-FFF2-40B4-BE49-F238E27FC236}">
                <a16:creationId xmlns:a16="http://schemas.microsoft.com/office/drawing/2014/main" xmlns="" id="{AD9EA35C-7827-4DF4-B394-467393FCE372}"/>
              </a:ext>
            </a:extLst>
          </p:cNvPr>
          <p:cNvSpPr>
            <a:spLocks/>
          </p:cNvSpPr>
          <p:nvPr/>
        </p:nvSpPr>
        <p:spPr bwMode="auto">
          <a:xfrm>
            <a:off x="4312972" y="2857207"/>
            <a:ext cx="3657600" cy="2895600"/>
          </a:xfrm>
          <a:custGeom>
            <a:avLst/>
            <a:gdLst>
              <a:gd name="T0" fmla="*/ 0 w 2304"/>
              <a:gd name="T1" fmla="*/ 0 h 1824"/>
              <a:gd name="T2" fmla="*/ 0 w 2304"/>
              <a:gd name="T3" fmla="*/ 1824 h 1824"/>
              <a:gd name="T4" fmla="*/ 2304 w 2304"/>
              <a:gd name="T5" fmla="*/ 1824 h 1824"/>
            </a:gdLst>
            <a:ahLst/>
            <a:cxnLst>
              <a:cxn ang="0">
                <a:pos x="T0" y="T1"/>
              </a:cxn>
              <a:cxn ang="0">
                <a:pos x="T2" y="T3"/>
              </a:cxn>
              <a:cxn ang="0">
                <a:pos x="T4" y="T5"/>
              </a:cxn>
            </a:cxnLst>
            <a:rect l="0" t="0" r="r" b="b"/>
            <a:pathLst>
              <a:path w="2304" h="1824">
                <a:moveTo>
                  <a:pt x="0" y="0"/>
                </a:moveTo>
                <a:lnTo>
                  <a:pt x="0" y="1824"/>
                </a:lnTo>
                <a:lnTo>
                  <a:pt x="2304" y="1824"/>
                </a:ln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x-none"/>
          </a:p>
        </p:txBody>
      </p:sp>
      <p:pic>
        <p:nvPicPr>
          <p:cNvPr id="2" name="Picture 1">
            <a:extLst>
              <a:ext uri="{FF2B5EF4-FFF2-40B4-BE49-F238E27FC236}">
                <a16:creationId xmlns:a16="http://schemas.microsoft.com/office/drawing/2014/main" xmlns="" id="{3348A399-A018-4F53-A6E9-8FF1D477310A}"/>
              </a:ext>
            </a:extLst>
          </p:cNvPr>
          <p:cNvPicPr>
            <a:picLocks noChangeAspect="1"/>
          </p:cNvPicPr>
          <p:nvPr/>
        </p:nvPicPr>
        <p:blipFill rotWithShape="1">
          <a:blip r:embed="rId3"/>
          <a:srcRect l="30996" t="12390" r="49999"/>
          <a:stretch/>
        </p:blipFill>
        <p:spPr>
          <a:xfrm>
            <a:off x="2140997" y="4554430"/>
            <a:ext cx="449802" cy="650228"/>
          </a:xfrm>
          <a:prstGeom prst="rect">
            <a:avLst/>
          </a:prstGeom>
        </p:spPr>
      </p:pic>
      <p:pic>
        <p:nvPicPr>
          <p:cNvPr id="17" name="Picture 16">
            <a:extLst>
              <a:ext uri="{FF2B5EF4-FFF2-40B4-BE49-F238E27FC236}">
                <a16:creationId xmlns:a16="http://schemas.microsoft.com/office/drawing/2014/main" xmlns="" id="{60DD374C-960B-4EBD-9D71-996083F52116}"/>
              </a:ext>
            </a:extLst>
          </p:cNvPr>
          <p:cNvPicPr>
            <a:picLocks noChangeAspect="1"/>
          </p:cNvPicPr>
          <p:nvPr/>
        </p:nvPicPr>
        <p:blipFill rotWithShape="1">
          <a:blip r:embed="rId3"/>
          <a:srcRect l="65067" t="16747" r="19867"/>
          <a:stretch/>
        </p:blipFill>
        <p:spPr>
          <a:xfrm>
            <a:off x="5515577" y="3096535"/>
            <a:ext cx="356586" cy="617889"/>
          </a:xfrm>
          <a:prstGeom prst="rect">
            <a:avLst/>
          </a:prstGeom>
        </p:spPr>
      </p:pic>
    </p:spTree>
    <p:extLst>
      <p:ext uri="{BB962C8B-B14F-4D97-AF65-F5344CB8AC3E}">
        <p14:creationId xmlns:p14="http://schemas.microsoft.com/office/powerpoint/2010/main" val="2965864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8619"/>
                                        </p:tgtEl>
                                        <p:attrNameLst>
                                          <p:attrName>style.visibility</p:attrName>
                                        </p:attrNameLst>
                                      </p:cBhvr>
                                      <p:to>
                                        <p:strVal val="visible"/>
                                      </p:to>
                                    </p:set>
                                    <p:animEffect transition="in" filter="wipe(up)">
                                      <p:cBhvr>
                                        <p:cTn id="7" dur="500"/>
                                        <p:tgtEl>
                                          <p:spTgt spid="68619"/>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8625"/>
                                        </p:tgtEl>
                                        <p:attrNameLst>
                                          <p:attrName>style.visibility</p:attrName>
                                        </p:attrNameLst>
                                      </p:cBhvr>
                                      <p:to>
                                        <p:strVal val="visible"/>
                                      </p:to>
                                    </p:set>
                                    <p:animEffect transition="in" filter="wipe(up)">
                                      <p:cBhvr>
                                        <p:cTn id="11" dur="500"/>
                                        <p:tgtEl>
                                          <p:spTgt spid="6862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6862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68621"/>
                                        </p:tgtEl>
                                        <p:attrNameLst>
                                          <p:attrName>style.visibility</p:attrName>
                                        </p:attrNameLst>
                                      </p:cBhvr>
                                      <p:to>
                                        <p:strVal val="visible"/>
                                      </p:to>
                                    </p:set>
                                  </p:child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68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9" grpId="0" autoUpdateAnimBg="0"/>
      <p:bldP spid="68620" grpId="0" autoUpdateAnimBg="0"/>
      <p:bldP spid="6862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42" name="Text Box 10">
            <a:extLst>
              <a:ext uri="{FF2B5EF4-FFF2-40B4-BE49-F238E27FC236}">
                <a16:creationId xmlns:a16="http://schemas.microsoft.com/office/drawing/2014/main" xmlns="" id="{215CBA7C-D968-45E8-A81B-E6EDC4DCA5E8}"/>
              </a:ext>
            </a:extLst>
          </p:cNvPr>
          <p:cNvSpPr txBox="1">
            <a:spLocks noChangeArrowheads="1"/>
          </p:cNvSpPr>
          <p:nvPr/>
        </p:nvSpPr>
        <p:spPr bwMode="auto">
          <a:xfrm rot="20207">
            <a:off x="4899627" y="4707882"/>
            <a:ext cx="395961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sz="2400">
                <a:solidFill>
                  <a:schemeClr val="accent2"/>
                </a:solidFill>
              </a:rPr>
              <a:t>House cost = 25000 + 75 (Size)</a:t>
            </a:r>
          </a:p>
        </p:txBody>
      </p:sp>
      <p:sp>
        <p:nvSpPr>
          <p:cNvPr id="69635" name="Text Box 3">
            <a:extLst>
              <a:ext uri="{FF2B5EF4-FFF2-40B4-BE49-F238E27FC236}">
                <a16:creationId xmlns:a16="http://schemas.microsoft.com/office/drawing/2014/main" xmlns="" id="{626B9B53-A442-46BC-9569-69CE77E25C14}"/>
              </a:ext>
            </a:extLst>
          </p:cNvPr>
          <p:cNvSpPr txBox="1">
            <a:spLocks noChangeArrowheads="1"/>
          </p:cNvSpPr>
          <p:nvPr/>
        </p:nvSpPr>
        <p:spPr bwMode="auto">
          <a:xfrm>
            <a:off x="7153276" y="5349875"/>
            <a:ext cx="117493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x-none">
                <a:solidFill>
                  <a:schemeClr val="accent2"/>
                </a:solidFill>
              </a:rPr>
              <a:t>House size</a:t>
            </a:r>
          </a:p>
        </p:txBody>
      </p:sp>
      <p:sp>
        <p:nvSpPr>
          <p:cNvPr id="69636" name="Text Box 4">
            <a:extLst>
              <a:ext uri="{FF2B5EF4-FFF2-40B4-BE49-F238E27FC236}">
                <a16:creationId xmlns:a16="http://schemas.microsoft.com/office/drawing/2014/main" xmlns="" id="{1A04B908-E7E0-468B-93C9-F279562354DB}"/>
              </a:ext>
            </a:extLst>
          </p:cNvPr>
          <p:cNvSpPr txBox="1">
            <a:spLocks noChangeArrowheads="1"/>
          </p:cNvSpPr>
          <p:nvPr/>
        </p:nvSpPr>
        <p:spPr bwMode="auto">
          <a:xfrm>
            <a:off x="3424239" y="2324101"/>
            <a:ext cx="777777"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x-none">
                <a:solidFill>
                  <a:schemeClr val="accent2"/>
                </a:solidFill>
              </a:rPr>
              <a:t>House</a:t>
            </a:r>
          </a:p>
          <a:p>
            <a:r>
              <a:rPr lang="en-US" altLang="x-none">
                <a:solidFill>
                  <a:schemeClr val="accent2"/>
                </a:solidFill>
              </a:rPr>
              <a:t>Cost</a:t>
            </a:r>
          </a:p>
        </p:txBody>
      </p:sp>
      <p:sp>
        <p:nvSpPr>
          <p:cNvPr id="69638" name="Text Box 6">
            <a:extLst>
              <a:ext uri="{FF2B5EF4-FFF2-40B4-BE49-F238E27FC236}">
                <a16:creationId xmlns:a16="http://schemas.microsoft.com/office/drawing/2014/main" xmlns="" id="{11C33D60-4F51-4980-9936-937E5C04A857}"/>
              </a:ext>
            </a:extLst>
          </p:cNvPr>
          <p:cNvSpPr txBox="1">
            <a:spLocks noChangeArrowheads="1"/>
          </p:cNvSpPr>
          <p:nvPr/>
        </p:nvSpPr>
        <p:spPr bwMode="auto">
          <a:xfrm>
            <a:off x="2743201" y="4171951"/>
            <a:ext cx="1478931"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a:solidFill>
                  <a:schemeClr val="accent2"/>
                </a:solidFill>
              </a:rPr>
              <a:t>Most lots sell </a:t>
            </a:r>
          </a:p>
          <a:p>
            <a:pPr algn="l"/>
            <a:r>
              <a:rPr lang="en-US" altLang="x-none">
                <a:solidFill>
                  <a:schemeClr val="accent2"/>
                </a:solidFill>
              </a:rPr>
              <a:t>for $25,000</a:t>
            </a:r>
          </a:p>
        </p:txBody>
      </p:sp>
      <p:sp>
        <p:nvSpPr>
          <p:cNvPr id="69640" name="Line 8">
            <a:extLst>
              <a:ext uri="{FF2B5EF4-FFF2-40B4-BE49-F238E27FC236}">
                <a16:creationId xmlns:a16="http://schemas.microsoft.com/office/drawing/2014/main" xmlns="" id="{D084E6A7-1027-4EDD-965A-614B83C1FC99}"/>
              </a:ext>
            </a:extLst>
          </p:cNvPr>
          <p:cNvSpPr>
            <a:spLocks noChangeShapeType="1"/>
          </p:cNvSpPr>
          <p:nvPr/>
        </p:nvSpPr>
        <p:spPr bwMode="auto">
          <a:xfrm flipV="1">
            <a:off x="4114800" y="3257550"/>
            <a:ext cx="2895600" cy="12192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x-none"/>
          </a:p>
        </p:txBody>
      </p:sp>
      <p:sp>
        <p:nvSpPr>
          <p:cNvPr id="69643" name="Text Box 11">
            <a:extLst>
              <a:ext uri="{FF2B5EF4-FFF2-40B4-BE49-F238E27FC236}">
                <a16:creationId xmlns:a16="http://schemas.microsoft.com/office/drawing/2014/main" xmlns="" id="{DB8E9173-5CC3-4C77-8A86-A68BDA7EC4D5}"/>
              </a:ext>
            </a:extLst>
          </p:cNvPr>
          <p:cNvSpPr txBox="1">
            <a:spLocks noChangeArrowheads="1"/>
          </p:cNvSpPr>
          <p:nvPr/>
        </p:nvSpPr>
        <p:spPr bwMode="auto">
          <a:xfrm rot="61149">
            <a:off x="8608800" y="4722169"/>
            <a:ext cx="50366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x-none" b="1">
                <a:latin typeface="Symbol" panose="05050102010706020507" pitchFamily="18" charset="2"/>
              </a:rPr>
              <a:t>+ </a:t>
            </a:r>
            <a:r>
              <a:rPr lang="en-US" altLang="x-none" sz="2400" b="1">
                <a:latin typeface="Symbol" panose="05050102010706020507" pitchFamily="18" charset="2"/>
              </a:rPr>
              <a:t>e</a:t>
            </a:r>
          </a:p>
        </p:txBody>
      </p:sp>
      <p:grpSp>
        <p:nvGrpSpPr>
          <p:cNvPr id="69663" name="Group 31">
            <a:extLst>
              <a:ext uri="{FF2B5EF4-FFF2-40B4-BE49-F238E27FC236}">
                <a16:creationId xmlns:a16="http://schemas.microsoft.com/office/drawing/2014/main" xmlns="" id="{59BF09F0-45B7-41BA-9018-6A629886296C}"/>
              </a:ext>
            </a:extLst>
          </p:cNvPr>
          <p:cNvGrpSpPr>
            <a:grpSpLocks/>
          </p:cNvGrpSpPr>
          <p:nvPr/>
        </p:nvGrpSpPr>
        <p:grpSpPr bwMode="auto">
          <a:xfrm>
            <a:off x="4800601" y="3638550"/>
            <a:ext cx="136525" cy="990600"/>
            <a:chOff x="2208" y="2256"/>
            <a:chExt cx="86" cy="624"/>
          </a:xfrm>
        </p:grpSpPr>
        <p:pic>
          <p:nvPicPr>
            <p:cNvPr id="69644" name="Picture 12">
              <a:extLst>
                <a:ext uri="{FF2B5EF4-FFF2-40B4-BE49-F238E27FC236}">
                  <a16:creationId xmlns:a16="http://schemas.microsoft.com/office/drawing/2014/main" xmlns="" id="{6FF5556D-78F7-41E5-BB52-B6EB6E292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 y="2256"/>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45" name="Picture 13">
              <a:extLst>
                <a:ext uri="{FF2B5EF4-FFF2-40B4-BE49-F238E27FC236}">
                  <a16:creationId xmlns:a16="http://schemas.microsoft.com/office/drawing/2014/main" xmlns="" id="{8E5FBD50-99D5-4ABB-9FD2-DADD70EA3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 y="2410"/>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46" name="Picture 14">
              <a:extLst>
                <a:ext uri="{FF2B5EF4-FFF2-40B4-BE49-F238E27FC236}">
                  <a16:creationId xmlns:a16="http://schemas.microsoft.com/office/drawing/2014/main" xmlns="" id="{9D5D7F0D-2AEA-4BF2-A8C6-AE9C3D775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 y="2544"/>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47" name="Picture 15">
              <a:extLst>
                <a:ext uri="{FF2B5EF4-FFF2-40B4-BE49-F238E27FC236}">
                  <a16:creationId xmlns:a16="http://schemas.microsoft.com/office/drawing/2014/main" xmlns="" id="{FD174DF1-6C10-47C6-A7F3-8291DA4230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 y="2794"/>
              <a:ext cx="86" cy="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664" name="Group 32">
            <a:extLst>
              <a:ext uri="{FF2B5EF4-FFF2-40B4-BE49-F238E27FC236}">
                <a16:creationId xmlns:a16="http://schemas.microsoft.com/office/drawing/2014/main" xmlns="" id="{74EF9FD0-A126-484D-B5A8-48D7C648014B}"/>
              </a:ext>
            </a:extLst>
          </p:cNvPr>
          <p:cNvGrpSpPr>
            <a:grpSpLocks/>
          </p:cNvGrpSpPr>
          <p:nvPr/>
        </p:nvGrpSpPr>
        <p:grpSpPr bwMode="auto">
          <a:xfrm>
            <a:off x="5273676" y="3409950"/>
            <a:ext cx="136525" cy="990600"/>
            <a:chOff x="2506" y="2112"/>
            <a:chExt cx="86" cy="624"/>
          </a:xfrm>
        </p:grpSpPr>
        <p:pic>
          <p:nvPicPr>
            <p:cNvPr id="69648" name="Picture 16">
              <a:extLst>
                <a:ext uri="{FF2B5EF4-FFF2-40B4-BE49-F238E27FC236}">
                  <a16:creationId xmlns:a16="http://schemas.microsoft.com/office/drawing/2014/main" xmlns="" id="{162D69DB-52FA-47F6-9D33-823ACE385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 y="2112"/>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49" name="Picture 17">
              <a:extLst>
                <a:ext uri="{FF2B5EF4-FFF2-40B4-BE49-F238E27FC236}">
                  <a16:creationId xmlns:a16="http://schemas.microsoft.com/office/drawing/2014/main" xmlns="" id="{82AA7517-D26C-4266-88F1-FD80164F15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 y="2266"/>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50" name="Picture 18">
              <a:extLst>
                <a:ext uri="{FF2B5EF4-FFF2-40B4-BE49-F238E27FC236}">
                  <a16:creationId xmlns:a16="http://schemas.microsoft.com/office/drawing/2014/main" xmlns="" id="{BDB203A6-FED5-4DFE-9A53-B61199E3D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 y="2400"/>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51" name="Picture 19">
              <a:extLst>
                <a:ext uri="{FF2B5EF4-FFF2-40B4-BE49-F238E27FC236}">
                  <a16:creationId xmlns:a16="http://schemas.microsoft.com/office/drawing/2014/main" xmlns="" id="{9DA5B10C-3384-4024-882D-4B0C8A2C01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6" y="2650"/>
              <a:ext cx="86" cy="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666" name="Group 34">
            <a:extLst>
              <a:ext uri="{FF2B5EF4-FFF2-40B4-BE49-F238E27FC236}">
                <a16:creationId xmlns:a16="http://schemas.microsoft.com/office/drawing/2014/main" xmlns="" id="{A4DFE0E1-7927-4CC5-A827-0755B13699AA}"/>
              </a:ext>
            </a:extLst>
          </p:cNvPr>
          <p:cNvGrpSpPr>
            <a:grpSpLocks/>
          </p:cNvGrpSpPr>
          <p:nvPr/>
        </p:nvGrpSpPr>
        <p:grpSpPr bwMode="auto">
          <a:xfrm>
            <a:off x="6797676" y="3028950"/>
            <a:ext cx="136525" cy="990600"/>
            <a:chOff x="3466" y="1872"/>
            <a:chExt cx="86" cy="624"/>
          </a:xfrm>
        </p:grpSpPr>
        <p:pic>
          <p:nvPicPr>
            <p:cNvPr id="69656" name="Picture 24">
              <a:extLst>
                <a:ext uri="{FF2B5EF4-FFF2-40B4-BE49-F238E27FC236}">
                  <a16:creationId xmlns:a16="http://schemas.microsoft.com/office/drawing/2014/main" xmlns="" id="{24F6DD8D-B7CC-470F-B717-C9AEB3488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 y="1872"/>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57" name="Picture 25">
              <a:extLst>
                <a:ext uri="{FF2B5EF4-FFF2-40B4-BE49-F238E27FC236}">
                  <a16:creationId xmlns:a16="http://schemas.microsoft.com/office/drawing/2014/main" xmlns="" id="{94888F29-AFC9-45CA-A3FB-230FCCCBE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 y="2026"/>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58" name="Picture 26">
              <a:extLst>
                <a:ext uri="{FF2B5EF4-FFF2-40B4-BE49-F238E27FC236}">
                  <a16:creationId xmlns:a16="http://schemas.microsoft.com/office/drawing/2014/main" xmlns="" id="{CE05D545-86D2-4F77-87DA-53B77C1B9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 y="2160"/>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59" name="Picture 27">
              <a:extLst>
                <a:ext uri="{FF2B5EF4-FFF2-40B4-BE49-F238E27FC236}">
                  <a16:creationId xmlns:a16="http://schemas.microsoft.com/office/drawing/2014/main" xmlns="" id="{EDD842AA-14CE-4798-AF35-20541D4DC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6" y="2410"/>
              <a:ext cx="86" cy="8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665" name="Group 33">
            <a:extLst>
              <a:ext uri="{FF2B5EF4-FFF2-40B4-BE49-F238E27FC236}">
                <a16:creationId xmlns:a16="http://schemas.microsoft.com/office/drawing/2014/main" xmlns="" id="{327D206E-65D6-4A51-A0D7-B85D0583ED48}"/>
              </a:ext>
            </a:extLst>
          </p:cNvPr>
          <p:cNvGrpSpPr>
            <a:grpSpLocks/>
          </p:cNvGrpSpPr>
          <p:nvPr/>
        </p:nvGrpSpPr>
        <p:grpSpPr bwMode="auto">
          <a:xfrm>
            <a:off x="6019801" y="2952750"/>
            <a:ext cx="136525" cy="1524000"/>
            <a:chOff x="2976" y="1824"/>
            <a:chExt cx="86" cy="960"/>
          </a:xfrm>
        </p:grpSpPr>
        <p:pic>
          <p:nvPicPr>
            <p:cNvPr id="69652" name="Picture 20">
              <a:extLst>
                <a:ext uri="{FF2B5EF4-FFF2-40B4-BE49-F238E27FC236}">
                  <a16:creationId xmlns:a16="http://schemas.microsoft.com/office/drawing/2014/main" xmlns="" id="{EA324416-598B-45D8-98B3-8F03208E1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 y="1824"/>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53" name="Picture 21">
              <a:extLst>
                <a:ext uri="{FF2B5EF4-FFF2-40B4-BE49-F238E27FC236}">
                  <a16:creationId xmlns:a16="http://schemas.microsoft.com/office/drawing/2014/main" xmlns="" id="{08F824B6-51EB-46AF-B18E-C1CE6CBDE6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 y="1978"/>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54" name="Picture 22">
              <a:extLst>
                <a:ext uri="{FF2B5EF4-FFF2-40B4-BE49-F238E27FC236}">
                  <a16:creationId xmlns:a16="http://schemas.microsoft.com/office/drawing/2014/main" xmlns="" id="{1FB9F4D2-5286-4C10-9973-D00CF13EC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 y="2112"/>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55" name="Picture 23">
              <a:extLst>
                <a:ext uri="{FF2B5EF4-FFF2-40B4-BE49-F238E27FC236}">
                  <a16:creationId xmlns:a16="http://schemas.microsoft.com/office/drawing/2014/main" xmlns="" id="{679D8A96-1175-41BC-9A65-C773FCA7A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 y="2362"/>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60" name="Picture 28">
              <a:extLst>
                <a:ext uri="{FF2B5EF4-FFF2-40B4-BE49-F238E27FC236}">
                  <a16:creationId xmlns:a16="http://schemas.microsoft.com/office/drawing/2014/main" xmlns="" id="{B09963A9-6944-4E42-B091-B5FEEE28B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 y="2458"/>
              <a:ext cx="86" cy="86"/>
            </a:xfrm>
            <a:prstGeom prst="rect">
              <a:avLst/>
            </a:prstGeom>
            <a:noFill/>
            <a:extLst>
              <a:ext uri="{909E8E84-426E-40DD-AFC4-6F175D3DCCD1}">
                <a14:hiddenFill xmlns:a14="http://schemas.microsoft.com/office/drawing/2010/main">
                  <a:solidFill>
                    <a:srgbClr val="FFFFFF"/>
                  </a:solidFill>
                </a14:hiddenFill>
              </a:ext>
            </a:extLst>
          </p:spPr>
        </p:pic>
        <p:pic>
          <p:nvPicPr>
            <p:cNvPr id="69661" name="Picture 29">
              <a:extLst>
                <a:ext uri="{FF2B5EF4-FFF2-40B4-BE49-F238E27FC236}">
                  <a16:creationId xmlns:a16="http://schemas.microsoft.com/office/drawing/2014/main" xmlns="" id="{BA27B896-E0AC-45B7-9724-B5DC97CD6D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 y="2698"/>
              <a:ext cx="86" cy="86"/>
            </a:xfrm>
            <a:prstGeom prst="rect">
              <a:avLst/>
            </a:prstGeom>
            <a:noFill/>
            <a:extLst>
              <a:ext uri="{909E8E84-426E-40DD-AFC4-6F175D3DCCD1}">
                <a14:hiddenFill xmlns:a14="http://schemas.microsoft.com/office/drawing/2010/main">
                  <a:solidFill>
                    <a:srgbClr val="FFFFFF"/>
                  </a:solidFill>
                </a14:hiddenFill>
              </a:ext>
            </a:extLst>
          </p:spPr>
        </p:pic>
      </p:grpSp>
      <p:sp>
        <p:nvSpPr>
          <p:cNvPr id="69662" name="Text Box 30">
            <a:extLst>
              <a:ext uri="{FF2B5EF4-FFF2-40B4-BE49-F238E27FC236}">
                <a16:creationId xmlns:a16="http://schemas.microsoft.com/office/drawing/2014/main" xmlns="" id="{5289FE4B-6BCE-4CB8-A4B6-45E59DFBE599}"/>
              </a:ext>
            </a:extLst>
          </p:cNvPr>
          <p:cNvSpPr txBox="1">
            <a:spLocks noChangeArrowheads="1"/>
          </p:cNvSpPr>
          <p:nvPr/>
        </p:nvSpPr>
        <p:spPr bwMode="auto">
          <a:xfrm>
            <a:off x="2438400" y="1295400"/>
            <a:ext cx="74676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x-none" sz="2800">
                <a:solidFill>
                  <a:schemeClr val="accent2"/>
                </a:solidFill>
              </a:rPr>
              <a:t>However, house cost vary even among same size houses!</a:t>
            </a:r>
          </a:p>
        </p:txBody>
      </p:sp>
      <p:sp>
        <p:nvSpPr>
          <p:cNvPr id="69668" name="Text Box 36">
            <a:extLst>
              <a:ext uri="{FF2B5EF4-FFF2-40B4-BE49-F238E27FC236}">
                <a16:creationId xmlns:a16="http://schemas.microsoft.com/office/drawing/2014/main" xmlns="" id="{19C8F6E7-46D6-469F-9C83-F8042422C7A5}"/>
              </a:ext>
            </a:extLst>
          </p:cNvPr>
          <p:cNvSpPr txBox="1">
            <a:spLocks noChangeArrowheads="1"/>
          </p:cNvSpPr>
          <p:nvPr/>
        </p:nvSpPr>
        <p:spPr bwMode="auto">
          <a:xfrm>
            <a:off x="4724400" y="1866901"/>
            <a:ext cx="431496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x-none" sz="2400">
                <a:solidFill>
                  <a:schemeClr val="accent2"/>
                </a:solidFill>
              </a:rPr>
              <a:t>Since cost behave unpredictably, </a:t>
            </a:r>
            <a:br>
              <a:rPr lang="en-US" altLang="x-none" sz="2400">
                <a:solidFill>
                  <a:schemeClr val="accent2"/>
                </a:solidFill>
              </a:rPr>
            </a:br>
            <a:r>
              <a:rPr lang="en-US" altLang="x-none" sz="2400">
                <a:solidFill>
                  <a:schemeClr val="accent2"/>
                </a:solidFill>
              </a:rPr>
              <a:t>we add a random component. </a:t>
            </a:r>
          </a:p>
        </p:txBody>
      </p:sp>
      <p:grpSp>
        <p:nvGrpSpPr>
          <p:cNvPr id="69675" name="Group 43">
            <a:extLst>
              <a:ext uri="{FF2B5EF4-FFF2-40B4-BE49-F238E27FC236}">
                <a16:creationId xmlns:a16="http://schemas.microsoft.com/office/drawing/2014/main" xmlns="" id="{A0A9946B-CB50-4349-A6B2-CCD4976A3030}"/>
              </a:ext>
            </a:extLst>
          </p:cNvPr>
          <p:cNvGrpSpPr>
            <a:grpSpLocks/>
          </p:cNvGrpSpPr>
          <p:nvPr/>
        </p:nvGrpSpPr>
        <p:grpSpPr bwMode="auto">
          <a:xfrm>
            <a:off x="6800850" y="3067050"/>
            <a:ext cx="95250" cy="857250"/>
            <a:chOff x="3468" y="2172"/>
            <a:chExt cx="60" cy="540"/>
          </a:xfrm>
        </p:grpSpPr>
        <p:sp>
          <p:nvSpPr>
            <p:cNvPr id="69671" name="Line 39">
              <a:extLst>
                <a:ext uri="{FF2B5EF4-FFF2-40B4-BE49-F238E27FC236}">
                  <a16:creationId xmlns:a16="http://schemas.microsoft.com/office/drawing/2014/main" xmlns="" id="{91911D68-2344-4CD4-8283-DE17C52E7ED3}"/>
                </a:ext>
              </a:extLst>
            </p:cNvPr>
            <p:cNvSpPr>
              <a:spLocks noChangeShapeType="1"/>
            </p:cNvSpPr>
            <p:nvPr/>
          </p:nvSpPr>
          <p:spPr bwMode="auto">
            <a:xfrm>
              <a:off x="3468" y="2340"/>
              <a:ext cx="0" cy="1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x-none"/>
            </a:p>
          </p:txBody>
        </p:sp>
        <p:sp>
          <p:nvSpPr>
            <p:cNvPr id="69672" name="Line 40">
              <a:extLst>
                <a:ext uri="{FF2B5EF4-FFF2-40B4-BE49-F238E27FC236}">
                  <a16:creationId xmlns:a16="http://schemas.microsoft.com/office/drawing/2014/main" xmlns="" id="{BBEFA24F-2F71-47C2-98BA-AFD959472EEF}"/>
                </a:ext>
              </a:extLst>
            </p:cNvPr>
            <p:cNvSpPr>
              <a:spLocks noChangeShapeType="1"/>
            </p:cNvSpPr>
            <p:nvPr/>
          </p:nvSpPr>
          <p:spPr bwMode="auto">
            <a:xfrm>
              <a:off x="3528" y="2328"/>
              <a:ext cx="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x-none"/>
            </a:p>
          </p:txBody>
        </p:sp>
        <p:sp>
          <p:nvSpPr>
            <p:cNvPr id="69674" name="Line 42">
              <a:extLst>
                <a:ext uri="{FF2B5EF4-FFF2-40B4-BE49-F238E27FC236}">
                  <a16:creationId xmlns:a16="http://schemas.microsoft.com/office/drawing/2014/main" xmlns="" id="{82F50B39-F63D-4854-8274-29B5361D5A9A}"/>
                </a:ext>
              </a:extLst>
            </p:cNvPr>
            <p:cNvSpPr>
              <a:spLocks noChangeShapeType="1"/>
            </p:cNvSpPr>
            <p:nvPr/>
          </p:nvSpPr>
          <p:spPr bwMode="auto">
            <a:xfrm flipV="1">
              <a:off x="3504" y="2172"/>
              <a:ext cx="0" cy="1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x-none"/>
            </a:p>
          </p:txBody>
        </p:sp>
      </p:grpSp>
      <p:sp>
        <p:nvSpPr>
          <p:cNvPr id="37" name="Freeform 5">
            <a:extLst>
              <a:ext uri="{FF2B5EF4-FFF2-40B4-BE49-F238E27FC236}">
                <a16:creationId xmlns:a16="http://schemas.microsoft.com/office/drawing/2014/main" xmlns="" id="{33A180D3-3B68-47BC-9A46-F83066217D29}"/>
              </a:ext>
            </a:extLst>
          </p:cNvPr>
          <p:cNvSpPr>
            <a:spLocks/>
          </p:cNvSpPr>
          <p:nvPr/>
        </p:nvSpPr>
        <p:spPr bwMode="auto">
          <a:xfrm>
            <a:off x="4126633" y="2477794"/>
            <a:ext cx="3657600" cy="2895600"/>
          </a:xfrm>
          <a:custGeom>
            <a:avLst/>
            <a:gdLst>
              <a:gd name="T0" fmla="*/ 0 w 2304"/>
              <a:gd name="T1" fmla="*/ 0 h 1824"/>
              <a:gd name="T2" fmla="*/ 0 w 2304"/>
              <a:gd name="T3" fmla="*/ 1824 h 1824"/>
              <a:gd name="T4" fmla="*/ 2304 w 2304"/>
              <a:gd name="T5" fmla="*/ 1824 h 1824"/>
            </a:gdLst>
            <a:ahLst/>
            <a:cxnLst>
              <a:cxn ang="0">
                <a:pos x="T0" y="T1"/>
              </a:cxn>
              <a:cxn ang="0">
                <a:pos x="T2" y="T3"/>
              </a:cxn>
              <a:cxn ang="0">
                <a:pos x="T4" y="T5"/>
              </a:cxn>
            </a:cxnLst>
            <a:rect l="0" t="0" r="r" b="b"/>
            <a:pathLst>
              <a:path w="2304" h="1824">
                <a:moveTo>
                  <a:pt x="0" y="0"/>
                </a:moveTo>
                <a:lnTo>
                  <a:pt x="0" y="1824"/>
                </a:lnTo>
                <a:lnTo>
                  <a:pt x="2304" y="1824"/>
                </a:lnTo>
              </a:path>
            </a:pathLst>
          </a:custGeom>
          <a:noFill/>
          <a:ln w="9525"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x-non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9662"/>
                                        </p:tgtEl>
                                        <p:attrNameLst>
                                          <p:attrName>style.visibility</p:attrName>
                                        </p:attrNameLst>
                                      </p:cBhvr>
                                      <p:to>
                                        <p:strVal val="visible"/>
                                      </p:to>
                                    </p:set>
                                    <p:anim calcmode="lin" valueType="num">
                                      <p:cBhvr additive="base">
                                        <p:cTn id="7" dur="500" fill="hold"/>
                                        <p:tgtEl>
                                          <p:spTgt spid="69662"/>
                                        </p:tgtEl>
                                        <p:attrNameLst>
                                          <p:attrName>ppt_x</p:attrName>
                                        </p:attrNameLst>
                                      </p:cBhvr>
                                      <p:tavLst>
                                        <p:tav tm="0">
                                          <p:val>
                                            <p:strVal val="#ppt_x"/>
                                          </p:val>
                                        </p:tav>
                                        <p:tav tm="100000">
                                          <p:val>
                                            <p:strVal val="#ppt_x"/>
                                          </p:val>
                                        </p:tav>
                                      </p:tavLst>
                                    </p:anim>
                                    <p:anim calcmode="lin" valueType="num">
                                      <p:cBhvr additive="base">
                                        <p:cTn id="8" dur="500" fill="hold"/>
                                        <p:tgtEl>
                                          <p:spTgt spid="6966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69663"/>
                                        </p:tgtEl>
                                        <p:attrNameLst>
                                          <p:attrName>style.visibility</p:attrName>
                                        </p:attrNameLst>
                                      </p:cBhvr>
                                      <p:to>
                                        <p:strVal val="visible"/>
                                      </p:to>
                                    </p:set>
                                    <p:animEffect transition="in" filter="wipe(up)">
                                      <p:cBhvr>
                                        <p:cTn id="13" dur="500"/>
                                        <p:tgtEl>
                                          <p:spTgt spid="69663"/>
                                        </p:tgtEl>
                                      </p:cBhvr>
                                    </p:animEffect>
                                  </p:childTnLst>
                                </p:cTn>
                              </p:par>
                            </p:childTnLst>
                          </p:cTn>
                        </p:par>
                        <p:par>
                          <p:cTn id="14" fill="hold" nodeType="afterGroup">
                            <p:stCondLst>
                              <p:cond delay="500"/>
                            </p:stCondLst>
                            <p:childTnLst>
                              <p:par>
                                <p:cTn id="15" presetID="22" presetClass="entr" presetSubtype="4" fill="hold" nodeType="afterEffect">
                                  <p:stCondLst>
                                    <p:cond delay="0"/>
                                  </p:stCondLst>
                                  <p:childTnLst>
                                    <p:set>
                                      <p:cBhvr>
                                        <p:cTn id="16" dur="1" fill="hold">
                                          <p:stCondLst>
                                            <p:cond delay="0"/>
                                          </p:stCondLst>
                                        </p:cTn>
                                        <p:tgtEl>
                                          <p:spTgt spid="69664"/>
                                        </p:tgtEl>
                                        <p:attrNameLst>
                                          <p:attrName>style.visibility</p:attrName>
                                        </p:attrNameLst>
                                      </p:cBhvr>
                                      <p:to>
                                        <p:strVal val="visible"/>
                                      </p:to>
                                    </p:set>
                                    <p:animEffect transition="in" filter="wipe(down)">
                                      <p:cBhvr>
                                        <p:cTn id="17" dur="500"/>
                                        <p:tgtEl>
                                          <p:spTgt spid="69664"/>
                                        </p:tgtEl>
                                      </p:cBhvr>
                                    </p:animEffect>
                                  </p:childTnLst>
                                </p:cTn>
                              </p:par>
                            </p:childTnLst>
                          </p:cTn>
                        </p:par>
                        <p:par>
                          <p:cTn id="18" fill="hold" nodeType="afterGroup">
                            <p:stCondLst>
                              <p:cond delay="1000"/>
                            </p:stCondLst>
                            <p:childTnLst>
                              <p:par>
                                <p:cTn id="19" presetID="22" presetClass="entr" presetSubtype="1" fill="hold" nodeType="afterEffect">
                                  <p:stCondLst>
                                    <p:cond delay="0"/>
                                  </p:stCondLst>
                                  <p:childTnLst>
                                    <p:set>
                                      <p:cBhvr>
                                        <p:cTn id="20" dur="1" fill="hold">
                                          <p:stCondLst>
                                            <p:cond delay="0"/>
                                          </p:stCondLst>
                                        </p:cTn>
                                        <p:tgtEl>
                                          <p:spTgt spid="69665"/>
                                        </p:tgtEl>
                                        <p:attrNameLst>
                                          <p:attrName>style.visibility</p:attrName>
                                        </p:attrNameLst>
                                      </p:cBhvr>
                                      <p:to>
                                        <p:strVal val="visible"/>
                                      </p:to>
                                    </p:set>
                                    <p:animEffect transition="in" filter="wipe(up)">
                                      <p:cBhvr>
                                        <p:cTn id="21" dur="500"/>
                                        <p:tgtEl>
                                          <p:spTgt spid="69665"/>
                                        </p:tgtEl>
                                      </p:cBhvr>
                                    </p:animEffect>
                                  </p:childTnLst>
                                </p:cTn>
                              </p:par>
                            </p:childTnLst>
                          </p:cTn>
                        </p:par>
                        <p:par>
                          <p:cTn id="22" fill="hold" nodeType="afterGroup">
                            <p:stCondLst>
                              <p:cond delay="1500"/>
                            </p:stCondLst>
                            <p:childTnLst>
                              <p:par>
                                <p:cTn id="23" presetID="22" presetClass="entr" presetSubtype="4" fill="hold" nodeType="afterEffect">
                                  <p:stCondLst>
                                    <p:cond delay="0"/>
                                  </p:stCondLst>
                                  <p:childTnLst>
                                    <p:set>
                                      <p:cBhvr>
                                        <p:cTn id="24" dur="1" fill="hold">
                                          <p:stCondLst>
                                            <p:cond delay="0"/>
                                          </p:stCondLst>
                                        </p:cTn>
                                        <p:tgtEl>
                                          <p:spTgt spid="69666"/>
                                        </p:tgtEl>
                                        <p:attrNameLst>
                                          <p:attrName>style.visibility</p:attrName>
                                        </p:attrNameLst>
                                      </p:cBhvr>
                                      <p:to>
                                        <p:strVal val="visible"/>
                                      </p:to>
                                    </p:set>
                                    <p:animEffect transition="in" filter="wipe(down)">
                                      <p:cBhvr>
                                        <p:cTn id="25" dur="500"/>
                                        <p:tgtEl>
                                          <p:spTgt spid="6966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69668"/>
                                        </p:tgtEl>
                                        <p:attrNameLst>
                                          <p:attrName>style.visibility</p:attrName>
                                        </p:attrNameLst>
                                      </p:cBhvr>
                                      <p:to>
                                        <p:strVal val="visible"/>
                                      </p:to>
                                    </p:set>
                                  </p:childTnLst>
                                </p:cTn>
                              </p:par>
                            </p:childTnLst>
                          </p:cTn>
                        </p:par>
                        <p:par>
                          <p:cTn id="30" fill="hold" nodeType="afterGroup">
                            <p:stCondLst>
                              <p:cond delay="500"/>
                            </p:stCondLst>
                            <p:childTnLst>
                              <p:par>
                                <p:cTn id="31" presetID="16" presetClass="entr" presetSubtype="42" fill="hold" nodeType="afterEffect">
                                  <p:stCondLst>
                                    <p:cond delay="0"/>
                                  </p:stCondLst>
                                  <p:childTnLst>
                                    <p:set>
                                      <p:cBhvr>
                                        <p:cTn id="32" dur="1" fill="hold">
                                          <p:stCondLst>
                                            <p:cond delay="0"/>
                                          </p:stCondLst>
                                        </p:cTn>
                                        <p:tgtEl>
                                          <p:spTgt spid="69675"/>
                                        </p:tgtEl>
                                        <p:attrNameLst>
                                          <p:attrName>style.visibility</p:attrName>
                                        </p:attrNameLst>
                                      </p:cBhvr>
                                      <p:to>
                                        <p:strVal val="visible"/>
                                      </p:to>
                                    </p:set>
                                    <p:animEffect transition="in" filter="barn(outHorizontal)">
                                      <p:cBhvr>
                                        <p:cTn id="33" dur="500"/>
                                        <p:tgtEl>
                                          <p:spTgt spid="6967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69643"/>
                                        </p:tgtEl>
                                        <p:attrNameLst>
                                          <p:attrName>style.visibility</p:attrName>
                                        </p:attrNameLst>
                                      </p:cBhvr>
                                      <p:to>
                                        <p:strVal val="visible"/>
                                      </p:to>
                                    </p:set>
                                    <p:anim calcmode="lin" valueType="num">
                                      <p:cBhvr additive="base">
                                        <p:cTn id="38" dur="500" fill="hold"/>
                                        <p:tgtEl>
                                          <p:spTgt spid="69643"/>
                                        </p:tgtEl>
                                        <p:attrNameLst>
                                          <p:attrName>ppt_x</p:attrName>
                                        </p:attrNameLst>
                                      </p:cBhvr>
                                      <p:tavLst>
                                        <p:tav tm="0">
                                          <p:val>
                                            <p:strVal val="1+#ppt_w/2"/>
                                          </p:val>
                                        </p:tav>
                                        <p:tav tm="100000">
                                          <p:val>
                                            <p:strVal val="#ppt_x"/>
                                          </p:val>
                                        </p:tav>
                                      </p:tavLst>
                                    </p:anim>
                                    <p:anim calcmode="lin" valueType="num">
                                      <p:cBhvr additive="base">
                                        <p:cTn id="39" dur="500" fill="hold"/>
                                        <p:tgtEl>
                                          <p:spTgt spid="696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3" grpId="0" autoUpdateAnimBg="0"/>
      <p:bldP spid="69662" grpId="0" autoUpdateAnimBg="0"/>
      <p:bldP spid="69668"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3328</TotalTime>
  <Words>1767</Words>
  <Application>Microsoft Office PowerPoint</Application>
  <PresentationFormat>Widescreen</PresentationFormat>
  <Paragraphs>286</Paragraphs>
  <Slides>44</Slides>
  <Notes>1</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4" baseType="lpstr">
      <vt:lpstr>Arial</vt:lpstr>
      <vt:lpstr>Arial</vt:lpstr>
      <vt:lpstr>Arial Narrow</vt:lpstr>
      <vt:lpstr>Calibri</vt:lpstr>
      <vt:lpstr>Calibri Light</vt:lpstr>
      <vt:lpstr>Symbol</vt:lpstr>
      <vt:lpstr>Times New Roman</vt:lpstr>
      <vt:lpstr>Wingdings</vt:lpstr>
      <vt:lpstr>Office Theme</vt:lpstr>
      <vt:lpstr>Equation</vt:lpstr>
      <vt:lpstr>Regression</vt:lpstr>
      <vt:lpstr>What is Regression</vt:lpstr>
      <vt:lpstr>Types of Regression approaches</vt:lpstr>
      <vt:lpstr>Simple linear regression</vt:lpstr>
      <vt:lpstr>PowerPoint Presentation</vt:lpstr>
      <vt:lpstr>What can simple linear regression be used for?</vt:lpstr>
      <vt:lpstr>Model for simple linear regression</vt:lpstr>
      <vt:lpstr>The Model</vt:lpstr>
      <vt:lpstr>PowerPoint Presentation</vt:lpstr>
      <vt:lpstr>PowerPoint Presentation</vt:lpstr>
      <vt:lpstr>Estimating the Coefficients</vt:lpstr>
      <vt:lpstr>PowerPoint Presentation</vt:lpstr>
      <vt:lpstr>General linear model </vt:lpstr>
      <vt:lpstr>Working concept of simple linear regression</vt:lpstr>
      <vt:lpstr>PowerPoint Presentation</vt:lpstr>
      <vt:lpstr>The Simple Linear Regression Line </vt:lpstr>
      <vt:lpstr>Example</vt:lpstr>
      <vt:lpstr>Example 2</vt:lpstr>
      <vt:lpstr>PowerPoint Presentation</vt:lpstr>
      <vt:lpstr>Error Variable: Required Conditions for better performance of simple linear regression</vt:lpstr>
      <vt:lpstr>The Normality of e</vt:lpstr>
      <vt:lpstr>Assessing the Model  </vt:lpstr>
      <vt:lpstr>  Sum of Squares for Errors </vt:lpstr>
      <vt:lpstr>  Standard Error of Estimate</vt:lpstr>
      <vt:lpstr>PowerPoint Presentation</vt:lpstr>
      <vt:lpstr>Assumptions of simple linear regression</vt:lpstr>
      <vt:lpstr>Example: Data that doesn’t meet the assumptions</vt:lpstr>
      <vt:lpstr>Implementing simple linear regression in Python</vt:lpstr>
      <vt:lpstr>Importing packages and data</vt:lpstr>
      <vt:lpstr>Visualize the data</vt:lpstr>
      <vt:lpstr>Handle missing values and clean the data</vt:lpstr>
      <vt:lpstr>code</vt:lpstr>
      <vt:lpstr>Visualizing the processed data</vt:lpstr>
      <vt:lpstr>Split the data into training and test sets</vt:lpstr>
      <vt:lpstr>Build the regression model and train it.</vt:lpstr>
      <vt:lpstr>Check the results of model fitting to know whether the model is satisfactory using plots.</vt:lpstr>
      <vt:lpstr>Make predictions using unseen data.</vt:lpstr>
      <vt:lpstr>Another Example</vt:lpstr>
      <vt:lpstr>Import dataset and visualize</vt:lpstr>
      <vt:lpstr>Data cleaning</vt:lpstr>
      <vt:lpstr>Visualize the data</vt:lpstr>
      <vt:lpstr>Splitting the data</vt:lpstr>
      <vt:lpstr>Build model and train it</vt:lpstr>
      <vt:lpstr>Predicting the output for unseen data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Imran Farid Nizami BUIC</dc:creator>
  <cp:lastModifiedBy>hello</cp:lastModifiedBy>
  <cp:revision>115</cp:revision>
  <dcterms:created xsi:type="dcterms:W3CDTF">2021-11-03T04:42:36Z</dcterms:created>
  <dcterms:modified xsi:type="dcterms:W3CDTF">2024-02-15T18:12:28Z</dcterms:modified>
</cp:coreProperties>
</file>