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60" r:id="rId5"/>
    <p:sldId id="339" r:id="rId6"/>
    <p:sldId id="259" r:id="rId7"/>
    <p:sldId id="262" r:id="rId8"/>
    <p:sldId id="312" r:id="rId9"/>
    <p:sldId id="313" r:id="rId10"/>
    <p:sldId id="314" r:id="rId11"/>
    <p:sldId id="315" r:id="rId12"/>
    <p:sldId id="261" r:id="rId13"/>
    <p:sldId id="316" r:id="rId14"/>
    <p:sldId id="267" r:id="rId15"/>
    <p:sldId id="321" r:id="rId16"/>
    <p:sldId id="269" r:id="rId17"/>
    <p:sldId id="270" r:id="rId18"/>
    <p:sldId id="271" r:id="rId19"/>
    <p:sldId id="275" r:id="rId20"/>
    <p:sldId id="265" r:id="rId21"/>
    <p:sldId id="322" r:id="rId22"/>
    <p:sldId id="323" r:id="rId23"/>
    <p:sldId id="324" r:id="rId24"/>
    <p:sldId id="325" r:id="rId25"/>
    <p:sldId id="326" r:id="rId26"/>
    <p:sldId id="330" r:id="rId27"/>
    <p:sldId id="327" r:id="rId28"/>
    <p:sldId id="328" r:id="rId29"/>
    <p:sldId id="329" r:id="rId30"/>
    <p:sldId id="331" r:id="rId31"/>
    <p:sldId id="332" r:id="rId32"/>
    <p:sldId id="334" r:id="rId33"/>
    <p:sldId id="333" r:id="rId34"/>
    <p:sldId id="335" r:id="rId35"/>
    <p:sldId id="337" r:id="rId36"/>
    <p:sldId id="336" r:id="rId37"/>
    <p:sldId id="338" r:id="rId38"/>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25C2E6-2451-4221-983A-D314FDD6C037}" type="datetimeFigureOut">
              <a:rPr lang="x-none" smtClean="0"/>
              <a:t>18/03/2024</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E02699-732E-42FE-A8CA-C7F43E13A8DC}" type="slidenum">
              <a:rPr lang="x-none" smtClean="0"/>
              <a:t>‹#›</a:t>
            </a:fld>
            <a:endParaRPr lang="x-none"/>
          </a:p>
        </p:txBody>
      </p:sp>
    </p:spTree>
    <p:extLst>
      <p:ext uri="{BB962C8B-B14F-4D97-AF65-F5344CB8AC3E}">
        <p14:creationId xmlns:p14="http://schemas.microsoft.com/office/powerpoint/2010/main" val="910058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B032319-6F07-4618-8F31-A648ACA982BD}"/>
              </a:ext>
            </a:extLst>
          </p:cNvPr>
          <p:cNvSpPr>
            <a:spLocks noGrp="1" noChangeArrowheads="1"/>
          </p:cNvSpPr>
          <p:nvPr>
            <p:ph type="sldNum" sz="quarter" idx="5"/>
          </p:nvPr>
        </p:nvSpPr>
        <p:spPr>
          <a:ln/>
        </p:spPr>
        <p:txBody>
          <a:bodyPr/>
          <a:lstStyle/>
          <a:p>
            <a:fld id="{65D93323-2954-4141-B2DB-6F968418F049}" type="slidenum">
              <a:rPr lang="en-US" altLang="x-none"/>
              <a:pPr/>
              <a:t>8</a:t>
            </a:fld>
            <a:endParaRPr lang="en-US" altLang="x-none"/>
          </a:p>
        </p:txBody>
      </p:sp>
      <p:sp>
        <p:nvSpPr>
          <p:cNvPr id="112642" name="Rectangle 2">
            <a:extLst>
              <a:ext uri="{FF2B5EF4-FFF2-40B4-BE49-F238E27FC236}">
                <a16:creationId xmlns:a16="http://schemas.microsoft.com/office/drawing/2014/main" id="{5C5E4CBB-C4D0-43C2-9A76-AA4D03EFCE04}"/>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52688517-92F6-4204-B89A-EAD91EB2F780}"/>
              </a:ext>
            </a:extLst>
          </p:cNvPr>
          <p:cNvSpPr>
            <a:spLocks noGrp="1" noChangeArrowheads="1"/>
          </p:cNvSpPr>
          <p:nvPr>
            <p:ph type="body" idx="1"/>
          </p:nvPr>
        </p:nvSpPr>
        <p:spPr/>
        <p:txBody>
          <a:bodyPr/>
          <a:lstStyle/>
          <a:p>
            <a:endParaRPr lang="x-none" altLang="x-none"/>
          </a:p>
        </p:txBody>
      </p:sp>
    </p:spTree>
    <p:extLst>
      <p:ext uri="{BB962C8B-B14F-4D97-AF65-F5344CB8AC3E}">
        <p14:creationId xmlns:p14="http://schemas.microsoft.com/office/powerpoint/2010/main" val="2526942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7FAE-108E-4DBB-8A4B-37812FF5E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33DDBB02-A09B-4459-97D2-127B898DE9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7E3F0CBD-5068-45EA-BBC9-3367F38AE9CD}"/>
              </a:ext>
            </a:extLst>
          </p:cNvPr>
          <p:cNvSpPr>
            <a:spLocks noGrp="1"/>
          </p:cNvSpPr>
          <p:nvPr>
            <p:ph type="dt" sz="half" idx="10"/>
          </p:nvPr>
        </p:nvSpPr>
        <p:spPr/>
        <p:txBody>
          <a:bodyPr/>
          <a:lstStyle/>
          <a:p>
            <a:fld id="{2476909C-FE88-4AE1-AA63-1012F2C67A49}" type="datetimeFigureOut">
              <a:rPr lang="x-none" smtClean="0"/>
              <a:t>18/03/2024</a:t>
            </a:fld>
            <a:endParaRPr lang="x-none"/>
          </a:p>
        </p:txBody>
      </p:sp>
      <p:sp>
        <p:nvSpPr>
          <p:cNvPr id="5" name="Footer Placeholder 4">
            <a:extLst>
              <a:ext uri="{FF2B5EF4-FFF2-40B4-BE49-F238E27FC236}">
                <a16:creationId xmlns:a16="http://schemas.microsoft.com/office/drawing/2014/main" id="{18663259-C9D5-4611-AD63-2B0C1CDC4732}"/>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0532E928-8493-491B-AB7F-BB5034C71DC7}"/>
              </a:ext>
            </a:extLst>
          </p:cNvPr>
          <p:cNvSpPr>
            <a:spLocks noGrp="1"/>
          </p:cNvSpPr>
          <p:nvPr>
            <p:ph type="sldNum" sz="quarter" idx="12"/>
          </p:nvPr>
        </p:nvSpPr>
        <p:spPr/>
        <p:txBody>
          <a:bodyPr/>
          <a:lstStyle/>
          <a:p>
            <a:fld id="{CCCD2757-4695-414B-8E37-56616C23CB81}" type="slidenum">
              <a:rPr lang="x-none" smtClean="0"/>
              <a:t>‹#›</a:t>
            </a:fld>
            <a:endParaRPr lang="x-none"/>
          </a:p>
        </p:txBody>
      </p:sp>
    </p:spTree>
    <p:extLst>
      <p:ext uri="{BB962C8B-B14F-4D97-AF65-F5344CB8AC3E}">
        <p14:creationId xmlns:p14="http://schemas.microsoft.com/office/powerpoint/2010/main" val="2199750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E7BA-4E8C-45E9-94D0-8B2260685F37}"/>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FD33DAFB-EBA9-46AE-8EA3-580B594D6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C4ACCEA7-A90F-4791-A299-23D746EE274B}"/>
              </a:ext>
            </a:extLst>
          </p:cNvPr>
          <p:cNvSpPr>
            <a:spLocks noGrp="1"/>
          </p:cNvSpPr>
          <p:nvPr>
            <p:ph type="dt" sz="half" idx="10"/>
          </p:nvPr>
        </p:nvSpPr>
        <p:spPr/>
        <p:txBody>
          <a:bodyPr/>
          <a:lstStyle/>
          <a:p>
            <a:fld id="{2476909C-FE88-4AE1-AA63-1012F2C67A49}" type="datetimeFigureOut">
              <a:rPr lang="x-none" smtClean="0"/>
              <a:t>18/03/2024</a:t>
            </a:fld>
            <a:endParaRPr lang="x-none"/>
          </a:p>
        </p:txBody>
      </p:sp>
      <p:sp>
        <p:nvSpPr>
          <p:cNvPr id="5" name="Footer Placeholder 4">
            <a:extLst>
              <a:ext uri="{FF2B5EF4-FFF2-40B4-BE49-F238E27FC236}">
                <a16:creationId xmlns:a16="http://schemas.microsoft.com/office/drawing/2014/main" id="{A5EA6B79-15DF-48AB-B55E-2FD180F68F8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6494C2E0-BEFA-4888-A382-B2603CE28044}"/>
              </a:ext>
            </a:extLst>
          </p:cNvPr>
          <p:cNvSpPr>
            <a:spLocks noGrp="1"/>
          </p:cNvSpPr>
          <p:nvPr>
            <p:ph type="sldNum" sz="quarter" idx="12"/>
          </p:nvPr>
        </p:nvSpPr>
        <p:spPr/>
        <p:txBody>
          <a:bodyPr/>
          <a:lstStyle/>
          <a:p>
            <a:fld id="{CCCD2757-4695-414B-8E37-56616C23CB81}" type="slidenum">
              <a:rPr lang="x-none" smtClean="0"/>
              <a:t>‹#›</a:t>
            </a:fld>
            <a:endParaRPr lang="x-none"/>
          </a:p>
        </p:txBody>
      </p:sp>
    </p:spTree>
    <p:extLst>
      <p:ext uri="{BB962C8B-B14F-4D97-AF65-F5344CB8AC3E}">
        <p14:creationId xmlns:p14="http://schemas.microsoft.com/office/powerpoint/2010/main" val="2386726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8853DE-F348-4B3C-88A1-76AC4FC984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07B28355-A546-4988-9BA6-8E4C76F2D5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9EA5A4E6-B18B-4678-873C-254A962F2288}"/>
              </a:ext>
            </a:extLst>
          </p:cNvPr>
          <p:cNvSpPr>
            <a:spLocks noGrp="1"/>
          </p:cNvSpPr>
          <p:nvPr>
            <p:ph type="dt" sz="half" idx="10"/>
          </p:nvPr>
        </p:nvSpPr>
        <p:spPr/>
        <p:txBody>
          <a:bodyPr/>
          <a:lstStyle/>
          <a:p>
            <a:fld id="{2476909C-FE88-4AE1-AA63-1012F2C67A49}" type="datetimeFigureOut">
              <a:rPr lang="x-none" smtClean="0"/>
              <a:t>18/03/2024</a:t>
            </a:fld>
            <a:endParaRPr lang="x-none"/>
          </a:p>
        </p:txBody>
      </p:sp>
      <p:sp>
        <p:nvSpPr>
          <p:cNvPr id="5" name="Footer Placeholder 4">
            <a:extLst>
              <a:ext uri="{FF2B5EF4-FFF2-40B4-BE49-F238E27FC236}">
                <a16:creationId xmlns:a16="http://schemas.microsoft.com/office/drawing/2014/main" id="{F78D771B-3D8D-454E-832A-3ED56C5E78B6}"/>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BAB11FD3-2EB0-4D38-89EF-C6763749EE71}"/>
              </a:ext>
            </a:extLst>
          </p:cNvPr>
          <p:cNvSpPr>
            <a:spLocks noGrp="1"/>
          </p:cNvSpPr>
          <p:nvPr>
            <p:ph type="sldNum" sz="quarter" idx="12"/>
          </p:nvPr>
        </p:nvSpPr>
        <p:spPr/>
        <p:txBody>
          <a:bodyPr/>
          <a:lstStyle/>
          <a:p>
            <a:fld id="{CCCD2757-4695-414B-8E37-56616C23CB81}" type="slidenum">
              <a:rPr lang="x-none" smtClean="0"/>
              <a:t>‹#›</a:t>
            </a:fld>
            <a:endParaRPr lang="x-none"/>
          </a:p>
        </p:txBody>
      </p:sp>
    </p:spTree>
    <p:extLst>
      <p:ext uri="{BB962C8B-B14F-4D97-AF65-F5344CB8AC3E}">
        <p14:creationId xmlns:p14="http://schemas.microsoft.com/office/powerpoint/2010/main" val="264550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9640-49D0-4207-A21E-1D880E7C78B9}"/>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1A114822-6667-4247-8C01-3F866FF500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71528760-2C2E-4F50-8E37-6F9A9A0B0F18}"/>
              </a:ext>
            </a:extLst>
          </p:cNvPr>
          <p:cNvSpPr>
            <a:spLocks noGrp="1"/>
          </p:cNvSpPr>
          <p:nvPr>
            <p:ph type="dt" sz="half" idx="10"/>
          </p:nvPr>
        </p:nvSpPr>
        <p:spPr/>
        <p:txBody>
          <a:bodyPr/>
          <a:lstStyle/>
          <a:p>
            <a:fld id="{2476909C-FE88-4AE1-AA63-1012F2C67A49}" type="datetimeFigureOut">
              <a:rPr lang="x-none" smtClean="0"/>
              <a:t>18/03/2024</a:t>
            </a:fld>
            <a:endParaRPr lang="x-none"/>
          </a:p>
        </p:txBody>
      </p:sp>
      <p:sp>
        <p:nvSpPr>
          <p:cNvPr id="5" name="Footer Placeholder 4">
            <a:extLst>
              <a:ext uri="{FF2B5EF4-FFF2-40B4-BE49-F238E27FC236}">
                <a16:creationId xmlns:a16="http://schemas.microsoft.com/office/drawing/2014/main" id="{E3A243D5-20DA-4934-A361-53E641E5EF81}"/>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83672E09-C48F-4175-B8F5-2C0D157AEB58}"/>
              </a:ext>
            </a:extLst>
          </p:cNvPr>
          <p:cNvSpPr>
            <a:spLocks noGrp="1"/>
          </p:cNvSpPr>
          <p:nvPr>
            <p:ph type="sldNum" sz="quarter" idx="12"/>
          </p:nvPr>
        </p:nvSpPr>
        <p:spPr/>
        <p:txBody>
          <a:bodyPr/>
          <a:lstStyle/>
          <a:p>
            <a:fld id="{CCCD2757-4695-414B-8E37-56616C23CB81}" type="slidenum">
              <a:rPr lang="x-none" smtClean="0"/>
              <a:t>‹#›</a:t>
            </a:fld>
            <a:endParaRPr lang="x-none"/>
          </a:p>
        </p:txBody>
      </p:sp>
    </p:spTree>
    <p:extLst>
      <p:ext uri="{BB962C8B-B14F-4D97-AF65-F5344CB8AC3E}">
        <p14:creationId xmlns:p14="http://schemas.microsoft.com/office/powerpoint/2010/main" val="2565194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40607-A152-47A6-A50D-CD0536E1C2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17A33E46-3BA5-470B-81D3-D1AB8DD28B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0E7692-E4D4-427E-9358-CD49AA1C508C}"/>
              </a:ext>
            </a:extLst>
          </p:cNvPr>
          <p:cNvSpPr>
            <a:spLocks noGrp="1"/>
          </p:cNvSpPr>
          <p:nvPr>
            <p:ph type="dt" sz="half" idx="10"/>
          </p:nvPr>
        </p:nvSpPr>
        <p:spPr/>
        <p:txBody>
          <a:bodyPr/>
          <a:lstStyle/>
          <a:p>
            <a:fld id="{2476909C-FE88-4AE1-AA63-1012F2C67A49}" type="datetimeFigureOut">
              <a:rPr lang="x-none" smtClean="0"/>
              <a:t>18/03/2024</a:t>
            </a:fld>
            <a:endParaRPr lang="x-none"/>
          </a:p>
        </p:txBody>
      </p:sp>
      <p:sp>
        <p:nvSpPr>
          <p:cNvPr id="5" name="Footer Placeholder 4">
            <a:extLst>
              <a:ext uri="{FF2B5EF4-FFF2-40B4-BE49-F238E27FC236}">
                <a16:creationId xmlns:a16="http://schemas.microsoft.com/office/drawing/2014/main" id="{68646697-848E-4C70-A352-F3953828DD01}"/>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D9A2A731-D97F-4FCF-AC1C-41972025AD6D}"/>
              </a:ext>
            </a:extLst>
          </p:cNvPr>
          <p:cNvSpPr>
            <a:spLocks noGrp="1"/>
          </p:cNvSpPr>
          <p:nvPr>
            <p:ph type="sldNum" sz="quarter" idx="12"/>
          </p:nvPr>
        </p:nvSpPr>
        <p:spPr/>
        <p:txBody>
          <a:bodyPr/>
          <a:lstStyle/>
          <a:p>
            <a:fld id="{CCCD2757-4695-414B-8E37-56616C23CB81}" type="slidenum">
              <a:rPr lang="x-none" smtClean="0"/>
              <a:t>‹#›</a:t>
            </a:fld>
            <a:endParaRPr lang="x-none"/>
          </a:p>
        </p:txBody>
      </p:sp>
    </p:spTree>
    <p:extLst>
      <p:ext uri="{BB962C8B-B14F-4D97-AF65-F5344CB8AC3E}">
        <p14:creationId xmlns:p14="http://schemas.microsoft.com/office/powerpoint/2010/main" val="418104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BA66-E294-4737-806D-BC5E5617A4A5}"/>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08742478-3213-4828-BB3B-74E4F64B2E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D83A9E10-E208-4ADC-82B3-80D4CFE000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D252A9CF-B49B-483F-AF84-530E780B3DFF}"/>
              </a:ext>
            </a:extLst>
          </p:cNvPr>
          <p:cNvSpPr>
            <a:spLocks noGrp="1"/>
          </p:cNvSpPr>
          <p:nvPr>
            <p:ph type="dt" sz="half" idx="10"/>
          </p:nvPr>
        </p:nvSpPr>
        <p:spPr/>
        <p:txBody>
          <a:bodyPr/>
          <a:lstStyle/>
          <a:p>
            <a:fld id="{2476909C-FE88-4AE1-AA63-1012F2C67A49}" type="datetimeFigureOut">
              <a:rPr lang="x-none" smtClean="0"/>
              <a:t>18/03/2024</a:t>
            </a:fld>
            <a:endParaRPr lang="x-none"/>
          </a:p>
        </p:txBody>
      </p:sp>
      <p:sp>
        <p:nvSpPr>
          <p:cNvPr id="6" name="Footer Placeholder 5">
            <a:extLst>
              <a:ext uri="{FF2B5EF4-FFF2-40B4-BE49-F238E27FC236}">
                <a16:creationId xmlns:a16="http://schemas.microsoft.com/office/drawing/2014/main" id="{90BE3B6F-3A96-4BC9-A712-18AABEFAF393}"/>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5B76A64D-193C-4C67-97C8-8CA36D3045CD}"/>
              </a:ext>
            </a:extLst>
          </p:cNvPr>
          <p:cNvSpPr>
            <a:spLocks noGrp="1"/>
          </p:cNvSpPr>
          <p:nvPr>
            <p:ph type="sldNum" sz="quarter" idx="12"/>
          </p:nvPr>
        </p:nvSpPr>
        <p:spPr/>
        <p:txBody>
          <a:bodyPr/>
          <a:lstStyle/>
          <a:p>
            <a:fld id="{CCCD2757-4695-414B-8E37-56616C23CB81}" type="slidenum">
              <a:rPr lang="x-none" smtClean="0"/>
              <a:t>‹#›</a:t>
            </a:fld>
            <a:endParaRPr lang="x-none"/>
          </a:p>
        </p:txBody>
      </p:sp>
    </p:spTree>
    <p:extLst>
      <p:ext uri="{BB962C8B-B14F-4D97-AF65-F5344CB8AC3E}">
        <p14:creationId xmlns:p14="http://schemas.microsoft.com/office/powerpoint/2010/main" val="221898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1B7B3-2194-4815-BAC7-DE141D0C6CE4}"/>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37714D1C-C2B5-4998-90A1-60D4E4624C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1F0666-3D75-4D09-B33E-951FB82335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4C1ED8D3-F6DD-47DF-B903-482CE1D0E8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97DF91-E62B-4EB8-AA62-7BB0199963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098B9720-A526-4F97-91DE-6D2E12799D63}"/>
              </a:ext>
            </a:extLst>
          </p:cNvPr>
          <p:cNvSpPr>
            <a:spLocks noGrp="1"/>
          </p:cNvSpPr>
          <p:nvPr>
            <p:ph type="dt" sz="half" idx="10"/>
          </p:nvPr>
        </p:nvSpPr>
        <p:spPr/>
        <p:txBody>
          <a:bodyPr/>
          <a:lstStyle/>
          <a:p>
            <a:fld id="{2476909C-FE88-4AE1-AA63-1012F2C67A49}" type="datetimeFigureOut">
              <a:rPr lang="x-none" smtClean="0"/>
              <a:t>18/03/2024</a:t>
            </a:fld>
            <a:endParaRPr lang="x-none"/>
          </a:p>
        </p:txBody>
      </p:sp>
      <p:sp>
        <p:nvSpPr>
          <p:cNvPr id="8" name="Footer Placeholder 7">
            <a:extLst>
              <a:ext uri="{FF2B5EF4-FFF2-40B4-BE49-F238E27FC236}">
                <a16:creationId xmlns:a16="http://schemas.microsoft.com/office/drawing/2014/main" id="{004B63B0-98AA-4551-8D11-45B7CBBFDE4B}"/>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43AC8E32-8B08-498D-865C-D4CEF9F366B1}"/>
              </a:ext>
            </a:extLst>
          </p:cNvPr>
          <p:cNvSpPr>
            <a:spLocks noGrp="1"/>
          </p:cNvSpPr>
          <p:nvPr>
            <p:ph type="sldNum" sz="quarter" idx="12"/>
          </p:nvPr>
        </p:nvSpPr>
        <p:spPr/>
        <p:txBody>
          <a:bodyPr/>
          <a:lstStyle/>
          <a:p>
            <a:fld id="{CCCD2757-4695-414B-8E37-56616C23CB81}" type="slidenum">
              <a:rPr lang="x-none" smtClean="0"/>
              <a:t>‹#›</a:t>
            </a:fld>
            <a:endParaRPr lang="x-none"/>
          </a:p>
        </p:txBody>
      </p:sp>
    </p:spTree>
    <p:extLst>
      <p:ext uri="{BB962C8B-B14F-4D97-AF65-F5344CB8AC3E}">
        <p14:creationId xmlns:p14="http://schemas.microsoft.com/office/powerpoint/2010/main" val="1809977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B6C01-395D-4C31-B021-89D23FF0EBC5}"/>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E8202A8F-C753-4A67-BA19-7CF29D5A45DD}"/>
              </a:ext>
            </a:extLst>
          </p:cNvPr>
          <p:cNvSpPr>
            <a:spLocks noGrp="1"/>
          </p:cNvSpPr>
          <p:nvPr>
            <p:ph type="dt" sz="half" idx="10"/>
          </p:nvPr>
        </p:nvSpPr>
        <p:spPr/>
        <p:txBody>
          <a:bodyPr/>
          <a:lstStyle/>
          <a:p>
            <a:fld id="{2476909C-FE88-4AE1-AA63-1012F2C67A49}" type="datetimeFigureOut">
              <a:rPr lang="x-none" smtClean="0"/>
              <a:t>18/03/2024</a:t>
            </a:fld>
            <a:endParaRPr lang="x-none"/>
          </a:p>
        </p:txBody>
      </p:sp>
      <p:sp>
        <p:nvSpPr>
          <p:cNvPr id="4" name="Footer Placeholder 3">
            <a:extLst>
              <a:ext uri="{FF2B5EF4-FFF2-40B4-BE49-F238E27FC236}">
                <a16:creationId xmlns:a16="http://schemas.microsoft.com/office/drawing/2014/main" id="{030D34B7-E10E-46A6-B280-CA118081083F}"/>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21DC4324-517F-47AE-B4B3-5FFD383085A0}"/>
              </a:ext>
            </a:extLst>
          </p:cNvPr>
          <p:cNvSpPr>
            <a:spLocks noGrp="1"/>
          </p:cNvSpPr>
          <p:nvPr>
            <p:ph type="sldNum" sz="quarter" idx="12"/>
          </p:nvPr>
        </p:nvSpPr>
        <p:spPr/>
        <p:txBody>
          <a:bodyPr/>
          <a:lstStyle/>
          <a:p>
            <a:fld id="{CCCD2757-4695-414B-8E37-56616C23CB81}" type="slidenum">
              <a:rPr lang="x-none" smtClean="0"/>
              <a:t>‹#›</a:t>
            </a:fld>
            <a:endParaRPr lang="x-none"/>
          </a:p>
        </p:txBody>
      </p:sp>
    </p:spTree>
    <p:extLst>
      <p:ext uri="{BB962C8B-B14F-4D97-AF65-F5344CB8AC3E}">
        <p14:creationId xmlns:p14="http://schemas.microsoft.com/office/powerpoint/2010/main" val="3592898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155212-D4AA-42A0-8ED6-324EB84510AC}"/>
              </a:ext>
            </a:extLst>
          </p:cNvPr>
          <p:cNvSpPr>
            <a:spLocks noGrp="1"/>
          </p:cNvSpPr>
          <p:nvPr>
            <p:ph type="dt" sz="half" idx="10"/>
          </p:nvPr>
        </p:nvSpPr>
        <p:spPr/>
        <p:txBody>
          <a:bodyPr/>
          <a:lstStyle/>
          <a:p>
            <a:fld id="{2476909C-FE88-4AE1-AA63-1012F2C67A49}" type="datetimeFigureOut">
              <a:rPr lang="x-none" smtClean="0"/>
              <a:t>18/03/2024</a:t>
            </a:fld>
            <a:endParaRPr lang="x-none"/>
          </a:p>
        </p:txBody>
      </p:sp>
      <p:sp>
        <p:nvSpPr>
          <p:cNvPr id="3" name="Footer Placeholder 2">
            <a:extLst>
              <a:ext uri="{FF2B5EF4-FFF2-40B4-BE49-F238E27FC236}">
                <a16:creationId xmlns:a16="http://schemas.microsoft.com/office/drawing/2014/main" id="{A63A065B-1D3E-4DDE-82F0-613E88612E81}"/>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0C3C6610-F29A-4879-A5A7-22E300BAF7FF}"/>
              </a:ext>
            </a:extLst>
          </p:cNvPr>
          <p:cNvSpPr>
            <a:spLocks noGrp="1"/>
          </p:cNvSpPr>
          <p:nvPr>
            <p:ph type="sldNum" sz="quarter" idx="12"/>
          </p:nvPr>
        </p:nvSpPr>
        <p:spPr/>
        <p:txBody>
          <a:bodyPr/>
          <a:lstStyle/>
          <a:p>
            <a:fld id="{CCCD2757-4695-414B-8E37-56616C23CB81}" type="slidenum">
              <a:rPr lang="x-none" smtClean="0"/>
              <a:t>‹#›</a:t>
            </a:fld>
            <a:endParaRPr lang="x-none"/>
          </a:p>
        </p:txBody>
      </p:sp>
    </p:spTree>
    <p:extLst>
      <p:ext uri="{BB962C8B-B14F-4D97-AF65-F5344CB8AC3E}">
        <p14:creationId xmlns:p14="http://schemas.microsoft.com/office/powerpoint/2010/main" val="2561258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AEBE-59DA-4D33-9EAD-8D840B8604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95190AEE-3CCB-4B57-985F-8CA7C7BD7D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B75BFFCB-94D7-4BBC-96DA-2F3DFDDB8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1FA119-1148-4F49-87EE-F476B9705CC4}"/>
              </a:ext>
            </a:extLst>
          </p:cNvPr>
          <p:cNvSpPr>
            <a:spLocks noGrp="1"/>
          </p:cNvSpPr>
          <p:nvPr>
            <p:ph type="dt" sz="half" idx="10"/>
          </p:nvPr>
        </p:nvSpPr>
        <p:spPr/>
        <p:txBody>
          <a:bodyPr/>
          <a:lstStyle/>
          <a:p>
            <a:fld id="{2476909C-FE88-4AE1-AA63-1012F2C67A49}" type="datetimeFigureOut">
              <a:rPr lang="x-none" smtClean="0"/>
              <a:t>18/03/2024</a:t>
            </a:fld>
            <a:endParaRPr lang="x-none"/>
          </a:p>
        </p:txBody>
      </p:sp>
      <p:sp>
        <p:nvSpPr>
          <p:cNvPr id="6" name="Footer Placeholder 5">
            <a:extLst>
              <a:ext uri="{FF2B5EF4-FFF2-40B4-BE49-F238E27FC236}">
                <a16:creationId xmlns:a16="http://schemas.microsoft.com/office/drawing/2014/main" id="{87831530-AD0D-4925-B5AD-8C8C26AB7F0F}"/>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2A5ED863-3222-4239-8EEE-C6393B407C96}"/>
              </a:ext>
            </a:extLst>
          </p:cNvPr>
          <p:cNvSpPr>
            <a:spLocks noGrp="1"/>
          </p:cNvSpPr>
          <p:nvPr>
            <p:ph type="sldNum" sz="quarter" idx="12"/>
          </p:nvPr>
        </p:nvSpPr>
        <p:spPr/>
        <p:txBody>
          <a:bodyPr/>
          <a:lstStyle/>
          <a:p>
            <a:fld id="{CCCD2757-4695-414B-8E37-56616C23CB81}" type="slidenum">
              <a:rPr lang="x-none" smtClean="0"/>
              <a:t>‹#›</a:t>
            </a:fld>
            <a:endParaRPr lang="x-none"/>
          </a:p>
        </p:txBody>
      </p:sp>
    </p:spTree>
    <p:extLst>
      <p:ext uri="{BB962C8B-B14F-4D97-AF65-F5344CB8AC3E}">
        <p14:creationId xmlns:p14="http://schemas.microsoft.com/office/powerpoint/2010/main" val="3373676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6B9E8-8E3F-4A25-AE09-DB7C873E11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F735D85A-133B-404D-B901-A80F6F2B23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08909508-C74C-4597-AC8F-494FCC4775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658AA4-76CA-4BE3-A7EB-0D340882B2F7}"/>
              </a:ext>
            </a:extLst>
          </p:cNvPr>
          <p:cNvSpPr>
            <a:spLocks noGrp="1"/>
          </p:cNvSpPr>
          <p:nvPr>
            <p:ph type="dt" sz="half" idx="10"/>
          </p:nvPr>
        </p:nvSpPr>
        <p:spPr/>
        <p:txBody>
          <a:bodyPr/>
          <a:lstStyle/>
          <a:p>
            <a:fld id="{2476909C-FE88-4AE1-AA63-1012F2C67A49}" type="datetimeFigureOut">
              <a:rPr lang="x-none" smtClean="0"/>
              <a:t>18/03/2024</a:t>
            </a:fld>
            <a:endParaRPr lang="x-none"/>
          </a:p>
        </p:txBody>
      </p:sp>
      <p:sp>
        <p:nvSpPr>
          <p:cNvPr id="6" name="Footer Placeholder 5">
            <a:extLst>
              <a:ext uri="{FF2B5EF4-FFF2-40B4-BE49-F238E27FC236}">
                <a16:creationId xmlns:a16="http://schemas.microsoft.com/office/drawing/2014/main" id="{00BCE9DF-C076-4400-AB3F-457E68969D4D}"/>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227477E8-CE20-4F55-A0F0-B692B01D7001}"/>
              </a:ext>
            </a:extLst>
          </p:cNvPr>
          <p:cNvSpPr>
            <a:spLocks noGrp="1"/>
          </p:cNvSpPr>
          <p:nvPr>
            <p:ph type="sldNum" sz="quarter" idx="12"/>
          </p:nvPr>
        </p:nvSpPr>
        <p:spPr/>
        <p:txBody>
          <a:bodyPr/>
          <a:lstStyle/>
          <a:p>
            <a:fld id="{CCCD2757-4695-414B-8E37-56616C23CB81}" type="slidenum">
              <a:rPr lang="x-none" smtClean="0"/>
              <a:t>‹#›</a:t>
            </a:fld>
            <a:endParaRPr lang="x-none"/>
          </a:p>
        </p:txBody>
      </p:sp>
    </p:spTree>
    <p:extLst>
      <p:ext uri="{BB962C8B-B14F-4D97-AF65-F5344CB8AC3E}">
        <p14:creationId xmlns:p14="http://schemas.microsoft.com/office/powerpoint/2010/main" val="1237960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3B76E6-B500-4C72-ABC3-055BD1B7B7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62BF00C7-7605-43D1-B9DB-BFEF9DE7D8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419F4FC3-F779-417B-ACAC-87D7D457C3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6909C-FE88-4AE1-AA63-1012F2C67A49}" type="datetimeFigureOut">
              <a:rPr lang="x-none" smtClean="0"/>
              <a:t>18/03/2024</a:t>
            </a:fld>
            <a:endParaRPr lang="x-none"/>
          </a:p>
        </p:txBody>
      </p:sp>
      <p:sp>
        <p:nvSpPr>
          <p:cNvPr id="5" name="Footer Placeholder 4">
            <a:extLst>
              <a:ext uri="{FF2B5EF4-FFF2-40B4-BE49-F238E27FC236}">
                <a16:creationId xmlns:a16="http://schemas.microsoft.com/office/drawing/2014/main" id="{3945EFA4-D860-4A49-9607-425399B039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16A7E6CB-F148-4E2F-8512-7CB99AE7E7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CD2757-4695-414B-8E37-56616C23CB81}" type="slidenum">
              <a:rPr lang="x-none" smtClean="0"/>
              <a:t>‹#›</a:t>
            </a:fld>
            <a:endParaRPr lang="x-none"/>
          </a:p>
        </p:txBody>
      </p:sp>
    </p:spTree>
    <p:extLst>
      <p:ext uri="{BB962C8B-B14F-4D97-AF65-F5344CB8AC3E}">
        <p14:creationId xmlns:p14="http://schemas.microsoft.com/office/powerpoint/2010/main" val="3923022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8D768-EEFE-4BB2-8D06-75573917F66A}"/>
              </a:ext>
            </a:extLst>
          </p:cNvPr>
          <p:cNvSpPr>
            <a:spLocks noGrp="1"/>
          </p:cNvSpPr>
          <p:nvPr>
            <p:ph type="ctrTitle"/>
          </p:nvPr>
        </p:nvSpPr>
        <p:spPr>
          <a:xfrm>
            <a:off x="1524000" y="1336967"/>
            <a:ext cx="9144000" cy="2387600"/>
          </a:xfrm>
        </p:spPr>
        <p:txBody>
          <a:bodyPr/>
          <a:lstStyle/>
          <a:p>
            <a:r>
              <a:rPr lang="en-US" dirty="0">
                <a:latin typeface="Georgia" panose="02040502050405020303" pitchFamily="18" charset="0"/>
              </a:rPr>
              <a:t>Linear Regression</a:t>
            </a:r>
            <a:endParaRPr lang="x-none" dirty="0">
              <a:latin typeface="Georgia" panose="02040502050405020303" pitchFamily="18" charset="0"/>
            </a:endParaRPr>
          </a:p>
        </p:txBody>
      </p:sp>
    </p:spTree>
    <p:extLst>
      <p:ext uri="{BB962C8B-B14F-4D97-AF65-F5344CB8AC3E}">
        <p14:creationId xmlns:p14="http://schemas.microsoft.com/office/powerpoint/2010/main" val="2081537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E39C108B-850C-43F4-91DB-A6435C0BA04C}"/>
              </a:ext>
            </a:extLst>
          </p:cNvPr>
          <p:cNvSpPr>
            <a:spLocks noGrp="1" noChangeArrowheads="1"/>
          </p:cNvSpPr>
          <p:nvPr>
            <p:ph type="body" idx="1"/>
          </p:nvPr>
        </p:nvSpPr>
        <p:spPr>
          <a:xfrm>
            <a:off x="2057400" y="1295400"/>
            <a:ext cx="7772400" cy="4114800"/>
          </a:xfrm>
        </p:spPr>
        <p:txBody>
          <a:bodyPr>
            <a:normAutofit/>
          </a:bodyPr>
          <a:lstStyle/>
          <a:p>
            <a:pPr>
              <a:lnSpc>
                <a:spcPct val="90000"/>
              </a:lnSpc>
            </a:pPr>
            <a:r>
              <a:rPr lang="en-US" altLang="x-none" sz="2400" dirty="0">
                <a:latin typeface="Georgia" panose="02040502050405020303" pitchFamily="18" charset="0"/>
              </a:rPr>
              <a:t>The first order linear model</a:t>
            </a:r>
          </a:p>
          <a:p>
            <a:pPr>
              <a:lnSpc>
                <a:spcPct val="90000"/>
              </a:lnSpc>
            </a:pPr>
            <a:endParaRPr lang="en-US" altLang="x-none" sz="2400" dirty="0">
              <a:latin typeface="Georgia" panose="02040502050405020303" pitchFamily="18" charset="0"/>
            </a:endParaRPr>
          </a:p>
          <a:p>
            <a:pPr lvl="1">
              <a:lnSpc>
                <a:spcPct val="90000"/>
              </a:lnSpc>
              <a:buFontTx/>
              <a:buNone/>
            </a:pPr>
            <a:endParaRPr lang="en-US" altLang="x-none" dirty="0">
              <a:latin typeface="Georgia" panose="02040502050405020303" pitchFamily="18" charset="0"/>
            </a:endParaRPr>
          </a:p>
          <a:p>
            <a:pPr lvl="1">
              <a:lnSpc>
                <a:spcPct val="90000"/>
              </a:lnSpc>
              <a:buFontTx/>
              <a:buNone/>
            </a:pPr>
            <a:r>
              <a:rPr lang="en-US" altLang="x-none" dirty="0">
                <a:latin typeface="Georgia" panose="02040502050405020303" pitchFamily="18" charset="0"/>
              </a:rPr>
              <a:t>Y = dependent variable</a:t>
            </a:r>
          </a:p>
          <a:p>
            <a:pPr lvl="1">
              <a:lnSpc>
                <a:spcPct val="90000"/>
              </a:lnSpc>
              <a:buFontTx/>
              <a:buNone/>
            </a:pPr>
            <a:r>
              <a:rPr lang="en-US" altLang="x-none" dirty="0">
                <a:latin typeface="Georgia" panose="02040502050405020303" pitchFamily="18" charset="0"/>
              </a:rPr>
              <a:t>X = independent variable</a:t>
            </a:r>
          </a:p>
          <a:p>
            <a:pPr lvl="1">
              <a:lnSpc>
                <a:spcPct val="90000"/>
              </a:lnSpc>
              <a:buFontTx/>
              <a:buNone/>
            </a:pPr>
            <a:r>
              <a:rPr lang="en-US" altLang="x-none" dirty="0">
                <a:latin typeface="Georgia" panose="02040502050405020303" pitchFamily="18" charset="0"/>
              </a:rPr>
              <a:t>b</a:t>
            </a:r>
            <a:r>
              <a:rPr lang="en-US" altLang="x-none" baseline="-25000" dirty="0">
                <a:latin typeface="Georgia" panose="02040502050405020303" pitchFamily="18" charset="0"/>
              </a:rPr>
              <a:t>0</a:t>
            </a:r>
            <a:r>
              <a:rPr lang="en-US" altLang="x-none" dirty="0">
                <a:latin typeface="Georgia" panose="02040502050405020303" pitchFamily="18" charset="0"/>
              </a:rPr>
              <a:t> = Y-intercept</a:t>
            </a:r>
          </a:p>
          <a:p>
            <a:pPr lvl="1">
              <a:lnSpc>
                <a:spcPct val="90000"/>
              </a:lnSpc>
              <a:buFontTx/>
              <a:buNone/>
            </a:pPr>
            <a:r>
              <a:rPr lang="en-US" altLang="x-none" dirty="0">
                <a:latin typeface="Georgia" panose="02040502050405020303" pitchFamily="18" charset="0"/>
              </a:rPr>
              <a:t>b = slope of the line</a:t>
            </a:r>
          </a:p>
          <a:p>
            <a:pPr lvl="1">
              <a:lnSpc>
                <a:spcPct val="90000"/>
              </a:lnSpc>
              <a:buFontTx/>
              <a:buNone/>
            </a:pPr>
            <a:r>
              <a:rPr lang="en-US" altLang="x-none" dirty="0">
                <a:latin typeface="Georgia" panose="02040502050405020303" pitchFamily="18" charset="0"/>
              </a:rPr>
              <a:t>e = error variable</a:t>
            </a:r>
          </a:p>
        </p:txBody>
      </p:sp>
      <p:grpSp>
        <p:nvGrpSpPr>
          <p:cNvPr id="5139" name="Group 19">
            <a:extLst>
              <a:ext uri="{FF2B5EF4-FFF2-40B4-BE49-F238E27FC236}">
                <a16:creationId xmlns:a16="http://schemas.microsoft.com/office/drawing/2014/main" id="{18E4964B-5F5C-4FBB-B19C-0A1A1CA435BA}"/>
              </a:ext>
            </a:extLst>
          </p:cNvPr>
          <p:cNvGrpSpPr>
            <a:grpSpLocks/>
          </p:cNvGrpSpPr>
          <p:nvPr/>
        </p:nvGrpSpPr>
        <p:grpSpPr bwMode="auto">
          <a:xfrm>
            <a:off x="6781800" y="3429000"/>
            <a:ext cx="2667000" cy="1981200"/>
            <a:chOff x="3408" y="2496"/>
            <a:chExt cx="1680" cy="1248"/>
          </a:xfrm>
        </p:grpSpPr>
        <p:sp>
          <p:nvSpPr>
            <p:cNvPr id="5125" name="Line 5">
              <a:extLst>
                <a:ext uri="{FF2B5EF4-FFF2-40B4-BE49-F238E27FC236}">
                  <a16:creationId xmlns:a16="http://schemas.microsoft.com/office/drawing/2014/main" id="{56430BBA-58EF-452A-ACFB-A58E12FAB55F}"/>
                </a:ext>
              </a:extLst>
            </p:cNvPr>
            <p:cNvSpPr>
              <a:spLocks noChangeShapeType="1"/>
            </p:cNvSpPr>
            <p:nvPr/>
          </p:nvSpPr>
          <p:spPr bwMode="auto">
            <a:xfrm>
              <a:off x="3408" y="2496"/>
              <a:ext cx="0" cy="12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5126" name="Line 6">
              <a:extLst>
                <a:ext uri="{FF2B5EF4-FFF2-40B4-BE49-F238E27FC236}">
                  <a16:creationId xmlns:a16="http://schemas.microsoft.com/office/drawing/2014/main" id="{9F4C50A1-D789-4B10-93B1-8A81355D011A}"/>
                </a:ext>
              </a:extLst>
            </p:cNvPr>
            <p:cNvSpPr>
              <a:spLocks noChangeShapeType="1"/>
            </p:cNvSpPr>
            <p:nvPr/>
          </p:nvSpPr>
          <p:spPr bwMode="auto">
            <a:xfrm>
              <a:off x="3408" y="3744"/>
              <a:ext cx="16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sp>
        <p:nvSpPr>
          <p:cNvPr id="5127" name="Text Box 7">
            <a:extLst>
              <a:ext uri="{FF2B5EF4-FFF2-40B4-BE49-F238E27FC236}">
                <a16:creationId xmlns:a16="http://schemas.microsoft.com/office/drawing/2014/main" id="{5472A79F-61A3-4CA5-8539-157F6E80366C}"/>
              </a:ext>
            </a:extLst>
          </p:cNvPr>
          <p:cNvSpPr txBox="1">
            <a:spLocks noChangeArrowheads="1"/>
          </p:cNvSpPr>
          <p:nvPr/>
        </p:nvSpPr>
        <p:spPr bwMode="auto">
          <a:xfrm>
            <a:off x="9204325" y="53340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sz="2400"/>
              <a:t>X</a:t>
            </a:r>
          </a:p>
        </p:txBody>
      </p:sp>
      <p:sp>
        <p:nvSpPr>
          <p:cNvPr id="5128" name="Text Box 8">
            <a:extLst>
              <a:ext uri="{FF2B5EF4-FFF2-40B4-BE49-F238E27FC236}">
                <a16:creationId xmlns:a16="http://schemas.microsoft.com/office/drawing/2014/main" id="{56DD0CCD-4E06-459A-8349-CF149D2DCC9A}"/>
              </a:ext>
            </a:extLst>
          </p:cNvPr>
          <p:cNvSpPr txBox="1">
            <a:spLocks noChangeArrowheads="1"/>
          </p:cNvSpPr>
          <p:nvPr/>
        </p:nvSpPr>
        <p:spPr bwMode="auto">
          <a:xfrm>
            <a:off x="6537325" y="3241676"/>
            <a:ext cx="3353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sz="2400"/>
              <a:t>Y</a:t>
            </a:r>
          </a:p>
        </p:txBody>
      </p:sp>
      <p:sp>
        <p:nvSpPr>
          <p:cNvPr id="5131" name="Line 11">
            <a:extLst>
              <a:ext uri="{FF2B5EF4-FFF2-40B4-BE49-F238E27FC236}">
                <a16:creationId xmlns:a16="http://schemas.microsoft.com/office/drawing/2014/main" id="{331BBBD0-AF8F-47FD-89D7-AD376789A776}"/>
              </a:ext>
            </a:extLst>
          </p:cNvPr>
          <p:cNvSpPr>
            <a:spLocks noChangeShapeType="1"/>
          </p:cNvSpPr>
          <p:nvPr/>
        </p:nvSpPr>
        <p:spPr bwMode="auto">
          <a:xfrm flipV="1">
            <a:off x="6781800" y="3581400"/>
            <a:ext cx="2438400" cy="1600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5132" name="Text Box 12">
            <a:extLst>
              <a:ext uri="{FF2B5EF4-FFF2-40B4-BE49-F238E27FC236}">
                <a16:creationId xmlns:a16="http://schemas.microsoft.com/office/drawing/2014/main" id="{811B2EF0-7DCC-48DA-843C-B22734841903}"/>
              </a:ext>
            </a:extLst>
          </p:cNvPr>
          <p:cNvSpPr txBox="1">
            <a:spLocks noChangeArrowheads="1"/>
          </p:cNvSpPr>
          <p:nvPr/>
        </p:nvSpPr>
        <p:spPr bwMode="auto">
          <a:xfrm>
            <a:off x="6461126" y="5062538"/>
            <a:ext cx="3857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latin typeface="Symbol" panose="05050102010706020507" pitchFamily="18" charset="2"/>
              </a:rPr>
              <a:t>b</a:t>
            </a:r>
            <a:r>
              <a:rPr lang="en-US" altLang="x-none" baseline="-25000">
                <a:latin typeface="Times New Roman" panose="02020603050405020304" pitchFamily="18" charset="0"/>
              </a:rPr>
              <a:t>0</a:t>
            </a:r>
            <a:endParaRPr lang="en-US" altLang="x-none">
              <a:latin typeface="Times New Roman" panose="02020603050405020304" pitchFamily="18" charset="0"/>
            </a:endParaRPr>
          </a:p>
        </p:txBody>
      </p:sp>
      <p:sp>
        <p:nvSpPr>
          <p:cNvPr id="5133" name="Freeform 13">
            <a:extLst>
              <a:ext uri="{FF2B5EF4-FFF2-40B4-BE49-F238E27FC236}">
                <a16:creationId xmlns:a16="http://schemas.microsoft.com/office/drawing/2014/main" id="{5147ABC9-E0F1-4235-A90C-F4DB0066C273}"/>
              </a:ext>
            </a:extLst>
          </p:cNvPr>
          <p:cNvSpPr>
            <a:spLocks/>
          </p:cNvSpPr>
          <p:nvPr/>
        </p:nvSpPr>
        <p:spPr bwMode="auto">
          <a:xfrm>
            <a:off x="7010400" y="4572000"/>
            <a:ext cx="685800" cy="457200"/>
          </a:xfrm>
          <a:custGeom>
            <a:avLst/>
            <a:gdLst>
              <a:gd name="T0" fmla="*/ 0 w 432"/>
              <a:gd name="T1" fmla="*/ 288 h 288"/>
              <a:gd name="T2" fmla="*/ 432 w 432"/>
              <a:gd name="T3" fmla="*/ 288 h 288"/>
              <a:gd name="T4" fmla="*/ 432 w 432"/>
              <a:gd name="T5" fmla="*/ 0 h 288"/>
            </a:gdLst>
            <a:ahLst/>
            <a:cxnLst>
              <a:cxn ang="0">
                <a:pos x="T0" y="T1"/>
              </a:cxn>
              <a:cxn ang="0">
                <a:pos x="T2" y="T3"/>
              </a:cxn>
              <a:cxn ang="0">
                <a:pos x="T4" y="T5"/>
              </a:cxn>
            </a:cxnLst>
            <a:rect l="0" t="0" r="r" b="b"/>
            <a:pathLst>
              <a:path w="432" h="288">
                <a:moveTo>
                  <a:pt x="0" y="288"/>
                </a:moveTo>
                <a:lnTo>
                  <a:pt x="432" y="288"/>
                </a:lnTo>
                <a:lnTo>
                  <a:pt x="432"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5134" name="Text Box 14">
            <a:extLst>
              <a:ext uri="{FF2B5EF4-FFF2-40B4-BE49-F238E27FC236}">
                <a16:creationId xmlns:a16="http://schemas.microsoft.com/office/drawing/2014/main" id="{1EDE46B2-BC73-4DFD-AF6D-D9B1B6AF21E4}"/>
              </a:ext>
            </a:extLst>
          </p:cNvPr>
          <p:cNvSpPr txBox="1">
            <a:spLocks noChangeArrowheads="1"/>
          </p:cNvSpPr>
          <p:nvPr/>
        </p:nvSpPr>
        <p:spPr bwMode="auto">
          <a:xfrm>
            <a:off x="7070726" y="4987925"/>
            <a:ext cx="5533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Run</a:t>
            </a:r>
          </a:p>
        </p:txBody>
      </p:sp>
      <p:sp>
        <p:nvSpPr>
          <p:cNvPr id="5135" name="Text Box 15">
            <a:extLst>
              <a:ext uri="{FF2B5EF4-FFF2-40B4-BE49-F238E27FC236}">
                <a16:creationId xmlns:a16="http://schemas.microsoft.com/office/drawing/2014/main" id="{A5A83A0F-0414-4D68-986A-FCDC3B4361CC}"/>
              </a:ext>
            </a:extLst>
          </p:cNvPr>
          <p:cNvSpPr txBox="1">
            <a:spLocks noChangeArrowheads="1"/>
          </p:cNvSpPr>
          <p:nvPr/>
        </p:nvSpPr>
        <p:spPr bwMode="auto">
          <a:xfrm>
            <a:off x="7680325" y="4606925"/>
            <a:ext cx="5677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Rise</a:t>
            </a:r>
          </a:p>
        </p:txBody>
      </p:sp>
      <p:sp>
        <p:nvSpPr>
          <p:cNvPr id="5136" name="Text Box 16">
            <a:extLst>
              <a:ext uri="{FF2B5EF4-FFF2-40B4-BE49-F238E27FC236}">
                <a16:creationId xmlns:a16="http://schemas.microsoft.com/office/drawing/2014/main" id="{A9648E62-5172-408A-932C-21A2481265EB}"/>
              </a:ext>
            </a:extLst>
          </p:cNvPr>
          <p:cNvSpPr txBox="1">
            <a:spLocks noChangeArrowheads="1"/>
          </p:cNvSpPr>
          <p:nvPr/>
        </p:nvSpPr>
        <p:spPr bwMode="auto">
          <a:xfrm>
            <a:off x="8518525" y="4681538"/>
            <a:ext cx="14510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latin typeface="Symbol" panose="05050102010706020507" pitchFamily="18" charset="2"/>
              </a:rPr>
              <a:t>b</a:t>
            </a:r>
            <a:r>
              <a:rPr lang="en-US" altLang="x-none" baseline="-25000">
                <a:latin typeface="Symbol" panose="05050102010706020507" pitchFamily="18" charset="2"/>
              </a:rPr>
              <a:t>1</a:t>
            </a:r>
            <a:r>
              <a:rPr lang="en-US" altLang="x-none"/>
              <a:t> = Rise/Run</a:t>
            </a:r>
          </a:p>
        </p:txBody>
      </p:sp>
      <p:sp>
        <p:nvSpPr>
          <p:cNvPr id="5137" name="Line 17">
            <a:extLst>
              <a:ext uri="{FF2B5EF4-FFF2-40B4-BE49-F238E27FC236}">
                <a16:creationId xmlns:a16="http://schemas.microsoft.com/office/drawing/2014/main" id="{BD1357DF-694B-4C2C-BBEE-8DB236771EA5}"/>
              </a:ext>
            </a:extLst>
          </p:cNvPr>
          <p:cNvSpPr>
            <a:spLocks noChangeShapeType="1"/>
          </p:cNvSpPr>
          <p:nvPr/>
        </p:nvSpPr>
        <p:spPr bwMode="auto">
          <a:xfrm flipH="1">
            <a:off x="6705600" y="51816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5138" name="Text Box 18">
            <a:extLst>
              <a:ext uri="{FF2B5EF4-FFF2-40B4-BE49-F238E27FC236}">
                <a16:creationId xmlns:a16="http://schemas.microsoft.com/office/drawing/2014/main" id="{26D38531-BBCB-46F4-AA71-756519DFFA44}"/>
              </a:ext>
            </a:extLst>
          </p:cNvPr>
          <p:cNvSpPr txBox="1">
            <a:spLocks noChangeArrowheads="1"/>
          </p:cNvSpPr>
          <p:nvPr/>
        </p:nvSpPr>
        <p:spPr bwMode="auto">
          <a:xfrm>
            <a:off x="7086601" y="2970213"/>
            <a:ext cx="3651641" cy="92333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dirty="0">
                <a:latin typeface="Symbol" panose="05050102010706020507" pitchFamily="18" charset="2"/>
                <a:cs typeface="Calibri" panose="020F0502020204030204" pitchFamily="34" charset="0"/>
              </a:rPr>
              <a:t>  </a:t>
            </a:r>
            <a:r>
              <a:rPr lang="en-US" altLang="x-none" dirty="0"/>
              <a:t> and </a:t>
            </a:r>
            <a:r>
              <a:rPr lang="en-US" altLang="x-none" dirty="0">
                <a:latin typeface="Symbol" panose="05050102010706020507" pitchFamily="18" charset="2"/>
              </a:rPr>
              <a:t>b</a:t>
            </a:r>
            <a:r>
              <a:rPr lang="en-US" altLang="x-none" dirty="0"/>
              <a:t> are unknown population</a:t>
            </a:r>
            <a:br>
              <a:rPr lang="en-US" altLang="x-none" dirty="0"/>
            </a:br>
            <a:r>
              <a:rPr lang="en-US" altLang="x-none" dirty="0"/>
              <a:t>parameters, therefore are estimated </a:t>
            </a:r>
          </a:p>
          <a:p>
            <a:pPr algn="l"/>
            <a:r>
              <a:rPr lang="en-US" altLang="x-none" dirty="0"/>
              <a:t>from the data.</a:t>
            </a:r>
          </a:p>
        </p:txBody>
      </p:sp>
      <p:pic>
        <p:nvPicPr>
          <p:cNvPr id="17" name="Graphic 16">
            <a:extLst>
              <a:ext uri="{FF2B5EF4-FFF2-40B4-BE49-F238E27FC236}">
                <a16:creationId xmlns:a16="http://schemas.microsoft.com/office/drawing/2014/main" id="{1382480C-916A-4275-9E6F-C89C40A43A9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673" r="47720"/>
          <a:stretch/>
        </p:blipFill>
        <p:spPr>
          <a:xfrm>
            <a:off x="7078685" y="2978421"/>
            <a:ext cx="293665" cy="333428"/>
          </a:xfrm>
          <a:prstGeom prst="rect">
            <a:avLst/>
          </a:prstGeom>
        </p:spPr>
      </p:pic>
      <p:graphicFrame>
        <p:nvGraphicFramePr>
          <p:cNvPr id="21" name="Object 4">
            <a:extLst>
              <a:ext uri="{FF2B5EF4-FFF2-40B4-BE49-F238E27FC236}">
                <a16:creationId xmlns:a16="http://schemas.microsoft.com/office/drawing/2014/main" id="{514E7B13-EB99-42C1-8930-99E9152247F9}"/>
              </a:ext>
            </a:extLst>
          </p:cNvPr>
          <p:cNvGraphicFramePr>
            <a:graphicFrameLocks noChangeAspect="1"/>
          </p:cNvGraphicFramePr>
          <p:nvPr>
            <p:extLst>
              <p:ext uri="{D42A27DB-BD31-4B8C-83A1-F6EECF244321}">
                <p14:modId xmlns:p14="http://schemas.microsoft.com/office/powerpoint/2010/main" val="1533502906"/>
              </p:ext>
            </p:extLst>
          </p:nvPr>
        </p:nvGraphicFramePr>
        <p:xfrm>
          <a:off x="3641725" y="1882479"/>
          <a:ext cx="3368675" cy="596900"/>
        </p:xfrm>
        <a:graphic>
          <a:graphicData uri="http://schemas.openxmlformats.org/presentationml/2006/ole">
            <mc:AlternateContent xmlns:mc="http://schemas.openxmlformats.org/markup-compatibility/2006">
              <mc:Choice xmlns:v="urn:schemas-microsoft-com:vml" Requires="v">
                <p:oleObj name="Equation" r:id="rId4" imgW="1003300" imgH="177800" progId="Equation.3">
                  <p:embed/>
                </p:oleObj>
              </mc:Choice>
              <mc:Fallback>
                <p:oleObj name="Equation" r:id="rId4" imgW="1003300" imgH="177800" progId="Equation.3">
                  <p:embed/>
                  <p:pic>
                    <p:nvPicPr>
                      <p:cNvPr id="5124" name="Object 4">
                        <a:extLst>
                          <a:ext uri="{FF2B5EF4-FFF2-40B4-BE49-F238E27FC236}">
                            <a16:creationId xmlns:a16="http://schemas.microsoft.com/office/drawing/2014/main" id="{017DD28B-AAD7-41CC-BF26-6721C79CB9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1725" y="1882479"/>
                        <a:ext cx="3368675" cy="596900"/>
                      </a:xfrm>
                      <a:prstGeom prst="rect">
                        <a:avLst/>
                      </a:prstGeom>
                      <a:solidFill>
                        <a:srgbClr val="00FFFF"/>
                      </a:solidFill>
                      <a:ln>
                        <a:noFill/>
                      </a:ln>
                      <a:effectLst>
                        <a:outerShdw dist="117088" dir="18636078" algn="ctr" rotWithShape="0">
                          <a:srgbClr val="2C2CB0"/>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38"/>
                                        </p:tgtEl>
                                        <p:attrNameLst>
                                          <p:attrName>style.visibility</p:attrName>
                                        </p:attrNameLst>
                                      </p:cBhvr>
                                      <p:to>
                                        <p:strVal val="visible"/>
                                      </p:to>
                                    </p:set>
                                  </p:childTnLst>
                                </p:cTn>
                              </p:par>
                            </p:childTnLst>
                          </p:cTn>
                        </p:par>
                        <p:par>
                          <p:cTn id="7" fill="hold">
                            <p:stCondLst>
                              <p:cond delay="500"/>
                            </p:stCondLst>
                            <p:childTnLst>
                              <p:par>
                                <p:cTn id="8" presetID="9" presetClass="entr" presetSubtype="0" fill="hold" nodeType="after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dissolv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49FD133-F4ED-4152-99D3-9DBB21A2BF08}"/>
              </a:ext>
            </a:extLst>
          </p:cNvPr>
          <p:cNvSpPr>
            <a:spLocks noGrp="1" noChangeArrowheads="1"/>
          </p:cNvSpPr>
          <p:nvPr>
            <p:ph type="title"/>
          </p:nvPr>
        </p:nvSpPr>
        <p:spPr/>
        <p:txBody>
          <a:bodyPr/>
          <a:lstStyle/>
          <a:p>
            <a:pPr algn="l"/>
            <a:r>
              <a:rPr lang="en-US" altLang="x-none" dirty="0">
                <a:latin typeface="Georgia" panose="02040502050405020303" pitchFamily="18" charset="0"/>
              </a:rPr>
              <a:t>Estimating the Coefficients</a:t>
            </a:r>
          </a:p>
        </p:txBody>
      </p:sp>
      <p:sp>
        <p:nvSpPr>
          <p:cNvPr id="8195" name="Rectangle 3">
            <a:extLst>
              <a:ext uri="{FF2B5EF4-FFF2-40B4-BE49-F238E27FC236}">
                <a16:creationId xmlns:a16="http://schemas.microsoft.com/office/drawing/2014/main" id="{DC3ECB6F-D99D-48B7-891C-A3515D5B8BCA}"/>
              </a:ext>
            </a:extLst>
          </p:cNvPr>
          <p:cNvSpPr>
            <a:spLocks noGrp="1" noChangeArrowheads="1"/>
          </p:cNvSpPr>
          <p:nvPr>
            <p:ph type="body" idx="1"/>
          </p:nvPr>
        </p:nvSpPr>
        <p:spPr>
          <a:xfrm>
            <a:off x="2209800" y="1752600"/>
            <a:ext cx="7772400" cy="2133600"/>
          </a:xfrm>
        </p:spPr>
        <p:txBody>
          <a:bodyPr/>
          <a:lstStyle/>
          <a:p>
            <a:r>
              <a:rPr lang="en-US" altLang="x-none" dirty="0">
                <a:latin typeface="Georgia" panose="02040502050405020303" pitchFamily="18" charset="0"/>
              </a:rPr>
              <a:t>The estimates are determined by </a:t>
            </a:r>
          </a:p>
          <a:p>
            <a:pPr lvl="1"/>
            <a:r>
              <a:rPr lang="en-US" altLang="x-none" dirty="0">
                <a:latin typeface="Georgia" panose="02040502050405020303" pitchFamily="18" charset="0"/>
              </a:rPr>
              <a:t>drawing a sample from the population of interest,</a:t>
            </a:r>
          </a:p>
          <a:p>
            <a:pPr lvl="1"/>
            <a:r>
              <a:rPr lang="en-US" altLang="x-none" dirty="0">
                <a:latin typeface="Georgia" panose="02040502050405020303" pitchFamily="18" charset="0"/>
              </a:rPr>
              <a:t>calculating sample statistics.</a:t>
            </a:r>
          </a:p>
          <a:p>
            <a:pPr lvl="1"/>
            <a:r>
              <a:rPr lang="en-US" altLang="x-none" dirty="0">
                <a:latin typeface="Georgia" panose="02040502050405020303" pitchFamily="18" charset="0"/>
              </a:rPr>
              <a:t>producing a straight line that cuts into the data.</a:t>
            </a:r>
          </a:p>
        </p:txBody>
      </p:sp>
      <p:sp>
        <p:nvSpPr>
          <p:cNvPr id="8196" name="Freeform 4">
            <a:extLst>
              <a:ext uri="{FF2B5EF4-FFF2-40B4-BE49-F238E27FC236}">
                <a16:creationId xmlns:a16="http://schemas.microsoft.com/office/drawing/2014/main" id="{58E1D3B3-1EF5-459A-ABE1-CC5768A56E36}"/>
              </a:ext>
            </a:extLst>
          </p:cNvPr>
          <p:cNvSpPr>
            <a:spLocks/>
          </p:cNvSpPr>
          <p:nvPr/>
        </p:nvSpPr>
        <p:spPr bwMode="auto">
          <a:xfrm>
            <a:off x="3733801" y="3948114"/>
            <a:ext cx="4302125" cy="2147887"/>
          </a:xfrm>
          <a:custGeom>
            <a:avLst/>
            <a:gdLst>
              <a:gd name="T0" fmla="*/ 0 w 2112"/>
              <a:gd name="T1" fmla="*/ 0 h 1248"/>
              <a:gd name="T2" fmla="*/ 0 w 2112"/>
              <a:gd name="T3" fmla="*/ 1248 h 1248"/>
              <a:gd name="T4" fmla="*/ 2112 w 2112"/>
              <a:gd name="T5" fmla="*/ 1248 h 1248"/>
            </a:gdLst>
            <a:ahLst/>
            <a:cxnLst>
              <a:cxn ang="0">
                <a:pos x="T0" y="T1"/>
              </a:cxn>
              <a:cxn ang="0">
                <a:pos x="T2" y="T3"/>
              </a:cxn>
              <a:cxn ang="0">
                <a:pos x="T4" y="T5"/>
              </a:cxn>
            </a:cxnLst>
            <a:rect l="0" t="0" r="r" b="b"/>
            <a:pathLst>
              <a:path w="2112" h="1248">
                <a:moveTo>
                  <a:pt x="0" y="0"/>
                </a:moveTo>
                <a:lnTo>
                  <a:pt x="0" y="1248"/>
                </a:lnTo>
                <a:lnTo>
                  <a:pt x="2112" y="1248"/>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8199" name="Text Box 7">
            <a:extLst>
              <a:ext uri="{FF2B5EF4-FFF2-40B4-BE49-F238E27FC236}">
                <a16:creationId xmlns:a16="http://schemas.microsoft.com/office/drawing/2014/main" id="{0DBBD037-EB4F-47A6-96B9-53632359365D}"/>
              </a:ext>
            </a:extLst>
          </p:cNvPr>
          <p:cNvSpPr txBox="1">
            <a:spLocks noChangeArrowheads="1"/>
          </p:cNvSpPr>
          <p:nvPr/>
        </p:nvSpPr>
        <p:spPr bwMode="auto">
          <a:xfrm>
            <a:off x="3946526" y="4075113"/>
            <a:ext cx="3159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latin typeface="Wingdings" panose="05000000000000000000" pitchFamily="2" charset="2"/>
              </a:rPr>
              <a:t>w</a:t>
            </a:r>
          </a:p>
        </p:txBody>
      </p:sp>
      <p:sp>
        <p:nvSpPr>
          <p:cNvPr id="8200" name="Text Box 8">
            <a:extLst>
              <a:ext uri="{FF2B5EF4-FFF2-40B4-BE49-F238E27FC236}">
                <a16:creationId xmlns:a16="http://schemas.microsoft.com/office/drawing/2014/main" id="{D36FFE6D-7FD8-457C-900E-E2E0A15AEC7C}"/>
              </a:ext>
            </a:extLst>
          </p:cNvPr>
          <p:cNvSpPr txBox="1">
            <a:spLocks noChangeArrowheads="1"/>
          </p:cNvSpPr>
          <p:nvPr/>
        </p:nvSpPr>
        <p:spPr bwMode="auto">
          <a:xfrm>
            <a:off x="4403726" y="4379913"/>
            <a:ext cx="3159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latin typeface="Wingdings" panose="05000000000000000000" pitchFamily="2" charset="2"/>
              </a:rPr>
              <a:t>w</a:t>
            </a:r>
          </a:p>
        </p:txBody>
      </p:sp>
      <p:sp>
        <p:nvSpPr>
          <p:cNvPr id="8201" name="Text Box 9">
            <a:extLst>
              <a:ext uri="{FF2B5EF4-FFF2-40B4-BE49-F238E27FC236}">
                <a16:creationId xmlns:a16="http://schemas.microsoft.com/office/drawing/2014/main" id="{65DD171D-4B32-4EC2-8465-AE325CEDA37D}"/>
              </a:ext>
            </a:extLst>
          </p:cNvPr>
          <p:cNvSpPr txBox="1">
            <a:spLocks noChangeArrowheads="1"/>
          </p:cNvSpPr>
          <p:nvPr/>
        </p:nvSpPr>
        <p:spPr bwMode="auto">
          <a:xfrm>
            <a:off x="4403726" y="4837113"/>
            <a:ext cx="3159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latin typeface="Wingdings" panose="05000000000000000000" pitchFamily="2" charset="2"/>
              </a:rPr>
              <a:t>w</a:t>
            </a:r>
          </a:p>
        </p:txBody>
      </p:sp>
      <p:sp>
        <p:nvSpPr>
          <p:cNvPr id="8202" name="Text Box 10">
            <a:extLst>
              <a:ext uri="{FF2B5EF4-FFF2-40B4-BE49-F238E27FC236}">
                <a16:creationId xmlns:a16="http://schemas.microsoft.com/office/drawing/2014/main" id="{19A34A11-8396-4CF9-97DF-09E48E2078FE}"/>
              </a:ext>
            </a:extLst>
          </p:cNvPr>
          <p:cNvSpPr txBox="1">
            <a:spLocks noChangeArrowheads="1"/>
          </p:cNvSpPr>
          <p:nvPr/>
        </p:nvSpPr>
        <p:spPr bwMode="auto">
          <a:xfrm>
            <a:off x="4403726" y="5181601"/>
            <a:ext cx="315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latin typeface="Wingdings" panose="05000000000000000000" pitchFamily="2" charset="2"/>
              </a:rPr>
              <a:t>w</a:t>
            </a:r>
          </a:p>
        </p:txBody>
      </p:sp>
      <p:sp>
        <p:nvSpPr>
          <p:cNvPr id="8203" name="Text Box 11">
            <a:extLst>
              <a:ext uri="{FF2B5EF4-FFF2-40B4-BE49-F238E27FC236}">
                <a16:creationId xmlns:a16="http://schemas.microsoft.com/office/drawing/2014/main" id="{3AD9FDC9-6694-4C5F-B36C-AC8BA73ED8C8}"/>
              </a:ext>
            </a:extLst>
          </p:cNvPr>
          <p:cNvSpPr txBox="1">
            <a:spLocks noChangeArrowheads="1"/>
          </p:cNvSpPr>
          <p:nvPr/>
        </p:nvSpPr>
        <p:spPr bwMode="auto">
          <a:xfrm>
            <a:off x="4937125" y="5029201"/>
            <a:ext cx="2998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latin typeface="Wingdings" panose="05000000000000000000" pitchFamily="2" charset="2"/>
              </a:rPr>
              <a:t>w  w  w      w</a:t>
            </a:r>
          </a:p>
        </p:txBody>
      </p:sp>
      <p:sp>
        <p:nvSpPr>
          <p:cNvPr id="8204" name="Text Box 12">
            <a:extLst>
              <a:ext uri="{FF2B5EF4-FFF2-40B4-BE49-F238E27FC236}">
                <a16:creationId xmlns:a16="http://schemas.microsoft.com/office/drawing/2014/main" id="{9328D09B-2824-48BE-9524-D2C4AB51029C}"/>
              </a:ext>
            </a:extLst>
          </p:cNvPr>
          <p:cNvSpPr txBox="1">
            <a:spLocks noChangeArrowheads="1"/>
          </p:cNvSpPr>
          <p:nvPr/>
        </p:nvSpPr>
        <p:spPr bwMode="auto">
          <a:xfrm>
            <a:off x="5505451" y="4684713"/>
            <a:ext cx="3159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latin typeface="Wingdings" panose="05000000000000000000" pitchFamily="2" charset="2"/>
              </a:rPr>
              <a:t>w</a:t>
            </a:r>
          </a:p>
        </p:txBody>
      </p:sp>
      <p:sp>
        <p:nvSpPr>
          <p:cNvPr id="8205" name="Text Box 13">
            <a:extLst>
              <a:ext uri="{FF2B5EF4-FFF2-40B4-BE49-F238E27FC236}">
                <a16:creationId xmlns:a16="http://schemas.microsoft.com/office/drawing/2014/main" id="{81CD3009-DC13-45AD-994B-4A3CA1802A1B}"/>
              </a:ext>
            </a:extLst>
          </p:cNvPr>
          <p:cNvSpPr txBox="1">
            <a:spLocks noChangeArrowheads="1"/>
          </p:cNvSpPr>
          <p:nvPr/>
        </p:nvSpPr>
        <p:spPr bwMode="auto">
          <a:xfrm>
            <a:off x="6116639" y="5299076"/>
            <a:ext cx="1133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latin typeface="Wingdings" panose="05000000000000000000" pitchFamily="2" charset="2"/>
              </a:rPr>
              <a:t>w   w</a:t>
            </a:r>
          </a:p>
        </p:txBody>
      </p:sp>
      <p:sp>
        <p:nvSpPr>
          <p:cNvPr id="8206" name="Text Box 14">
            <a:extLst>
              <a:ext uri="{FF2B5EF4-FFF2-40B4-BE49-F238E27FC236}">
                <a16:creationId xmlns:a16="http://schemas.microsoft.com/office/drawing/2014/main" id="{DE159052-3F6F-4CC0-832D-CC5522781144}"/>
              </a:ext>
            </a:extLst>
          </p:cNvPr>
          <p:cNvSpPr txBox="1">
            <a:spLocks noChangeArrowheads="1"/>
          </p:cNvSpPr>
          <p:nvPr/>
        </p:nvSpPr>
        <p:spPr bwMode="auto">
          <a:xfrm>
            <a:off x="6892926" y="4953001"/>
            <a:ext cx="315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latin typeface="Wingdings" panose="05000000000000000000" pitchFamily="2" charset="2"/>
              </a:rPr>
              <a:t>w</a:t>
            </a:r>
          </a:p>
        </p:txBody>
      </p:sp>
      <p:sp>
        <p:nvSpPr>
          <p:cNvPr id="8207" name="Text Box 15">
            <a:extLst>
              <a:ext uri="{FF2B5EF4-FFF2-40B4-BE49-F238E27FC236}">
                <a16:creationId xmlns:a16="http://schemas.microsoft.com/office/drawing/2014/main" id="{B49B4CF5-F93E-4709-877A-78D64206A009}"/>
              </a:ext>
            </a:extLst>
          </p:cNvPr>
          <p:cNvSpPr txBox="1">
            <a:spLocks noChangeArrowheads="1"/>
          </p:cNvSpPr>
          <p:nvPr/>
        </p:nvSpPr>
        <p:spPr bwMode="auto">
          <a:xfrm>
            <a:off x="4929189" y="5294313"/>
            <a:ext cx="904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latin typeface="Wingdings" panose="05000000000000000000" pitchFamily="2" charset="2"/>
              </a:rPr>
              <a:t>w  w</a:t>
            </a:r>
          </a:p>
        </p:txBody>
      </p:sp>
      <p:sp>
        <p:nvSpPr>
          <p:cNvPr id="8208" name="Text Box 16">
            <a:extLst>
              <a:ext uri="{FF2B5EF4-FFF2-40B4-BE49-F238E27FC236}">
                <a16:creationId xmlns:a16="http://schemas.microsoft.com/office/drawing/2014/main" id="{83A61A19-00A2-4A57-9D0C-98D3E8E17C12}"/>
              </a:ext>
            </a:extLst>
          </p:cNvPr>
          <p:cNvSpPr txBox="1">
            <a:spLocks noChangeArrowheads="1"/>
          </p:cNvSpPr>
          <p:nvPr/>
        </p:nvSpPr>
        <p:spPr bwMode="auto">
          <a:xfrm>
            <a:off x="6115051" y="5599113"/>
            <a:ext cx="3159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latin typeface="Wingdings" panose="05000000000000000000" pitchFamily="2" charset="2"/>
              </a:rPr>
              <a:t>w</a:t>
            </a:r>
          </a:p>
        </p:txBody>
      </p:sp>
      <p:sp>
        <p:nvSpPr>
          <p:cNvPr id="8210" name="Line 18">
            <a:extLst>
              <a:ext uri="{FF2B5EF4-FFF2-40B4-BE49-F238E27FC236}">
                <a16:creationId xmlns:a16="http://schemas.microsoft.com/office/drawing/2014/main" id="{594A6D24-55BD-49B6-8914-CBFE3A8C7FED}"/>
              </a:ext>
            </a:extLst>
          </p:cNvPr>
          <p:cNvSpPr>
            <a:spLocks noChangeShapeType="1"/>
          </p:cNvSpPr>
          <p:nvPr/>
        </p:nvSpPr>
        <p:spPr bwMode="auto">
          <a:xfrm>
            <a:off x="4592638" y="44958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8211" name="Line 19">
            <a:extLst>
              <a:ext uri="{FF2B5EF4-FFF2-40B4-BE49-F238E27FC236}">
                <a16:creationId xmlns:a16="http://schemas.microsoft.com/office/drawing/2014/main" id="{531D5E06-E84C-4EE9-BBF3-CC234AB16F33}"/>
              </a:ext>
            </a:extLst>
          </p:cNvPr>
          <p:cNvSpPr>
            <a:spLocks noChangeShapeType="1"/>
          </p:cNvSpPr>
          <p:nvPr/>
        </p:nvSpPr>
        <p:spPr bwMode="auto">
          <a:xfrm>
            <a:off x="5084763" y="5029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8213" name="Line 21">
            <a:extLst>
              <a:ext uri="{FF2B5EF4-FFF2-40B4-BE49-F238E27FC236}">
                <a16:creationId xmlns:a16="http://schemas.microsoft.com/office/drawing/2014/main" id="{CCD98BB1-2B21-4175-BC94-28886DF2F9CB}"/>
              </a:ext>
            </a:extLst>
          </p:cNvPr>
          <p:cNvSpPr>
            <a:spLocks noChangeShapeType="1"/>
          </p:cNvSpPr>
          <p:nvPr/>
        </p:nvSpPr>
        <p:spPr bwMode="auto">
          <a:xfrm>
            <a:off x="5673725" y="47244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8214" name="Line 22">
            <a:extLst>
              <a:ext uri="{FF2B5EF4-FFF2-40B4-BE49-F238E27FC236}">
                <a16:creationId xmlns:a16="http://schemas.microsoft.com/office/drawing/2014/main" id="{5392A536-6538-4520-BA15-B10117C46461}"/>
              </a:ext>
            </a:extLst>
          </p:cNvPr>
          <p:cNvSpPr>
            <a:spLocks noChangeShapeType="1"/>
          </p:cNvSpPr>
          <p:nvPr/>
        </p:nvSpPr>
        <p:spPr bwMode="auto">
          <a:xfrm>
            <a:off x="6269038" y="50292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8215" name="Line 23">
            <a:extLst>
              <a:ext uri="{FF2B5EF4-FFF2-40B4-BE49-F238E27FC236}">
                <a16:creationId xmlns:a16="http://schemas.microsoft.com/office/drawing/2014/main" id="{AAB39957-9C1C-4E36-97CC-C4D6574C5C5B}"/>
              </a:ext>
            </a:extLst>
          </p:cNvPr>
          <p:cNvSpPr>
            <a:spLocks noChangeShapeType="1"/>
          </p:cNvSpPr>
          <p:nvPr/>
        </p:nvSpPr>
        <p:spPr bwMode="auto">
          <a:xfrm>
            <a:off x="7065963" y="5029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8216" name="Line 24">
            <a:extLst>
              <a:ext uri="{FF2B5EF4-FFF2-40B4-BE49-F238E27FC236}">
                <a16:creationId xmlns:a16="http://schemas.microsoft.com/office/drawing/2014/main" id="{0A1AE2AD-391D-4971-82CD-C65EF8CCE356}"/>
              </a:ext>
            </a:extLst>
          </p:cNvPr>
          <p:cNvSpPr>
            <a:spLocks noChangeShapeType="1"/>
          </p:cNvSpPr>
          <p:nvPr/>
        </p:nvSpPr>
        <p:spPr bwMode="auto">
          <a:xfrm>
            <a:off x="3733800" y="4689475"/>
            <a:ext cx="4114800" cy="10668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8217" name="Line 25">
            <a:extLst>
              <a:ext uri="{FF2B5EF4-FFF2-40B4-BE49-F238E27FC236}">
                <a16:creationId xmlns:a16="http://schemas.microsoft.com/office/drawing/2014/main" id="{686E5789-A451-4394-9F96-122F93D1C4B0}"/>
              </a:ext>
            </a:extLst>
          </p:cNvPr>
          <p:cNvSpPr>
            <a:spLocks noChangeShapeType="1"/>
          </p:cNvSpPr>
          <p:nvPr/>
        </p:nvSpPr>
        <p:spPr bwMode="auto">
          <a:xfrm>
            <a:off x="3733800" y="4191000"/>
            <a:ext cx="4038600" cy="1905000"/>
          </a:xfrm>
          <a:prstGeom prst="line">
            <a:avLst/>
          </a:prstGeom>
          <a:noFill/>
          <a:ln w="952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8219" name="Line 27">
            <a:extLst>
              <a:ext uri="{FF2B5EF4-FFF2-40B4-BE49-F238E27FC236}">
                <a16:creationId xmlns:a16="http://schemas.microsoft.com/office/drawing/2014/main" id="{1CE6FF52-F96B-42A0-8F86-66E2134518FB}"/>
              </a:ext>
            </a:extLst>
          </p:cNvPr>
          <p:cNvSpPr>
            <a:spLocks noChangeShapeType="1"/>
          </p:cNvSpPr>
          <p:nvPr/>
        </p:nvSpPr>
        <p:spPr bwMode="auto">
          <a:xfrm>
            <a:off x="3733800" y="4953000"/>
            <a:ext cx="40386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8220" name="Text Box 28">
            <a:extLst>
              <a:ext uri="{FF2B5EF4-FFF2-40B4-BE49-F238E27FC236}">
                <a16:creationId xmlns:a16="http://schemas.microsoft.com/office/drawing/2014/main" id="{92ED0FD4-4DC0-454A-9785-876B4B81AC12}"/>
              </a:ext>
            </a:extLst>
          </p:cNvPr>
          <p:cNvSpPr txBox="1">
            <a:spLocks noChangeArrowheads="1"/>
          </p:cNvSpPr>
          <p:nvPr/>
        </p:nvSpPr>
        <p:spPr bwMode="auto">
          <a:xfrm>
            <a:off x="7250114" y="4202114"/>
            <a:ext cx="3515771" cy="830997"/>
          </a:xfrm>
          <a:prstGeom prst="rect">
            <a:avLst/>
          </a:prstGeom>
          <a:solidFill>
            <a:srgbClr val="D1D1D1"/>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sz="2400"/>
              <a:t>Question: What should be </a:t>
            </a:r>
            <a:br>
              <a:rPr lang="en-US" altLang="x-none" sz="2400"/>
            </a:br>
            <a:r>
              <a:rPr lang="en-US" altLang="x-none" sz="2400"/>
              <a:t>considered a good line?</a:t>
            </a:r>
          </a:p>
        </p:txBody>
      </p:sp>
      <p:sp>
        <p:nvSpPr>
          <p:cNvPr id="8221" name="Text Box 29">
            <a:extLst>
              <a:ext uri="{FF2B5EF4-FFF2-40B4-BE49-F238E27FC236}">
                <a16:creationId xmlns:a16="http://schemas.microsoft.com/office/drawing/2014/main" id="{C0E3EB0D-F1DD-4CD3-8F7D-58269E3041E1}"/>
              </a:ext>
            </a:extLst>
          </p:cNvPr>
          <p:cNvSpPr txBox="1">
            <a:spLocks noChangeArrowheads="1"/>
          </p:cNvSpPr>
          <p:nvPr/>
        </p:nvSpPr>
        <p:spPr bwMode="auto">
          <a:xfrm>
            <a:off x="7010401" y="60198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X</a:t>
            </a:r>
          </a:p>
        </p:txBody>
      </p:sp>
      <p:sp>
        <p:nvSpPr>
          <p:cNvPr id="8222" name="Text Box 30">
            <a:extLst>
              <a:ext uri="{FF2B5EF4-FFF2-40B4-BE49-F238E27FC236}">
                <a16:creationId xmlns:a16="http://schemas.microsoft.com/office/drawing/2014/main" id="{1558739F-3522-4274-B5C8-C62E7031221F}"/>
              </a:ext>
            </a:extLst>
          </p:cNvPr>
          <p:cNvSpPr txBox="1">
            <a:spLocks noChangeArrowheads="1"/>
          </p:cNvSpPr>
          <p:nvPr/>
        </p:nvSpPr>
        <p:spPr bwMode="auto">
          <a:xfrm>
            <a:off x="3532188" y="3997325"/>
            <a:ext cx="2968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219"/>
                                        </p:tgtEl>
                                        <p:attrNameLst>
                                          <p:attrName>style.visibility</p:attrName>
                                        </p:attrNameLst>
                                      </p:cBhvr>
                                      <p:to>
                                        <p:strVal val="visible"/>
                                      </p:to>
                                    </p:set>
                                    <p:animEffect transition="in" filter="wipe(left)">
                                      <p:cBhvr>
                                        <p:cTn id="7" dur="500"/>
                                        <p:tgtEl>
                                          <p:spTgt spid="82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220"/>
                                        </p:tgtEl>
                                        <p:attrNameLst>
                                          <p:attrName>style.visibility</p:attrName>
                                        </p:attrNameLst>
                                      </p:cBhvr>
                                      <p:to>
                                        <p:strVal val="visible"/>
                                      </p:to>
                                    </p:set>
                                    <p:animEffect transition="in" filter="box(in)">
                                      <p:cBhvr>
                                        <p:cTn id="12" dur="500"/>
                                        <p:tgtEl>
                                          <p:spTgt spid="82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217"/>
                                        </p:tgtEl>
                                        <p:attrNameLst>
                                          <p:attrName>style.visibility</p:attrName>
                                        </p:attrNameLst>
                                      </p:cBhvr>
                                      <p:to>
                                        <p:strVal val="visible"/>
                                      </p:to>
                                    </p:set>
                                    <p:animEffect transition="in" filter="wipe(left)">
                                      <p:cBhvr>
                                        <p:cTn id="17" dur="500"/>
                                        <p:tgtEl>
                                          <p:spTgt spid="8217"/>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8216"/>
                                        </p:tgtEl>
                                        <p:attrNameLst>
                                          <p:attrName>style.visibility</p:attrName>
                                        </p:attrNameLst>
                                      </p:cBhvr>
                                      <p:to>
                                        <p:strVal val="visible"/>
                                      </p:to>
                                    </p:set>
                                    <p:animEffect transition="in" filter="wipe(left)">
                                      <p:cBhvr>
                                        <p:cTn id="21" dur="500"/>
                                        <p:tgtEl>
                                          <p:spTgt spid="8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0"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8493-CD7B-4CC9-B82D-64E335879122}"/>
              </a:ext>
            </a:extLst>
          </p:cNvPr>
          <p:cNvSpPr>
            <a:spLocks noGrp="1"/>
          </p:cNvSpPr>
          <p:nvPr>
            <p:ph type="title"/>
          </p:nvPr>
        </p:nvSpPr>
        <p:spPr/>
        <p:txBody>
          <a:bodyPr/>
          <a:lstStyle/>
          <a:p>
            <a:r>
              <a:rPr lang="en-US" dirty="0">
                <a:latin typeface="Georgia" panose="02040502050405020303" pitchFamily="18" charset="0"/>
              </a:rPr>
              <a:t>Working concept of simple linear regression</a:t>
            </a:r>
            <a:endParaRPr lang="x-none" dirty="0">
              <a:latin typeface="Georgia" panose="02040502050405020303" pitchFamily="18" charset="0"/>
            </a:endParaRPr>
          </a:p>
        </p:txBody>
      </p:sp>
      <p:sp>
        <p:nvSpPr>
          <p:cNvPr id="3" name="Content Placeholder 2">
            <a:extLst>
              <a:ext uri="{FF2B5EF4-FFF2-40B4-BE49-F238E27FC236}">
                <a16:creationId xmlns:a16="http://schemas.microsoft.com/office/drawing/2014/main" id="{1F2C2FAC-F528-46DA-8E48-64A1AAFBF571}"/>
              </a:ext>
            </a:extLst>
          </p:cNvPr>
          <p:cNvSpPr>
            <a:spLocks noGrp="1"/>
          </p:cNvSpPr>
          <p:nvPr>
            <p:ph idx="1"/>
          </p:nvPr>
        </p:nvSpPr>
        <p:spPr>
          <a:xfrm>
            <a:off x="838200" y="1762849"/>
            <a:ext cx="6015603" cy="4730026"/>
          </a:xfrm>
        </p:spPr>
        <p:txBody>
          <a:bodyPr>
            <a:normAutofit/>
          </a:bodyPr>
          <a:lstStyle/>
          <a:p>
            <a:r>
              <a:rPr lang="en-US" sz="2400" dirty="0">
                <a:latin typeface="Georgia" panose="02040502050405020303" pitchFamily="18" charset="0"/>
              </a:rPr>
              <a:t>Ordinary least squares (OLS) method is usually used to implement simple linear regression.</a:t>
            </a:r>
          </a:p>
          <a:p>
            <a:pPr algn="l"/>
            <a:r>
              <a:rPr lang="en-US" altLang="x-none" sz="2400" dirty="0">
                <a:solidFill>
                  <a:srgbClr val="FF0000"/>
                </a:solidFill>
                <a:latin typeface="Georgia" panose="02040502050405020303" pitchFamily="18" charset="0"/>
              </a:rPr>
              <a:t>A good line is one that minimizes the sum of squared differences between the points and the line.</a:t>
            </a:r>
            <a:endParaRPr lang="en-US" sz="2400" dirty="0">
              <a:solidFill>
                <a:srgbClr val="FF0000"/>
              </a:solidFill>
              <a:latin typeface="Georgia" panose="02040502050405020303" pitchFamily="18" charset="0"/>
            </a:endParaRPr>
          </a:p>
          <a:p>
            <a:r>
              <a:rPr lang="en-US" sz="2400" dirty="0">
                <a:latin typeface="Georgia" panose="02040502050405020303" pitchFamily="18" charset="0"/>
              </a:rPr>
              <a:t>The accuracy of each predicted value is measured by its squared residual (vertical distance between the point of the data set and the fitted line), and the goal is to make the sum of these squared deviations as small as possible. </a:t>
            </a:r>
          </a:p>
        </p:txBody>
      </p:sp>
      <p:grpSp>
        <p:nvGrpSpPr>
          <p:cNvPr id="45" name="Group 44">
            <a:extLst>
              <a:ext uri="{FF2B5EF4-FFF2-40B4-BE49-F238E27FC236}">
                <a16:creationId xmlns:a16="http://schemas.microsoft.com/office/drawing/2014/main" id="{B0FC0BD2-CF99-41D9-877E-FFADAE50E5A0}"/>
              </a:ext>
            </a:extLst>
          </p:cNvPr>
          <p:cNvGrpSpPr/>
          <p:nvPr/>
        </p:nvGrpSpPr>
        <p:grpSpPr>
          <a:xfrm>
            <a:off x="7095103" y="1852983"/>
            <a:ext cx="4503737" cy="2438400"/>
            <a:chOff x="6322746" y="3948113"/>
            <a:chExt cx="4503737" cy="2438400"/>
          </a:xfrm>
        </p:grpSpPr>
        <p:sp>
          <p:nvSpPr>
            <p:cNvPr id="24" name="Freeform 4">
              <a:extLst>
                <a:ext uri="{FF2B5EF4-FFF2-40B4-BE49-F238E27FC236}">
                  <a16:creationId xmlns:a16="http://schemas.microsoft.com/office/drawing/2014/main" id="{6A95247D-1E82-412D-A40F-E3152C6341D8}"/>
                </a:ext>
              </a:extLst>
            </p:cNvPr>
            <p:cNvSpPr>
              <a:spLocks/>
            </p:cNvSpPr>
            <p:nvPr/>
          </p:nvSpPr>
          <p:spPr bwMode="auto">
            <a:xfrm>
              <a:off x="6524358" y="3948113"/>
              <a:ext cx="4302125" cy="2147887"/>
            </a:xfrm>
            <a:custGeom>
              <a:avLst/>
              <a:gdLst>
                <a:gd name="T0" fmla="*/ 0 w 2112"/>
                <a:gd name="T1" fmla="*/ 0 h 1248"/>
                <a:gd name="T2" fmla="*/ 0 w 2112"/>
                <a:gd name="T3" fmla="*/ 1248 h 1248"/>
                <a:gd name="T4" fmla="*/ 2112 w 2112"/>
                <a:gd name="T5" fmla="*/ 1248 h 1248"/>
              </a:gdLst>
              <a:ahLst/>
              <a:cxnLst>
                <a:cxn ang="0">
                  <a:pos x="T0" y="T1"/>
                </a:cxn>
                <a:cxn ang="0">
                  <a:pos x="T2" y="T3"/>
                </a:cxn>
                <a:cxn ang="0">
                  <a:pos x="T4" y="T5"/>
                </a:cxn>
              </a:cxnLst>
              <a:rect l="0" t="0" r="r" b="b"/>
              <a:pathLst>
                <a:path w="2112" h="1248">
                  <a:moveTo>
                    <a:pt x="0" y="0"/>
                  </a:moveTo>
                  <a:lnTo>
                    <a:pt x="0" y="1248"/>
                  </a:lnTo>
                  <a:lnTo>
                    <a:pt x="2112" y="1248"/>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25" name="Text Box 7">
              <a:extLst>
                <a:ext uri="{FF2B5EF4-FFF2-40B4-BE49-F238E27FC236}">
                  <a16:creationId xmlns:a16="http://schemas.microsoft.com/office/drawing/2014/main" id="{616A0429-602D-400A-9757-1BF5C940222E}"/>
                </a:ext>
              </a:extLst>
            </p:cNvPr>
            <p:cNvSpPr txBox="1">
              <a:spLocks noChangeArrowheads="1"/>
            </p:cNvSpPr>
            <p:nvPr/>
          </p:nvSpPr>
          <p:spPr bwMode="auto">
            <a:xfrm>
              <a:off x="6737083" y="4075113"/>
              <a:ext cx="3159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chemeClr val="tx1"/>
                  </a:solidFill>
                  <a:latin typeface="Wingdings" panose="05000000000000000000" pitchFamily="2" charset="2"/>
                </a:rPr>
                <a:t>w</a:t>
              </a:r>
            </a:p>
          </p:txBody>
        </p:sp>
        <p:sp>
          <p:nvSpPr>
            <p:cNvPr id="26" name="Text Box 8">
              <a:extLst>
                <a:ext uri="{FF2B5EF4-FFF2-40B4-BE49-F238E27FC236}">
                  <a16:creationId xmlns:a16="http://schemas.microsoft.com/office/drawing/2014/main" id="{C7835260-E17C-495D-9365-254D9ED29647}"/>
                </a:ext>
              </a:extLst>
            </p:cNvPr>
            <p:cNvSpPr txBox="1">
              <a:spLocks noChangeArrowheads="1"/>
            </p:cNvSpPr>
            <p:nvPr/>
          </p:nvSpPr>
          <p:spPr bwMode="auto">
            <a:xfrm>
              <a:off x="7194283" y="4379913"/>
              <a:ext cx="3159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chemeClr val="tx1"/>
                  </a:solidFill>
                  <a:latin typeface="Wingdings" panose="05000000000000000000" pitchFamily="2" charset="2"/>
                </a:rPr>
                <a:t>w</a:t>
              </a:r>
            </a:p>
          </p:txBody>
        </p:sp>
        <p:sp>
          <p:nvSpPr>
            <p:cNvPr id="27" name="Text Box 9">
              <a:extLst>
                <a:ext uri="{FF2B5EF4-FFF2-40B4-BE49-F238E27FC236}">
                  <a16:creationId xmlns:a16="http://schemas.microsoft.com/office/drawing/2014/main" id="{482D7E2F-8BF7-4A65-859E-DA7A85B60402}"/>
                </a:ext>
              </a:extLst>
            </p:cNvPr>
            <p:cNvSpPr txBox="1">
              <a:spLocks noChangeArrowheads="1"/>
            </p:cNvSpPr>
            <p:nvPr/>
          </p:nvSpPr>
          <p:spPr bwMode="auto">
            <a:xfrm>
              <a:off x="7194283" y="4837113"/>
              <a:ext cx="3159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chemeClr val="tx1"/>
                  </a:solidFill>
                  <a:latin typeface="Wingdings" panose="05000000000000000000" pitchFamily="2" charset="2"/>
                </a:rPr>
                <a:t>w</a:t>
              </a:r>
            </a:p>
          </p:txBody>
        </p:sp>
        <p:sp>
          <p:nvSpPr>
            <p:cNvPr id="28" name="Text Box 10">
              <a:extLst>
                <a:ext uri="{FF2B5EF4-FFF2-40B4-BE49-F238E27FC236}">
                  <a16:creationId xmlns:a16="http://schemas.microsoft.com/office/drawing/2014/main" id="{A60EC1D8-00C3-4FD6-84DD-3FC5789A11DB}"/>
                </a:ext>
              </a:extLst>
            </p:cNvPr>
            <p:cNvSpPr txBox="1">
              <a:spLocks noChangeArrowheads="1"/>
            </p:cNvSpPr>
            <p:nvPr/>
          </p:nvSpPr>
          <p:spPr bwMode="auto">
            <a:xfrm>
              <a:off x="7194283" y="5181600"/>
              <a:ext cx="315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chemeClr val="tx1"/>
                  </a:solidFill>
                  <a:latin typeface="Wingdings" panose="05000000000000000000" pitchFamily="2" charset="2"/>
                </a:rPr>
                <a:t>w</a:t>
              </a:r>
            </a:p>
          </p:txBody>
        </p:sp>
        <p:sp>
          <p:nvSpPr>
            <p:cNvPr id="29" name="Text Box 11">
              <a:extLst>
                <a:ext uri="{FF2B5EF4-FFF2-40B4-BE49-F238E27FC236}">
                  <a16:creationId xmlns:a16="http://schemas.microsoft.com/office/drawing/2014/main" id="{94078DA4-8F0D-4D41-A4EF-732B29D69192}"/>
                </a:ext>
              </a:extLst>
            </p:cNvPr>
            <p:cNvSpPr txBox="1">
              <a:spLocks noChangeArrowheads="1"/>
            </p:cNvSpPr>
            <p:nvPr/>
          </p:nvSpPr>
          <p:spPr bwMode="auto">
            <a:xfrm>
              <a:off x="7727683" y="5029200"/>
              <a:ext cx="2998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chemeClr val="tx1"/>
                  </a:solidFill>
                  <a:latin typeface="Wingdings" panose="05000000000000000000" pitchFamily="2" charset="2"/>
                </a:rPr>
                <a:t>w  w  w      w</a:t>
              </a:r>
            </a:p>
          </p:txBody>
        </p:sp>
        <p:sp>
          <p:nvSpPr>
            <p:cNvPr id="30" name="Text Box 12">
              <a:extLst>
                <a:ext uri="{FF2B5EF4-FFF2-40B4-BE49-F238E27FC236}">
                  <a16:creationId xmlns:a16="http://schemas.microsoft.com/office/drawing/2014/main" id="{7D715BE7-26B7-4E9E-9A97-D9A46120BD02}"/>
                </a:ext>
              </a:extLst>
            </p:cNvPr>
            <p:cNvSpPr txBox="1">
              <a:spLocks noChangeArrowheads="1"/>
            </p:cNvSpPr>
            <p:nvPr/>
          </p:nvSpPr>
          <p:spPr bwMode="auto">
            <a:xfrm>
              <a:off x="8296008" y="4684713"/>
              <a:ext cx="3159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chemeClr val="tx1"/>
                  </a:solidFill>
                  <a:latin typeface="Wingdings" panose="05000000000000000000" pitchFamily="2" charset="2"/>
                </a:rPr>
                <a:t>w</a:t>
              </a:r>
            </a:p>
          </p:txBody>
        </p:sp>
        <p:sp>
          <p:nvSpPr>
            <p:cNvPr id="31" name="Text Box 13">
              <a:extLst>
                <a:ext uri="{FF2B5EF4-FFF2-40B4-BE49-F238E27FC236}">
                  <a16:creationId xmlns:a16="http://schemas.microsoft.com/office/drawing/2014/main" id="{98AB4850-593E-4DB1-845F-15EBC6EC44F2}"/>
                </a:ext>
              </a:extLst>
            </p:cNvPr>
            <p:cNvSpPr txBox="1">
              <a:spLocks noChangeArrowheads="1"/>
            </p:cNvSpPr>
            <p:nvPr/>
          </p:nvSpPr>
          <p:spPr bwMode="auto">
            <a:xfrm>
              <a:off x="8907196" y="5299075"/>
              <a:ext cx="1133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chemeClr val="tx1"/>
                  </a:solidFill>
                  <a:latin typeface="Wingdings" panose="05000000000000000000" pitchFamily="2" charset="2"/>
                </a:rPr>
                <a:t>w   w</a:t>
              </a:r>
            </a:p>
          </p:txBody>
        </p:sp>
        <p:sp>
          <p:nvSpPr>
            <p:cNvPr id="32" name="Text Box 14">
              <a:extLst>
                <a:ext uri="{FF2B5EF4-FFF2-40B4-BE49-F238E27FC236}">
                  <a16:creationId xmlns:a16="http://schemas.microsoft.com/office/drawing/2014/main" id="{94A3A29F-0450-492A-BB1E-FA3C9FBB6DD6}"/>
                </a:ext>
              </a:extLst>
            </p:cNvPr>
            <p:cNvSpPr txBox="1">
              <a:spLocks noChangeArrowheads="1"/>
            </p:cNvSpPr>
            <p:nvPr/>
          </p:nvSpPr>
          <p:spPr bwMode="auto">
            <a:xfrm>
              <a:off x="9683483" y="4953000"/>
              <a:ext cx="315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chemeClr val="tx1"/>
                  </a:solidFill>
                  <a:latin typeface="Wingdings" panose="05000000000000000000" pitchFamily="2" charset="2"/>
                </a:rPr>
                <a:t>w</a:t>
              </a:r>
            </a:p>
          </p:txBody>
        </p:sp>
        <p:sp>
          <p:nvSpPr>
            <p:cNvPr id="33" name="Text Box 15">
              <a:extLst>
                <a:ext uri="{FF2B5EF4-FFF2-40B4-BE49-F238E27FC236}">
                  <a16:creationId xmlns:a16="http://schemas.microsoft.com/office/drawing/2014/main" id="{77182DB7-9326-4DAC-9AF4-3A917ADBA2C1}"/>
                </a:ext>
              </a:extLst>
            </p:cNvPr>
            <p:cNvSpPr txBox="1">
              <a:spLocks noChangeArrowheads="1"/>
            </p:cNvSpPr>
            <p:nvPr/>
          </p:nvSpPr>
          <p:spPr bwMode="auto">
            <a:xfrm>
              <a:off x="7719746" y="5294313"/>
              <a:ext cx="904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chemeClr val="tx1"/>
                  </a:solidFill>
                  <a:latin typeface="Wingdings" panose="05000000000000000000" pitchFamily="2" charset="2"/>
                </a:rPr>
                <a:t>w  w</a:t>
              </a:r>
            </a:p>
          </p:txBody>
        </p:sp>
        <p:sp>
          <p:nvSpPr>
            <p:cNvPr id="34" name="Text Box 16">
              <a:extLst>
                <a:ext uri="{FF2B5EF4-FFF2-40B4-BE49-F238E27FC236}">
                  <a16:creationId xmlns:a16="http://schemas.microsoft.com/office/drawing/2014/main" id="{FD93387C-FA14-4269-9F03-0DB68C695B1E}"/>
                </a:ext>
              </a:extLst>
            </p:cNvPr>
            <p:cNvSpPr txBox="1">
              <a:spLocks noChangeArrowheads="1"/>
            </p:cNvSpPr>
            <p:nvPr/>
          </p:nvSpPr>
          <p:spPr bwMode="auto">
            <a:xfrm>
              <a:off x="8905608" y="5599113"/>
              <a:ext cx="3159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chemeClr val="tx1"/>
                  </a:solidFill>
                  <a:latin typeface="Wingdings" panose="05000000000000000000" pitchFamily="2" charset="2"/>
                </a:rPr>
                <a:t>w</a:t>
              </a:r>
            </a:p>
          </p:txBody>
        </p:sp>
        <p:sp>
          <p:nvSpPr>
            <p:cNvPr id="35" name="Line 18">
              <a:extLst>
                <a:ext uri="{FF2B5EF4-FFF2-40B4-BE49-F238E27FC236}">
                  <a16:creationId xmlns:a16="http://schemas.microsoft.com/office/drawing/2014/main" id="{ED3AE885-0A35-41ED-8C4B-1329305576AB}"/>
                </a:ext>
              </a:extLst>
            </p:cNvPr>
            <p:cNvSpPr>
              <a:spLocks noChangeShapeType="1"/>
            </p:cNvSpPr>
            <p:nvPr/>
          </p:nvSpPr>
          <p:spPr bwMode="auto">
            <a:xfrm>
              <a:off x="7383196" y="44958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6" name="Line 19">
              <a:extLst>
                <a:ext uri="{FF2B5EF4-FFF2-40B4-BE49-F238E27FC236}">
                  <a16:creationId xmlns:a16="http://schemas.microsoft.com/office/drawing/2014/main" id="{A0AAD49E-631E-4F9B-A01C-345BE70E41FD}"/>
                </a:ext>
              </a:extLst>
            </p:cNvPr>
            <p:cNvSpPr>
              <a:spLocks noChangeShapeType="1"/>
            </p:cNvSpPr>
            <p:nvPr/>
          </p:nvSpPr>
          <p:spPr bwMode="auto">
            <a:xfrm>
              <a:off x="7875321" y="5029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7" name="Line 21">
              <a:extLst>
                <a:ext uri="{FF2B5EF4-FFF2-40B4-BE49-F238E27FC236}">
                  <a16:creationId xmlns:a16="http://schemas.microsoft.com/office/drawing/2014/main" id="{D9B0A36B-41C5-4BFC-B889-C558271CFED3}"/>
                </a:ext>
              </a:extLst>
            </p:cNvPr>
            <p:cNvSpPr>
              <a:spLocks noChangeShapeType="1"/>
            </p:cNvSpPr>
            <p:nvPr/>
          </p:nvSpPr>
          <p:spPr bwMode="auto">
            <a:xfrm>
              <a:off x="8464283" y="47244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8" name="Line 22">
              <a:extLst>
                <a:ext uri="{FF2B5EF4-FFF2-40B4-BE49-F238E27FC236}">
                  <a16:creationId xmlns:a16="http://schemas.microsoft.com/office/drawing/2014/main" id="{A6AF269C-67C7-4947-8B5A-C7647D6806E0}"/>
                </a:ext>
              </a:extLst>
            </p:cNvPr>
            <p:cNvSpPr>
              <a:spLocks noChangeShapeType="1"/>
            </p:cNvSpPr>
            <p:nvPr/>
          </p:nvSpPr>
          <p:spPr bwMode="auto">
            <a:xfrm>
              <a:off x="9059596" y="50292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 name="Line 23">
              <a:extLst>
                <a:ext uri="{FF2B5EF4-FFF2-40B4-BE49-F238E27FC236}">
                  <a16:creationId xmlns:a16="http://schemas.microsoft.com/office/drawing/2014/main" id="{4CA8E6A9-F438-4121-BC70-FA6425CF0260}"/>
                </a:ext>
              </a:extLst>
            </p:cNvPr>
            <p:cNvSpPr>
              <a:spLocks noChangeShapeType="1"/>
            </p:cNvSpPr>
            <p:nvPr/>
          </p:nvSpPr>
          <p:spPr bwMode="auto">
            <a:xfrm>
              <a:off x="9856521" y="5029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40" name="Line 24">
              <a:extLst>
                <a:ext uri="{FF2B5EF4-FFF2-40B4-BE49-F238E27FC236}">
                  <a16:creationId xmlns:a16="http://schemas.microsoft.com/office/drawing/2014/main" id="{41534092-8A64-43A3-B51B-ADF9C18FE803}"/>
                </a:ext>
              </a:extLst>
            </p:cNvPr>
            <p:cNvSpPr>
              <a:spLocks noChangeShapeType="1"/>
            </p:cNvSpPr>
            <p:nvPr/>
          </p:nvSpPr>
          <p:spPr bwMode="auto">
            <a:xfrm>
              <a:off x="6524358" y="4689475"/>
              <a:ext cx="4114800" cy="10668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41" name="Line 25">
              <a:extLst>
                <a:ext uri="{FF2B5EF4-FFF2-40B4-BE49-F238E27FC236}">
                  <a16:creationId xmlns:a16="http://schemas.microsoft.com/office/drawing/2014/main" id="{10F70DCA-EC76-40C1-BE8F-16E68ABC82CE}"/>
                </a:ext>
              </a:extLst>
            </p:cNvPr>
            <p:cNvSpPr>
              <a:spLocks noChangeShapeType="1"/>
            </p:cNvSpPr>
            <p:nvPr/>
          </p:nvSpPr>
          <p:spPr bwMode="auto">
            <a:xfrm>
              <a:off x="6524358" y="4191000"/>
              <a:ext cx="4038600" cy="1905000"/>
            </a:xfrm>
            <a:prstGeom prst="line">
              <a:avLst/>
            </a:prstGeom>
            <a:noFill/>
            <a:ln w="952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42" name="Line 27">
              <a:extLst>
                <a:ext uri="{FF2B5EF4-FFF2-40B4-BE49-F238E27FC236}">
                  <a16:creationId xmlns:a16="http://schemas.microsoft.com/office/drawing/2014/main" id="{7076FA90-FAE3-4189-AC32-71A9C79A17A5}"/>
                </a:ext>
              </a:extLst>
            </p:cNvPr>
            <p:cNvSpPr>
              <a:spLocks noChangeShapeType="1"/>
            </p:cNvSpPr>
            <p:nvPr/>
          </p:nvSpPr>
          <p:spPr bwMode="auto">
            <a:xfrm>
              <a:off x="6524358" y="4953000"/>
              <a:ext cx="40386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43" name="Text Box 29">
              <a:extLst>
                <a:ext uri="{FF2B5EF4-FFF2-40B4-BE49-F238E27FC236}">
                  <a16:creationId xmlns:a16="http://schemas.microsoft.com/office/drawing/2014/main" id="{32187A01-BAA9-4F27-9D26-532A79AECBAF}"/>
                </a:ext>
              </a:extLst>
            </p:cNvPr>
            <p:cNvSpPr txBox="1">
              <a:spLocks noChangeArrowheads="1"/>
            </p:cNvSpPr>
            <p:nvPr/>
          </p:nvSpPr>
          <p:spPr bwMode="auto">
            <a:xfrm>
              <a:off x="9800958" y="6019800"/>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chemeClr val="tx1"/>
                  </a:solidFill>
                </a:rPr>
                <a:t>X</a:t>
              </a:r>
            </a:p>
          </p:txBody>
        </p:sp>
        <p:sp>
          <p:nvSpPr>
            <p:cNvPr id="44" name="Text Box 30">
              <a:extLst>
                <a:ext uri="{FF2B5EF4-FFF2-40B4-BE49-F238E27FC236}">
                  <a16:creationId xmlns:a16="http://schemas.microsoft.com/office/drawing/2014/main" id="{EA40C8B7-068A-44C3-9B2E-1213927F3CF0}"/>
                </a:ext>
              </a:extLst>
            </p:cNvPr>
            <p:cNvSpPr txBox="1">
              <a:spLocks noChangeArrowheads="1"/>
            </p:cNvSpPr>
            <p:nvPr/>
          </p:nvSpPr>
          <p:spPr bwMode="auto">
            <a:xfrm>
              <a:off x="6322746" y="3997325"/>
              <a:ext cx="309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chemeClr val="tx1"/>
                  </a:solidFill>
                </a:rPr>
                <a:t>Y</a:t>
              </a:r>
            </a:p>
          </p:txBody>
        </p:sp>
      </p:grpSp>
    </p:spTree>
    <p:extLst>
      <p:ext uri="{BB962C8B-B14F-4D97-AF65-F5344CB8AC3E}">
        <p14:creationId xmlns:p14="http://schemas.microsoft.com/office/powerpoint/2010/main" val="244230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3">
            <a:extLst>
              <a:ext uri="{FF2B5EF4-FFF2-40B4-BE49-F238E27FC236}">
                <a16:creationId xmlns:a16="http://schemas.microsoft.com/office/drawing/2014/main" id="{31CDA561-11D3-4281-A739-CDAC4D703B84}"/>
              </a:ext>
            </a:extLst>
          </p:cNvPr>
          <p:cNvSpPr txBox="1">
            <a:spLocks noChangeArrowheads="1"/>
          </p:cNvSpPr>
          <p:nvPr/>
        </p:nvSpPr>
        <p:spPr bwMode="auto">
          <a:xfrm>
            <a:off x="5210175" y="4987925"/>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3</a:t>
            </a:r>
          </a:p>
        </p:txBody>
      </p:sp>
      <p:sp>
        <p:nvSpPr>
          <p:cNvPr id="71684" name="Text Box 4">
            <a:extLst>
              <a:ext uri="{FF2B5EF4-FFF2-40B4-BE49-F238E27FC236}">
                <a16:creationId xmlns:a16="http://schemas.microsoft.com/office/drawing/2014/main" id="{A35C9C02-1362-459F-AECF-C31EE56F6D92}"/>
              </a:ext>
            </a:extLst>
          </p:cNvPr>
          <p:cNvSpPr txBox="1">
            <a:spLocks noChangeArrowheads="1"/>
          </p:cNvSpPr>
          <p:nvPr/>
        </p:nvSpPr>
        <p:spPr bwMode="auto">
          <a:xfrm>
            <a:off x="2330450" y="28194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3</a:t>
            </a:r>
          </a:p>
        </p:txBody>
      </p:sp>
      <p:sp>
        <p:nvSpPr>
          <p:cNvPr id="71685" name="Line 5">
            <a:extLst>
              <a:ext uri="{FF2B5EF4-FFF2-40B4-BE49-F238E27FC236}">
                <a16:creationId xmlns:a16="http://schemas.microsoft.com/office/drawing/2014/main" id="{4CF7303F-6FBE-4137-B438-9B0A34BBDDF1}"/>
              </a:ext>
            </a:extLst>
          </p:cNvPr>
          <p:cNvSpPr>
            <a:spLocks noChangeShapeType="1"/>
          </p:cNvSpPr>
          <p:nvPr/>
        </p:nvSpPr>
        <p:spPr bwMode="auto">
          <a:xfrm flipH="1">
            <a:off x="2559050" y="3062288"/>
            <a:ext cx="2819400"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1686" name="Line 6">
            <a:extLst>
              <a:ext uri="{FF2B5EF4-FFF2-40B4-BE49-F238E27FC236}">
                <a16:creationId xmlns:a16="http://schemas.microsoft.com/office/drawing/2014/main" id="{9016FB0D-319F-4817-9138-0DB7700C4B12}"/>
              </a:ext>
            </a:extLst>
          </p:cNvPr>
          <p:cNvSpPr>
            <a:spLocks noChangeShapeType="1"/>
          </p:cNvSpPr>
          <p:nvPr/>
        </p:nvSpPr>
        <p:spPr bwMode="auto">
          <a:xfrm>
            <a:off x="5353050" y="3068638"/>
            <a:ext cx="0" cy="9144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1688" name="Freeform 8">
            <a:extLst>
              <a:ext uri="{FF2B5EF4-FFF2-40B4-BE49-F238E27FC236}">
                <a16:creationId xmlns:a16="http://schemas.microsoft.com/office/drawing/2014/main" id="{14E22739-21D7-47C0-8212-3C38416EB835}"/>
              </a:ext>
            </a:extLst>
          </p:cNvPr>
          <p:cNvSpPr>
            <a:spLocks/>
          </p:cNvSpPr>
          <p:nvPr/>
        </p:nvSpPr>
        <p:spPr bwMode="auto">
          <a:xfrm>
            <a:off x="2559050" y="1676400"/>
            <a:ext cx="4724400" cy="3352800"/>
          </a:xfrm>
          <a:custGeom>
            <a:avLst/>
            <a:gdLst>
              <a:gd name="T0" fmla="*/ 0 w 3744"/>
              <a:gd name="T1" fmla="*/ 0 h 2112"/>
              <a:gd name="T2" fmla="*/ 0 w 3744"/>
              <a:gd name="T3" fmla="*/ 2112 h 2112"/>
              <a:gd name="T4" fmla="*/ 3744 w 3744"/>
              <a:gd name="T5" fmla="*/ 2112 h 2112"/>
            </a:gdLst>
            <a:ahLst/>
            <a:cxnLst>
              <a:cxn ang="0">
                <a:pos x="T0" y="T1"/>
              </a:cxn>
              <a:cxn ang="0">
                <a:pos x="T2" y="T3"/>
              </a:cxn>
              <a:cxn ang="0">
                <a:pos x="T4" y="T5"/>
              </a:cxn>
            </a:cxnLst>
            <a:rect l="0" t="0" r="r" b="b"/>
            <a:pathLst>
              <a:path w="3744" h="2112">
                <a:moveTo>
                  <a:pt x="0" y="0"/>
                </a:moveTo>
                <a:lnTo>
                  <a:pt x="0" y="2112"/>
                </a:lnTo>
                <a:lnTo>
                  <a:pt x="3744" y="211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1689" name="Text Box 9">
            <a:extLst>
              <a:ext uri="{FF2B5EF4-FFF2-40B4-BE49-F238E27FC236}">
                <a16:creationId xmlns:a16="http://schemas.microsoft.com/office/drawing/2014/main" id="{F4EEA384-DFA3-419C-82A9-5A8114CBE541}"/>
              </a:ext>
            </a:extLst>
          </p:cNvPr>
          <p:cNvSpPr txBox="1">
            <a:spLocks noChangeArrowheads="1"/>
          </p:cNvSpPr>
          <p:nvPr/>
        </p:nvSpPr>
        <p:spPr bwMode="auto">
          <a:xfrm>
            <a:off x="3157538" y="3581401"/>
            <a:ext cx="3159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rgbClr val="FF0066"/>
                </a:solidFill>
                <a:latin typeface="Wingdings" panose="05000000000000000000" pitchFamily="2" charset="2"/>
              </a:rPr>
              <a:t>w</a:t>
            </a:r>
          </a:p>
        </p:txBody>
      </p:sp>
      <p:sp>
        <p:nvSpPr>
          <p:cNvPr id="71690" name="Text Box 10">
            <a:extLst>
              <a:ext uri="{FF2B5EF4-FFF2-40B4-BE49-F238E27FC236}">
                <a16:creationId xmlns:a16="http://schemas.microsoft.com/office/drawing/2014/main" id="{EB7A6D84-35A6-4593-9FDB-5ED071F04BF9}"/>
              </a:ext>
            </a:extLst>
          </p:cNvPr>
          <p:cNvSpPr txBox="1">
            <a:spLocks noChangeArrowheads="1"/>
          </p:cNvSpPr>
          <p:nvPr/>
        </p:nvSpPr>
        <p:spPr bwMode="auto">
          <a:xfrm>
            <a:off x="5191126" y="3844926"/>
            <a:ext cx="315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rgbClr val="FF0066"/>
                </a:solidFill>
                <a:latin typeface="Wingdings" panose="05000000000000000000" pitchFamily="2" charset="2"/>
              </a:rPr>
              <a:t>w</a:t>
            </a:r>
          </a:p>
        </p:txBody>
      </p:sp>
      <p:sp>
        <p:nvSpPr>
          <p:cNvPr id="71691" name="Text Box 11">
            <a:extLst>
              <a:ext uri="{FF2B5EF4-FFF2-40B4-BE49-F238E27FC236}">
                <a16:creationId xmlns:a16="http://schemas.microsoft.com/office/drawing/2014/main" id="{3E2C6D9E-44CF-409C-B86A-E0E8F131B0EE}"/>
              </a:ext>
            </a:extLst>
          </p:cNvPr>
          <p:cNvSpPr txBox="1">
            <a:spLocks noChangeArrowheads="1"/>
          </p:cNvSpPr>
          <p:nvPr/>
        </p:nvSpPr>
        <p:spPr bwMode="auto">
          <a:xfrm>
            <a:off x="4117976" y="2286001"/>
            <a:ext cx="315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rgbClr val="FF0066"/>
                </a:solidFill>
                <a:latin typeface="Wingdings" panose="05000000000000000000" pitchFamily="2" charset="2"/>
              </a:rPr>
              <a:t>w</a:t>
            </a:r>
          </a:p>
        </p:txBody>
      </p:sp>
      <p:sp>
        <p:nvSpPr>
          <p:cNvPr id="71692" name="Text Box 12">
            <a:extLst>
              <a:ext uri="{FF2B5EF4-FFF2-40B4-BE49-F238E27FC236}">
                <a16:creationId xmlns:a16="http://schemas.microsoft.com/office/drawing/2014/main" id="{FC1FD59A-15B4-408B-A416-FAA9DF5FC5A0}"/>
              </a:ext>
            </a:extLst>
          </p:cNvPr>
          <p:cNvSpPr txBox="1">
            <a:spLocks noChangeArrowheads="1"/>
          </p:cNvSpPr>
          <p:nvPr/>
        </p:nvSpPr>
        <p:spPr bwMode="auto">
          <a:xfrm>
            <a:off x="6216651" y="2743201"/>
            <a:ext cx="315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rgbClr val="FF0066"/>
                </a:solidFill>
                <a:latin typeface="Wingdings" panose="05000000000000000000" pitchFamily="2" charset="2"/>
              </a:rPr>
              <a:t>w</a:t>
            </a:r>
          </a:p>
        </p:txBody>
      </p:sp>
      <p:sp>
        <p:nvSpPr>
          <p:cNvPr id="71693" name="Line 13">
            <a:extLst>
              <a:ext uri="{FF2B5EF4-FFF2-40B4-BE49-F238E27FC236}">
                <a16:creationId xmlns:a16="http://schemas.microsoft.com/office/drawing/2014/main" id="{38FE4090-A60B-4BCB-8133-01DC0ECCD123}"/>
              </a:ext>
            </a:extLst>
          </p:cNvPr>
          <p:cNvSpPr>
            <a:spLocks noChangeShapeType="1"/>
          </p:cNvSpPr>
          <p:nvPr/>
        </p:nvSpPr>
        <p:spPr bwMode="auto">
          <a:xfrm flipV="1">
            <a:off x="2559050" y="2432050"/>
            <a:ext cx="3803650" cy="23685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1694" name="Line 14">
            <a:extLst>
              <a:ext uri="{FF2B5EF4-FFF2-40B4-BE49-F238E27FC236}">
                <a16:creationId xmlns:a16="http://schemas.microsoft.com/office/drawing/2014/main" id="{A6293540-01A0-46A6-BB94-A826DD6074A9}"/>
              </a:ext>
            </a:extLst>
          </p:cNvPr>
          <p:cNvSpPr>
            <a:spLocks noChangeShapeType="1"/>
          </p:cNvSpPr>
          <p:nvPr/>
        </p:nvSpPr>
        <p:spPr bwMode="auto">
          <a:xfrm>
            <a:off x="3321050" y="37338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1695" name="Line 15">
            <a:extLst>
              <a:ext uri="{FF2B5EF4-FFF2-40B4-BE49-F238E27FC236}">
                <a16:creationId xmlns:a16="http://schemas.microsoft.com/office/drawing/2014/main" id="{37D0D77B-80D9-4735-B42A-7F9AF3112885}"/>
              </a:ext>
            </a:extLst>
          </p:cNvPr>
          <p:cNvSpPr>
            <a:spLocks noChangeShapeType="1"/>
          </p:cNvSpPr>
          <p:nvPr/>
        </p:nvSpPr>
        <p:spPr bwMode="auto">
          <a:xfrm flipV="1">
            <a:off x="4270375" y="2514600"/>
            <a:ext cx="0" cy="1219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1696" name="Line 16">
            <a:extLst>
              <a:ext uri="{FF2B5EF4-FFF2-40B4-BE49-F238E27FC236}">
                <a16:creationId xmlns:a16="http://schemas.microsoft.com/office/drawing/2014/main" id="{678DAF12-C111-4CE7-AEEC-4C33C811D921}"/>
              </a:ext>
            </a:extLst>
          </p:cNvPr>
          <p:cNvSpPr>
            <a:spLocks noChangeShapeType="1"/>
          </p:cNvSpPr>
          <p:nvPr/>
        </p:nvSpPr>
        <p:spPr bwMode="auto">
          <a:xfrm flipH="1">
            <a:off x="6373814" y="2419350"/>
            <a:ext cx="14287" cy="457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1697" name="Text Box 17">
            <a:extLst>
              <a:ext uri="{FF2B5EF4-FFF2-40B4-BE49-F238E27FC236}">
                <a16:creationId xmlns:a16="http://schemas.microsoft.com/office/drawing/2014/main" id="{593D52FE-A366-4DF8-A284-B2471A6047A3}"/>
              </a:ext>
            </a:extLst>
          </p:cNvPr>
          <p:cNvSpPr txBox="1">
            <a:spLocks noChangeArrowheads="1"/>
          </p:cNvSpPr>
          <p:nvPr/>
        </p:nvSpPr>
        <p:spPr bwMode="auto">
          <a:xfrm>
            <a:off x="6216650" y="4987925"/>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4</a:t>
            </a:r>
          </a:p>
        </p:txBody>
      </p:sp>
      <p:grpSp>
        <p:nvGrpSpPr>
          <p:cNvPr id="71698" name="Group 18">
            <a:extLst>
              <a:ext uri="{FF2B5EF4-FFF2-40B4-BE49-F238E27FC236}">
                <a16:creationId xmlns:a16="http://schemas.microsoft.com/office/drawing/2014/main" id="{6AAECF28-6EE3-42EF-8A87-3640554E5CA1}"/>
              </a:ext>
            </a:extLst>
          </p:cNvPr>
          <p:cNvGrpSpPr>
            <a:grpSpLocks/>
          </p:cNvGrpSpPr>
          <p:nvPr/>
        </p:nvGrpSpPr>
        <p:grpSpPr bwMode="auto">
          <a:xfrm>
            <a:off x="2314575" y="4073525"/>
            <a:ext cx="1155700" cy="1284288"/>
            <a:chOff x="854" y="3382"/>
            <a:chExt cx="728" cy="809"/>
          </a:xfrm>
        </p:grpSpPr>
        <p:sp>
          <p:nvSpPr>
            <p:cNvPr id="71699" name="Text Box 19">
              <a:extLst>
                <a:ext uri="{FF2B5EF4-FFF2-40B4-BE49-F238E27FC236}">
                  <a16:creationId xmlns:a16="http://schemas.microsoft.com/office/drawing/2014/main" id="{4BB7792B-E54C-4FD0-B3C9-1FB06E84C85C}"/>
                </a:ext>
              </a:extLst>
            </p:cNvPr>
            <p:cNvSpPr txBox="1">
              <a:spLocks noChangeArrowheads="1"/>
            </p:cNvSpPr>
            <p:nvPr/>
          </p:nvSpPr>
          <p:spPr bwMode="auto">
            <a:xfrm>
              <a:off x="1392" y="3958"/>
              <a:ext cx="1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1</a:t>
              </a:r>
            </a:p>
          </p:txBody>
        </p:sp>
        <p:sp>
          <p:nvSpPr>
            <p:cNvPr id="71700" name="Text Box 20">
              <a:extLst>
                <a:ext uri="{FF2B5EF4-FFF2-40B4-BE49-F238E27FC236}">
                  <a16:creationId xmlns:a16="http://schemas.microsoft.com/office/drawing/2014/main" id="{EF34911E-4A05-4BAD-9AEF-33677AEFE816}"/>
                </a:ext>
              </a:extLst>
            </p:cNvPr>
            <p:cNvSpPr txBox="1">
              <a:spLocks noChangeArrowheads="1"/>
            </p:cNvSpPr>
            <p:nvPr/>
          </p:nvSpPr>
          <p:spPr bwMode="auto">
            <a:xfrm>
              <a:off x="854" y="3382"/>
              <a:ext cx="1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1</a:t>
              </a:r>
            </a:p>
          </p:txBody>
        </p:sp>
      </p:grpSp>
      <p:sp>
        <p:nvSpPr>
          <p:cNvPr id="71701" name="Text Box 21">
            <a:extLst>
              <a:ext uri="{FF2B5EF4-FFF2-40B4-BE49-F238E27FC236}">
                <a16:creationId xmlns:a16="http://schemas.microsoft.com/office/drawing/2014/main" id="{3B3809DF-6728-4DF3-A925-E445EC19FB30}"/>
              </a:ext>
            </a:extLst>
          </p:cNvPr>
          <p:cNvSpPr txBox="1">
            <a:spLocks noChangeArrowheads="1"/>
          </p:cNvSpPr>
          <p:nvPr/>
        </p:nvSpPr>
        <p:spPr bwMode="auto">
          <a:xfrm>
            <a:off x="2314575" y="2092325"/>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4</a:t>
            </a:r>
          </a:p>
        </p:txBody>
      </p:sp>
      <p:sp>
        <p:nvSpPr>
          <p:cNvPr id="71702" name="Text Box 22">
            <a:extLst>
              <a:ext uri="{FF2B5EF4-FFF2-40B4-BE49-F238E27FC236}">
                <a16:creationId xmlns:a16="http://schemas.microsoft.com/office/drawing/2014/main" id="{67258A30-36D9-49C8-8B75-751B397F7812}"/>
              </a:ext>
            </a:extLst>
          </p:cNvPr>
          <p:cNvSpPr txBox="1">
            <a:spLocks noChangeArrowheads="1"/>
          </p:cNvSpPr>
          <p:nvPr/>
        </p:nvSpPr>
        <p:spPr bwMode="auto">
          <a:xfrm>
            <a:off x="2751139" y="3657600"/>
            <a:ext cx="6174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(1,2)</a:t>
            </a:r>
          </a:p>
        </p:txBody>
      </p:sp>
      <p:sp>
        <p:nvSpPr>
          <p:cNvPr id="71703" name="Line 23">
            <a:extLst>
              <a:ext uri="{FF2B5EF4-FFF2-40B4-BE49-F238E27FC236}">
                <a16:creationId xmlns:a16="http://schemas.microsoft.com/office/drawing/2014/main" id="{ED2E8BFB-145B-4F21-8EA9-59778A883770}"/>
              </a:ext>
            </a:extLst>
          </p:cNvPr>
          <p:cNvSpPr>
            <a:spLocks noChangeShapeType="1"/>
          </p:cNvSpPr>
          <p:nvPr/>
        </p:nvSpPr>
        <p:spPr bwMode="auto">
          <a:xfrm flipH="1">
            <a:off x="2559050" y="4343400"/>
            <a:ext cx="762000"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1704" name="Text Box 24">
            <a:extLst>
              <a:ext uri="{FF2B5EF4-FFF2-40B4-BE49-F238E27FC236}">
                <a16:creationId xmlns:a16="http://schemas.microsoft.com/office/drawing/2014/main" id="{5E3E919B-13C1-4463-903B-AFC1F407C253}"/>
              </a:ext>
            </a:extLst>
          </p:cNvPr>
          <p:cNvSpPr txBox="1">
            <a:spLocks noChangeArrowheads="1"/>
          </p:cNvSpPr>
          <p:nvPr/>
        </p:nvSpPr>
        <p:spPr bwMode="auto">
          <a:xfrm>
            <a:off x="4119563" y="4987925"/>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2</a:t>
            </a:r>
          </a:p>
        </p:txBody>
      </p:sp>
      <p:sp>
        <p:nvSpPr>
          <p:cNvPr id="71705" name="Text Box 25">
            <a:extLst>
              <a:ext uri="{FF2B5EF4-FFF2-40B4-BE49-F238E27FC236}">
                <a16:creationId xmlns:a16="http://schemas.microsoft.com/office/drawing/2014/main" id="{448B3903-7D17-4A66-B010-EF130A501B34}"/>
              </a:ext>
            </a:extLst>
          </p:cNvPr>
          <p:cNvSpPr txBox="1">
            <a:spLocks noChangeArrowheads="1"/>
          </p:cNvSpPr>
          <p:nvPr/>
        </p:nvSpPr>
        <p:spPr bwMode="auto">
          <a:xfrm>
            <a:off x="2309813" y="3463925"/>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2</a:t>
            </a:r>
          </a:p>
        </p:txBody>
      </p:sp>
      <p:sp>
        <p:nvSpPr>
          <p:cNvPr id="71706" name="Line 26">
            <a:extLst>
              <a:ext uri="{FF2B5EF4-FFF2-40B4-BE49-F238E27FC236}">
                <a16:creationId xmlns:a16="http://schemas.microsoft.com/office/drawing/2014/main" id="{43F1D64B-1779-48EA-93E8-5CA9B18F946F}"/>
              </a:ext>
            </a:extLst>
          </p:cNvPr>
          <p:cNvSpPr>
            <a:spLocks noChangeShapeType="1"/>
          </p:cNvSpPr>
          <p:nvPr/>
        </p:nvSpPr>
        <p:spPr bwMode="auto">
          <a:xfrm flipH="1">
            <a:off x="2549526" y="3733800"/>
            <a:ext cx="1719263"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1707" name="Text Box 27">
            <a:extLst>
              <a:ext uri="{FF2B5EF4-FFF2-40B4-BE49-F238E27FC236}">
                <a16:creationId xmlns:a16="http://schemas.microsoft.com/office/drawing/2014/main" id="{BC0A4210-9BAE-429D-8BB6-BE80ADF247D7}"/>
              </a:ext>
            </a:extLst>
          </p:cNvPr>
          <p:cNvSpPr txBox="1">
            <a:spLocks noChangeArrowheads="1"/>
          </p:cNvSpPr>
          <p:nvPr/>
        </p:nvSpPr>
        <p:spPr bwMode="auto">
          <a:xfrm>
            <a:off x="4083051" y="2057400"/>
            <a:ext cx="6174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(2,4)</a:t>
            </a:r>
          </a:p>
        </p:txBody>
      </p:sp>
      <p:sp>
        <p:nvSpPr>
          <p:cNvPr id="71708" name="Text Box 28">
            <a:extLst>
              <a:ext uri="{FF2B5EF4-FFF2-40B4-BE49-F238E27FC236}">
                <a16:creationId xmlns:a16="http://schemas.microsoft.com/office/drawing/2014/main" id="{75F1FC09-F06C-4089-B65C-1A3F7024671F}"/>
              </a:ext>
            </a:extLst>
          </p:cNvPr>
          <p:cNvSpPr txBox="1">
            <a:spLocks noChangeArrowheads="1"/>
          </p:cNvSpPr>
          <p:nvPr/>
        </p:nvSpPr>
        <p:spPr bwMode="auto">
          <a:xfrm>
            <a:off x="5362576" y="3733800"/>
            <a:ext cx="7922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(3,1.5)</a:t>
            </a:r>
          </a:p>
        </p:txBody>
      </p:sp>
      <p:sp>
        <p:nvSpPr>
          <p:cNvPr id="71709" name="Line 29">
            <a:extLst>
              <a:ext uri="{FF2B5EF4-FFF2-40B4-BE49-F238E27FC236}">
                <a16:creationId xmlns:a16="http://schemas.microsoft.com/office/drawing/2014/main" id="{E083CF7B-DE56-43CB-A098-75A7D9CA27E5}"/>
              </a:ext>
            </a:extLst>
          </p:cNvPr>
          <p:cNvSpPr>
            <a:spLocks noChangeShapeType="1"/>
          </p:cNvSpPr>
          <p:nvPr/>
        </p:nvSpPr>
        <p:spPr bwMode="auto">
          <a:xfrm flipH="1">
            <a:off x="2559050" y="2438400"/>
            <a:ext cx="3810000"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1710" name="Text Box 30">
            <a:extLst>
              <a:ext uri="{FF2B5EF4-FFF2-40B4-BE49-F238E27FC236}">
                <a16:creationId xmlns:a16="http://schemas.microsoft.com/office/drawing/2014/main" id="{14904630-F96B-4A6B-83EF-0A43EF4396B5}"/>
              </a:ext>
            </a:extLst>
          </p:cNvPr>
          <p:cNvSpPr txBox="1">
            <a:spLocks noChangeArrowheads="1"/>
          </p:cNvSpPr>
          <p:nvPr/>
        </p:nvSpPr>
        <p:spPr bwMode="auto">
          <a:xfrm>
            <a:off x="2635250" y="1219200"/>
            <a:ext cx="29583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b="1"/>
              <a:t>Sum of squared differences =</a:t>
            </a:r>
          </a:p>
        </p:txBody>
      </p:sp>
      <p:sp>
        <p:nvSpPr>
          <p:cNvPr id="71711" name="Text Box 31">
            <a:extLst>
              <a:ext uri="{FF2B5EF4-FFF2-40B4-BE49-F238E27FC236}">
                <a16:creationId xmlns:a16="http://schemas.microsoft.com/office/drawing/2014/main" id="{E2390CA1-B838-411B-ADA7-3EAF10521B30}"/>
              </a:ext>
            </a:extLst>
          </p:cNvPr>
          <p:cNvSpPr txBox="1">
            <a:spLocks noChangeArrowheads="1"/>
          </p:cNvSpPr>
          <p:nvPr/>
        </p:nvSpPr>
        <p:spPr bwMode="auto">
          <a:xfrm>
            <a:off x="5334001" y="1219200"/>
            <a:ext cx="9861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b="1"/>
              <a:t>(2 - 1)</a:t>
            </a:r>
            <a:r>
              <a:rPr lang="en-US" altLang="x-none" b="1" baseline="30000"/>
              <a:t>2</a:t>
            </a:r>
            <a:r>
              <a:rPr lang="en-US" altLang="x-none" b="1"/>
              <a:t> +</a:t>
            </a:r>
          </a:p>
        </p:txBody>
      </p:sp>
      <p:sp>
        <p:nvSpPr>
          <p:cNvPr id="71712" name="Text Box 32">
            <a:extLst>
              <a:ext uri="{FF2B5EF4-FFF2-40B4-BE49-F238E27FC236}">
                <a16:creationId xmlns:a16="http://schemas.microsoft.com/office/drawing/2014/main" id="{66D2EF98-C2CD-45DD-9F3C-77917EEBDD91}"/>
              </a:ext>
            </a:extLst>
          </p:cNvPr>
          <p:cNvSpPr txBox="1">
            <a:spLocks noChangeArrowheads="1"/>
          </p:cNvSpPr>
          <p:nvPr/>
        </p:nvSpPr>
        <p:spPr bwMode="auto">
          <a:xfrm>
            <a:off x="6096001" y="1219200"/>
            <a:ext cx="9685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b="1"/>
              <a:t>(4 - 2)</a:t>
            </a:r>
            <a:r>
              <a:rPr lang="en-US" altLang="x-none" b="1" baseline="30000"/>
              <a:t>2 </a:t>
            </a:r>
            <a:r>
              <a:rPr lang="en-US" altLang="x-none" b="1"/>
              <a:t>+</a:t>
            </a:r>
          </a:p>
        </p:txBody>
      </p:sp>
      <p:sp>
        <p:nvSpPr>
          <p:cNvPr id="71713" name="Text Box 33">
            <a:extLst>
              <a:ext uri="{FF2B5EF4-FFF2-40B4-BE49-F238E27FC236}">
                <a16:creationId xmlns:a16="http://schemas.microsoft.com/office/drawing/2014/main" id="{56D99490-9D25-47BA-BA8E-13936F3CE540}"/>
              </a:ext>
            </a:extLst>
          </p:cNvPr>
          <p:cNvSpPr txBox="1">
            <a:spLocks noChangeArrowheads="1"/>
          </p:cNvSpPr>
          <p:nvPr/>
        </p:nvSpPr>
        <p:spPr bwMode="auto">
          <a:xfrm>
            <a:off x="6823076" y="1219200"/>
            <a:ext cx="11641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b="1"/>
              <a:t>(1.5 - 3)</a:t>
            </a:r>
            <a:r>
              <a:rPr lang="en-US" altLang="x-none" b="1" baseline="30000"/>
              <a:t>2</a:t>
            </a:r>
            <a:r>
              <a:rPr lang="en-US" altLang="x-none" b="1"/>
              <a:t> +</a:t>
            </a:r>
          </a:p>
        </p:txBody>
      </p:sp>
      <p:sp>
        <p:nvSpPr>
          <p:cNvPr id="71714" name="Text Box 34">
            <a:extLst>
              <a:ext uri="{FF2B5EF4-FFF2-40B4-BE49-F238E27FC236}">
                <a16:creationId xmlns:a16="http://schemas.microsoft.com/office/drawing/2014/main" id="{765F29BF-4EBC-4A8D-87C5-63CC23240757}"/>
              </a:ext>
            </a:extLst>
          </p:cNvPr>
          <p:cNvSpPr txBox="1">
            <a:spLocks noChangeArrowheads="1"/>
          </p:cNvSpPr>
          <p:nvPr/>
        </p:nvSpPr>
        <p:spPr bwMode="auto">
          <a:xfrm>
            <a:off x="6429376" y="2701925"/>
            <a:ext cx="7922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(4,3.2)</a:t>
            </a:r>
          </a:p>
        </p:txBody>
      </p:sp>
      <p:sp>
        <p:nvSpPr>
          <p:cNvPr id="71715" name="Text Box 35">
            <a:extLst>
              <a:ext uri="{FF2B5EF4-FFF2-40B4-BE49-F238E27FC236}">
                <a16:creationId xmlns:a16="http://schemas.microsoft.com/office/drawing/2014/main" id="{5F6D93C1-85D3-49ED-B709-97B37B2F9BC0}"/>
              </a:ext>
            </a:extLst>
          </p:cNvPr>
          <p:cNvSpPr txBox="1">
            <a:spLocks noChangeArrowheads="1"/>
          </p:cNvSpPr>
          <p:nvPr/>
        </p:nvSpPr>
        <p:spPr bwMode="auto">
          <a:xfrm>
            <a:off x="7772400" y="1219200"/>
            <a:ext cx="16289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b="1"/>
              <a:t>(3.2 - 4)</a:t>
            </a:r>
            <a:r>
              <a:rPr lang="en-US" altLang="x-none" b="1" baseline="30000"/>
              <a:t>2</a:t>
            </a:r>
            <a:r>
              <a:rPr lang="en-US" altLang="x-none" b="1"/>
              <a:t> = 6.89</a:t>
            </a:r>
          </a:p>
        </p:txBody>
      </p:sp>
      <p:sp>
        <p:nvSpPr>
          <p:cNvPr id="71716" name="Line 36">
            <a:extLst>
              <a:ext uri="{FF2B5EF4-FFF2-40B4-BE49-F238E27FC236}">
                <a16:creationId xmlns:a16="http://schemas.microsoft.com/office/drawing/2014/main" id="{28EB4D5D-498C-4BDC-B394-1CF8371628E6}"/>
              </a:ext>
            </a:extLst>
          </p:cNvPr>
          <p:cNvSpPr>
            <a:spLocks noChangeShapeType="1"/>
          </p:cNvSpPr>
          <p:nvPr/>
        </p:nvSpPr>
        <p:spPr bwMode="auto">
          <a:xfrm>
            <a:off x="2559050" y="3394075"/>
            <a:ext cx="38100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nvGrpSpPr>
          <p:cNvPr id="71717" name="Group 37">
            <a:extLst>
              <a:ext uri="{FF2B5EF4-FFF2-40B4-BE49-F238E27FC236}">
                <a16:creationId xmlns:a16="http://schemas.microsoft.com/office/drawing/2014/main" id="{B866522B-E6FB-45A1-8E82-88818F66D77E}"/>
              </a:ext>
            </a:extLst>
          </p:cNvPr>
          <p:cNvGrpSpPr>
            <a:grpSpLocks/>
          </p:cNvGrpSpPr>
          <p:nvPr/>
        </p:nvGrpSpPr>
        <p:grpSpPr bwMode="auto">
          <a:xfrm>
            <a:off x="3302000" y="2514601"/>
            <a:ext cx="3048000" cy="1489075"/>
            <a:chOff x="1488" y="2400"/>
            <a:chExt cx="1920" cy="938"/>
          </a:xfrm>
        </p:grpSpPr>
        <p:sp>
          <p:nvSpPr>
            <p:cNvPr id="71718" name="Line 38">
              <a:extLst>
                <a:ext uri="{FF2B5EF4-FFF2-40B4-BE49-F238E27FC236}">
                  <a16:creationId xmlns:a16="http://schemas.microsoft.com/office/drawing/2014/main" id="{8C582A6F-7FCC-4C66-89A1-D18E496B93CE}"/>
                </a:ext>
              </a:extLst>
            </p:cNvPr>
            <p:cNvSpPr>
              <a:spLocks noChangeShapeType="1"/>
            </p:cNvSpPr>
            <p:nvPr/>
          </p:nvSpPr>
          <p:spPr bwMode="auto">
            <a:xfrm>
              <a:off x="1488" y="2950"/>
              <a:ext cx="0" cy="24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1719" name="Line 39">
              <a:extLst>
                <a:ext uri="{FF2B5EF4-FFF2-40B4-BE49-F238E27FC236}">
                  <a16:creationId xmlns:a16="http://schemas.microsoft.com/office/drawing/2014/main" id="{FD2532E2-AA3D-457E-A272-79BBFB7AE39D}"/>
                </a:ext>
              </a:extLst>
            </p:cNvPr>
            <p:cNvSpPr>
              <a:spLocks noChangeShapeType="1"/>
            </p:cNvSpPr>
            <p:nvPr/>
          </p:nvSpPr>
          <p:spPr bwMode="auto">
            <a:xfrm flipV="1">
              <a:off x="2050" y="2400"/>
              <a:ext cx="0" cy="554"/>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1720" name="Line 40">
              <a:extLst>
                <a:ext uri="{FF2B5EF4-FFF2-40B4-BE49-F238E27FC236}">
                  <a16:creationId xmlns:a16="http://schemas.microsoft.com/office/drawing/2014/main" id="{FC9C0D0A-6EC7-40BC-BD80-F6EEC6F05B4C}"/>
                </a:ext>
              </a:extLst>
            </p:cNvPr>
            <p:cNvSpPr>
              <a:spLocks noChangeShapeType="1"/>
            </p:cNvSpPr>
            <p:nvPr/>
          </p:nvSpPr>
          <p:spPr bwMode="auto">
            <a:xfrm flipV="1">
              <a:off x="3408" y="2666"/>
              <a:ext cx="0" cy="288"/>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1721" name="Line 41">
              <a:extLst>
                <a:ext uri="{FF2B5EF4-FFF2-40B4-BE49-F238E27FC236}">
                  <a16:creationId xmlns:a16="http://schemas.microsoft.com/office/drawing/2014/main" id="{ABA0DAA4-73C5-4407-A3A3-C0388736C585}"/>
                </a:ext>
              </a:extLst>
            </p:cNvPr>
            <p:cNvSpPr>
              <a:spLocks noChangeShapeType="1"/>
            </p:cNvSpPr>
            <p:nvPr/>
          </p:nvSpPr>
          <p:spPr bwMode="auto">
            <a:xfrm>
              <a:off x="2732" y="2954"/>
              <a:ext cx="0" cy="384"/>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grpSp>
        <p:nvGrpSpPr>
          <p:cNvPr id="71722" name="Group 42">
            <a:extLst>
              <a:ext uri="{FF2B5EF4-FFF2-40B4-BE49-F238E27FC236}">
                <a16:creationId xmlns:a16="http://schemas.microsoft.com/office/drawing/2014/main" id="{4E6CC866-6B56-4810-8081-10EA577974C7}"/>
              </a:ext>
            </a:extLst>
          </p:cNvPr>
          <p:cNvGrpSpPr>
            <a:grpSpLocks/>
          </p:cNvGrpSpPr>
          <p:nvPr/>
        </p:nvGrpSpPr>
        <p:grpSpPr bwMode="auto">
          <a:xfrm>
            <a:off x="2635251" y="1538289"/>
            <a:ext cx="7400925" cy="369887"/>
            <a:chOff x="1056" y="1785"/>
            <a:chExt cx="4662" cy="233"/>
          </a:xfrm>
        </p:grpSpPr>
        <p:sp>
          <p:nvSpPr>
            <p:cNvPr id="71723" name="Text Box 43">
              <a:extLst>
                <a:ext uri="{FF2B5EF4-FFF2-40B4-BE49-F238E27FC236}">
                  <a16:creationId xmlns:a16="http://schemas.microsoft.com/office/drawing/2014/main" id="{678F40EB-BE8D-44C4-965E-A6503601DA1B}"/>
                </a:ext>
              </a:extLst>
            </p:cNvPr>
            <p:cNvSpPr txBox="1">
              <a:spLocks noChangeArrowheads="1"/>
            </p:cNvSpPr>
            <p:nvPr/>
          </p:nvSpPr>
          <p:spPr bwMode="auto">
            <a:xfrm>
              <a:off x="1056" y="1785"/>
              <a:ext cx="18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b="1">
                  <a:solidFill>
                    <a:schemeClr val="accent2"/>
                  </a:solidFill>
                </a:rPr>
                <a:t>Sum of squared differences =</a:t>
              </a:r>
            </a:p>
          </p:txBody>
        </p:sp>
        <p:sp>
          <p:nvSpPr>
            <p:cNvPr id="71724" name="Text Box 44">
              <a:extLst>
                <a:ext uri="{FF2B5EF4-FFF2-40B4-BE49-F238E27FC236}">
                  <a16:creationId xmlns:a16="http://schemas.microsoft.com/office/drawing/2014/main" id="{749B9891-BF5F-4FA4-864B-9B29EF93F169}"/>
                </a:ext>
              </a:extLst>
            </p:cNvPr>
            <p:cNvSpPr txBox="1">
              <a:spLocks noChangeArrowheads="1"/>
            </p:cNvSpPr>
            <p:nvPr/>
          </p:nvSpPr>
          <p:spPr bwMode="auto">
            <a:xfrm>
              <a:off x="2756" y="1785"/>
              <a:ext cx="7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b="1">
                  <a:solidFill>
                    <a:schemeClr val="accent2"/>
                  </a:solidFill>
                </a:rPr>
                <a:t>(2 -2.5)</a:t>
              </a:r>
              <a:r>
                <a:rPr lang="en-US" altLang="x-none" b="1" baseline="30000">
                  <a:solidFill>
                    <a:schemeClr val="accent2"/>
                  </a:solidFill>
                </a:rPr>
                <a:t>2</a:t>
              </a:r>
              <a:r>
                <a:rPr lang="en-US" altLang="x-none" b="1">
                  <a:solidFill>
                    <a:schemeClr val="accent2"/>
                  </a:solidFill>
                </a:rPr>
                <a:t> +</a:t>
              </a:r>
            </a:p>
          </p:txBody>
        </p:sp>
        <p:sp>
          <p:nvSpPr>
            <p:cNvPr id="71725" name="Text Box 45">
              <a:extLst>
                <a:ext uri="{FF2B5EF4-FFF2-40B4-BE49-F238E27FC236}">
                  <a16:creationId xmlns:a16="http://schemas.microsoft.com/office/drawing/2014/main" id="{A46D4846-07CE-4B54-B79E-D3939875F106}"/>
                </a:ext>
              </a:extLst>
            </p:cNvPr>
            <p:cNvSpPr txBox="1">
              <a:spLocks noChangeArrowheads="1"/>
            </p:cNvSpPr>
            <p:nvPr/>
          </p:nvSpPr>
          <p:spPr bwMode="auto">
            <a:xfrm>
              <a:off x="3319" y="1785"/>
              <a:ext cx="7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b="1">
                  <a:solidFill>
                    <a:schemeClr val="accent2"/>
                  </a:solidFill>
                </a:rPr>
                <a:t>(4 - 2.5)</a:t>
              </a:r>
              <a:r>
                <a:rPr lang="en-US" altLang="x-none" b="1" baseline="30000">
                  <a:solidFill>
                    <a:schemeClr val="accent2"/>
                  </a:solidFill>
                </a:rPr>
                <a:t>2 </a:t>
              </a:r>
              <a:r>
                <a:rPr lang="en-US" altLang="x-none" b="1">
                  <a:solidFill>
                    <a:schemeClr val="accent2"/>
                  </a:solidFill>
                </a:rPr>
                <a:t>+</a:t>
              </a:r>
            </a:p>
          </p:txBody>
        </p:sp>
        <p:sp>
          <p:nvSpPr>
            <p:cNvPr id="71726" name="Text Box 46">
              <a:extLst>
                <a:ext uri="{FF2B5EF4-FFF2-40B4-BE49-F238E27FC236}">
                  <a16:creationId xmlns:a16="http://schemas.microsoft.com/office/drawing/2014/main" id="{023EDCCE-7308-4272-B9B3-40E3C55BE3AA}"/>
                </a:ext>
              </a:extLst>
            </p:cNvPr>
            <p:cNvSpPr txBox="1">
              <a:spLocks noChangeArrowheads="1"/>
            </p:cNvSpPr>
            <p:nvPr/>
          </p:nvSpPr>
          <p:spPr bwMode="auto">
            <a:xfrm>
              <a:off x="3888" y="1785"/>
              <a:ext cx="84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b="1">
                  <a:solidFill>
                    <a:schemeClr val="accent2"/>
                  </a:solidFill>
                </a:rPr>
                <a:t>(1.5 - 2.5)</a:t>
              </a:r>
              <a:r>
                <a:rPr lang="en-US" altLang="x-none" b="1" baseline="30000">
                  <a:solidFill>
                    <a:schemeClr val="accent2"/>
                  </a:solidFill>
                </a:rPr>
                <a:t>2</a:t>
              </a:r>
              <a:r>
                <a:rPr lang="en-US" altLang="x-none" b="1">
                  <a:solidFill>
                    <a:schemeClr val="accent2"/>
                  </a:solidFill>
                </a:rPr>
                <a:t> +</a:t>
              </a:r>
            </a:p>
          </p:txBody>
        </p:sp>
        <p:sp>
          <p:nvSpPr>
            <p:cNvPr id="71727" name="Text Box 47">
              <a:extLst>
                <a:ext uri="{FF2B5EF4-FFF2-40B4-BE49-F238E27FC236}">
                  <a16:creationId xmlns:a16="http://schemas.microsoft.com/office/drawing/2014/main" id="{B750B985-FE2F-49A2-8322-BDE4448B99CC}"/>
                </a:ext>
              </a:extLst>
            </p:cNvPr>
            <p:cNvSpPr txBox="1">
              <a:spLocks noChangeArrowheads="1"/>
            </p:cNvSpPr>
            <p:nvPr/>
          </p:nvSpPr>
          <p:spPr bwMode="auto">
            <a:xfrm>
              <a:off x="4580" y="1785"/>
              <a:ext cx="11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b="1">
                  <a:solidFill>
                    <a:schemeClr val="accent2"/>
                  </a:solidFill>
                </a:rPr>
                <a:t>(3.2 - 2.5)</a:t>
              </a:r>
              <a:r>
                <a:rPr lang="en-US" altLang="x-none" b="1" baseline="30000">
                  <a:solidFill>
                    <a:schemeClr val="accent2"/>
                  </a:solidFill>
                </a:rPr>
                <a:t>2</a:t>
              </a:r>
              <a:r>
                <a:rPr lang="en-US" altLang="x-none" b="1">
                  <a:solidFill>
                    <a:schemeClr val="accent2"/>
                  </a:solidFill>
                </a:rPr>
                <a:t> = 3.99</a:t>
              </a:r>
            </a:p>
          </p:txBody>
        </p:sp>
      </p:grpSp>
      <p:sp>
        <p:nvSpPr>
          <p:cNvPr id="71728" name="Text Box 48">
            <a:extLst>
              <a:ext uri="{FF2B5EF4-FFF2-40B4-BE49-F238E27FC236}">
                <a16:creationId xmlns:a16="http://schemas.microsoft.com/office/drawing/2014/main" id="{25600A06-739F-4129-8B37-20D1648C2C0C}"/>
              </a:ext>
            </a:extLst>
          </p:cNvPr>
          <p:cNvSpPr txBox="1">
            <a:spLocks noChangeArrowheads="1"/>
          </p:cNvSpPr>
          <p:nvPr/>
        </p:nvSpPr>
        <p:spPr bwMode="auto">
          <a:xfrm>
            <a:off x="2162175" y="3159125"/>
            <a:ext cx="4764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2.5</a:t>
            </a:r>
          </a:p>
        </p:txBody>
      </p:sp>
      <p:sp>
        <p:nvSpPr>
          <p:cNvPr id="71729" name="Text Box 49">
            <a:extLst>
              <a:ext uri="{FF2B5EF4-FFF2-40B4-BE49-F238E27FC236}">
                <a16:creationId xmlns:a16="http://schemas.microsoft.com/office/drawing/2014/main" id="{65C6CD8D-DF0E-4586-966A-66E48FA23C44}"/>
              </a:ext>
            </a:extLst>
          </p:cNvPr>
          <p:cNvSpPr txBox="1">
            <a:spLocks noChangeArrowheads="1"/>
          </p:cNvSpPr>
          <p:nvPr/>
        </p:nvSpPr>
        <p:spPr bwMode="auto">
          <a:xfrm>
            <a:off x="6738939" y="1828801"/>
            <a:ext cx="32865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sz="2400"/>
              <a:t>Let us compare two lines</a:t>
            </a:r>
          </a:p>
        </p:txBody>
      </p:sp>
      <p:sp>
        <p:nvSpPr>
          <p:cNvPr id="71730" name="Text Box 50">
            <a:extLst>
              <a:ext uri="{FF2B5EF4-FFF2-40B4-BE49-F238E27FC236}">
                <a16:creationId xmlns:a16="http://schemas.microsoft.com/office/drawing/2014/main" id="{78DF6B48-E440-49C9-9D07-F54805392359}"/>
              </a:ext>
            </a:extLst>
          </p:cNvPr>
          <p:cNvSpPr txBox="1">
            <a:spLocks noChangeArrowheads="1"/>
          </p:cNvSpPr>
          <p:nvPr/>
        </p:nvSpPr>
        <p:spPr bwMode="auto">
          <a:xfrm>
            <a:off x="6738938" y="2211389"/>
            <a:ext cx="37161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sz="2400">
                <a:solidFill>
                  <a:schemeClr val="accent2"/>
                </a:solidFill>
              </a:rPr>
              <a:t>The second line is horizontal</a:t>
            </a:r>
          </a:p>
        </p:txBody>
      </p:sp>
      <p:sp>
        <p:nvSpPr>
          <p:cNvPr id="71731" name="Text Box 51">
            <a:extLst>
              <a:ext uri="{FF2B5EF4-FFF2-40B4-BE49-F238E27FC236}">
                <a16:creationId xmlns:a16="http://schemas.microsoft.com/office/drawing/2014/main" id="{2FD552D4-A089-4869-BE14-F1C4BF4E1F03}"/>
              </a:ext>
            </a:extLst>
          </p:cNvPr>
          <p:cNvSpPr txBox="1">
            <a:spLocks noChangeArrowheads="1"/>
          </p:cNvSpPr>
          <p:nvPr/>
        </p:nvSpPr>
        <p:spPr bwMode="auto">
          <a:xfrm>
            <a:off x="7391400" y="4572000"/>
            <a:ext cx="3150478" cy="1569660"/>
          </a:xfrm>
          <a:prstGeom prst="rect">
            <a:avLst/>
          </a:prstGeom>
          <a:solidFill>
            <a:srgbClr val="D1D1D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sz="2400"/>
              <a:t>The smaller the sum of </a:t>
            </a:r>
          </a:p>
          <a:p>
            <a:pPr algn="l"/>
            <a:r>
              <a:rPr lang="en-US" altLang="x-none" sz="2400"/>
              <a:t>squared differences</a:t>
            </a:r>
          </a:p>
          <a:p>
            <a:pPr algn="l"/>
            <a:r>
              <a:rPr lang="en-US" altLang="x-none" sz="2400"/>
              <a:t>the better the fit of the </a:t>
            </a:r>
          </a:p>
          <a:p>
            <a:pPr algn="l"/>
            <a:r>
              <a:rPr lang="en-US" altLang="x-none" sz="2400"/>
              <a:t>line to the data.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1729"/>
                                        </p:tgtEl>
                                        <p:attrNameLst>
                                          <p:attrName>style.visibility</p:attrName>
                                        </p:attrNameLst>
                                      </p:cBhvr>
                                      <p:to>
                                        <p:strVal val="visible"/>
                                      </p:to>
                                    </p:set>
                                    <p:anim calcmode="lin" valueType="num">
                                      <p:cBhvr additive="base">
                                        <p:cTn id="7" dur="500" fill="hold"/>
                                        <p:tgtEl>
                                          <p:spTgt spid="71729"/>
                                        </p:tgtEl>
                                        <p:attrNameLst>
                                          <p:attrName>ppt_x</p:attrName>
                                        </p:attrNameLst>
                                      </p:cBhvr>
                                      <p:tavLst>
                                        <p:tav tm="0">
                                          <p:val>
                                            <p:strVal val="#ppt_x"/>
                                          </p:val>
                                        </p:tav>
                                        <p:tav tm="100000">
                                          <p:val>
                                            <p:strVal val="#ppt_x"/>
                                          </p:val>
                                        </p:tav>
                                      </p:tavLst>
                                    </p:anim>
                                    <p:anim calcmode="lin" valueType="num">
                                      <p:cBhvr additive="base">
                                        <p:cTn id="8" dur="500" fill="hold"/>
                                        <p:tgtEl>
                                          <p:spTgt spid="7172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71693"/>
                                        </p:tgtEl>
                                        <p:attrNameLst>
                                          <p:attrName>style.visibility</p:attrName>
                                        </p:attrNameLst>
                                      </p:cBhvr>
                                      <p:to>
                                        <p:strVal val="visible"/>
                                      </p:to>
                                    </p:set>
                                    <p:animEffect transition="in" filter="wipe(left)">
                                      <p:cBhvr>
                                        <p:cTn id="13" dur="500"/>
                                        <p:tgtEl>
                                          <p:spTgt spid="71693"/>
                                        </p:tgtEl>
                                      </p:cBhvr>
                                    </p:animEffec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71698"/>
                                        </p:tgtEl>
                                        <p:attrNameLst>
                                          <p:attrName>style.visibility</p:attrName>
                                        </p:attrNameLst>
                                      </p:cBhvr>
                                      <p:to>
                                        <p:strVal val="visible"/>
                                      </p:to>
                                    </p:set>
                                  </p:childTnLst>
                                </p:cTn>
                              </p:par>
                            </p:childTnLst>
                          </p:cTn>
                        </p:par>
                        <p:par>
                          <p:cTn id="17" fill="hold" nodeType="after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71694"/>
                                        </p:tgtEl>
                                        <p:attrNameLst>
                                          <p:attrName>style.visibility</p:attrName>
                                        </p:attrNameLst>
                                      </p:cBhvr>
                                      <p:to>
                                        <p:strVal val="visible"/>
                                      </p:to>
                                    </p:set>
                                    <p:animEffect transition="in" filter="wipe(up)">
                                      <p:cBhvr>
                                        <p:cTn id="20" dur="500"/>
                                        <p:tgtEl>
                                          <p:spTgt spid="71694"/>
                                        </p:tgtEl>
                                      </p:cBhvr>
                                    </p:animEffect>
                                  </p:childTnLst>
                                </p:cTn>
                              </p:par>
                            </p:childTnLst>
                          </p:cTn>
                        </p:par>
                        <p:par>
                          <p:cTn id="21" fill="hold" nodeType="afterGroup">
                            <p:stCondLst>
                              <p:cond delay="1500"/>
                            </p:stCondLst>
                            <p:childTnLst>
                              <p:par>
                                <p:cTn id="22" presetID="22" presetClass="entr" presetSubtype="2" fill="hold" nodeType="afterEffect">
                                  <p:stCondLst>
                                    <p:cond delay="0"/>
                                  </p:stCondLst>
                                  <p:childTnLst>
                                    <p:set>
                                      <p:cBhvr>
                                        <p:cTn id="23" dur="1" fill="hold">
                                          <p:stCondLst>
                                            <p:cond delay="0"/>
                                          </p:stCondLst>
                                        </p:cTn>
                                        <p:tgtEl>
                                          <p:spTgt spid="71703"/>
                                        </p:tgtEl>
                                        <p:attrNameLst>
                                          <p:attrName>style.visibility</p:attrName>
                                        </p:attrNameLst>
                                      </p:cBhvr>
                                      <p:to>
                                        <p:strVal val="visible"/>
                                      </p:to>
                                    </p:set>
                                    <p:animEffect transition="in" filter="wipe(right)">
                                      <p:cBhvr>
                                        <p:cTn id="24" dur="500"/>
                                        <p:tgtEl>
                                          <p:spTgt spid="71703"/>
                                        </p:tgtEl>
                                      </p:cBhvr>
                                    </p:animEffect>
                                  </p:childTnLst>
                                </p:cTn>
                              </p:par>
                            </p:childTnLst>
                          </p:cTn>
                        </p:par>
                        <p:par>
                          <p:cTn id="25" fill="hold" nodeType="afterGroup">
                            <p:stCondLst>
                              <p:cond delay="2000"/>
                            </p:stCondLst>
                            <p:childTnLst>
                              <p:par>
                                <p:cTn id="26" presetID="4" presetClass="entr" presetSubtype="32" fill="hold" grpId="0" nodeType="afterEffect">
                                  <p:stCondLst>
                                    <p:cond delay="0"/>
                                  </p:stCondLst>
                                  <p:childTnLst>
                                    <p:set>
                                      <p:cBhvr>
                                        <p:cTn id="27" dur="1" fill="hold">
                                          <p:stCondLst>
                                            <p:cond delay="0"/>
                                          </p:stCondLst>
                                        </p:cTn>
                                        <p:tgtEl>
                                          <p:spTgt spid="71710"/>
                                        </p:tgtEl>
                                        <p:attrNameLst>
                                          <p:attrName>style.visibility</p:attrName>
                                        </p:attrNameLst>
                                      </p:cBhvr>
                                      <p:to>
                                        <p:strVal val="visible"/>
                                      </p:to>
                                    </p:set>
                                    <p:animEffect transition="in" filter="box(out)">
                                      <p:cBhvr>
                                        <p:cTn id="28" dur="500"/>
                                        <p:tgtEl>
                                          <p:spTgt spid="71710"/>
                                        </p:tgtEl>
                                      </p:cBhvr>
                                    </p:animEffect>
                                  </p:childTnLst>
                                </p:cTn>
                              </p:par>
                            </p:childTnLst>
                          </p:cTn>
                        </p:par>
                        <p:par>
                          <p:cTn id="29" fill="hold" nodeType="afterGroup">
                            <p:stCondLst>
                              <p:cond delay="2500"/>
                            </p:stCondLst>
                            <p:childTnLst>
                              <p:par>
                                <p:cTn id="30" presetID="1" presetClass="entr" presetSubtype="0" fill="hold" grpId="0" nodeType="afterEffect">
                                  <p:stCondLst>
                                    <p:cond delay="0"/>
                                  </p:stCondLst>
                                  <p:childTnLst>
                                    <p:set>
                                      <p:cBhvr>
                                        <p:cTn id="31" dur="1" fill="hold">
                                          <p:stCondLst>
                                            <p:cond delay="499"/>
                                          </p:stCondLst>
                                        </p:cTn>
                                        <p:tgtEl>
                                          <p:spTgt spid="71711"/>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71695"/>
                                        </p:tgtEl>
                                        <p:attrNameLst>
                                          <p:attrName>style.visibility</p:attrName>
                                        </p:attrNameLst>
                                      </p:cBhvr>
                                      <p:to>
                                        <p:strVal val="visible"/>
                                      </p:to>
                                    </p:set>
                                    <p:animEffect transition="in" filter="wipe(up)">
                                      <p:cBhvr>
                                        <p:cTn id="36" dur="500"/>
                                        <p:tgtEl>
                                          <p:spTgt spid="71695"/>
                                        </p:tgtEl>
                                      </p:cBhvr>
                                    </p:animEffect>
                                  </p:childTnLst>
                                </p:cTn>
                              </p:par>
                            </p:childTnLst>
                          </p:cTn>
                        </p:par>
                        <p:par>
                          <p:cTn id="37" fill="hold" nodeType="afterGroup">
                            <p:stCondLst>
                              <p:cond delay="500"/>
                            </p:stCondLst>
                            <p:childTnLst>
                              <p:par>
                                <p:cTn id="38" presetID="22" presetClass="entr" presetSubtype="2" fill="hold" nodeType="afterEffect">
                                  <p:stCondLst>
                                    <p:cond delay="0"/>
                                  </p:stCondLst>
                                  <p:childTnLst>
                                    <p:set>
                                      <p:cBhvr>
                                        <p:cTn id="39" dur="1" fill="hold">
                                          <p:stCondLst>
                                            <p:cond delay="0"/>
                                          </p:stCondLst>
                                        </p:cTn>
                                        <p:tgtEl>
                                          <p:spTgt spid="71706"/>
                                        </p:tgtEl>
                                        <p:attrNameLst>
                                          <p:attrName>style.visibility</p:attrName>
                                        </p:attrNameLst>
                                      </p:cBhvr>
                                      <p:to>
                                        <p:strVal val="visible"/>
                                      </p:to>
                                    </p:set>
                                    <p:animEffect transition="in" filter="wipe(right)">
                                      <p:cBhvr>
                                        <p:cTn id="40" dur="500"/>
                                        <p:tgtEl>
                                          <p:spTgt spid="71706"/>
                                        </p:tgtEl>
                                      </p:cBhvr>
                                    </p:animEffect>
                                  </p:childTnLst>
                                </p:cTn>
                              </p:par>
                            </p:childTnLst>
                          </p:cTn>
                        </p:par>
                        <p:par>
                          <p:cTn id="41" fill="hold" nodeType="afterGroup">
                            <p:stCondLst>
                              <p:cond delay="1000"/>
                            </p:stCondLst>
                            <p:childTnLst>
                              <p:par>
                                <p:cTn id="42" presetID="1" presetClass="entr" presetSubtype="0" fill="hold" grpId="0" nodeType="afterEffect">
                                  <p:stCondLst>
                                    <p:cond delay="0"/>
                                  </p:stCondLst>
                                  <p:childTnLst>
                                    <p:set>
                                      <p:cBhvr>
                                        <p:cTn id="43" dur="1" fill="hold">
                                          <p:stCondLst>
                                            <p:cond delay="499"/>
                                          </p:stCondLst>
                                        </p:cTn>
                                        <p:tgtEl>
                                          <p:spTgt spid="71712"/>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71686"/>
                                        </p:tgtEl>
                                        <p:attrNameLst>
                                          <p:attrName>style.visibility</p:attrName>
                                        </p:attrNameLst>
                                      </p:cBhvr>
                                      <p:to>
                                        <p:strVal val="visible"/>
                                      </p:to>
                                    </p:set>
                                    <p:animEffect transition="in" filter="wipe(down)">
                                      <p:cBhvr>
                                        <p:cTn id="48" dur="500"/>
                                        <p:tgtEl>
                                          <p:spTgt spid="71686"/>
                                        </p:tgtEl>
                                      </p:cBhvr>
                                    </p:animEffect>
                                  </p:childTnLst>
                                </p:cTn>
                              </p:par>
                            </p:childTnLst>
                          </p:cTn>
                        </p:par>
                        <p:par>
                          <p:cTn id="49" fill="hold" nodeType="afterGroup">
                            <p:stCondLst>
                              <p:cond delay="500"/>
                            </p:stCondLst>
                            <p:childTnLst>
                              <p:par>
                                <p:cTn id="50" presetID="22" presetClass="entr" presetSubtype="2" fill="hold" nodeType="afterEffect">
                                  <p:stCondLst>
                                    <p:cond delay="0"/>
                                  </p:stCondLst>
                                  <p:childTnLst>
                                    <p:set>
                                      <p:cBhvr>
                                        <p:cTn id="51" dur="1" fill="hold">
                                          <p:stCondLst>
                                            <p:cond delay="0"/>
                                          </p:stCondLst>
                                        </p:cTn>
                                        <p:tgtEl>
                                          <p:spTgt spid="71685"/>
                                        </p:tgtEl>
                                        <p:attrNameLst>
                                          <p:attrName>style.visibility</p:attrName>
                                        </p:attrNameLst>
                                      </p:cBhvr>
                                      <p:to>
                                        <p:strVal val="visible"/>
                                      </p:to>
                                    </p:set>
                                    <p:animEffect transition="in" filter="wipe(right)">
                                      <p:cBhvr>
                                        <p:cTn id="52" dur="500"/>
                                        <p:tgtEl>
                                          <p:spTgt spid="71685"/>
                                        </p:tgtEl>
                                      </p:cBhvr>
                                    </p:animEffect>
                                  </p:childTnLst>
                                </p:cTn>
                              </p:par>
                            </p:childTnLst>
                          </p:cTn>
                        </p:par>
                        <p:par>
                          <p:cTn id="53" fill="hold" nodeType="afterGroup">
                            <p:stCondLst>
                              <p:cond delay="1000"/>
                            </p:stCondLst>
                            <p:childTnLst>
                              <p:par>
                                <p:cTn id="54" presetID="1" presetClass="entr" presetSubtype="0" fill="hold" grpId="0" nodeType="afterEffect">
                                  <p:stCondLst>
                                    <p:cond delay="0"/>
                                  </p:stCondLst>
                                  <p:childTnLst>
                                    <p:set>
                                      <p:cBhvr>
                                        <p:cTn id="55" dur="1" fill="hold">
                                          <p:stCondLst>
                                            <p:cond delay="499"/>
                                          </p:stCondLst>
                                        </p:cTn>
                                        <p:tgtEl>
                                          <p:spTgt spid="71713"/>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nodeType="clickEffect">
                                  <p:stCondLst>
                                    <p:cond delay="0"/>
                                  </p:stCondLst>
                                  <p:childTnLst>
                                    <p:set>
                                      <p:cBhvr>
                                        <p:cTn id="59" dur="1" fill="hold">
                                          <p:stCondLst>
                                            <p:cond delay="0"/>
                                          </p:stCondLst>
                                        </p:cTn>
                                        <p:tgtEl>
                                          <p:spTgt spid="71696"/>
                                        </p:tgtEl>
                                        <p:attrNameLst>
                                          <p:attrName>style.visibility</p:attrName>
                                        </p:attrNameLst>
                                      </p:cBhvr>
                                      <p:to>
                                        <p:strVal val="visible"/>
                                      </p:to>
                                    </p:set>
                                    <p:animEffect transition="in" filter="wipe(down)">
                                      <p:cBhvr>
                                        <p:cTn id="60" dur="500"/>
                                        <p:tgtEl>
                                          <p:spTgt spid="71696"/>
                                        </p:tgtEl>
                                      </p:cBhvr>
                                    </p:animEffect>
                                  </p:childTnLst>
                                </p:cTn>
                              </p:par>
                            </p:childTnLst>
                          </p:cTn>
                        </p:par>
                        <p:par>
                          <p:cTn id="61" fill="hold" nodeType="afterGroup">
                            <p:stCondLst>
                              <p:cond delay="500"/>
                            </p:stCondLst>
                            <p:childTnLst>
                              <p:par>
                                <p:cTn id="62" presetID="22" presetClass="entr" presetSubtype="2" fill="hold" nodeType="afterEffect">
                                  <p:stCondLst>
                                    <p:cond delay="0"/>
                                  </p:stCondLst>
                                  <p:childTnLst>
                                    <p:set>
                                      <p:cBhvr>
                                        <p:cTn id="63" dur="1" fill="hold">
                                          <p:stCondLst>
                                            <p:cond delay="0"/>
                                          </p:stCondLst>
                                        </p:cTn>
                                        <p:tgtEl>
                                          <p:spTgt spid="71709"/>
                                        </p:tgtEl>
                                        <p:attrNameLst>
                                          <p:attrName>style.visibility</p:attrName>
                                        </p:attrNameLst>
                                      </p:cBhvr>
                                      <p:to>
                                        <p:strVal val="visible"/>
                                      </p:to>
                                    </p:set>
                                    <p:animEffect transition="in" filter="wipe(right)">
                                      <p:cBhvr>
                                        <p:cTn id="64" dur="500"/>
                                        <p:tgtEl>
                                          <p:spTgt spid="71709"/>
                                        </p:tgtEl>
                                      </p:cBhvr>
                                    </p:animEffect>
                                  </p:childTnLst>
                                </p:cTn>
                              </p:par>
                            </p:childTnLst>
                          </p:cTn>
                        </p:par>
                        <p:par>
                          <p:cTn id="65" fill="hold" nodeType="afterGroup">
                            <p:stCondLst>
                              <p:cond delay="1000"/>
                            </p:stCondLst>
                            <p:childTnLst>
                              <p:par>
                                <p:cTn id="66" presetID="1" presetClass="entr" presetSubtype="0" fill="hold" grpId="0" nodeType="afterEffect">
                                  <p:stCondLst>
                                    <p:cond delay="0"/>
                                  </p:stCondLst>
                                  <p:childTnLst>
                                    <p:set>
                                      <p:cBhvr>
                                        <p:cTn id="67" dur="1" fill="hold">
                                          <p:stCondLst>
                                            <p:cond delay="499"/>
                                          </p:stCondLst>
                                        </p:cTn>
                                        <p:tgtEl>
                                          <p:spTgt spid="71715"/>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1" fill="hold" grpId="0" nodeType="clickEffect">
                                  <p:stCondLst>
                                    <p:cond delay="0"/>
                                  </p:stCondLst>
                                  <p:childTnLst>
                                    <p:set>
                                      <p:cBhvr>
                                        <p:cTn id="71" dur="1" fill="hold">
                                          <p:stCondLst>
                                            <p:cond delay="0"/>
                                          </p:stCondLst>
                                        </p:cTn>
                                        <p:tgtEl>
                                          <p:spTgt spid="71730"/>
                                        </p:tgtEl>
                                        <p:attrNameLst>
                                          <p:attrName>style.visibility</p:attrName>
                                        </p:attrNameLst>
                                      </p:cBhvr>
                                      <p:to>
                                        <p:strVal val="visible"/>
                                      </p:to>
                                    </p:set>
                                    <p:anim calcmode="lin" valueType="num">
                                      <p:cBhvr additive="base">
                                        <p:cTn id="72" dur="500" fill="hold"/>
                                        <p:tgtEl>
                                          <p:spTgt spid="71730"/>
                                        </p:tgtEl>
                                        <p:attrNameLst>
                                          <p:attrName>ppt_x</p:attrName>
                                        </p:attrNameLst>
                                      </p:cBhvr>
                                      <p:tavLst>
                                        <p:tav tm="0">
                                          <p:val>
                                            <p:strVal val="#ppt_x"/>
                                          </p:val>
                                        </p:tav>
                                        <p:tav tm="100000">
                                          <p:val>
                                            <p:strVal val="#ppt_x"/>
                                          </p:val>
                                        </p:tav>
                                      </p:tavLst>
                                    </p:anim>
                                    <p:anim calcmode="lin" valueType="num">
                                      <p:cBhvr additive="base">
                                        <p:cTn id="73" dur="500" fill="hold"/>
                                        <p:tgtEl>
                                          <p:spTgt spid="71730"/>
                                        </p:tgtEl>
                                        <p:attrNameLst>
                                          <p:attrName>ppt_y</p:attrName>
                                        </p:attrNameLst>
                                      </p:cBhvr>
                                      <p:tavLst>
                                        <p:tav tm="0">
                                          <p:val>
                                            <p:strVal val="0-#ppt_h/2"/>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71716"/>
                                        </p:tgtEl>
                                        <p:attrNameLst>
                                          <p:attrName>style.visibility</p:attrName>
                                        </p:attrNameLst>
                                      </p:cBhvr>
                                      <p:to>
                                        <p:strVal val="visible"/>
                                      </p:to>
                                    </p:set>
                                    <p:animEffect transition="in" filter="wipe(left)">
                                      <p:cBhvr>
                                        <p:cTn id="78" dur="500"/>
                                        <p:tgtEl>
                                          <p:spTgt spid="71716"/>
                                        </p:tgtEl>
                                      </p:cBhvr>
                                    </p:animEffect>
                                  </p:childTnLst>
                                </p:cTn>
                              </p:par>
                            </p:childTnLst>
                          </p:cTn>
                        </p:par>
                        <p:par>
                          <p:cTn id="79" fill="hold" nodeType="afterGroup">
                            <p:stCondLst>
                              <p:cond delay="500"/>
                            </p:stCondLst>
                            <p:childTnLst>
                              <p:par>
                                <p:cTn id="80" presetID="17" presetClass="entr" presetSubtype="10" fill="hold" nodeType="afterEffect">
                                  <p:stCondLst>
                                    <p:cond delay="0"/>
                                  </p:stCondLst>
                                  <p:childTnLst>
                                    <p:set>
                                      <p:cBhvr>
                                        <p:cTn id="81" dur="1" fill="hold">
                                          <p:stCondLst>
                                            <p:cond delay="0"/>
                                          </p:stCondLst>
                                        </p:cTn>
                                        <p:tgtEl>
                                          <p:spTgt spid="71717"/>
                                        </p:tgtEl>
                                        <p:attrNameLst>
                                          <p:attrName>style.visibility</p:attrName>
                                        </p:attrNameLst>
                                      </p:cBhvr>
                                      <p:to>
                                        <p:strVal val="visible"/>
                                      </p:to>
                                    </p:set>
                                    <p:anim calcmode="lin" valueType="num">
                                      <p:cBhvr>
                                        <p:cTn id="82" dur="500" fill="hold"/>
                                        <p:tgtEl>
                                          <p:spTgt spid="71717"/>
                                        </p:tgtEl>
                                        <p:attrNameLst>
                                          <p:attrName>ppt_w</p:attrName>
                                        </p:attrNameLst>
                                      </p:cBhvr>
                                      <p:tavLst>
                                        <p:tav tm="0">
                                          <p:val>
                                            <p:fltVal val="0"/>
                                          </p:val>
                                        </p:tav>
                                        <p:tav tm="100000">
                                          <p:val>
                                            <p:strVal val="#ppt_w"/>
                                          </p:val>
                                        </p:tav>
                                      </p:tavLst>
                                    </p:anim>
                                    <p:anim calcmode="lin" valueType="num">
                                      <p:cBhvr>
                                        <p:cTn id="83" dur="500" fill="hold"/>
                                        <p:tgtEl>
                                          <p:spTgt spid="71717"/>
                                        </p:tgtEl>
                                        <p:attrNameLst>
                                          <p:attrName>ppt_h</p:attrName>
                                        </p:attrNameLst>
                                      </p:cBhvr>
                                      <p:tavLst>
                                        <p:tav tm="0">
                                          <p:val>
                                            <p:strVal val="#ppt_h"/>
                                          </p:val>
                                        </p:tav>
                                        <p:tav tm="100000">
                                          <p:val>
                                            <p:strVal val="#ppt_h"/>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71722"/>
                                        </p:tgtEl>
                                        <p:attrNameLst>
                                          <p:attrName>style.visibility</p:attrName>
                                        </p:attrNameLst>
                                      </p:cBhvr>
                                      <p:to>
                                        <p:strVal val="visible"/>
                                      </p:to>
                                    </p:set>
                                    <p:animEffect transition="in" filter="wipe(left)">
                                      <p:cBhvr>
                                        <p:cTn id="88" dur="500"/>
                                        <p:tgtEl>
                                          <p:spTgt spid="71722"/>
                                        </p:tgtEl>
                                      </p:cBhvr>
                                    </p:animEffect>
                                  </p:childTnLst>
                                </p:cTn>
                              </p:par>
                            </p:childTnLst>
                          </p:cTn>
                        </p:par>
                        <p:par>
                          <p:cTn id="89" fill="hold" nodeType="afterGroup">
                            <p:stCondLst>
                              <p:cond delay="500"/>
                            </p:stCondLst>
                            <p:childTnLst>
                              <p:par>
                                <p:cTn id="90" presetID="1" presetClass="entr" presetSubtype="0" fill="hold" grpId="0" nodeType="afterEffect">
                                  <p:stCondLst>
                                    <p:cond delay="0"/>
                                  </p:stCondLst>
                                  <p:childTnLst>
                                    <p:set>
                                      <p:cBhvr>
                                        <p:cTn id="91" dur="1" fill="hold">
                                          <p:stCondLst>
                                            <p:cond delay="499"/>
                                          </p:stCondLst>
                                        </p:cTn>
                                        <p:tgtEl>
                                          <p:spTgt spid="717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0" grpId="0" autoUpdateAnimBg="0"/>
      <p:bldP spid="71711" grpId="0" autoUpdateAnimBg="0"/>
      <p:bldP spid="71712" grpId="0" autoUpdateAnimBg="0"/>
      <p:bldP spid="71713" grpId="0" autoUpdateAnimBg="0"/>
      <p:bldP spid="71715" grpId="0" autoUpdateAnimBg="0"/>
      <p:bldP spid="71729" grpId="0" autoUpdateAnimBg="0"/>
      <p:bldP spid="71730" grpId="0" autoUpdateAnimBg="0"/>
      <p:bldP spid="71731"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E5A4B4E-1F5C-4602-BC77-7719918EB7D7}"/>
              </a:ext>
            </a:extLst>
          </p:cNvPr>
          <p:cNvSpPr>
            <a:spLocks noGrp="1" noChangeArrowheads="1"/>
          </p:cNvSpPr>
          <p:nvPr>
            <p:ph type="title"/>
          </p:nvPr>
        </p:nvSpPr>
        <p:spPr>
          <a:xfrm>
            <a:off x="1459282" y="609600"/>
            <a:ext cx="9208718" cy="1143000"/>
          </a:xfrm>
        </p:spPr>
        <p:txBody>
          <a:bodyPr>
            <a:normAutofit fontScale="90000"/>
          </a:bodyPr>
          <a:lstStyle/>
          <a:p>
            <a:pPr algn="l"/>
            <a:r>
              <a:rPr lang="en-US" altLang="x-none" sz="3600" dirty="0">
                <a:latin typeface="Georgia" panose="02040502050405020303" pitchFamily="18" charset="0"/>
              </a:rPr>
              <a:t>Error Variable: Required Conditions for better performance of simple linear regression</a:t>
            </a:r>
          </a:p>
        </p:txBody>
      </p:sp>
      <p:sp>
        <p:nvSpPr>
          <p:cNvPr id="16387" name="Rectangle 3">
            <a:extLst>
              <a:ext uri="{FF2B5EF4-FFF2-40B4-BE49-F238E27FC236}">
                <a16:creationId xmlns:a16="http://schemas.microsoft.com/office/drawing/2014/main" id="{B51BDD08-B899-46B7-B010-91D2605594DC}"/>
              </a:ext>
            </a:extLst>
          </p:cNvPr>
          <p:cNvSpPr>
            <a:spLocks noGrp="1" noChangeArrowheads="1"/>
          </p:cNvSpPr>
          <p:nvPr>
            <p:ph type="body" idx="1"/>
          </p:nvPr>
        </p:nvSpPr>
        <p:spPr>
          <a:xfrm>
            <a:off x="1981200" y="1905000"/>
            <a:ext cx="8458200" cy="4114800"/>
          </a:xfrm>
        </p:spPr>
        <p:txBody>
          <a:bodyPr>
            <a:normAutofit/>
          </a:bodyPr>
          <a:lstStyle/>
          <a:p>
            <a:pPr>
              <a:lnSpc>
                <a:spcPct val="90000"/>
              </a:lnSpc>
            </a:pPr>
            <a:r>
              <a:rPr lang="en-US" altLang="x-none" sz="2400" dirty="0">
                <a:latin typeface="Georgia" panose="02040502050405020303" pitchFamily="18" charset="0"/>
              </a:rPr>
              <a:t>The error e is a critical part of the regression model.</a:t>
            </a:r>
          </a:p>
          <a:p>
            <a:pPr>
              <a:lnSpc>
                <a:spcPct val="90000"/>
              </a:lnSpc>
            </a:pPr>
            <a:r>
              <a:rPr lang="en-US" altLang="x-none" sz="2400" dirty="0">
                <a:latin typeface="Georgia" panose="02040502050405020303" pitchFamily="18" charset="0"/>
              </a:rPr>
              <a:t>Four requirements involving the distribution of e must be satisfied.</a:t>
            </a:r>
          </a:p>
          <a:p>
            <a:pPr lvl="1">
              <a:lnSpc>
                <a:spcPct val="90000"/>
              </a:lnSpc>
            </a:pPr>
            <a:r>
              <a:rPr lang="en-US" altLang="x-none" dirty="0">
                <a:latin typeface="Georgia" panose="02040502050405020303" pitchFamily="18" charset="0"/>
              </a:rPr>
              <a:t>The probability distribution of e is normal.</a:t>
            </a:r>
          </a:p>
          <a:p>
            <a:pPr lvl="1">
              <a:lnSpc>
                <a:spcPct val="90000"/>
              </a:lnSpc>
            </a:pPr>
            <a:r>
              <a:rPr lang="en-US" altLang="x-none" dirty="0">
                <a:latin typeface="Georgia" panose="02040502050405020303" pitchFamily="18" charset="0"/>
              </a:rPr>
              <a:t>The mean of e is zero: E(e) = 0.</a:t>
            </a:r>
          </a:p>
          <a:p>
            <a:pPr lvl="1">
              <a:lnSpc>
                <a:spcPct val="90000"/>
              </a:lnSpc>
            </a:pPr>
            <a:r>
              <a:rPr lang="en-US" altLang="x-none" dirty="0">
                <a:latin typeface="Georgia" panose="02040502050405020303" pitchFamily="18" charset="0"/>
              </a:rPr>
              <a:t>The standard deviation of e is s</a:t>
            </a:r>
            <a:r>
              <a:rPr lang="en-US" altLang="x-none" baseline="-25000" dirty="0">
                <a:latin typeface="Georgia" panose="02040502050405020303" pitchFamily="18" charset="0"/>
              </a:rPr>
              <a:t>e </a:t>
            </a:r>
            <a:r>
              <a:rPr lang="en-US" altLang="x-none" dirty="0">
                <a:latin typeface="Georgia" panose="02040502050405020303" pitchFamily="18" charset="0"/>
              </a:rPr>
              <a:t>for all values of X.</a:t>
            </a:r>
          </a:p>
          <a:p>
            <a:pPr lvl="1">
              <a:lnSpc>
                <a:spcPct val="90000"/>
              </a:lnSpc>
            </a:pPr>
            <a:r>
              <a:rPr lang="en-US" altLang="x-none" dirty="0">
                <a:latin typeface="Georgia" panose="02040502050405020303" pitchFamily="18" charset="0"/>
              </a:rPr>
              <a:t>The set of errors associated with different values of Y are all independent.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8B78AEAF-B9CC-4EF1-A06E-9D62B219D6D4}"/>
              </a:ext>
            </a:extLst>
          </p:cNvPr>
          <p:cNvSpPr>
            <a:spLocks noGrp="1" noChangeArrowheads="1"/>
          </p:cNvSpPr>
          <p:nvPr>
            <p:ph type="title"/>
          </p:nvPr>
        </p:nvSpPr>
        <p:spPr>
          <a:xfrm>
            <a:off x="2133600" y="304800"/>
            <a:ext cx="7772400" cy="1143000"/>
          </a:xfrm>
        </p:spPr>
        <p:txBody>
          <a:bodyPr/>
          <a:lstStyle/>
          <a:p>
            <a:r>
              <a:rPr lang="en-US" altLang="x-none"/>
              <a:t>The Normality of </a:t>
            </a:r>
            <a:r>
              <a:rPr lang="en-US" altLang="x-none">
                <a:latin typeface="Symbol" panose="05050102010706020507" pitchFamily="18" charset="2"/>
              </a:rPr>
              <a:t>e</a:t>
            </a:r>
          </a:p>
        </p:txBody>
      </p:sp>
      <p:grpSp>
        <p:nvGrpSpPr>
          <p:cNvPr id="78852" name="Group 4">
            <a:extLst>
              <a:ext uri="{FF2B5EF4-FFF2-40B4-BE49-F238E27FC236}">
                <a16:creationId xmlns:a16="http://schemas.microsoft.com/office/drawing/2014/main" id="{259E9EC3-2B2B-4ACE-B20F-C9FA4464CF43}"/>
              </a:ext>
            </a:extLst>
          </p:cNvPr>
          <p:cNvGrpSpPr>
            <a:grpSpLocks/>
          </p:cNvGrpSpPr>
          <p:nvPr/>
        </p:nvGrpSpPr>
        <p:grpSpPr bwMode="auto">
          <a:xfrm>
            <a:off x="6886578" y="1520131"/>
            <a:ext cx="2743200" cy="2743200"/>
            <a:chOff x="3216" y="1536"/>
            <a:chExt cx="1728" cy="1728"/>
          </a:xfrm>
        </p:grpSpPr>
        <p:sp>
          <p:nvSpPr>
            <p:cNvPr id="78853" name="Line 5">
              <a:extLst>
                <a:ext uri="{FF2B5EF4-FFF2-40B4-BE49-F238E27FC236}">
                  <a16:creationId xmlns:a16="http://schemas.microsoft.com/office/drawing/2014/main" id="{74F31807-F4D9-418B-8696-11E38C7B7984}"/>
                </a:ext>
              </a:extLst>
            </p:cNvPr>
            <p:cNvSpPr>
              <a:spLocks noChangeShapeType="1"/>
            </p:cNvSpPr>
            <p:nvPr/>
          </p:nvSpPr>
          <p:spPr bwMode="auto">
            <a:xfrm flipV="1">
              <a:off x="3216" y="1536"/>
              <a:ext cx="1584" cy="91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8854" name="Line 6">
              <a:extLst>
                <a:ext uri="{FF2B5EF4-FFF2-40B4-BE49-F238E27FC236}">
                  <a16:creationId xmlns:a16="http://schemas.microsoft.com/office/drawing/2014/main" id="{E5C40ED9-71E4-4561-B303-E27E203207AF}"/>
                </a:ext>
              </a:extLst>
            </p:cNvPr>
            <p:cNvSpPr>
              <a:spLocks noChangeShapeType="1"/>
            </p:cNvSpPr>
            <p:nvPr/>
          </p:nvSpPr>
          <p:spPr bwMode="auto">
            <a:xfrm flipV="1">
              <a:off x="3216" y="2160"/>
              <a:ext cx="1728" cy="1104"/>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sp>
        <p:nvSpPr>
          <p:cNvPr id="78855" name="Text Box 7">
            <a:extLst>
              <a:ext uri="{FF2B5EF4-FFF2-40B4-BE49-F238E27FC236}">
                <a16:creationId xmlns:a16="http://schemas.microsoft.com/office/drawing/2014/main" id="{6A88E0F2-9AC8-40CC-BD3A-DB8A3A8A3113}"/>
              </a:ext>
            </a:extLst>
          </p:cNvPr>
          <p:cNvSpPr txBox="1">
            <a:spLocks noChangeArrowheads="1"/>
          </p:cNvSpPr>
          <p:nvPr/>
        </p:nvSpPr>
        <p:spPr bwMode="auto">
          <a:xfrm>
            <a:off x="2006600" y="4724400"/>
            <a:ext cx="4495800" cy="1938992"/>
          </a:xfrm>
          <a:prstGeom prst="rect">
            <a:avLst/>
          </a:prstGeom>
          <a:solidFill>
            <a:srgbClr val="D1D1D1"/>
          </a:solidFill>
          <a:ln w="9525">
            <a:solidFill>
              <a:schemeClr val="accent2"/>
            </a:solidFill>
            <a:miter lim="800000"/>
            <a:headEnd/>
            <a:tailEnd/>
          </a:ln>
          <a:effectLst>
            <a:outerShdw dist="53882" dir="18900000" algn="ctr" rotWithShape="0">
              <a:schemeClr val="accent2"/>
            </a:outerShdw>
          </a:effectLst>
        </p:spPr>
        <p:txBody>
          <a:bodyPr>
            <a:spAutoFit/>
          </a:bodyPr>
          <a:lstStyle/>
          <a:p>
            <a:pPr algn="l"/>
            <a:r>
              <a:rPr lang="en-US" altLang="x-none" sz="2400"/>
              <a:t>From the first three assumptions we</a:t>
            </a:r>
          </a:p>
          <a:p>
            <a:pPr algn="l"/>
            <a:r>
              <a:rPr lang="en-US" altLang="x-none" sz="2400"/>
              <a:t>have: Y is normally distributed with mean E(Y) = </a:t>
            </a:r>
            <a:r>
              <a:rPr lang="en-US" altLang="x-none" sz="2400">
                <a:latin typeface="Symbol" panose="05050102010706020507" pitchFamily="18" charset="2"/>
              </a:rPr>
              <a:t>b</a:t>
            </a:r>
            <a:r>
              <a:rPr lang="en-US" altLang="x-none" sz="2400" baseline="-25000"/>
              <a:t>0</a:t>
            </a:r>
            <a:r>
              <a:rPr lang="en-US" altLang="x-none" sz="2400"/>
              <a:t> + </a:t>
            </a:r>
            <a:r>
              <a:rPr lang="en-US" altLang="x-none" sz="2400">
                <a:latin typeface="Symbol" panose="05050102010706020507" pitchFamily="18" charset="2"/>
              </a:rPr>
              <a:t>b</a:t>
            </a:r>
            <a:r>
              <a:rPr lang="en-US" altLang="x-none" sz="2400" baseline="-25000"/>
              <a:t>1</a:t>
            </a:r>
            <a:r>
              <a:rPr lang="en-US" altLang="x-none" sz="2400"/>
              <a:t>X, and a constant standard deviation </a:t>
            </a:r>
            <a:r>
              <a:rPr lang="en-US" altLang="x-none" sz="2400">
                <a:latin typeface="Symbol" panose="05050102010706020507" pitchFamily="18" charset="2"/>
              </a:rPr>
              <a:t>s</a:t>
            </a:r>
            <a:r>
              <a:rPr lang="en-US" altLang="x-none" sz="2400" baseline="-25000">
                <a:latin typeface="Symbol" panose="05050102010706020507" pitchFamily="18" charset="2"/>
              </a:rPr>
              <a:t>e</a:t>
            </a:r>
            <a:endParaRPr lang="en-US" altLang="x-none" sz="2400"/>
          </a:p>
        </p:txBody>
      </p:sp>
      <p:sp>
        <p:nvSpPr>
          <p:cNvPr id="78856" name="Line 8">
            <a:extLst>
              <a:ext uri="{FF2B5EF4-FFF2-40B4-BE49-F238E27FC236}">
                <a16:creationId xmlns:a16="http://schemas.microsoft.com/office/drawing/2014/main" id="{575E3BFC-D6AD-404D-9C86-675D36063FA9}"/>
              </a:ext>
            </a:extLst>
          </p:cNvPr>
          <p:cNvSpPr>
            <a:spLocks noChangeShapeType="1"/>
          </p:cNvSpPr>
          <p:nvPr/>
        </p:nvSpPr>
        <p:spPr bwMode="auto">
          <a:xfrm>
            <a:off x="5972175" y="1919288"/>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8857" name="Line 9">
            <a:extLst>
              <a:ext uri="{FF2B5EF4-FFF2-40B4-BE49-F238E27FC236}">
                <a16:creationId xmlns:a16="http://schemas.microsoft.com/office/drawing/2014/main" id="{BB459B5D-DBF8-4801-ACC5-010706870178}"/>
              </a:ext>
            </a:extLst>
          </p:cNvPr>
          <p:cNvSpPr>
            <a:spLocks noChangeShapeType="1"/>
          </p:cNvSpPr>
          <p:nvPr/>
        </p:nvSpPr>
        <p:spPr bwMode="auto">
          <a:xfrm>
            <a:off x="5972175" y="4586288"/>
            <a:ext cx="403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8858" name="Line 10">
            <a:extLst>
              <a:ext uri="{FF2B5EF4-FFF2-40B4-BE49-F238E27FC236}">
                <a16:creationId xmlns:a16="http://schemas.microsoft.com/office/drawing/2014/main" id="{3847F29A-4EFA-4157-B8C5-43C3A43585E0}"/>
              </a:ext>
            </a:extLst>
          </p:cNvPr>
          <p:cNvSpPr>
            <a:spLocks noChangeShapeType="1"/>
          </p:cNvSpPr>
          <p:nvPr/>
        </p:nvSpPr>
        <p:spPr bwMode="auto">
          <a:xfrm flipV="1">
            <a:off x="5969000" y="2209801"/>
            <a:ext cx="3365500" cy="19716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8859" name="Line 11">
            <a:extLst>
              <a:ext uri="{FF2B5EF4-FFF2-40B4-BE49-F238E27FC236}">
                <a16:creationId xmlns:a16="http://schemas.microsoft.com/office/drawing/2014/main" id="{856B0E01-2B81-487A-BF5F-68E018C2AAB2}"/>
              </a:ext>
            </a:extLst>
          </p:cNvPr>
          <p:cNvSpPr>
            <a:spLocks noChangeShapeType="1"/>
          </p:cNvSpPr>
          <p:nvPr/>
        </p:nvSpPr>
        <p:spPr bwMode="auto">
          <a:xfrm rot="5400000">
            <a:off x="5877719" y="3740944"/>
            <a:ext cx="18430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nvGrpSpPr>
          <p:cNvPr id="78860" name="Group 12">
            <a:extLst>
              <a:ext uri="{FF2B5EF4-FFF2-40B4-BE49-F238E27FC236}">
                <a16:creationId xmlns:a16="http://schemas.microsoft.com/office/drawing/2014/main" id="{EAAEC0D1-7162-4D24-814C-B1E1B18D2483}"/>
              </a:ext>
            </a:extLst>
          </p:cNvPr>
          <p:cNvGrpSpPr>
            <a:grpSpLocks/>
          </p:cNvGrpSpPr>
          <p:nvPr/>
        </p:nvGrpSpPr>
        <p:grpSpPr bwMode="auto">
          <a:xfrm rot="5400000">
            <a:off x="7598133" y="5477216"/>
            <a:ext cx="864470" cy="369207"/>
            <a:chOff x="2202" y="1224"/>
            <a:chExt cx="1404" cy="576"/>
          </a:xfrm>
        </p:grpSpPr>
        <p:sp>
          <p:nvSpPr>
            <p:cNvPr id="78861" name="Freeform 13">
              <a:extLst>
                <a:ext uri="{FF2B5EF4-FFF2-40B4-BE49-F238E27FC236}">
                  <a16:creationId xmlns:a16="http://schemas.microsoft.com/office/drawing/2014/main" id="{101BA92C-4970-4379-8EDB-658088F90BDD}"/>
                </a:ext>
              </a:extLst>
            </p:cNvPr>
            <p:cNvSpPr>
              <a:spLocks/>
            </p:cNvSpPr>
            <p:nvPr/>
          </p:nvSpPr>
          <p:spPr bwMode="auto">
            <a:xfrm>
              <a:off x="2202" y="1224"/>
              <a:ext cx="300" cy="576"/>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sp>
          <p:nvSpPr>
            <p:cNvPr id="78862" name="Freeform 14">
              <a:extLst>
                <a:ext uri="{FF2B5EF4-FFF2-40B4-BE49-F238E27FC236}">
                  <a16:creationId xmlns:a16="http://schemas.microsoft.com/office/drawing/2014/main" id="{8E33BD36-90FA-4E8F-A703-46DD965DE9B2}"/>
                </a:ext>
              </a:extLst>
            </p:cNvPr>
            <p:cNvSpPr>
              <a:spLocks/>
            </p:cNvSpPr>
            <p:nvPr/>
          </p:nvSpPr>
          <p:spPr bwMode="auto">
            <a:xfrm flipH="1">
              <a:off x="3306" y="1224"/>
              <a:ext cx="300" cy="576"/>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grpSp>
      <p:sp>
        <p:nvSpPr>
          <p:cNvPr id="78863" name="Line 15">
            <a:extLst>
              <a:ext uri="{FF2B5EF4-FFF2-40B4-BE49-F238E27FC236}">
                <a16:creationId xmlns:a16="http://schemas.microsoft.com/office/drawing/2014/main" id="{B6F592D0-4908-42AF-BF5D-7A02998BC85D}"/>
              </a:ext>
            </a:extLst>
          </p:cNvPr>
          <p:cNvSpPr>
            <a:spLocks noChangeShapeType="1"/>
          </p:cNvSpPr>
          <p:nvPr/>
        </p:nvSpPr>
        <p:spPr bwMode="auto">
          <a:xfrm rot="5400000">
            <a:off x="7036594" y="3442494"/>
            <a:ext cx="24399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8867" name="Line 19">
            <a:extLst>
              <a:ext uri="{FF2B5EF4-FFF2-40B4-BE49-F238E27FC236}">
                <a16:creationId xmlns:a16="http://schemas.microsoft.com/office/drawing/2014/main" id="{804AE0B9-FD57-4AC7-9791-617717853172}"/>
              </a:ext>
            </a:extLst>
          </p:cNvPr>
          <p:cNvSpPr>
            <a:spLocks noChangeShapeType="1"/>
          </p:cNvSpPr>
          <p:nvPr/>
        </p:nvSpPr>
        <p:spPr bwMode="auto">
          <a:xfrm rot="5400000">
            <a:off x="7758906" y="3099594"/>
            <a:ext cx="31257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8868" name="Text Box 20">
            <a:extLst>
              <a:ext uri="{FF2B5EF4-FFF2-40B4-BE49-F238E27FC236}">
                <a16:creationId xmlns:a16="http://schemas.microsoft.com/office/drawing/2014/main" id="{BE4FEFF6-CC33-434D-99D2-FFBFB40DA26F}"/>
              </a:ext>
            </a:extLst>
          </p:cNvPr>
          <p:cNvSpPr txBox="1">
            <a:spLocks noChangeArrowheads="1"/>
          </p:cNvSpPr>
          <p:nvPr/>
        </p:nvSpPr>
        <p:spPr bwMode="auto">
          <a:xfrm>
            <a:off x="9017001" y="1828801"/>
            <a:ext cx="392113" cy="3667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latin typeface="Symbol" panose="05050102010706020507" pitchFamily="18" charset="2"/>
              </a:rPr>
              <a:t>m</a:t>
            </a:r>
            <a:r>
              <a:rPr lang="en-US" altLang="x-none" baseline="-25000">
                <a:latin typeface="Symbol" panose="05050102010706020507" pitchFamily="18" charset="2"/>
              </a:rPr>
              <a:t>3</a:t>
            </a:r>
            <a:endParaRPr lang="en-US" altLang="x-none">
              <a:latin typeface="Symbol" panose="05050102010706020507" pitchFamily="18" charset="2"/>
            </a:endParaRPr>
          </a:p>
        </p:txBody>
      </p:sp>
      <p:grpSp>
        <p:nvGrpSpPr>
          <p:cNvPr id="78869" name="Group 21">
            <a:extLst>
              <a:ext uri="{FF2B5EF4-FFF2-40B4-BE49-F238E27FC236}">
                <a16:creationId xmlns:a16="http://schemas.microsoft.com/office/drawing/2014/main" id="{867560A8-4AF2-4AE1-B24E-EC2DEE3A246A}"/>
              </a:ext>
            </a:extLst>
          </p:cNvPr>
          <p:cNvGrpSpPr>
            <a:grpSpLocks/>
          </p:cNvGrpSpPr>
          <p:nvPr/>
        </p:nvGrpSpPr>
        <p:grpSpPr bwMode="auto">
          <a:xfrm>
            <a:off x="5054600" y="3419623"/>
            <a:ext cx="2438400" cy="369588"/>
            <a:chOff x="2292" y="2695"/>
            <a:chExt cx="734" cy="257"/>
          </a:xfrm>
        </p:grpSpPr>
        <p:sp>
          <p:nvSpPr>
            <p:cNvPr id="78870" name="Line 22">
              <a:extLst>
                <a:ext uri="{FF2B5EF4-FFF2-40B4-BE49-F238E27FC236}">
                  <a16:creationId xmlns:a16="http://schemas.microsoft.com/office/drawing/2014/main" id="{6209AB5F-F5CF-4E9D-9A1E-59ED1F91355B}"/>
                </a:ext>
              </a:extLst>
            </p:cNvPr>
            <p:cNvSpPr>
              <a:spLocks noChangeShapeType="1"/>
            </p:cNvSpPr>
            <p:nvPr/>
          </p:nvSpPr>
          <p:spPr bwMode="auto">
            <a:xfrm>
              <a:off x="2450" y="2889"/>
              <a:ext cx="576"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8871" name="Text Box 23">
              <a:extLst>
                <a:ext uri="{FF2B5EF4-FFF2-40B4-BE49-F238E27FC236}">
                  <a16:creationId xmlns:a16="http://schemas.microsoft.com/office/drawing/2014/main" id="{B493FF40-2CB7-45ED-AA69-DC597592359D}"/>
                </a:ext>
              </a:extLst>
            </p:cNvPr>
            <p:cNvSpPr txBox="1">
              <a:spLocks noChangeArrowheads="1"/>
            </p:cNvSpPr>
            <p:nvPr/>
          </p:nvSpPr>
          <p:spPr bwMode="auto">
            <a:xfrm>
              <a:off x="2292" y="2695"/>
              <a:ext cx="306"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latin typeface="Symbol" panose="05050102010706020507" pitchFamily="18" charset="2"/>
                </a:rPr>
                <a:t>b</a:t>
              </a:r>
              <a:r>
                <a:rPr lang="en-US" altLang="x-none" baseline="-25000"/>
                <a:t>0</a:t>
              </a:r>
              <a:r>
                <a:rPr lang="en-US" altLang="x-none"/>
                <a:t> + </a:t>
              </a:r>
              <a:r>
                <a:rPr lang="en-US" altLang="x-none">
                  <a:latin typeface="Symbol" panose="05050102010706020507" pitchFamily="18" charset="2"/>
                </a:rPr>
                <a:t>b</a:t>
              </a:r>
              <a:r>
                <a:rPr lang="en-US" altLang="x-none" baseline="-25000"/>
                <a:t>1</a:t>
              </a:r>
              <a:r>
                <a:rPr lang="en-US" altLang="x-none"/>
                <a:t>X</a:t>
              </a:r>
              <a:r>
                <a:rPr lang="en-US" altLang="x-none" baseline="-25000"/>
                <a:t>1</a:t>
              </a:r>
            </a:p>
          </p:txBody>
        </p:sp>
      </p:grpSp>
      <p:grpSp>
        <p:nvGrpSpPr>
          <p:cNvPr id="78872" name="Group 24">
            <a:extLst>
              <a:ext uri="{FF2B5EF4-FFF2-40B4-BE49-F238E27FC236}">
                <a16:creationId xmlns:a16="http://schemas.microsoft.com/office/drawing/2014/main" id="{99E3F318-D525-4C23-909D-E2AE68C0F82F}"/>
              </a:ext>
            </a:extLst>
          </p:cNvPr>
          <p:cNvGrpSpPr>
            <a:grpSpLocks/>
          </p:cNvGrpSpPr>
          <p:nvPr/>
        </p:nvGrpSpPr>
        <p:grpSpPr bwMode="auto">
          <a:xfrm>
            <a:off x="5026026" y="2513007"/>
            <a:ext cx="3914775" cy="369902"/>
            <a:chOff x="2217" y="2168"/>
            <a:chExt cx="1721" cy="232"/>
          </a:xfrm>
        </p:grpSpPr>
        <p:sp>
          <p:nvSpPr>
            <p:cNvPr id="78873" name="Line 25">
              <a:extLst>
                <a:ext uri="{FF2B5EF4-FFF2-40B4-BE49-F238E27FC236}">
                  <a16:creationId xmlns:a16="http://schemas.microsoft.com/office/drawing/2014/main" id="{88640353-ABD9-443C-A969-81814AE43ED5}"/>
                </a:ext>
              </a:extLst>
            </p:cNvPr>
            <p:cNvSpPr>
              <a:spLocks noChangeShapeType="1"/>
            </p:cNvSpPr>
            <p:nvPr/>
          </p:nvSpPr>
          <p:spPr bwMode="auto">
            <a:xfrm flipV="1">
              <a:off x="2450" y="2376"/>
              <a:ext cx="1488"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8874" name="Text Box 26">
              <a:extLst>
                <a:ext uri="{FF2B5EF4-FFF2-40B4-BE49-F238E27FC236}">
                  <a16:creationId xmlns:a16="http://schemas.microsoft.com/office/drawing/2014/main" id="{D8CCB5F6-1B1D-40F2-B38D-D62ABBF6C9E8}"/>
                </a:ext>
              </a:extLst>
            </p:cNvPr>
            <p:cNvSpPr txBox="1">
              <a:spLocks noChangeArrowheads="1"/>
            </p:cNvSpPr>
            <p:nvPr/>
          </p:nvSpPr>
          <p:spPr bwMode="auto">
            <a:xfrm>
              <a:off x="2217" y="2168"/>
              <a:ext cx="462"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latin typeface="Symbol" panose="05050102010706020507" pitchFamily="18" charset="2"/>
                </a:rPr>
                <a:t>b</a:t>
              </a:r>
              <a:r>
                <a:rPr lang="en-US" altLang="x-none" baseline="-25000"/>
                <a:t>0</a:t>
              </a:r>
              <a:r>
                <a:rPr lang="en-US" altLang="x-none"/>
                <a:t> + </a:t>
              </a:r>
              <a:r>
                <a:rPr lang="en-US" altLang="x-none">
                  <a:latin typeface="Symbol" panose="05050102010706020507" pitchFamily="18" charset="2"/>
                </a:rPr>
                <a:t>b</a:t>
              </a:r>
              <a:r>
                <a:rPr lang="en-US" altLang="x-none" baseline="-25000"/>
                <a:t>1 </a:t>
              </a:r>
              <a:r>
                <a:rPr lang="en-US" altLang="x-none"/>
                <a:t>X</a:t>
              </a:r>
              <a:r>
                <a:rPr lang="en-US" altLang="x-none" baseline="-25000"/>
                <a:t>2</a:t>
              </a:r>
            </a:p>
          </p:txBody>
        </p:sp>
      </p:grpSp>
      <p:grpSp>
        <p:nvGrpSpPr>
          <p:cNvPr id="78875" name="Group 27">
            <a:extLst>
              <a:ext uri="{FF2B5EF4-FFF2-40B4-BE49-F238E27FC236}">
                <a16:creationId xmlns:a16="http://schemas.microsoft.com/office/drawing/2014/main" id="{060C1ACD-1538-4CB5-9F5C-046210B9DE8B}"/>
              </a:ext>
            </a:extLst>
          </p:cNvPr>
          <p:cNvGrpSpPr>
            <a:grpSpLocks/>
          </p:cNvGrpSpPr>
          <p:nvPr/>
        </p:nvGrpSpPr>
        <p:grpSpPr bwMode="auto">
          <a:xfrm>
            <a:off x="5014914" y="1903412"/>
            <a:ext cx="4306887" cy="369888"/>
            <a:chOff x="2135" y="1784"/>
            <a:chExt cx="2571" cy="233"/>
          </a:xfrm>
        </p:grpSpPr>
        <p:sp>
          <p:nvSpPr>
            <p:cNvPr id="78876" name="Line 28">
              <a:extLst>
                <a:ext uri="{FF2B5EF4-FFF2-40B4-BE49-F238E27FC236}">
                  <a16:creationId xmlns:a16="http://schemas.microsoft.com/office/drawing/2014/main" id="{8A1C6859-8532-461E-A52B-B19D8B4E4F09}"/>
                </a:ext>
              </a:extLst>
            </p:cNvPr>
            <p:cNvSpPr>
              <a:spLocks noChangeShapeType="1"/>
            </p:cNvSpPr>
            <p:nvPr/>
          </p:nvSpPr>
          <p:spPr bwMode="auto">
            <a:xfrm>
              <a:off x="2498" y="1977"/>
              <a:ext cx="2208"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8877" name="Text Box 29">
              <a:extLst>
                <a:ext uri="{FF2B5EF4-FFF2-40B4-BE49-F238E27FC236}">
                  <a16:creationId xmlns:a16="http://schemas.microsoft.com/office/drawing/2014/main" id="{3DD407E9-736A-4FBB-9BC0-854B73AD7CA1}"/>
                </a:ext>
              </a:extLst>
            </p:cNvPr>
            <p:cNvSpPr txBox="1">
              <a:spLocks noChangeArrowheads="1"/>
            </p:cNvSpPr>
            <p:nvPr/>
          </p:nvSpPr>
          <p:spPr bwMode="auto">
            <a:xfrm>
              <a:off x="2135" y="1784"/>
              <a:ext cx="62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latin typeface="Symbol" panose="05050102010706020507" pitchFamily="18" charset="2"/>
                </a:rPr>
                <a:t>b</a:t>
              </a:r>
              <a:r>
                <a:rPr lang="en-US" altLang="x-none" baseline="-25000"/>
                <a:t>0</a:t>
              </a:r>
              <a:r>
                <a:rPr lang="en-US" altLang="x-none"/>
                <a:t> + </a:t>
              </a:r>
              <a:r>
                <a:rPr lang="en-US" altLang="x-none">
                  <a:latin typeface="Symbol" panose="05050102010706020507" pitchFamily="18" charset="2"/>
                </a:rPr>
                <a:t>b</a:t>
              </a:r>
              <a:r>
                <a:rPr lang="en-US" altLang="x-none" baseline="-25000"/>
                <a:t>1 </a:t>
              </a:r>
              <a:r>
                <a:rPr lang="en-US" altLang="x-none"/>
                <a:t>X</a:t>
              </a:r>
              <a:r>
                <a:rPr lang="en-US" altLang="x-none" baseline="-25000"/>
                <a:t>3</a:t>
              </a:r>
            </a:p>
          </p:txBody>
        </p:sp>
      </p:grpSp>
      <p:grpSp>
        <p:nvGrpSpPr>
          <p:cNvPr id="78878" name="Group 30">
            <a:extLst>
              <a:ext uri="{FF2B5EF4-FFF2-40B4-BE49-F238E27FC236}">
                <a16:creationId xmlns:a16="http://schemas.microsoft.com/office/drawing/2014/main" id="{077855A0-0FE6-43D4-823F-3AC3E57B8ADD}"/>
              </a:ext>
            </a:extLst>
          </p:cNvPr>
          <p:cNvGrpSpPr>
            <a:grpSpLocks/>
          </p:cNvGrpSpPr>
          <p:nvPr/>
        </p:nvGrpSpPr>
        <p:grpSpPr bwMode="auto">
          <a:xfrm>
            <a:off x="7083426" y="2208216"/>
            <a:ext cx="1019175" cy="458788"/>
            <a:chOff x="3390" y="1919"/>
            <a:chExt cx="642" cy="289"/>
          </a:xfrm>
        </p:grpSpPr>
        <p:sp>
          <p:nvSpPr>
            <p:cNvPr id="78879" name="Text Box 31">
              <a:extLst>
                <a:ext uri="{FF2B5EF4-FFF2-40B4-BE49-F238E27FC236}">
                  <a16:creationId xmlns:a16="http://schemas.microsoft.com/office/drawing/2014/main" id="{A8F1C29D-C9BB-46CA-BAE5-83AFE09799D0}"/>
                </a:ext>
              </a:extLst>
            </p:cNvPr>
            <p:cNvSpPr txBox="1">
              <a:spLocks noChangeArrowheads="1"/>
            </p:cNvSpPr>
            <p:nvPr/>
          </p:nvSpPr>
          <p:spPr bwMode="auto">
            <a:xfrm>
              <a:off x="3390" y="1919"/>
              <a:ext cx="53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t>E(Y|X</a:t>
              </a:r>
              <a:r>
                <a:rPr lang="en-US" altLang="x-none" baseline="-25000"/>
                <a:t>2</a:t>
              </a:r>
              <a:r>
                <a:rPr lang="en-US" altLang="x-none"/>
                <a:t>)</a:t>
              </a:r>
            </a:p>
          </p:txBody>
        </p:sp>
        <p:sp>
          <p:nvSpPr>
            <p:cNvPr id="78880" name="Line 32">
              <a:extLst>
                <a:ext uri="{FF2B5EF4-FFF2-40B4-BE49-F238E27FC236}">
                  <a16:creationId xmlns:a16="http://schemas.microsoft.com/office/drawing/2014/main" id="{4B95697E-E36E-4F6A-8518-481053FED624}"/>
                </a:ext>
              </a:extLst>
            </p:cNvPr>
            <p:cNvSpPr>
              <a:spLocks noChangeShapeType="1"/>
            </p:cNvSpPr>
            <p:nvPr/>
          </p:nvSpPr>
          <p:spPr bwMode="auto">
            <a:xfrm>
              <a:off x="3840" y="2112"/>
              <a:ext cx="19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grpSp>
        <p:nvGrpSpPr>
          <p:cNvPr id="78881" name="Group 33">
            <a:extLst>
              <a:ext uri="{FF2B5EF4-FFF2-40B4-BE49-F238E27FC236}">
                <a16:creationId xmlns:a16="http://schemas.microsoft.com/office/drawing/2014/main" id="{01D0F34B-13EE-4C96-8B72-A575AC650BEF}"/>
              </a:ext>
            </a:extLst>
          </p:cNvPr>
          <p:cNvGrpSpPr>
            <a:grpSpLocks/>
          </p:cNvGrpSpPr>
          <p:nvPr/>
        </p:nvGrpSpPr>
        <p:grpSpPr bwMode="auto">
          <a:xfrm>
            <a:off x="8534404" y="1217614"/>
            <a:ext cx="854076" cy="763588"/>
            <a:chOff x="4304" y="1400"/>
            <a:chExt cx="538" cy="481"/>
          </a:xfrm>
        </p:grpSpPr>
        <p:sp>
          <p:nvSpPr>
            <p:cNvPr id="78882" name="Text Box 34">
              <a:extLst>
                <a:ext uri="{FF2B5EF4-FFF2-40B4-BE49-F238E27FC236}">
                  <a16:creationId xmlns:a16="http://schemas.microsoft.com/office/drawing/2014/main" id="{29041AF2-EDF8-4AF4-9F8F-D9EB4A9D5222}"/>
                </a:ext>
              </a:extLst>
            </p:cNvPr>
            <p:cNvSpPr txBox="1">
              <a:spLocks noChangeArrowheads="1"/>
            </p:cNvSpPr>
            <p:nvPr/>
          </p:nvSpPr>
          <p:spPr bwMode="auto">
            <a:xfrm>
              <a:off x="4304" y="1400"/>
              <a:ext cx="53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t>E(Y|X</a:t>
              </a:r>
              <a:r>
                <a:rPr lang="en-US" altLang="x-none" baseline="-25000"/>
                <a:t>3</a:t>
              </a:r>
              <a:r>
                <a:rPr lang="en-US" altLang="x-none"/>
                <a:t>)</a:t>
              </a:r>
            </a:p>
          </p:txBody>
        </p:sp>
        <p:sp>
          <p:nvSpPr>
            <p:cNvPr id="78883" name="Line 35">
              <a:extLst>
                <a:ext uri="{FF2B5EF4-FFF2-40B4-BE49-F238E27FC236}">
                  <a16:creationId xmlns:a16="http://schemas.microsoft.com/office/drawing/2014/main" id="{E3B3B1E8-FD32-4C37-8A6F-A2695AC8030A}"/>
                </a:ext>
              </a:extLst>
            </p:cNvPr>
            <p:cNvSpPr>
              <a:spLocks noChangeShapeType="1"/>
            </p:cNvSpPr>
            <p:nvPr/>
          </p:nvSpPr>
          <p:spPr bwMode="auto">
            <a:xfrm>
              <a:off x="4658" y="1641"/>
              <a:ext cx="9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sp>
        <p:nvSpPr>
          <p:cNvPr id="78884" name="Text Box 36">
            <a:extLst>
              <a:ext uri="{FF2B5EF4-FFF2-40B4-BE49-F238E27FC236}">
                <a16:creationId xmlns:a16="http://schemas.microsoft.com/office/drawing/2014/main" id="{47CD6D9C-DF21-4807-A0A2-074CF0488CD6}"/>
              </a:ext>
            </a:extLst>
          </p:cNvPr>
          <p:cNvSpPr txBox="1">
            <a:spLocks noChangeArrowheads="1"/>
          </p:cNvSpPr>
          <p:nvPr/>
        </p:nvSpPr>
        <p:spPr bwMode="auto">
          <a:xfrm>
            <a:off x="6677025" y="4584978"/>
            <a:ext cx="38343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t>X</a:t>
            </a:r>
            <a:r>
              <a:rPr lang="en-US" altLang="x-none" baseline="-25000"/>
              <a:t>1</a:t>
            </a:r>
            <a:endParaRPr lang="en-US" altLang="x-none"/>
          </a:p>
        </p:txBody>
      </p:sp>
      <p:sp>
        <p:nvSpPr>
          <p:cNvPr id="78885" name="Text Box 37">
            <a:extLst>
              <a:ext uri="{FF2B5EF4-FFF2-40B4-BE49-F238E27FC236}">
                <a16:creationId xmlns:a16="http://schemas.microsoft.com/office/drawing/2014/main" id="{C56FC8D1-D08E-4590-8F16-84074B80774A}"/>
              </a:ext>
            </a:extLst>
          </p:cNvPr>
          <p:cNvSpPr txBox="1">
            <a:spLocks noChangeArrowheads="1"/>
          </p:cNvSpPr>
          <p:nvPr/>
        </p:nvSpPr>
        <p:spPr bwMode="auto">
          <a:xfrm>
            <a:off x="8124825" y="4584978"/>
            <a:ext cx="38343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t>X</a:t>
            </a:r>
            <a:r>
              <a:rPr lang="en-US" altLang="x-none" baseline="-25000"/>
              <a:t>2</a:t>
            </a:r>
            <a:endParaRPr lang="en-US" altLang="x-none"/>
          </a:p>
        </p:txBody>
      </p:sp>
      <p:sp>
        <p:nvSpPr>
          <p:cNvPr id="78886" name="Text Box 38">
            <a:extLst>
              <a:ext uri="{FF2B5EF4-FFF2-40B4-BE49-F238E27FC236}">
                <a16:creationId xmlns:a16="http://schemas.microsoft.com/office/drawing/2014/main" id="{B3B39932-4970-4172-8C85-57B7B789C049}"/>
              </a:ext>
            </a:extLst>
          </p:cNvPr>
          <p:cNvSpPr txBox="1">
            <a:spLocks noChangeArrowheads="1"/>
          </p:cNvSpPr>
          <p:nvPr/>
        </p:nvSpPr>
        <p:spPr bwMode="auto">
          <a:xfrm>
            <a:off x="9155113" y="4584978"/>
            <a:ext cx="38343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t>X</a:t>
            </a:r>
            <a:r>
              <a:rPr lang="en-US" altLang="x-none" baseline="-25000"/>
              <a:t>3</a:t>
            </a:r>
            <a:endParaRPr lang="en-US" altLang="x-none"/>
          </a:p>
        </p:txBody>
      </p:sp>
      <p:sp>
        <p:nvSpPr>
          <p:cNvPr id="78887" name="Text Box 39">
            <a:extLst>
              <a:ext uri="{FF2B5EF4-FFF2-40B4-BE49-F238E27FC236}">
                <a16:creationId xmlns:a16="http://schemas.microsoft.com/office/drawing/2014/main" id="{51670858-9518-47AF-8112-E75825341CC5}"/>
              </a:ext>
            </a:extLst>
          </p:cNvPr>
          <p:cNvSpPr txBox="1">
            <a:spLocks noChangeArrowheads="1"/>
          </p:cNvSpPr>
          <p:nvPr/>
        </p:nvSpPr>
        <p:spPr bwMode="auto">
          <a:xfrm>
            <a:off x="6502401" y="3352801"/>
            <a:ext cx="392113" cy="366713"/>
          </a:xfrm>
          <a:prstGeom prst="rect">
            <a:avLst/>
          </a:prstGeom>
          <a:noFill/>
          <a:ln>
            <a:noFill/>
          </a:ln>
          <a:effectLst/>
          <a:extLst>
            <a:ext uri="{909E8E84-426E-40DD-AFC4-6F175D3DCCD1}">
              <a14:hiddenFill xmlns:a14="http://schemas.microsoft.com/office/drawing/2010/main">
                <a:solidFill>
                  <a:srgbClr val="D1D1D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latin typeface="Symbol" panose="05050102010706020507" pitchFamily="18" charset="2"/>
              </a:rPr>
              <a:t>m</a:t>
            </a:r>
            <a:r>
              <a:rPr lang="en-US" altLang="x-none" baseline="-25000">
                <a:latin typeface="Symbol" panose="05050102010706020507" pitchFamily="18" charset="2"/>
              </a:rPr>
              <a:t>1</a:t>
            </a:r>
            <a:endParaRPr lang="en-US" altLang="x-none">
              <a:latin typeface="Symbol" panose="05050102010706020507" pitchFamily="18" charset="2"/>
            </a:endParaRPr>
          </a:p>
        </p:txBody>
      </p:sp>
      <p:grpSp>
        <p:nvGrpSpPr>
          <p:cNvPr id="78888" name="Group 40">
            <a:extLst>
              <a:ext uri="{FF2B5EF4-FFF2-40B4-BE49-F238E27FC236}">
                <a16:creationId xmlns:a16="http://schemas.microsoft.com/office/drawing/2014/main" id="{7E5A243D-0F12-477F-AAAC-F68ABD232817}"/>
              </a:ext>
            </a:extLst>
          </p:cNvPr>
          <p:cNvGrpSpPr>
            <a:grpSpLocks/>
          </p:cNvGrpSpPr>
          <p:nvPr/>
        </p:nvGrpSpPr>
        <p:grpSpPr bwMode="auto">
          <a:xfrm>
            <a:off x="6019802" y="2908303"/>
            <a:ext cx="854076" cy="687388"/>
            <a:chOff x="2720" y="2360"/>
            <a:chExt cx="538" cy="433"/>
          </a:xfrm>
        </p:grpSpPr>
        <p:sp>
          <p:nvSpPr>
            <p:cNvPr id="78889" name="Text Box 41">
              <a:extLst>
                <a:ext uri="{FF2B5EF4-FFF2-40B4-BE49-F238E27FC236}">
                  <a16:creationId xmlns:a16="http://schemas.microsoft.com/office/drawing/2014/main" id="{D128CF0B-410C-4055-851E-A391680248B6}"/>
                </a:ext>
              </a:extLst>
            </p:cNvPr>
            <p:cNvSpPr txBox="1">
              <a:spLocks noChangeArrowheads="1"/>
            </p:cNvSpPr>
            <p:nvPr/>
          </p:nvSpPr>
          <p:spPr bwMode="auto">
            <a:xfrm>
              <a:off x="2720" y="2360"/>
              <a:ext cx="53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t>E(Y|X</a:t>
              </a:r>
              <a:r>
                <a:rPr lang="en-US" altLang="x-none" baseline="-25000"/>
                <a:t>1</a:t>
              </a:r>
              <a:r>
                <a:rPr lang="en-US" altLang="x-none"/>
                <a:t>)</a:t>
              </a:r>
            </a:p>
          </p:txBody>
        </p:sp>
        <p:sp>
          <p:nvSpPr>
            <p:cNvPr id="78890" name="Line 42">
              <a:extLst>
                <a:ext uri="{FF2B5EF4-FFF2-40B4-BE49-F238E27FC236}">
                  <a16:creationId xmlns:a16="http://schemas.microsoft.com/office/drawing/2014/main" id="{5260B773-538D-4090-8EF3-FECCD2AE3D26}"/>
                </a:ext>
              </a:extLst>
            </p:cNvPr>
            <p:cNvSpPr>
              <a:spLocks noChangeShapeType="1"/>
            </p:cNvSpPr>
            <p:nvPr/>
          </p:nvSpPr>
          <p:spPr bwMode="auto">
            <a:xfrm>
              <a:off x="2978" y="2553"/>
              <a:ext cx="9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sp>
        <p:nvSpPr>
          <p:cNvPr id="78906" name="Text Box 58">
            <a:extLst>
              <a:ext uri="{FF2B5EF4-FFF2-40B4-BE49-F238E27FC236}">
                <a16:creationId xmlns:a16="http://schemas.microsoft.com/office/drawing/2014/main" id="{7A7593C4-4EBD-484B-B4F9-FAF77B4A75B4}"/>
              </a:ext>
            </a:extLst>
          </p:cNvPr>
          <p:cNvSpPr txBox="1">
            <a:spLocks noChangeArrowheads="1"/>
          </p:cNvSpPr>
          <p:nvPr/>
        </p:nvSpPr>
        <p:spPr bwMode="auto">
          <a:xfrm>
            <a:off x="7939088" y="2514601"/>
            <a:ext cx="392112" cy="3667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dirty="0">
                <a:latin typeface="Symbol" panose="05050102010706020507" pitchFamily="18" charset="2"/>
              </a:rPr>
              <a:t>m</a:t>
            </a:r>
            <a:r>
              <a:rPr lang="en-US" altLang="x-none" baseline="-25000" dirty="0">
                <a:latin typeface="Symbol" panose="05050102010706020507" pitchFamily="18" charset="2"/>
              </a:rPr>
              <a:t>2</a:t>
            </a:r>
            <a:endParaRPr lang="en-US" altLang="x-none" dirty="0">
              <a:latin typeface="Symbol" panose="05050102010706020507" pitchFamily="18" charset="2"/>
            </a:endParaRPr>
          </a:p>
        </p:txBody>
      </p:sp>
      <p:sp>
        <p:nvSpPr>
          <p:cNvPr id="78921" name="AutoShape 73">
            <a:extLst>
              <a:ext uri="{FF2B5EF4-FFF2-40B4-BE49-F238E27FC236}">
                <a16:creationId xmlns:a16="http://schemas.microsoft.com/office/drawing/2014/main" id="{4A8DAD1D-6B0E-4AEF-9808-350CD9CA27B2}"/>
              </a:ext>
            </a:extLst>
          </p:cNvPr>
          <p:cNvSpPr>
            <a:spLocks noChangeArrowheads="1"/>
          </p:cNvSpPr>
          <p:nvPr/>
        </p:nvSpPr>
        <p:spPr bwMode="auto">
          <a:xfrm>
            <a:off x="5892800" y="2286000"/>
            <a:ext cx="304800" cy="1371600"/>
          </a:xfrm>
          <a:prstGeom prst="upArrow">
            <a:avLst>
              <a:gd name="adj1" fmla="val 50000"/>
              <a:gd name="adj2" fmla="val 112500"/>
            </a:avLst>
          </a:prstGeom>
          <a:solidFill>
            <a:srgbClr val="00FF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nvGrpSpPr>
          <p:cNvPr id="3" name="Group 2">
            <a:extLst>
              <a:ext uri="{FF2B5EF4-FFF2-40B4-BE49-F238E27FC236}">
                <a16:creationId xmlns:a16="http://schemas.microsoft.com/office/drawing/2014/main" id="{A1D22474-D49C-4B88-94D0-E99CAE8A2919}"/>
              </a:ext>
            </a:extLst>
          </p:cNvPr>
          <p:cNvGrpSpPr/>
          <p:nvPr/>
        </p:nvGrpSpPr>
        <p:grpSpPr>
          <a:xfrm>
            <a:off x="7283141" y="1442925"/>
            <a:ext cx="3008313" cy="2701925"/>
            <a:chOff x="9457100" y="1960563"/>
            <a:chExt cx="3008313" cy="2701925"/>
          </a:xfrm>
        </p:grpSpPr>
        <p:grpSp>
          <p:nvGrpSpPr>
            <p:cNvPr id="73" name="Group 16">
              <a:extLst>
                <a:ext uri="{FF2B5EF4-FFF2-40B4-BE49-F238E27FC236}">
                  <a16:creationId xmlns:a16="http://schemas.microsoft.com/office/drawing/2014/main" id="{36D12B37-3631-43FE-8490-B10C1461DF4A}"/>
                </a:ext>
              </a:extLst>
            </p:cNvPr>
            <p:cNvGrpSpPr>
              <a:grpSpLocks/>
            </p:cNvGrpSpPr>
            <p:nvPr/>
          </p:nvGrpSpPr>
          <p:grpSpPr bwMode="auto">
            <a:xfrm rot="5400000">
              <a:off x="10415950" y="2959100"/>
              <a:ext cx="1389063" cy="646113"/>
              <a:chOff x="1776" y="1008"/>
              <a:chExt cx="2256" cy="1008"/>
            </a:xfrm>
          </p:grpSpPr>
          <p:sp>
            <p:nvSpPr>
              <p:cNvPr id="74" name="Freeform 17">
                <a:extLst>
                  <a:ext uri="{FF2B5EF4-FFF2-40B4-BE49-F238E27FC236}">
                    <a16:creationId xmlns:a16="http://schemas.microsoft.com/office/drawing/2014/main" id="{E84B7388-7E2C-4234-B958-1068BE4545F6}"/>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sp>
            <p:nvSpPr>
              <p:cNvPr id="75" name="Freeform 18">
                <a:extLst>
                  <a:ext uri="{FF2B5EF4-FFF2-40B4-BE49-F238E27FC236}">
                    <a16:creationId xmlns:a16="http://schemas.microsoft.com/office/drawing/2014/main" id="{47D5C60E-0B1F-4E0A-96FD-9EA5C32117AE}"/>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grpSp>
        <p:grpSp>
          <p:nvGrpSpPr>
            <p:cNvPr id="80" name="Group 43">
              <a:extLst>
                <a:ext uri="{FF2B5EF4-FFF2-40B4-BE49-F238E27FC236}">
                  <a16:creationId xmlns:a16="http://schemas.microsoft.com/office/drawing/2014/main" id="{3170A912-AB45-409C-B68B-D549802A1461}"/>
                </a:ext>
              </a:extLst>
            </p:cNvPr>
            <p:cNvGrpSpPr>
              <a:grpSpLocks/>
            </p:cNvGrpSpPr>
            <p:nvPr/>
          </p:nvGrpSpPr>
          <p:grpSpPr bwMode="auto">
            <a:xfrm rot="5400000">
              <a:off x="9085625" y="3644900"/>
              <a:ext cx="1389063" cy="646113"/>
              <a:chOff x="1776" y="1008"/>
              <a:chExt cx="2256" cy="1008"/>
            </a:xfrm>
          </p:grpSpPr>
          <p:sp>
            <p:nvSpPr>
              <p:cNvPr id="81" name="Freeform 44">
                <a:extLst>
                  <a:ext uri="{FF2B5EF4-FFF2-40B4-BE49-F238E27FC236}">
                    <a16:creationId xmlns:a16="http://schemas.microsoft.com/office/drawing/2014/main" id="{B7FB68D3-FDC7-4C58-8FB4-0C00856A1176}"/>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sp>
            <p:nvSpPr>
              <p:cNvPr id="82" name="Freeform 45">
                <a:extLst>
                  <a:ext uri="{FF2B5EF4-FFF2-40B4-BE49-F238E27FC236}">
                    <a16:creationId xmlns:a16="http://schemas.microsoft.com/office/drawing/2014/main" id="{B03FEF2C-3A63-42A6-BCDA-A0BD5F7CC6CB}"/>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grpSp>
        <p:grpSp>
          <p:nvGrpSpPr>
            <p:cNvPr id="83" name="Group 46">
              <a:extLst>
                <a:ext uri="{FF2B5EF4-FFF2-40B4-BE49-F238E27FC236}">
                  <a16:creationId xmlns:a16="http://schemas.microsoft.com/office/drawing/2014/main" id="{8B71C049-D800-4E97-A34B-8D4C4C84C25D}"/>
                </a:ext>
              </a:extLst>
            </p:cNvPr>
            <p:cNvGrpSpPr>
              <a:grpSpLocks/>
            </p:cNvGrpSpPr>
            <p:nvPr/>
          </p:nvGrpSpPr>
          <p:grpSpPr bwMode="auto">
            <a:xfrm rot="5400000">
              <a:off x="9334863" y="3513138"/>
              <a:ext cx="1389062" cy="646112"/>
              <a:chOff x="1776" y="1008"/>
              <a:chExt cx="2256" cy="1008"/>
            </a:xfrm>
          </p:grpSpPr>
          <p:sp>
            <p:nvSpPr>
              <p:cNvPr id="84" name="Freeform 47">
                <a:extLst>
                  <a:ext uri="{FF2B5EF4-FFF2-40B4-BE49-F238E27FC236}">
                    <a16:creationId xmlns:a16="http://schemas.microsoft.com/office/drawing/2014/main" id="{32D89CE4-BFB1-456F-9119-7CCBADDA2BD5}"/>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sp>
            <p:nvSpPr>
              <p:cNvPr id="85" name="Freeform 48">
                <a:extLst>
                  <a:ext uri="{FF2B5EF4-FFF2-40B4-BE49-F238E27FC236}">
                    <a16:creationId xmlns:a16="http://schemas.microsoft.com/office/drawing/2014/main" id="{BD08B589-3844-40C7-907D-62ECACFE0160}"/>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grpSp>
        <p:grpSp>
          <p:nvGrpSpPr>
            <p:cNvPr id="86" name="Group 49">
              <a:extLst>
                <a:ext uri="{FF2B5EF4-FFF2-40B4-BE49-F238E27FC236}">
                  <a16:creationId xmlns:a16="http://schemas.microsoft.com/office/drawing/2014/main" id="{20D02E86-FFE6-4E7C-B0D7-69425159A9A6}"/>
                </a:ext>
              </a:extLst>
            </p:cNvPr>
            <p:cNvGrpSpPr>
              <a:grpSpLocks/>
            </p:cNvGrpSpPr>
            <p:nvPr/>
          </p:nvGrpSpPr>
          <p:grpSpPr bwMode="auto">
            <a:xfrm rot="5400000">
              <a:off x="9619025" y="3340100"/>
              <a:ext cx="1389063" cy="646113"/>
              <a:chOff x="1776" y="1008"/>
              <a:chExt cx="2256" cy="1008"/>
            </a:xfrm>
          </p:grpSpPr>
          <p:sp>
            <p:nvSpPr>
              <p:cNvPr id="87" name="Freeform 50">
                <a:extLst>
                  <a:ext uri="{FF2B5EF4-FFF2-40B4-BE49-F238E27FC236}">
                    <a16:creationId xmlns:a16="http://schemas.microsoft.com/office/drawing/2014/main" id="{7AF5C371-A515-4537-9CCC-66FF6FEC2322}"/>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sp>
            <p:nvSpPr>
              <p:cNvPr id="88" name="Freeform 51">
                <a:extLst>
                  <a:ext uri="{FF2B5EF4-FFF2-40B4-BE49-F238E27FC236}">
                    <a16:creationId xmlns:a16="http://schemas.microsoft.com/office/drawing/2014/main" id="{91290BB6-537C-41B4-AF16-E8F4E484C0F7}"/>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grpSp>
        <p:grpSp>
          <p:nvGrpSpPr>
            <p:cNvPr id="89" name="Group 52">
              <a:extLst>
                <a:ext uri="{FF2B5EF4-FFF2-40B4-BE49-F238E27FC236}">
                  <a16:creationId xmlns:a16="http://schemas.microsoft.com/office/drawing/2014/main" id="{5027D4B5-E9C5-4503-BB55-57EFCF6CAAC1}"/>
                </a:ext>
              </a:extLst>
            </p:cNvPr>
            <p:cNvGrpSpPr>
              <a:grpSpLocks/>
            </p:cNvGrpSpPr>
            <p:nvPr/>
          </p:nvGrpSpPr>
          <p:grpSpPr bwMode="auto">
            <a:xfrm rot="5400000">
              <a:off x="9847625" y="3187700"/>
              <a:ext cx="1389063" cy="646113"/>
              <a:chOff x="1776" y="1008"/>
              <a:chExt cx="2256" cy="1008"/>
            </a:xfrm>
          </p:grpSpPr>
          <p:sp>
            <p:nvSpPr>
              <p:cNvPr id="90" name="Freeform 53">
                <a:extLst>
                  <a:ext uri="{FF2B5EF4-FFF2-40B4-BE49-F238E27FC236}">
                    <a16:creationId xmlns:a16="http://schemas.microsoft.com/office/drawing/2014/main" id="{F5A908A4-1B0B-45FE-8B20-2C6DD13DC905}"/>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sp>
            <p:nvSpPr>
              <p:cNvPr id="91" name="Freeform 54">
                <a:extLst>
                  <a:ext uri="{FF2B5EF4-FFF2-40B4-BE49-F238E27FC236}">
                    <a16:creationId xmlns:a16="http://schemas.microsoft.com/office/drawing/2014/main" id="{8B529FD6-6AFD-4C3C-AFD5-3C5A8AABD50A}"/>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grpSp>
        <p:grpSp>
          <p:nvGrpSpPr>
            <p:cNvPr id="92" name="Group 55">
              <a:extLst>
                <a:ext uri="{FF2B5EF4-FFF2-40B4-BE49-F238E27FC236}">
                  <a16:creationId xmlns:a16="http://schemas.microsoft.com/office/drawing/2014/main" id="{DA8B0984-DA24-446A-967B-02E31C7A737C}"/>
                </a:ext>
              </a:extLst>
            </p:cNvPr>
            <p:cNvGrpSpPr>
              <a:grpSpLocks/>
            </p:cNvGrpSpPr>
            <p:nvPr/>
          </p:nvGrpSpPr>
          <p:grpSpPr bwMode="auto">
            <a:xfrm rot="5400000">
              <a:off x="10076225" y="3035300"/>
              <a:ext cx="1389063" cy="646113"/>
              <a:chOff x="1776" y="1008"/>
              <a:chExt cx="2256" cy="1008"/>
            </a:xfrm>
          </p:grpSpPr>
          <p:sp>
            <p:nvSpPr>
              <p:cNvPr id="93" name="Freeform 56">
                <a:extLst>
                  <a:ext uri="{FF2B5EF4-FFF2-40B4-BE49-F238E27FC236}">
                    <a16:creationId xmlns:a16="http://schemas.microsoft.com/office/drawing/2014/main" id="{01185625-9474-4107-BE0C-D9EAA21BFD60}"/>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sp>
            <p:nvSpPr>
              <p:cNvPr id="94" name="Freeform 57">
                <a:extLst>
                  <a:ext uri="{FF2B5EF4-FFF2-40B4-BE49-F238E27FC236}">
                    <a16:creationId xmlns:a16="http://schemas.microsoft.com/office/drawing/2014/main" id="{0E6DBAE7-B442-4830-B811-6618C6748F07}"/>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grpSp>
        <p:grpSp>
          <p:nvGrpSpPr>
            <p:cNvPr id="96" name="Group 59">
              <a:extLst>
                <a:ext uri="{FF2B5EF4-FFF2-40B4-BE49-F238E27FC236}">
                  <a16:creationId xmlns:a16="http://schemas.microsoft.com/office/drawing/2014/main" id="{43D7B7DC-AE94-4DB2-B481-D41F99CDEE65}"/>
                </a:ext>
              </a:extLst>
            </p:cNvPr>
            <p:cNvGrpSpPr>
              <a:grpSpLocks/>
            </p:cNvGrpSpPr>
            <p:nvPr/>
          </p:nvGrpSpPr>
          <p:grpSpPr bwMode="auto">
            <a:xfrm rot="5400000">
              <a:off x="10588988" y="2754313"/>
              <a:ext cx="1389062" cy="646112"/>
              <a:chOff x="1776" y="1008"/>
              <a:chExt cx="2256" cy="1008"/>
            </a:xfrm>
          </p:grpSpPr>
          <p:sp>
            <p:nvSpPr>
              <p:cNvPr id="97" name="Freeform 60">
                <a:extLst>
                  <a:ext uri="{FF2B5EF4-FFF2-40B4-BE49-F238E27FC236}">
                    <a16:creationId xmlns:a16="http://schemas.microsoft.com/office/drawing/2014/main" id="{2E1C7689-466D-463B-BB69-55CC2D998BDE}"/>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sp>
            <p:nvSpPr>
              <p:cNvPr id="98" name="Freeform 61">
                <a:extLst>
                  <a:ext uri="{FF2B5EF4-FFF2-40B4-BE49-F238E27FC236}">
                    <a16:creationId xmlns:a16="http://schemas.microsoft.com/office/drawing/2014/main" id="{02B31821-B0DF-43E4-BD54-FD4B535DDF3F}"/>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grpSp>
        <p:grpSp>
          <p:nvGrpSpPr>
            <p:cNvPr id="99" name="Group 62">
              <a:extLst>
                <a:ext uri="{FF2B5EF4-FFF2-40B4-BE49-F238E27FC236}">
                  <a16:creationId xmlns:a16="http://schemas.microsoft.com/office/drawing/2014/main" id="{1F136028-E173-4178-995D-A88101CD0034}"/>
                </a:ext>
              </a:extLst>
            </p:cNvPr>
            <p:cNvGrpSpPr>
              <a:grpSpLocks/>
            </p:cNvGrpSpPr>
            <p:nvPr/>
          </p:nvGrpSpPr>
          <p:grpSpPr bwMode="auto">
            <a:xfrm rot="5400000">
              <a:off x="10801713" y="2560638"/>
              <a:ext cx="1389062" cy="646112"/>
              <a:chOff x="1776" y="1008"/>
              <a:chExt cx="2256" cy="1008"/>
            </a:xfrm>
          </p:grpSpPr>
          <p:sp>
            <p:nvSpPr>
              <p:cNvPr id="100" name="Freeform 63">
                <a:extLst>
                  <a:ext uri="{FF2B5EF4-FFF2-40B4-BE49-F238E27FC236}">
                    <a16:creationId xmlns:a16="http://schemas.microsoft.com/office/drawing/2014/main" id="{7943AD79-86CA-410C-AA1E-14E96C250128}"/>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sp>
            <p:nvSpPr>
              <p:cNvPr id="101" name="Freeform 64">
                <a:extLst>
                  <a:ext uri="{FF2B5EF4-FFF2-40B4-BE49-F238E27FC236}">
                    <a16:creationId xmlns:a16="http://schemas.microsoft.com/office/drawing/2014/main" id="{6F1EF6C1-0E8B-497C-A20E-5CF2FBE92180}"/>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grpSp>
        <p:grpSp>
          <p:nvGrpSpPr>
            <p:cNvPr id="102" name="Group 65">
              <a:extLst>
                <a:ext uri="{FF2B5EF4-FFF2-40B4-BE49-F238E27FC236}">
                  <a16:creationId xmlns:a16="http://schemas.microsoft.com/office/drawing/2014/main" id="{96512459-F3EF-484E-BAD7-24D4773F989E}"/>
                </a:ext>
              </a:extLst>
            </p:cNvPr>
            <p:cNvGrpSpPr>
              <a:grpSpLocks/>
            </p:cNvGrpSpPr>
            <p:nvPr/>
          </p:nvGrpSpPr>
          <p:grpSpPr bwMode="auto">
            <a:xfrm rot="5400000">
              <a:off x="11143025" y="2425700"/>
              <a:ext cx="1389063" cy="646113"/>
              <a:chOff x="1776" y="1008"/>
              <a:chExt cx="2256" cy="1008"/>
            </a:xfrm>
          </p:grpSpPr>
          <p:sp>
            <p:nvSpPr>
              <p:cNvPr id="103" name="Freeform 66">
                <a:extLst>
                  <a:ext uri="{FF2B5EF4-FFF2-40B4-BE49-F238E27FC236}">
                    <a16:creationId xmlns:a16="http://schemas.microsoft.com/office/drawing/2014/main" id="{11126F51-9B2B-4D6C-869E-E7E825FBB34D}"/>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sp>
            <p:nvSpPr>
              <p:cNvPr id="104" name="Freeform 67">
                <a:extLst>
                  <a:ext uri="{FF2B5EF4-FFF2-40B4-BE49-F238E27FC236}">
                    <a16:creationId xmlns:a16="http://schemas.microsoft.com/office/drawing/2014/main" id="{CB133B67-2C46-4F82-9398-FE9915773D40}"/>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grpSp>
        <p:grpSp>
          <p:nvGrpSpPr>
            <p:cNvPr id="105" name="Group 68">
              <a:extLst>
                <a:ext uri="{FF2B5EF4-FFF2-40B4-BE49-F238E27FC236}">
                  <a16:creationId xmlns:a16="http://schemas.microsoft.com/office/drawing/2014/main" id="{AE1855D5-5C1E-499D-88F1-F54D79B15A80}"/>
                </a:ext>
              </a:extLst>
            </p:cNvPr>
            <p:cNvGrpSpPr>
              <a:grpSpLocks/>
            </p:cNvGrpSpPr>
            <p:nvPr/>
          </p:nvGrpSpPr>
          <p:grpSpPr bwMode="auto">
            <a:xfrm rot="5400000">
              <a:off x="11447826" y="2332037"/>
              <a:ext cx="1389062" cy="646113"/>
              <a:chOff x="1776" y="1008"/>
              <a:chExt cx="2256" cy="1008"/>
            </a:xfrm>
          </p:grpSpPr>
          <p:sp>
            <p:nvSpPr>
              <p:cNvPr id="106" name="Freeform 69">
                <a:extLst>
                  <a:ext uri="{FF2B5EF4-FFF2-40B4-BE49-F238E27FC236}">
                    <a16:creationId xmlns:a16="http://schemas.microsoft.com/office/drawing/2014/main" id="{B44DF963-540D-45A0-956E-6E4E972D9CB0}"/>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sp>
            <p:nvSpPr>
              <p:cNvPr id="107" name="Freeform 70">
                <a:extLst>
                  <a:ext uri="{FF2B5EF4-FFF2-40B4-BE49-F238E27FC236}">
                    <a16:creationId xmlns:a16="http://schemas.microsoft.com/office/drawing/2014/main" id="{B25351EB-6DCC-4AA3-8BFB-C64425576A0B}"/>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grpSp>
      </p:grpSp>
      <p:sp>
        <p:nvSpPr>
          <p:cNvPr id="78920" name="Text Box 72">
            <a:extLst>
              <a:ext uri="{FF2B5EF4-FFF2-40B4-BE49-F238E27FC236}">
                <a16:creationId xmlns:a16="http://schemas.microsoft.com/office/drawing/2014/main" id="{B1646D5F-845C-414F-8D68-A5C005946EFC}"/>
              </a:ext>
            </a:extLst>
          </p:cNvPr>
          <p:cNvSpPr txBox="1">
            <a:spLocks noChangeArrowheads="1"/>
          </p:cNvSpPr>
          <p:nvPr/>
        </p:nvSpPr>
        <p:spPr bwMode="auto">
          <a:xfrm>
            <a:off x="2840038" y="2970490"/>
            <a:ext cx="3471912" cy="369332"/>
          </a:xfrm>
          <a:prstGeom prst="rect">
            <a:avLst/>
          </a:prstGeom>
          <a:solidFill>
            <a:srgbClr val="D1D1D1"/>
          </a:solidFill>
          <a:ln w="9525">
            <a:solidFill>
              <a:srgbClr val="2C2CB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solidFill>
                  <a:schemeClr val="accent2"/>
                </a:solidFill>
              </a:rPr>
              <a:t>but the mean value changes with X</a:t>
            </a:r>
          </a:p>
        </p:txBody>
      </p:sp>
      <p:sp>
        <p:nvSpPr>
          <p:cNvPr id="78919" name="Text Box 71">
            <a:extLst>
              <a:ext uri="{FF2B5EF4-FFF2-40B4-BE49-F238E27FC236}">
                <a16:creationId xmlns:a16="http://schemas.microsoft.com/office/drawing/2014/main" id="{E1F67EF0-289E-4947-B746-53A68C6D2993}"/>
              </a:ext>
            </a:extLst>
          </p:cNvPr>
          <p:cNvSpPr txBox="1">
            <a:spLocks noChangeArrowheads="1"/>
          </p:cNvSpPr>
          <p:nvPr/>
        </p:nvSpPr>
        <p:spPr bwMode="auto">
          <a:xfrm>
            <a:off x="5207001" y="1522690"/>
            <a:ext cx="4063741" cy="369332"/>
          </a:xfrm>
          <a:prstGeom prst="rect">
            <a:avLst/>
          </a:prstGeom>
          <a:solidFill>
            <a:srgbClr val="D1D1D1"/>
          </a:solidFill>
          <a:ln w="9525">
            <a:solidFill>
              <a:srgbClr val="2C2CB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x-none"/>
              <a:t>The standard deviation remains constant,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8855"/>
                                        </p:tgtEl>
                                        <p:attrNameLst>
                                          <p:attrName>style.visibility</p:attrName>
                                        </p:attrNameLst>
                                      </p:cBhvr>
                                      <p:to>
                                        <p:strVal val="visible"/>
                                      </p:to>
                                    </p:set>
                                    <p:animEffect transition="in" filter="blinds(horizontal)">
                                      <p:cBhvr>
                                        <p:cTn id="7" dur="500"/>
                                        <p:tgtEl>
                                          <p:spTgt spid="788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8856"/>
                                        </p:tgtEl>
                                        <p:attrNameLst>
                                          <p:attrName>style.visibility</p:attrName>
                                        </p:attrNameLst>
                                      </p:cBhvr>
                                      <p:to>
                                        <p:strVal val="visible"/>
                                      </p:to>
                                    </p:set>
                                    <p:animEffect transition="in" filter="wipe(down)">
                                      <p:cBhvr>
                                        <p:cTn id="12" dur="500"/>
                                        <p:tgtEl>
                                          <p:spTgt spid="78856"/>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78857"/>
                                        </p:tgtEl>
                                        <p:attrNameLst>
                                          <p:attrName>style.visibility</p:attrName>
                                        </p:attrNameLst>
                                      </p:cBhvr>
                                      <p:to>
                                        <p:strVal val="visible"/>
                                      </p:to>
                                    </p:set>
                                    <p:animEffect transition="in" filter="wipe(left)">
                                      <p:cBhvr>
                                        <p:cTn id="16" dur="500"/>
                                        <p:tgtEl>
                                          <p:spTgt spid="78857"/>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78858"/>
                                        </p:tgtEl>
                                        <p:attrNameLst>
                                          <p:attrName>style.visibility</p:attrName>
                                        </p:attrNameLst>
                                      </p:cBhvr>
                                      <p:to>
                                        <p:strVal val="visible"/>
                                      </p:to>
                                    </p:set>
                                    <p:animEffect transition="in" filter="wipe(left)">
                                      <p:cBhvr>
                                        <p:cTn id="20" dur="500"/>
                                        <p:tgtEl>
                                          <p:spTgt spid="7885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8884"/>
                                        </p:tgtEl>
                                        <p:attrNameLst>
                                          <p:attrName>style.visibility</p:attrName>
                                        </p:attrNameLst>
                                      </p:cBhvr>
                                      <p:to>
                                        <p:strVal val="visible"/>
                                      </p:to>
                                    </p:set>
                                  </p:childTnLst>
                                </p:cTn>
                              </p:par>
                            </p:childTnLst>
                          </p:cTn>
                        </p:par>
                        <p:par>
                          <p:cTn id="25" fill="hold" nodeType="afterGroup">
                            <p:stCondLst>
                              <p:cond delay="500"/>
                            </p:stCondLst>
                            <p:childTnLst>
                              <p:par>
                                <p:cTn id="26" presetID="22" presetClass="entr" presetSubtype="4" fill="hold" nodeType="afterEffect">
                                  <p:stCondLst>
                                    <p:cond delay="0"/>
                                  </p:stCondLst>
                                  <p:childTnLst>
                                    <p:set>
                                      <p:cBhvr>
                                        <p:cTn id="27" dur="1" fill="hold">
                                          <p:stCondLst>
                                            <p:cond delay="0"/>
                                          </p:stCondLst>
                                        </p:cTn>
                                        <p:tgtEl>
                                          <p:spTgt spid="78859"/>
                                        </p:tgtEl>
                                        <p:attrNameLst>
                                          <p:attrName>style.visibility</p:attrName>
                                        </p:attrNameLst>
                                      </p:cBhvr>
                                      <p:to>
                                        <p:strVal val="visible"/>
                                      </p:to>
                                    </p:set>
                                    <p:animEffect transition="in" filter="wipe(down)">
                                      <p:cBhvr>
                                        <p:cTn id="28" dur="500"/>
                                        <p:tgtEl>
                                          <p:spTgt spid="78859"/>
                                        </p:tgtEl>
                                      </p:cBhvr>
                                    </p:animEffect>
                                  </p:childTnLst>
                                </p:cTn>
                              </p:par>
                            </p:childTnLst>
                          </p:cTn>
                        </p:par>
                        <p:par>
                          <p:cTn id="29" fill="hold" nodeType="afterGroup">
                            <p:stCondLst>
                              <p:cond delay="1000"/>
                            </p:stCondLst>
                            <p:childTnLst>
                              <p:par>
                                <p:cTn id="30" presetID="22" presetClass="entr" presetSubtype="8" fill="hold" nodeType="afterEffect">
                                  <p:stCondLst>
                                    <p:cond delay="0"/>
                                  </p:stCondLst>
                                  <p:childTnLst>
                                    <p:set>
                                      <p:cBhvr>
                                        <p:cTn id="31" dur="1" fill="hold">
                                          <p:stCondLst>
                                            <p:cond delay="0"/>
                                          </p:stCondLst>
                                        </p:cTn>
                                        <p:tgtEl>
                                          <p:spTgt spid="78860"/>
                                        </p:tgtEl>
                                        <p:attrNameLst>
                                          <p:attrName>style.visibility</p:attrName>
                                        </p:attrNameLst>
                                      </p:cBhvr>
                                      <p:to>
                                        <p:strVal val="visible"/>
                                      </p:to>
                                    </p:set>
                                    <p:animEffect transition="in" filter="wipe(left)">
                                      <p:cBhvr>
                                        <p:cTn id="32" dur="500"/>
                                        <p:tgtEl>
                                          <p:spTgt spid="788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78887"/>
                                        </p:tgtEl>
                                        <p:attrNameLst>
                                          <p:attrName>style.visibility</p:attrName>
                                        </p:attrNameLst>
                                      </p:cBhvr>
                                      <p:to>
                                        <p:strVal val="visible"/>
                                      </p:to>
                                    </p:set>
                                    <p:animEffect transition="in" filter="box(out)">
                                      <p:cBhvr>
                                        <p:cTn id="37" dur="500"/>
                                        <p:tgtEl>
                                          <p:spTgt spid="78887"/>
                                        </p:tgtEl>
                                      </p:cBhvr>
                                    </p:animEffect>
                                  </p:childTnLst>
                                </p:cTn>
                              </p:par>
                            </p:childTnLst>
                          </p:cTn>
                        </p:par>
                        <p:par>
                          <p:cTn id="38" fill="hold" nodeType="afterGroup">
                            <p:stCondLst>
                              <p:cond delay="500"/>
                            </p:stCondLst>
                            <p:childTnLst>
                              <p:par>
                                <p:cTn id="39" presetID="17" presetClass="entr" presetSubtype="2" fill="hold" nodeType="afterEffect">
                                  <p:stCondLst>
                                    <p:cond delay="0"/>
                                  </p:stCondLst>
                                  <p:childTnLst>
                                    <p:set>
                                      <p:cBhvr>
                                        <p:cTn id="40" dur="1" fill="hold">
                                          <p:stCondLst>
                                            <p:cond delay="0"/>
                                          </p:stCondLst>
                                        </p:cTn>
                                        <p:tgtEl>
                                          <p:spTgt spid="78869"/>
                                        </p:tgtEl>
                                        <p:attrNameLst>
                                          <p:attrName>style.visibility</p:attrName>
                                        </p:attrNameLst>
                                      </p:cBhvr>
                                      <p:to>
                                        <p:strVal val="visible"/>
                                      </p:to>
                                    </p:set>
                                    <p:anim calcmode="lin" valueType="num">
                                      <p:cBhvr>
                                        <p:cTn id="41" dur="500" fill="hold"/>
                                        <p:tgtEl>
                                          <p:spTgt spid="78869"/>
                                        </p:tgtEl>
                                        <p:attrNameLst>
                                          <p:attrName>ppt_x</p:attrName>
                                        </p:attrNameLst>
                                      </p:cBhvr>
                                      <p:tavLst>
                                        <p:tav tm="0">
                                          <p:val>
                                            <p:strVal val="#ppt_x+#ppt_w/2"/>
                                          </p:val>
                                        </p:tav>
                                        <p:tav tm="100000">
                                          <p:val>
                                            <p:strVal val="#ppt_x"/>
                                          </p:val>
                                        </p:tav>
                                      </p:tavLst>
                                    </p:anim>
                                    <p:anim calcmode="lin" valueType="num">
                                      <p:cBhvr>
                                        <p:cTn id="42" dur="500" fill="hold"/>
                                        <p:tgtEl>
                                          <p:spTgt spid="78869"/>
                                        </p:tgtEl>
                                        <p:attrNameLst>
                                          <p:attrName>ppt_y</p:attrName>
                                        </p:attrNameLst>
                                      </p:cBhvr>
                                      <p:tavLst>
                                        <p:tav tm="0">
                                          <p:val>
                                            <p:strVal val="#ppt_y"/>
                                          </p:val>
                                        </p:tav>
                                        <p:tav tm="100000">
                                          <p:val>
                                            <p:strVal val="#ppt_y"/>
                                          </p:val>
                                        </p:tav>
                                      </p:tavLst>
                                    </p:anim>
                                    <p:anim calcmode="lin" valueType="num">
                                      <p:cBhvr>
                                        <p:cTn id="43" dur="500" fill="hold"/>
                                        <p:tgtEl>
                                          <p:spTgt spid="78869"/>
                                        </p:tgtEl>
                                        <p:attrNameLst>
                                          <p:attrName>ppt_w</p:attrName>
                                        </p:attrNameLst>
                                      </p:cBhvr>
                                      <p:tavLst>
                                        <p:tav tm="0">
                                          <p:val>
                                            <p:fltVal val="0"/>
                                          </p:val>
                                        </p:tav>
                                        <p:tav tm="100000">
                                          <p:val>
                                            <p:strVal val="#ppt_w"/>
                                          </p:val>
                                        </p:tav>
                                      </p:tavLst>
                                    </p:anim>
                                    <p:anim calcmode="lin" valueType="num">
                                      <p:cBhvr>
                                        <p:cTn id="44" dur="500" fill="hold"/>
                                        <p:tgtEl>
                                          <p:spTgt spid="78869"/>
                                        </p:tgtEl>
                                        <p:attrNameLst>
                                          <p:attrName>ppt_h</p:attrName>
                                        </p:attrNameLst>
                                      </p:cBhvr>
                                      <p:tavLst>
                                        <p:tav tm="0">
                                          <p:val>
                                            <p:strVal val="#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78888"/>
                                        </p:tgtEl>
                                        <p:attrNameLst>
                                          <p:attrName>style.visibility</p:attrName>
                                        </p:attrNameLst>
                                      </p:cBhvr>
                                      <p:to>
                                        <p:strVal val="visible"/>
                                      </p:to>
                                    </p:set>
                                    <p:animEffect transition="in" filter="wipe(up)">
                                      <p:cBhvr>
                                        <p:cTn id="49" dur="500"/>
                                        <p:tgtEl>
                                          <p:spTgt spid="7888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78885"/>
                                        </p:tgtEl>
                                        <p:attrNameLst>
                                          <p:attrName>style.visibility</p:attrName>
                                        </p:attrNameLst>
                                      </p:cBhvr>
                                      <p:to>
                                        <p:strVal val="visible"/>
                                      </p:to>
                                    </p:set>
                                  </p:childTnLst>
                                </p:cTn>
                              </p:par>
                            </p:childTnLst>
                          </p:cTn>
                        </p:par>
                        <p:par>
                          <p:cTn id="54" fill="hold" nodeType="afterGroup">
                            <p:stCondLst>
                              <p:cond delay="500"/>
                            </p:stCondLst>
                            <p:childTnLst>
                              <p:par>
                                <p:cTn id="55" presetID="22" presetClass="entr" presetSubtype="4" fill="hold" nodeType="afterEffect">
                                  <p:stCondLst>
                                    <p:cond delay="0"/>
                                  </p:stCondLst>
                                  <p:childTnLst>
                                    <p:set>
                                      <p:cBhvr>
                                        <p:cTn id="56" dur="1" fill="hold">
                                          <p:stCondLst>
                                            <p:cond delay="0"/>
                                          </p:stCondLst>
                                        </p:cTn>
                                        <p:tgtEl>
                                          <p:spTgt spid="78863"/>
                                        </p:tgtEl>
                                        <p:attrNameLst>
                                          <p:attrName>style.visibility</p:attrName>
                                        </p:attrNameLst>
                                      </p:cBhvr>
                                      <p:to>
                                        <p:strVal val="visible"/>
                                      </p:to>
                                    </p:set>
                                    <p:animEffect transition="in" filter="wipe(down)">
                                      <p:cBhvr>
                                        <p:cTn id="57" dur="500"/>
                                        <p:tgtEl>
                                          <p:spTgt spid="78863"/>
                                        </p:tgtEl>
                                      </p:cBhvr>
                                    </p:animEffect>
                                  </p:childTnLst>
                                </p:cTn>
                              </p:par>
                            </p:childTnLst>
                          </p:cTn>
                        </p:par>
                        <p:par>
                          <p:cTn id="58" fill="hold" nodeType="afterGroup">
                            <p:stCondLst>
                              <p:cond delay="1000"/>
                            </p:stCondLst>
                            <p:childTnLst>
                              <p:par>
                                <p:cTn id="59" presetID="1" presetClass="entr" presetSubtype="0" fill="hold" grpId="0" nodeType="afterEffect">
                                  <p:stCondLst>
                                    <p:cond delay="0"/>
                                  </p:stCondLst>
                                  <p:childTnLst>
                                    <p:set>
                                      <p:cBhvr>
                                        <p:cTn id="60" dur="1" fill="hold">
                                          <p:stCondLst>
                                            <p:cond delay="499"/>
                                          </p:stCondLst>
                                        </p:cTn>
                                        <p:tgtEl>
                                          <p:spTgt spid="78886"/>
                                        </p:tgtEl>
                                        <p:attrNameLst>
                                          <p:attrName>style.visibility</p:attrName>
                                        </p:attrNameLst>
                                      </p:cBhvr>
                                      <p:to>
                                        <p:strVal val="visible"/>
                                      </p:to>
                                    </p:set>
                                  </p:childTnLst>
                                </p:cTn>
                              </p:par>
                            </p:childTnLst>
                          </p:cTn>
                        </p:par>
                        <p:par>
                          <p:cTn id="61" fill="hold" nodeType="afterGroup">
                            <p:stCondLst>
                              <p:cond delay="1500"/>
                            </p:stCondLst>
                            <p:childTnLst>
                              <p:par>
                                <p:cTn id="62" presetID="22" presetClass="entr" presetSubtype="4" fill="hold" nodeType="afterEffect">
                                  <p:stCondLst>
                                    <p:cond delay="0"/>
                                  </p:stCondLst>
                                  <p:childTnLst>
                                    <p:set>
                                      <p:cBhvr>
                                        <p:cTn id="63" dur="1" fill="hold">
                                          <p:stCondLst>
                                            <p:cond delay="0"/>
                                          </p:stCondLst>
                                        </p:cTn>
                                        <p:tgtEl>
                                          <p:spTgt spid="78867"/>
                                        </p:tgtEl>
                                        <p:attrNameLst>
                                          <p:attrName>style.visibility</p:attrName>
                                        </p:attrNameLst>
                                      </p:cBhvr>
                                      <p:to>
                                        <p:strVal val="visible"/>
                                      </p:to>
                                    </p:set>
                                    <p:animEffect transition="in" filter="wipe(down)">
                                      <p:cBhvr>
                                        <p:cTn id="64" dur="500"/>
                                        <p:tgtEl>
                                          <p:spTgt spid="7886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4" presetClass="entr" presetSubtype="32" fill="hold" grpId="0" nodeType="clickEffect">
                                  <p:stCondLst>
                                    <p:cond delay="0"/>
                                  </p:stCondLst>
                                  <p:childTnLst>
                                    <p:set>
                                      <p:cBhvr>
                                        <p:cTn id="68" dur="1" fill="hold">
                                          <p:stCondLst>
                                            <p:cond delay="0"/>
                                          </p:stCondLst>
                                        </p:cTn>
                                        <p:tgtEl>
                                          <p:spTgt spid="78906"/>
                                        </p:tgtEl>
                                        <p:attrNameLst>
                                          <p:attrName>style.visibility</p:attrName>
                                        </p:attrNameLst>
                                      </p:cBhvr>
                                      <p:to>
                                        <p:strVal val="visible"/>
                                      </p:to>
                                    </p:set>
                                    <p:animEffect transition="in" filter="box(out)">
                                      <p:cBhvr>
                                        <p:cTn id="69" dur="500"/>
                                        <p:tgtEl>
                                          <p:spTgt spid="78906"/>
                                        </p:tgtEl>
                                      </p:cBhvr>
                                    </p:animEffect>
                                  </p:childTnLst>
                                </p:cTn>
                              </p:par>
                            </p:childTnLst>
                          </p:cTn>
                        </p:par>
                        <p:par>
                          <p:cTn id="70" fill="hold" nodeType="afterGroup">
                            <p:stCondLst>
                              <p:cond delay="500"/>
                            </p:stCondLst>
                            <p:childTnLst>
                              <p:par>
                                <p:cTn id="71" presetID="4" presetClass="entr" presetSubtype="32" fill="hold" grpId="0" nodeType="afterEffect">
                                  <p:stCondLst>
                                    <p:cond delay="0"/>
                                  </p:stCondLst>
                                  <p:childTnLst>
                                    <p:set>
                                      <p:cBhvr>
                                        <p:cTn id="72" dur="1" fill="hold">
                                          <p:stCondLst>
                                            <p:cond delay="0"/>
                                          </p:stCondLst>
                                        </p:cTn>
                                        <p:tgtEl>
                                          <p:spTgt spid="78868"/>
                                        </p:tgtEl>
                                        <p:attrNameLst>
                                          <p:attrName>style.visibility</p:attrName>
                                        </p:attrNameLst>
                                      </p:cBhvr>
                                      <p:to>
                                        <p:strVal val="visible"/>
                                      </p:to>
                                    </p:set>
                                    <p:animEffect transition="in" filter="box(out)">
                                      <p:cBhvr>
                                        <p:cTn id="73" dur="500"/>
                                        <p:tgtEl>
                                          <p:spTgt spid="78868"/>
                                        </p:tgtEl>
                                      </p:cBhvr>
                                    </p:animEffect>
                                  </p:childTnLst>
                                </p:cTn>
                              </p:par>
                            </p:childTnLst>
                          </p:cTn>
                        </p:par>
                        <p:par>
                          <p:cTn id="74" fill="hold" nodeType="afterGroup">
                            <p:stCondLst>
                              <p:cond delay="1000"/>
                            </p:stCondLst>
                            <p:childTnLst>
                              <p:par>
                                <p:cTn id="75" presetID="17" presetClass="entr" presetSubtype="2" fill="hold" nodeType="afterEffect">
                                  <p:stCondLst>
                                    <p:cond delay="0"/>
                                  </p:stCondLst>
                                  <p:childTnLst>
                                    <p:set>
                                      <p:cBhvr>
                                        <p:cTn id="76" dur="1" fill="hold">
                                          <p:stCondLst>
                                            <p:cond delay="0"/>
                                          </p:stCondLst>
                                        </p:cTn>
                                        <p:tgtEl>
                                          <p:spTgt spid="78872"/>
                                        </p:tgtEl>
                                        <p:attrNameLst>
                                          <p:attrName>style.visibility</p:attrName>
                                        </p:attrNameLst>
                                      </p:cBhvr>
                                      <p:to>
                                        <p:strVal val="visible"/>
                                      </p:to>
                                    </p:set>
                                    <p:anim calcmode="lin" valueType="num">
                                      <p:cBhvr>
                                        <p:cTn id="77" dur="500" fill="hold"/>
                                        <p:tgtEl>
                                          <p:spTgt spid="78872"/>
                                        </p:tgtEl>
                                        <p:attrNameLst>
                                          <p:attrName>ppt_x</p:attrName>
                                        </p:attrNameLst>
                                      </p:cBhvr>
                                      <p:tavLst>
                                        <p:tav tm="0">
                                          <p:val>
                                            <p:strVal val="#ppt_x+#ppt_w/2"/>
                                          </p:val>
                                        </p:tav>
                                        <p:tav tm="100000">
                                          <p:val>
                                            <p:strVal val="#ppt_x"/>
                                          </p:val>
                                        </p:tav>
                                      </p:tavLst>
                                    </p:anim>
                                    <p:anim calcmode="lin" valueType="num">
                                      <p:cBhvr>
                                        <p:cTn id="78" dur="500" fill="hold"/>
                                        <p:tgtEl>
                                          <p:spTgt spid="78872"/>
                                        </p:tgtEl>
                                        <p:attrNameLst>
                                          <p:attrName>ppt_y</p:attrName>
                                        </p:attrNameLst>
                                      </p:cBhvr>
                                      <p:tavLst>
                                        <p:tav tm="0">
                                          <p:val>
                                            <p:strVal val="#ppt_y"/>
                                          </p:val>
                                        </p:tav>
                                        <p:tav tm="100000">
                                          <p:val>
                                            <p:strVal val="#ppt_y"/>
                                          </p:val>
                                        </p:tav>
                                      </p:tavLst>
                                    </p:anim>
                                    <p:anim calcmode="lin" valueType="num">
                                      <p:cBhvr>
                                        <p:cTn id="79" dur="500" fill="hold"/>
                                        <p:tgtEl>
                                          <p:spTgt spid="78872"/>
                                        </p:tgtEl>
                                        <p:attrNameLst>
                                          <p:attrName>ppt_w</p:attrName>
                                        </p:attrNameLst>
                                      </p:cBhvr>
                                      <p:tavLst>
                                        <p:tav tm="0">
                                          <p:val>
                                            <p:fltVal val="0"/>
                                          </p:val>
                                        </p:tav>
                                        <p:tav tm="100000">
                                          <p:val>
                                            <p:strVal val="#ppt_w"/>
                                          </p:val>
                                        </p:tav>
                                      </p:tavLst>
                                    </p:anim>
                                    <p:anim calcmode="lin" valueType="num">
                                      <p:cBhvr>
                                        <p:cTn id="80" dur="500" fill="hold"/>
                                        <p:tgtEl>
                                          <p:spTgt spid="78872"/>
                                        </p:tgtEl>
                                        <p:attrNameLst>
                                          <p:attrName>ppt_h</p:attrName>
                                        </p:attrNameLst>
                                      </p:cBhvr>
                                      <p:tavLst>
                                        <p:tav tm="0">
                                          <p:val>
                                            <p:strVal val="#ppt_h"/>
                                          </p:val>
                                        </p:tav>
                                        <p:tav tm="100000">
                                          <p:val>
                                            <p:strVal val="#ppt_h"/>
                                          </p:val>
                                        </p:tav>
                                      </p:tavLst>
                                    </p:anim>
                                  </p:childTnLst>
                                </p:cTn>
                              </p:par>
                            </p:childTnLst>
                          </p:cTn>
                        </p:par>
                        <p:par>
                          <p:cTn id="81" fill="hold" nodeType="afterGroup">
                            <p:stCondLst>
                              <p:cond delay="1500"/>
                            </p:stCondLst>
                            <p:childTnLst>
                              <p:par>
                                <p:cTn id="82" presetID="17" presetClass="entr" presetSubtype="2" fill="hold" nodeType="afterEffect">
                                  <p:stCondLst>
                                    <p:cond delay="0"/>
                                  </p:stCondLst>
                                  <p:childTnLst>
                                    <p:set>
                                      <p:cBhvr>
                                        <p:cTn id="83" dur="1" fill="hold">
                                          <p:stCondLst>
                                            <p:cond delay="0"/>
                                          </p:stCondLst>
                                        </p:cTn>
                                        <p:tgtEl>
                                          <p:spTgt spid="78875"/>
                                        </p:tgtEl>
                                        <p:attrNameLst>
                                          <p:attrName>style.visibility</p:attrName>
                                        </p:attrNameLst>
                                      </p:cBhvr>
                                      <p:to>
                                        <p:strVal val="visible"/>
                                      </p:to>
                                    </p:set>
                                    <p:anim calcmode="lin" valueType="num">
                                      <p:cBhvr>
                                        <p:cTn id="84" dur="500" fill="hold"/>
                                        <p:tgtEl>
                                          <p:spTgt spid="78875"/>
                                        </p:tgtEl>
                                        <p:attrNameLst>
                                          <p:attrName>ppt_x</p:attrName>
                                        </p:attrNameLst>
                                      </p:cBhvr>
                                      <p:tavLst>
                                        <p:tav tm="0">
                                          <p:val>
                                            <p:strVal val="#ppt_x+#ppt_w/2"/>
                                          </p:val>
                                        </p:tav>
                                        <p:tav tm="100000">
                                          <p:val>
                                            <p:strVal val="#ppt_x"/>
                                          </p:val>
                                        </p:tav>
                                      </p:tavLst>
                                    </p:anim>
                                    <p:anim calcmode="lin" valueType="num">
                                      <p:cBhvr>
                                        <p:cTn id="85" dur="500" fill="hold"/>
                                        <p:tgtEl>
                                          <p:spTgt spid="78875"/>
                                        </p:tgtEl>
                                        <p:attrNameLst>
                                          <p:attrName>ppt_y</p:attrName>
                                        </p:attrNameLst>
                                      </p:cBhvr>
                                      <p:tavLst>
                                        <p:tav tm="0">
                                          <p:val>
                                            <p:strVal val="#ppt_y"/>
                                          </p:val>
                                        </p:tav>
                                        <p:tav tm="100000">
                                          <p:val>
                                            <p:strVal val="#ppt_y"/>
                                          </p:val>
                                        </p:tav>
                                      </p:tavLst>
                                    </p:anim>
                                    <p:anim calcmode="lin" valueType="num">
                                      <p:cBhvr>
                                        <p:cTn id="86" dur="500" fill="hold"/>
                                        <p:tgtEl>
                                          <p:spTgt spid="78875"/>
                                        </p:tgtEl>
                                        <p:attrNameLst>
                                          <p:attrName>ppt_w</p:attrName>
                                        </p:attrNameLst>
                                      </p:cBhvr>
                                      <p:tavLst>
                                        <p:tav tm="0">
                                          <p:val>
                                            <p:fltVal val="0"/>
                                          </p:val>
                                        </p:tav>
                                        <p:tav tm="100000">
                                          <p:val>
                                            <p:strVal val="#ppt_w"/>
                                          </p:val>
                                        </p:tav>
                                      </p:tavLst>
                                    </p:anim>
                                    <p:anim calcmode="lin" valueType="num">
                                      <p:cBhvr>
                                        <p:cTn id="87" dur="500" fill="hold"/>
                                        <p:tgtEl>
                                          <p:spTgt spid="78875"/>
                                        </p:tgtEl>
                                        <p:attrNameLst>
                                          <p:attrName>ppt_h</p:attrName>
                                        </p:attrNameLst>
                                      </p:cBhvr>
                                      <p:tavLst>
                                        <p:tav tm="0">
                                          <p:val>
                                            <p:strVal val="#ppt_h"/>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78878"/>
                                        </p:tgtEl>
                                        <p:attrNameLst>
                                          <p:attrName>style.visibility</p:attrName>
                                        </p:attrNameLst>
                                      </p:cBhvr>
                                      <p:to>
                                        <p:strVal val="visible"/>
                                      </p:to>
                                    </p:set>
                                    <p:animEffect transition="in" filter="wipe(up)">
                                      <p:cBhvr>
                                        <p:cTn id="92" dur="500"/>
                                        <p:tgtEl>
                                          <p:spTgt spid="78878"/>
                                        </p:tgtEl>
                                      </p:cBhvr>
                                    </p:animEffect>
                                  </p:childTnLst>
                                </p:cTn>
                              </p:par>
                            </p:childTnLst>
                          </p:cTn>
                        </p:par>
                        <p:par>
                          <p:cTn id="93" fill="hold" nodeType="afterGroup">
                            <p:stCondLst>
                              <p:cond delay="500"/>
                            </p:stCondLst>
                            <p:childTnLst>
                              <p:par>
                                <p:cTn id="94" presetID="22" presetClass="entr" presetSubtype="1" fill="hold" nodeType="afterEffect">
                                  <p:stCondLst>
                                    <p:cond delay="0"/>
                                  </p:stCondLst>
                                  <p:childTnLst>
                                    <p:set>
                                      <p:cBhvr>
                                        <p:cTn id="95" dur="1" fill="hold">
                                          <p:stCondLst>
                                            <p:cond delay="0"/>
                                          </p:stCondLst>
                                        </p:cTn>
                                        <p:tgtEl>
                                          <p:spTgt spid="78881"/>
                                        </p:tgtEl>
                                        <p:attrNameLst>
                                          <p:attrName>style.visibility</p:attrName>
                                        </p:attrNameLst>
                                      </p:cBhvr>
                                      <p:to>
                                        <p:strVal val="visible"/>
                                      </p:to>
                                    </p:set>
                                    <p:animEffect transition="in" filter="wipe(up)">
                                      <p:cBhvr>
                                        <p:cTn id="96" dur="500"/>
                                        <p:tgtEl>
                                          <p:spTgt spid="78881"/>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78852"/>
                                        </p:tgtEl>
                                        <p:attrNameLst>
                                          <p:attrName>style.visibility</p:attrName>
                                        </p:attrNameLst>
                                      </p:cBhvr>
                                      <p:to>
                                        <p:strVal val="visible"/>
                                      </p:to>
                                    </p:set>
                                    <p:animEffect transition="in" filter="wipe(left)">
                                      <p:cBhvr>
                                        <p:cTn id="101" dur="500"/>
                                        <p:tgtEl>
                                          <p:spTgt spid="78852"/>
                                        </p:tgtEl>
                                      </p:cBhvr>
                                    </p:animEffect>
                                  </p:childTnLst>
                                </p:cTn>
                              </p:par>
                            </p:childTnLst>
                          </p:cTn>
                        </p:par>
                        <p:par>
                          <p:cTn id="102" fill="hold" nodeType="afterGroup">
                            <p:stCondLst>
                              <p:cond delay="500"/>
                            </p:stCondLst>
                            <p:childTnLst>
                              <p:par>
                                <p:cTn id="103" presetID="4" presetClass="entr" presetSubtype="32" fill="hold" grpId="0" nodeType="afterEffect">
                                  <p:stCondLst>
                                    <p:cond delay="0"/>
                                  </p:stCondLst>
                                  <p:childTnLst>
                                    <p:set>
                                      <p:cBhvr>
                                        <p:cTn id="104" dur="1" fill="hold">
                                          <p:stCondLst>
                                            <p:cond delay="0"/>
                                          </p:stCondLst>
                                        </p:cTn>
                                        <p:tgtEl>
                                          <p:spTgt spid="78919"/>
                                        </p:tgtEl>
                                        <p:attrNameLst>
                                          <p:attrName>style.visibility</p:attrName>
                                        </p:attrNameLst>
                                      </p:cBhvr>
                                      <p:to>
                                        <p:strVal val="visible"/>
                                      </p:to>
                                    </p:set>
                                    <p:animEffect transition="in" filter="box(out)">
                                      <p:cBhvr>
                                        <p:cTn id="105" dur="500"/>
                                        <p:tgtEl>
                                          <p:spTgt spid="78919"/>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7" presetClass="entr" presetSubtype="4" fill="hold" nodeType="clickEffect">
                                  <p:stCondLst>
                                    <p:cond delay="0"/>
                                  </p:stCondLst>
                                  <p:childTnLst>
                                    <p:set>
                                      <p:cBhvr>
                                        <p:cTn id="109" dur="1" fill="hold">
                                          <p:stCondLst>
                                            <p:cond delay="0"/>
                                          </p:stCondLst>
                                        </p:cTn>
                                        <p:tgtEl>
                                          <p:spTgt spid="78921"/>
                                        </p:tgtEl>
                                        <p:attrNameLst>
                                          <p:attrName>style.visibility</p:attrName>
                                        </p:attrNameLst>
                                      </p:cBhvr>
                                      <p:to>
                                        <p:strVal val="visible"/>
                                      </p:to>
                                    </p:set>
                                    <p:anim calcmode="lin" valueType="num">
                                      <p:cBhvr>
                                        <p:cTn id="110" dur="500" fill="hold"/>
                                        <p:tgtEl>
                                          <p:spTgt spid="78921"/>
                                        </p:tgtEl>
                                        <p:attrNameLst>
                                          <p:attrName>ppt_x</p:attrName>
                                        </p:attrNameLst>
                                      </p:cBhvr>
                                      <p:tavLst>
                                        <p:tav tm="0">
                                          <p:val>
                                            <p:strVal val="#ppt_x"/>
                                          </p:val>
                                        </p:tav>
                                        <p:tav tm="100000">
                                          <p:val>
                                            <p:strVal val="#ppt_x"/>
                                          </p:val>
                                        </p:tav>
                                      </p:tavLst>
                                    </p:anim>
                                    <p:anim calcmode="lin" valueType="num">
                                      <p:cBhvr>
                                        <p:cTn id="111" dur="500" fill="hold"/>
                                        <p:tgtEl>
                                          <p:spTgt spid="78921"/>
                                        </p:tgtEl>
                                        <p:attrNameLst>
                                          <p:attrName>ppt_y</p:attrName>
                                        </p:attrNameLst>
                                      </p:cBhvr>
                                      <p:tavLst>
                                        <p:tav tm="0">
                                          <p:val>
                                            <p:strVal val="#ppt_y+#ppt_h/2"/>
                                          </p:val>
                                        </p:tav>
                                        <p:tav tm="100000">
                                          <p:val>
                                            <p:strVal val="#ppt_y"/>
                                          </p:val>
                                        </p:tav>
                                      </p:tavLst>
                                    </p:anim>
                                    <p:anim calcmode="lin" valueType="num">
                                      <p:cBhvr>
                                        <p:cTn id="112" dur="500" fill="hold"/>
                                        <p:tgtEl>
                                          <p:spTgt spid="78921"/>
                                        </p:tgtEl>
                                        <p:attrNameLst>
                                          <p:attrName>ppt_w</p:attrName>
                                        </p:attrNameLst>
                                      </p:cBhvr>
                                      <p:tavLst>
                                        <p:tav tm="0">
                                          <p:val>
                                            <p:strVal val="#ppt_w"/>
                                          </p:val>
                                        </p:tav>
                                        <p:tav tm="100000">
                                          <p:val>
                                            <p:strVal val="#ppt_w"/>
                                          </p:val>
                                        </p:tav>
                                      </p:tavLst>
                                    </p:anim>
                                    <p:anim calcmode="lin" valueType="num">
                                      <p:cBhvr>
                                        <p:cTn id="113" dur="500" fill="hold"/>
                                        <p:tgtEl>
                                          <p:spTgt spid="78921"/>
                                        </p:tgtEl>
                                        <p:attrNameLst>
                                          <p:attrName>ppt_h</p:attrName>
                                        </p:attrNameLst>
                                      </p:cBhvr>
                                      <p:tavLst>
                                        <p:tav tm="0">
                                          <p:val>
                                            <p:fltVal val="0"/>
                                          </p:val>
                                        </p:tav>
                                        <p:tav tm="100000">
                                          <p:val>
                                            <p:strVal val="#ppt_h"/>
                                          </p:val>
                                        </p:tav>
                                      </p:tavLst>
                                    </p:anim>
                                  </p:childTnLst>
                                </p:cTn>
                              </p:par>
                            </p:childTnLst>
                          </p:cTn>
                        </p:par>
                        <p:par>
                          <p:cTn id="114" fill="hold" nodeType="afterGroup">
                            <p:stCondLst>
                              <p:cond delay="500"/>
                            </p:stCondLst>
                            <p:childTnLst>
                              <p:par>
                                <p:cTn id="115" presetID="4" presetClass="entr" presetSubtype="32" fill="hold" grpId="0" nodeType="afterEffect">
                                  <p:stCondLst>
                                    <p:cond delay="0"/>
                                  </p:stCondLst>
                                  <p:childTnLst>
                                    <p:set>
                                      <p:cBhvr>
                                        <p:cTn id="116" dur="1" fill="hold">
                                          <p:stCondLst>
                                            <p:cond delay="0"/>
                                          </p:stCondLst>
                                        </p:cTn>
                                        <p:tgtEl>
                                          <p:spTgt spid="78920"/>
                                        </p:tgtEl>
                                        <p:attrNameLst>
                                          <p:attrName>style.visibility</p:attrName>
                                        </p:attrNameLst>
                                      </p:cBhvr>
                                      <p:to>
                                        <p:strVal val="visible"/>
                                      </p:to>
                                    </p:set>
                                    <p:animEffect transition="in" filter="box(out)">
                                      <p:cBhvr>
                                        <p:cTn id="117" dur="500"/>
                                        <p:tgtEl>
                                          <p:spTgt spid="78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5" grpId="0" animBg="1" autoUpdateAnimBg="0"/>
      <p:bldP spid="78868" grpId="0" autoUpdateAnimBg="0"/>
      <p:bldP spid="78884" grpId="0" autoUpdateAnimBg="0"/>
      <p:bldP spid="78885" grpId="0" autoUpdateAnimBg="0"/>
      <p:bldP spid="78886" grpId="0" autoUpdateAnimBg="0"/>
      <p:bldP spid="78887" grpId="0" autoUpdateAnimBg="0"/>
      <p:bldP spid="78906" grpId="0" autoUpdateAnimBg="0"/>
      <p:bldP spid="78920" grpId="0" animBg="1" autoUpdateAnimBg="0"/>
      <p:bldP spid="78919"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D8B9711-D029-4678-8958-729E3FB5BEAD}"/>
              </a:ext>
            </a:extLst>
          </p:cNvPr>
          <p:cNvSpPr>
            <a:spLocks noGrp="1" noChangeArrowheads="1"/>
          </p:cNvSpPr>
          <p:nvPr>
            <p:ph type="title"/>
          </p:nvPr>
        </p:nvSpPr>
        <p:spPr/>
        <p:txBody>
          <a:bodyPr/>
          <a:lstStyle/>
          <a:p>
            <a:pPr algn="l"/>
            <a:r>
              <a:rPr lang="en-US" altLang="x-none"/>
              <a:t>Assessing the Model		</a:t>
            </a:r>
          </a:p>
        </p:txBody>
      </p:sp>
      <p:sp>
        <p:nvSpPr>
          <p:cNvPr id="18435" name="Rectangle 3">
            <a:extLst>
              <a:ext uri="{FF2B5EF4-FFF2-40B4-BE49-F238E27FC236}">
                <a16:creationId xmlns:a16="http://schemas.microsoft.com/office/drawing/2014/main" id="{C9877B7F-49F3-47DC-B4AB-9E825B526C06}"/>
              </a:ext>
            </a:extLst>
          </p:cNvPr>
          <p:cNvSpPr>
            <a:spLocks noGrp="1" noChangeArrowheads="1"/>
          </p:cNvSpPr>
          <p:nvPr>
            <p:ph type="body" idx="1"/>
          </p:nvPr>
        </p:nvSpPr>
        <p:spPr>
          <a:xfrm>
            <a:off x="838200" y="1775521"/>
            <a:ext cx="10515600" cy="4351338"/>
          </a:xfrm>
        </p:spPr>
        <p:txBody>
          <a:bodyPr/>
          <a:lstStyle/>
          <a:p>
            <a:pPr>
              <a:lnSpc>
                <a:spcPct val="90000"/>
              </a:lnSpc>
            </a:pPr>
            <a:r>
              <a:rPr lang="en-US" altLang="x-none" dirty="0"/>
              <a:t>The least squares method will produce a regression line whether or not there are linear relationship between X and Y.</a:t>
            </a:r>
          </a:p>
          <a:p>
            <a:pPr>
              <a:lnSpc>
                <a:spcPct val="90000"/>
              </a:lnSpc>
            </a:pPr>
            <a:r>
              <a:rPr lang="en-US" altLang="x-none" dirty="0"/>
              <a:t>Consequently, it is important to assess how well the linear model fits the data.</a:t>
            </a:r>
          </a:p>
          <a:p>
            <a:pPr>
              <a:lnSpc>
                <a:spcPct val="90000"/>
              </a:lnSpc>
            </a:pPr>
            <a:r>
              <a:rPr lang="en-US" altLang="x-none" dirty="0"/>
              <a:t>Several methods are used to assess the model. All are based on the sum of squares for errors, SSE.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EB7DFBEA-3EB9-4A9D-A797-598D31FB25B9}"/>
              </a:ext>
            </a:extLst>
          </p:cNvPr>
          <p:cNvSpPr>
            <a:spLocks noGrp="1" noChangeArrowheads="1"/>
          </p:cNvSpPr>
          <p:nvPr>
            <p:ph type="body" idx="1"/>
          </p:nvPr>
        </p:nvSpPr>
        <p:spPr>
          <a:xfrm>
            <a:off x="2133600" y="1371600"/>
            <a:ext cx="7772400" cy="2057400"/>
          </a:xfrm>
        </p:spPr>
        <p:txBody>
          <a:bodyPr/>
          <a:lstStyle/>
          <a:p>
            <a:pPr lvl="1"/>
            <a:r>
              <a:rPr lang="en-US" altLang="x-none" dirty="0">
                <a:latin typeface="Georgia" panose="02040502050405020303" pitchFamily="18" charset="0"/>
              </a:rPr>
              <a:t>This is the sum of differences between the points and the regression line.</a:t>
            </a:r>
          </a:p>
          <a:p>
            <a:pPr lvl="1">
              <a:lnSpc>
                <a:spcPct val="120000"/>
              </a:lnSpc>
            </a:pPr>
            <a:r>
              <a:rPr lang="en-US" altLang="x-none" dirty="0">
                <a:latin typeface="Georgia" panose="02040502050405020303" pitchFamily="18" charset="0"/>
              </a:rPr>
              <a:t>It can serve as a measure of how well the line fits the data.  SSE is defined by</a:t>
            </a:r>
          </a:p>
        </p:txBody>
      </p:sp>
      <p:graphicFrame>
        <p:nvGraphicFramePr>
          <p:cNvPr id="20485" name="Object 5">
            <a:extLst>
              <a:ext uri="{FF2B5EF4-FFF2-40B4-BE49-F238E27FC236}">
                <a16:creationId xmlns:a16="http://schemas.microsoft.com/office/drawing/2014/main" id="{3F795B90-B40F-49F3-B39F-1A992D5BC532}"/>
              </a:ext>
            </a:extLst>
          </p:cNvPr>
          <p:cNvGraphicFramePr>
            <a:graphicFrameLocks noChangeAspect="1"/>
          </p:cNvGraphicFramePr>
          <p:nvPr/>
        </p:nvGraphicFramePr>
        <p:xfrm>
          <a:off x="4860926" y="3570288"/>
          <a:ext cx="2239963" cy="831850"/>
        </p:xfrm>
        <a:graphic>
          <a:graphicData uri="http://schemas.openxmlformats.org/presentationml/2006/ole">
            <mc:AlternateContent xmlns:mc="http://schemas.openxmlformats.org/markup-compatibility/2006">
              <mc:Choice xmlns:v="urn:schemas-microsoft-com:vml" Requires="v">
                <p:oleObj name="Equation" r:id="rId2" imgW="1155700" imgH="431800" progId="Equation.3">
                  <p:embed/>
                </p:oleObj>
              </mc:Choice>
              <mc:Fallback>
                <p:oleObj name="Equation" r:id="rId2" imgW="1155700" imgH="431800" progId="Equation.3">
                  <p:embed/>
                  <p:pic>
                    <p:nvPicPr>
                      <p:cNvPr id="20485" name="Object 5">
                        <a:extLst>
                          <a:ext uri="{FF2B5EF4-FFF2-40B4-BE49-F238E27FC236}">
                            <a16:creationId xmlns:a16="http://schemas.microsoft.com/office/drawing/2014/main" id="{3F795B90-B40F-49F3-B39F-1A992D5BC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926" y="3570288"/>
                        <a:ext cx="2239963" cy="831850"/>
                      </a:xfrm>
                      <a:prstGeom prst="rect">
                        <a:avLst/>
                      </a:prstGeom>
                      <a:solidFill>
                        <a:srgbClr val="FF9900"/>
                      </a:solidFill>
                      <a:ln w="9525">
                        <a:solidFill>
                          <a:srgbClr val="2C2CB0"/>
                        </a:solidFill>
                        <a:miter lim="800000"/>
                        <a:headEnd/>
                        <a:tailEnd/>
                      </a:ln>
                      <a:effectLst>
                        <a:outerShdw dist="107763" dir="18900000" algn="ctr" rotWithShape="0">
                          <a:schemeClr val="tx1"/>
                        </a:outerShdw>
                      </a:effectLst>
                    </p:spPr>
                  </p:pic>
                </p:oleObj>
              </mc:Fallback>
            </mc:AlternateContent>
          </a:graphicData>
        </a:graphic>
      </p:graphicFrame>
      <p:sp>
        <p:nvSpPr>
          <p:cNvPr id="20487" name="Rectangle 7">
            <a:extLst>
              <a:ext uri="{FF2B5EF4-FFF2-40B4-BE49-F238E27FC236}">
                <a16:creationId xmlns:a16="http://schemas.microsoft.com/office/drawing/2014/main" id="{9D943492-7CB6-48E3-8D87-F9C62A7AC0D0}"/>
              </a:ext>
            </a:extLst>
          </p:cNvPr>
          <p:cNvSpPr>
            <a:spLocks noGrp="1" noChangeArrowheads="1"/>
          </p:cNvSpPr>
          <p:nvPr>
            <p:ph type="title"/>
          </p:nvPr>
        </p:nvSpPr>
        <p:spPr>
          <a:xfrm>
            <a:off x="2209800" y="381000"/>
            <a:ext cx="7772400" cy="1143000"/>
          </a:xfrm>
          <a:noFill/>
          <a:ln/>
        </p:spPr>
        <p:txBody>
          <a:bodyPr/>
          <a:lstStyle/>
          <a:p>
            <a:r>
              <a:rPr lang="en-US" altLang="x-none" dirty="0">
                <a:latin typeface="Georgia" panose="02040502050405020303" pitchFamily="18" charset="0"/>
              </a:rPr>
              <a:t>Cost Function</a:t>
            </a:r>
          </a:p>
        </p:txBody>
      </p:sp>
      <p:graphicFrame>
        <p:nvGraphicFramePr>
          <p:cNvPr id="20515" name="Object 35">
            <a:extLst>
              <a:ext uri="{FF2B5EF4-FFF2-40B4-BE49-F238E27FC236}">
                <a16:creationId xmlns:a16="http://schemas.microsoft.com/office/drawing/2014/main" id="{DE414E35-8831-458B-A77A-73FE17758481}"/>
              </a:ext>
            </a:extLst>
          </p:cNvPr>
          <p:cNvGraphicFramePr>
            <a:graphicFrameLocks noChangeAspect="1"/>
          </p:cNvGraphicFramePr>
          <p:nvPr/>
        </p:nvGraphicFramePr>
        <p:xfrm>
          <a:off x="4191000" y="5105401"/>
          <a:ext cx="3581400" cy="930275"/>
        </p:xfrm>
        <a:graphic>
          <a:graphicData uri="http://schemas.openxmlformats.org/presentationml/2006/ole">
            <mc:AlternateContent xmlns:mc="http://schemas.openxmlformats.org/markup-compatibility/2006">
              <mc:Choice xmlns:v="urn:schemas-microsoft-com:vml" Requires="v">
                <p:oleObj name="Equation" r:id="rId4" imgW="1879600" imgH="431800" progId="Equation.3">
                  <p:embed/>
                </p:oleObj>
              </mc:Choice>
              <mc:Fallback>
                <p:oleObj name="Equation" r:id="rId4" imgW="1879600" imgH="431800" progId="Equation.3">
                  <p:embed/>
                  <p:pic>
                    <p:nvPicPr>
                      <p:cNvPr id="20515" name="Object 35">
                        <a:extLst>
                          <a:ext uri="{FF2B5EF4-FFF2-40B4-BE49-F238E27FC236}">
                            <a16:creationId xmlns:a16="http://schemas.microsoft.com/office/drawing/2014/main" id="{DE414E35-8831-458B-A77A-73FE177584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5105401"/>
                        <a:ext cx="3581400" cy="930275"/>
                      </a:xfrm>
                      <a:prstGeom prst="rect">
                        <a:avLst/>
                      </a:prstGeom>
                      <a:solidFill>
                        <a:srgbClr val="FF9900"/>
                      </a:solidFill>
                      <a:ln w="9525">
                        <a:solidFill>
                          <a:srgbClr val="2C2CB0"/>
                        </a:solidFill>
                        <a:miter lim="800000"/>
                        <a:headEnd/>
                        <a:tailEnd/>
                      </a:ln>
                      <a:effectLst>
                        <a:outerShdw dist="135003" dir="18671156" algn="ctr" rotWithShape="0">
                          <a:schemeClr val="tx1"/>
                        </a:outerShdw>
                      </a:effectLst>
                    </p:spPr>
                  </p:pic>
                </p:oleObj>
              </mc:Fallback>
            </mc:AlternateContent>
          </a:graphicData>
        </a:graphic>
      </p:graphicFrame>
      <p:sp>
        <p:nvSpPr>
          <p:cNvPr id="20518" name="Rectangle 38">
            <a:extLst>
              <a:ext uri="{FF2B5EF4-FFF2-40B4-BE49-F238E27FC236}">
                <a16:creationId xmlns:a16="http://schemas.microsoft.com/office/drawing/2014/main" id="{C5C47B14-68FF-42A6-A9A2-01E8616B9F54}"/>
              </a:ext>
            </a:extLst>
          </p:cNvPr>
          <p:cNvSpPr>
            <a:spLocks noChangeArrowheads="1"/>
          </p:cNvSpPr>
          <p:nvPr/>
        </p:nvSpPr>
        <p:spPr bwMode="auto">
          <a:xfrm>
            <a:off x="2133600" y="44958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3200">
                <a:solidFill>
                  <a:srgbClr val="2C2CB0"/>
                </a:solidFill>
                <a:latin typeface="Arial Narrow" panose="020B0606020202030204" pitchFamily="34" charset="0"/>
              </a:defRPr>
            </a:lvl1pPr>
            <a:lvl2pPr marL="742950" indent="-285750" algn="l">
              <a:spcBef>
                <a:spcPct val="20000"/>
              </a:spcBef>
              <a:buChar char="–"/>
              <a:defRPr sz="2800">
                <a:solidFill>
                  <a:srgbClr val="2C2CB0"/>
                </a:solidFill>
                <a:latin typeface="Arial Narrow" panose="020B0606020202030204" pitchFamily="34" charset="0"/>
              </a:defRPr>
            </a:lvl2pPr>
            <a:lvl3pPr marL="1143000" indent="-228600" algn="l">
              <a:spcBef>
                <a:spcPct val="20000"/>
              </a:spcBef>
              <a:buChar char="•"/>
              <a:defRPr sz="2400">
                <a:solidFill>
                  <a:srgbClr val="2C2CB0"/>
                </a:solidFill>
                <a:latin typeface="Arial Narrow" panose="020B0606020202030204" pitchFamily="34" charset="0"/>
              </a:defRPr>
            </a:lvl3pPr>
            <a:lvl4pPr marL="1600200" indent="-228600" algn="l">
              <a:spcBef>
                <a:spcPct val="20000"/>
              </a:spcBef>
              <a:buChar char="–"/>
              <a:defRPr sz="2000">
                <a:solidFill>
                  <a:srgbClr val="2C2CB0"/>
                </a:solidFill>
                <a:latin typeface="Arial Narrow" panose="020B0606020202030204" pitchFamily="34" charset="0"/>
              </a:defRPr>
            </a:lvl4pPr>
            <a:lvl5pPr marL="2057400" indent="-228600" algn="l">
              <a:spcBef>
                <a:spcPct val="20000"/>
              </a:spcBef>
              <a:buChar char="»"/>
              <a:defRPr sz="2000">
                <a:solidFill>
                  <a:srgbClr val="2C2CB0"/>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rgbClr val="2C2CB0"/>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rgbClr val="2C2CB0"/>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rgbClr val="2C2CB0"/>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rgbClr val="2C2CB0"/>
                </a:solidFill>
                <a:latin typeface="Arial Narrow" panose="020B0606020202030204" pitchFamily="34" charset="0"/>
              </a:defRPr>
            </a:lvl9pPr>
          </a:lstStyle>
          <a:p>
            <a:pPr lvl="1"/>
            <a:r>
              <a:rPr lang="en-US" altLang="x-none"/>
              <a:t>A shortcut formula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0515"/>
                                        </p:tgtEl>
                                        <p:attrNameLst>
                                          <p:attrName>style.visibility</p:attrName>
                                        </p:attrNameLst>
                                      </p:cBhvr>
                                      <p:to>
                                        <p:strVal val="visible"/>
                                      </p:to>
                                    </p:set>
                                    <p:animEffect transition="in" filter="dissolve">
                                      <p:cBhvr>
                                        <p:cTn id="7" dur="500"/>
                                        <p:tgtEl>
                                          <p:spTgt spid="20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CCE4E267-E61B-412F-958A-F1F02F8F04AC}"/>
              </a:ext>
            </a:extLst>
          </p:cNvPr>
          <p:cNvSpPr>
            <a:spLocks noGrp="1" noChangeArrowheads="1"/>
          </p:cNvSpPr>
          <p:nvPr>
            <p:ph type="body" idx="1"/>
          </p:nvPr>
        </p:nvSpPr>
        <p:spPr>
          <a:xfrm>
            <a:off x="2133600" y="1371600"/>
            <a:ext cx="7772400" cy="3276600"/>
          </a:xfrm>
        </p:spPr>
        <p:txBody>
          <a:bodyPr/>
          <a:lstStyle/>
          <a:p>
            <a:pPr lvl="1">
              <a:lnSpc>
                <a:spcPct val="90000"/>
              </a:lnSpc>
            </a:pPr>
            <a:r>
              <a:rPr lang="en-US" altLang="x-none"/>
              <a:t>The mean error is equal to zero.</a:t>
            </a:r>
          </a:p>
          <a:p>
            <a:pPr lvl="1">
              <a:lnSpc>
                <a:spcPct val="90000"/>
              </a:lnSpc>
            </a:pPr>
            <a:r>
              <a:rPr lang="en-US" altLang="x-none"/>
              <a:t>If </a:t>
            </a:r>
            <a:r>
              <a:rPr lang="en-US" altLang="x-none">
                <a:latin typeface="Symbol" panose="05050102010706020507" pitchFamily="18" charset="2"/>
              </a:rPr>
              <a:t>s</a:t>
            </a:r>
            <a:r>
              <a:rPr lang="en-US" altLang="x-none" baseline="-25000">
                <a:latin typeface="Symbol" panose="05050102010706020507" pitchFamily="18" charset="2"/>
              </a:rPr>
              <a:t>e</a:t>
            </a:r>
            <a:r>
              <a:rPr lang="en-US" altLang="x-none"/>
              <a:t> is small the errors tend to be close to zero (close to the mean error). Then, the model fits the data well.</a:t>
            </a:r>
          </a:p>
          <a:p>
            <a:pPr lvl="1">
              <a:lnSpc>
                <a:spcPct val="90000"/>
              </a:lnSpc>
            </a:pPr>
            <a:r>
              <a:rPr lang="en-US" altLang="x-none"/>
              <a:t>Therefore, we can, use </a:t>
            </a:r>
            <a:r>
              <a:rPr lang="en-US" altLang="x-none">
                <a:latin typeface="Symbol" panose="05050102010706020507" pitchFamily="18" charset="2"/>
              </a:rPr>
              <a:t>s</a:t>
            </a:r>
            <a:r>
              <a:rPr lang="en-US" altLang="x-none" baseline="-25000">
                <a:latin typeface="Symbol" panose="05050102010706020507" pitchFamily="18" charset="2"/>
              </a:rPr>
              <a:t>e</a:t>
            </a:r>
            <a:r>
              <a:rPr lang="en-US" altLang="x-none"/>
              <a:t> as a measure of the suitability of using a linear model.</a:t>
            </a:r>
          </a:p>
          <a:p>
            <a:pPr lvl="1">
              <a:lnSpc>
                <a:spcPct val="90000"/>
              </a:lnSpc>
            </a:pPr>
            <a:r>
              <a:rPr lang="en-US" altLang="x-none"/>
              <a:t>An estimator of </a:t>
            </a:r>
            <a:r>
              <a:rPr lang="en-US" altLang="x-none">
                <a:latin typeface="Symbol" panose="05050102010706020507" pitchFamily="18" charset="2"/>
              </a:rPr>
              <a:t>s</a:t>
            </a:r>
            <a:r>
              <a:rPr lang="en-US" altLang="x-none" baseline="-25000">
                <a:latin typeface="Symbol" panose="05050102010706020507" pitchFamily="18" charset="2"/>
              </a:rPr>
              <a:t>e</a:t>
            </a:r>
            <a:r>
              <a:rPr lang="en-US" altLang="x-none"/>
              <a:t> is given by s</a:t>
            </a:r>
            <a:r>
              <a:rPr lang="en-US" altLang="x-none" baseline="-25000">
                <a:latin typeface="Symbol" panose="05050102010706020507" pitchFamily="18" charset="2"/>
              </a:rPr>
              <a:t>e</a:t>
            </a:r>
            <a:r>
              <a:rPr lang="en-US" altLang="x-none"/>
              <a:t> </a:t>
            </a:r>
          </a:p>
        </p:txBody>
      </p:sp>
      <p:graphicFrame>
        <p:nvGraphicFramePr>
          <p:cNvPr id="21509" name="Object 5">
            <a:extLst>
              <a:ext uri="{FF2B5EF4-FFF2-40B4-BE49-F238E27FC236}">
                <a16:creationId xmlns:a16="http://schemas.microsoft.com/office/drawing/2014/main" id="{98B6837C-D78D-41DC-82B2-4DE3A0045839}"/>
              </a:ext>
            </a:extLst>
          </p:cNvPr>
          <p:cNvGraphicFramePr>
            <a:graphicFrameLocks noChangeAspect="1"/>
          </p:cNvGraphicFramePr>
          <p:nvPr/>
        </p:nvGraphicFramePr>
        <p:xfrm>
          <a:off x="4114800" y="4648200"/>
          <a:ext cx="3886200" cy="1371600"/>
        </p:xfrm>
        <a:graphic>
          <a:graphicData uri="http://schemas.openxmlformats.org/presentationml/2006/ole">
            <mc:AlternateContent xmlns:mc="http://schemas.openxmlformats.org/markup-compatibility/2006">
              <mc:Choice xmlns:v="urn:schemas-microsoft-com:vml" Requires="v">
                <p:oleObj name="Equation" r:id="rId2" imgW="1803400" imgH="622300" progId="Equation.3">
                  <p:embed/>
                </p:oleObj>
              </mc:Choice>
              <mc:Fallback>
                <p:oleObj name="Equation" r:id="rId2" imgW="1803400" imgH="622300" progId="Equation.3">
                  <p:embed/>
                  <p:pic>
                    <p:nvPicPr>
                      <p:cNvPr id="21509" name="Object 5">
                        <a:extLst>
                          <a:ext uri="{FF2B5EF4-FFF2-40B4-BE49-F238E27FC236}">
                            <a16:creationId xmlns:a16="http://schemas.microsoft.com/office/drawing/2014/main" id="{98B6837C-D78D-41DC-82B2-4DE3A0045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4648200"/>
                        <a:ext cx="3886200" cy="1371600"/>
                      </a:xfrm>
                      <a:prstGeom prst="rect">
                        <a:avLst/>
                      </a:prstGeom>
                      <a:solidFill>
                        <a:srgbClr val="FF9900"/>
                      </a:solidFill>
                      <a:ln w="9525">
                        <a:solidFill>
                          <a:srgbClr val="2C2CB0"/>
                        </a:solidFill>
                        <a:miter lim="800000"/>
                        <a:headEnd/>
                        <a:tailEnd/>
                      </a:ln>
                      <a:effectLst>
                        <a:outerShdw dist="107763" dir="18900000" algn="ctr" rotWithShape="0">
                          <a:schemeClr val="tx1"/>
                        </a:outerShdw>
                      </a:effectLst>
                    </p:spPr>
                  </p:pic>
                </p:oleObj>
              </mc:Fallback>
            </mc:AlternateContent>
          </a:graphicData>
        </a:graphic>
      </p:graphicFrame>
      <p:sp>
        <p:nvSpPr>
          <p:cNvPr id="21510" name="Rectangle 6">
            <a:extLst>
              <a:ext uri="{FF2B5EF4-FFF2-40B4-BE49-F238E27FC236}">
                <a16:creationId xmlns:a16="http://schemas.microsoft.com/office/drawing/2014/main" id="{2F0A9EC5-6D46-4C0C-9E79-C75F816702D0}"/>
              </a:ext>
            </a:extLst>
          </p:cNvPr>
          <p:cNvSpPr>
            <a:spLocks noGrp="1" noChangeArrowheads="1"/>
          </p:cNvSpPr>
          <p:nvPr>
            <p:ph type="title"/>
          </p:nvPr>
        </p:nvSpPr>
        <p:spPr>
          <a:xfrm>
            <a:off x="2133600" y="609600"/>
            <a:ext cx="7924800" cy="685800"/>
          </a:xfrm>
          <a:noFill/>
          <a:ln/>
        </p:spPr>
        <p:txBody>
          <a:bodyPr>
            <a:normAutofit fontScale="90000"/>
          </a:bodyPr>
          <a:lstStyle/>
          <a:p>
            <a:r>
              <a:rPr lang="en-US" altLang="x-none"/>
              <a:t>  Standard Error of Estimate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1507">
                                            <p:txEl>
                                              <p:pRg st="0" end="0"/>
                                            </p:txEl>
                                          </p:spTgt>
                                        </p:tgtEl>
                                        <p:attrNameLst>
                                          <p:attrName>ppt_c</p:attrName>
                                        </p:attrNameLst>
                                      </p:cBhvr>
                                      <p:to>
                                        <a:schemeClr val="bg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1507">
                                            <p:txEl>
                                              <p:pRg st="1" end="1"/>
                                            </p:txEl>
                                          </p:spTgt>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1507">
                                            <p:txEl>
                                              <p:pRg st="2" end="2"/>
                                            </p:txEl>
                                          </p:spTgt>
                                        </p:tgtEl>
                                        <p:attrNameLst>
                                          <p:attrName>ppt_c</p:attrName>
                                        </p:attrNameLst>
                                      </p:cBhvr>
                                      <p:to>
                                        <a:schemeClr val="bg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50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1507">
                                            <p:txEl>
                                              <p:pRg st="3" end="3"/>
                                            </p:txEl>
                                          </p:spTgt>
                                        </p:tgtEl>
                                        <p:attrNameLst>
                                          <p:attrName>ppt_c</p:attrName>
                                        </p:attrNameLst>
                                      </p:cBhvr>
                                      <p:to>
                                        <a:schemeClr val="bg2"/>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21509"/>
                                        </p:tgtEl>
                                        <p:attrNameLst>
                                          <p:attrName>style.visibility</p:attrName>
                                        </p:attrNameLst>
                                      </p:cBhvr>
                                      <p:to>
                                        <p:strVal val="visible"/>
                                      </p:to>
                                    </p:set>
                                    <p:animEffect transition="in" filter="box(out)">
                                      <p:cBhvr>
                                        <p:cTn id="23" dur="5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47EE3B2D-BC67-4A15-ADA0-40AC0EF08454}"/>
              </a:ext>
            </a:extLst>
          </p:cNvPr>
          <p:cNvSpPr>
            <a:spLocks noGrp="1" noChangeArrowheads="1"/>
          </p:cNvSpPr>
          <p:nvPr>
            <p:ph type="body" idx="1"/>
          </p:nvPr>
        </p:nvSpPr>
        <p:spPr>
          <a:xfrm>
            <a:off x="2057400" y="990600"/>
            <a:ext cx="8153400" cy="4953000"/>
          </a:xfrm>
        </p:spPr>
        <p:txBody>
          <a:bodyPr>
            <a:normAutofit fontScale="92500"/>
          </a:bodyPr>
          <a:lstStyle/>
          <a:p>
            <a:pPr>
              <a:lnSpc>
                <a:spcPct val="90000"/>
              </a:lnSpc>
            </a:pPr>
            <a:r>
              <a:rPr lang="en-US" altLang="x-none" dirty="0">
                <a:latin typeface="Georgia" panose="02040502050405020303" pitchFamily="18" charset="0"/>
              </a:rPr>
              <a:t>We can draw inference about b</a:t>
            </a:r>
            <a:r>
              <a:rPr lang="en-US" altLang="x-none" baseline="-25000" dirty="0">
                <a:latin typeface="Georgia" panose="02040502050405020303" pitchFamily="18" charset="0"/>
              </a:rPr>
              <a:t>1 </a:t>
            </a:r>
            <a:r>
              <a:rPr lang="en-US" altLang="x-none" dirty="0">
                <a:latin typeface="Georgia" panose="02040502050405020303" pitchFamily="18" charset="0"/>
              </a:rPr>
              <a:t>from b</a:t>
            </a:r>
            <a:r>
              <a:rPr lang="en-US" altLang="x-none" baseline="-25000" dirty="0">
                <a:latin typeface="Georgia" panose="02040502050405020303" pitchFamily="18" charset="0"/>
              </a:rPr>
              <a:t>1 </a:t>
            </a:r>
            <a:r>
              <a:rPr lang="en-US" altLang="x-none" dirty="0">
                <a:latin typeface="Georgia" panose="02040502050405020303" pitchFamily="18" charset="0"/>
              </a:rPr>
              <a:t>by testing</a:t>
            </a:r>
          </a:p>
          <a:p>
            <a:pPr lvl="1">
              <a:lnSpc>
                <a:spcPct val="90000"/>
              </a:lnSpc>
              <a:buFontTx/>
              <a:buNone/>
            </a:pPr>
            <a:r>
              <a:rPr lang="en-US" altLang="x-none" dirty="0">
                <a:latin typeface="Georgia" panose="02040502050405020303" pitchFamily="18" charset="0"/>
              </a:rPr>
              <a:t>H</a:t>
            </a:r>
            <a:r>
              <a:rPr lang="en-US" altLang="x-none" baseline="-25000" dirty="0">
                <a:latin typeface="Georgia" panose="02040502050405020303" pitchFamily="18" charset="0"/>
              </a:rPr>
              <a:t>0</a:t>
            </a:r>
            <a:r>
              <a:rPr lang="en-US" altLang="x-none" dirty="0">
                <a:latin typeface="Georgia" panose="02040502050405020303" pitchFamily="18" charset="0"/>
              </a:rPr>
              <a:t>: b</a:t>
            </a:r>
            <a:r>
              <a:rPr lang="en-US" altLang="x-none" baseline="-25000" dirty="0">
                <a:latin typeface="Georgia" panose="02040502050405020303" pitchFamily="18" charset="0"/>
              </a:rPr>
              <a:t>1</a:t>
            </a:r>
            <a:r>
              <a:rPr lang="en-US" altLang="x-none" dirty="0">
                <a:latin typeface="Georgia" panose="02040502050405020303" pitchFamily="18" charset="0"/>
              </a:rPr>
              <a:t> = 0</a:t>
            </a:r>
          </a:p>
          <a:p>
            <a:pPr lvl="1">
              <a:lnSpc>
                <a:spcPct val="90000"/>
              </a:lnSpc>
              <a:buFontTx/>
              <a:buNone/>
            </a:pPr>
            <a:r>
              <a:rPr lang="en-US" altLang="x-none" dirty="0">
                <a:latin typeface="Georgia" panose="02040502050405020303" pitchFamily="18" charset="0"/>
              </a:rPr>
              <a:t>H</a:t>
            </a:r>
            <a:r>
              <a:rPr lang="en-US" altLang="x-none" baseline="-25000" dirty="0">
                <a:latin typeface="Georgia" panose="02040502050405020303" pitchFamily="18" charset="0"/>
              </a:rPr>
              <a:t>1</a:t>
            </a:r>
            <a:r>
              <a:rPr lang="en-US" altLang="x-none" dirty="0">
                <a:latin typeface="Georgia" panose="02040502050405020303" pitchFamily="18" charset="0"/>
              </a:rPr>
              <a:t>: b</a:t>
            </a:r>
            <a:r>
              <a:rPr lang="en-US" altLang="x-none" baseline="-25000" dirty="0">
                <a:latin typeface="Georgia" panose="02040502050405020303" pitchFamily="18" charset="0"/>
              </a:rPr>
              <a:t>1 </a:t>
            </a:r>
            <a:r>
              <a:rPr lang="en-US" altLang="x-none" dirty="0">
                <a:latin typeface="Georgia" panose="02040502050405020303" pitchFamily="18" charset="0"/>
              </a:rPr>
              <a:t>¹ 0 (or &lt; 0,or &gt; 0)</a:t>
            </a:r>
          </a:p>
          <a:p>
            <a:pPr lvl="1">
              <a:lnSpc>
                <a:spcPct val="90000"/>
              </a:lnSpc>
              <a:buFontTx/>
              <a:buNone/>
            </a:pPr>
            <a:r>
              <a:rPr lang="en-US" altLang="x-none" dirty="0">
                <a:latin typeface="Georgia" panose="02040502050405020303" pitchFamily="18" charset="0"/>
              </a:rPr>
              <a:t>b</a:t>
            </a:r>
            <a:r>
              <a:rPr lang="en-US" altLang="x-none" sz="1800" dirty="0">
                <a:latin typeface="Georgia" panose="02040502050405020303" pitchFamily="18" charset="0"/>
              </a:rPr>
              <a:t>1 </a:t>
            </a:r>
            <a:r>
              <a:rPr lang="en-US" altLang="x-none" dirty="0">
                <a:latin typeface="Georgia" panose="02040502050405020303" pitchFamily="18" charset="0"/>
              </a:rPr>
              <a:t>is the slope computed for the simple linear regression</a:t>
            </a:r>
          </a:p>
          <a:p>
            <a:pPr lvl="1">
              <a:lnSpc>
                <a:spcPct val="90000"/>
              </a:lnSpc>
            </a:pPr>
            <a:r>
              <a:rPr lang="en-US" altLang="x-none" dirty="0">
                <a:latin typeface="Georgia" panose="02040502050405020303" pitchFamily="18" charset="0"/>
              </a:rPr>
              <a:t>The test statistic is</a:t>
            </a:r>
          </a:p>
          <a:p>
            <a:pPr lvl="1">
              <a:lnSpc>
                <a:spcPct val="90000"/>
              </a:lnSpc>
            </a:pPr>
            <a:endParaRPr lang="en-US" altLang="x-none" dirty="0">
              <a:latin typeface="Georgia" panose="02040502050405020303" pitchFamily="18" charset="0"/>
            </a:endParaRPr>
          </a:p>
          <a:p>
            <a:pPr lvl="1">
              <a:lnSpc>
                <a:spcPct val="90000"/>
              </a:lnSpc>
            </a:pPr>
            <a:endParaRPr lang="en-US" altLang="x-none" dirty="0">
              <a:latin typeface="Georgia" panose="02040502050405020303" pitchFamily="18" charset="0"/>
            </a:endParaRPr>
          </a:p>
          <a:p>
            <a:pPr lvl="1">
              <a:lnSpc>
                <a:spcPct val="90000"/>
              </a:lnSpc>
            </a:pPr>
            <a:endParaRPr lang="en-US" altLang="x-none" dirty="0">
              <a:latin typeface="Georgia" panose="02040502050405020303" pitchFamily="18" charset="0"/>
            </a:endParaRPr>
          </a:p>
          <a:p>
            <a:pPr lvl="1">
              <a:lnSpc>
                <a:spcPct val="90000"/>
              </a:lnSpc>
            </a:pPr>
            <a:endParaRPr lang="en-US" altLang="x-none" dirty="0">
              <a:latin typeface="Georgia" panose="02040502050405020303" pitchFamily="18" charset="0"/>
            </a:endParaRPr>
          </a:p>
          <a:p>
            <a:pPr lvl="1">
              <a:lnSpc>
                <a:spcPct val="90000"/>
              </a:lnSpc>
            </a:pPr>
            <a:endParaRPr lang="en-US" altLang="x-none" dirty="0">
              <a:latin typeface="Georgia" panose="02040502050405020303" pitchFamily="18" charset="0"/>
            </a:endParaRPr>
          </a:p>
          <a:p>
            <a:pPr lvl="1">
              <a:lnSpc>
                <a:spcPct val="90000"/>
              </a:lnSpc>
            </a:pPr>
            <a:endParaRPr lang="en-US" altLang="x-none" dirty="0">
              <a:latin typeface="Georgia" panose="02040502050405020303" pitchFamily="18" charset="0"/>
            </a:endParaRPr>
          </a:p>
          <a:p>
            <a:pPr lvl="1">
              <a:lnSpc>
                <a:spcPct val="90000"/>
              </a:lnSpc>
            </a:pPr>
            <a:r>
              <a:rPr lang="en-US" altLang="x-none" dirty="0">
                <a:latin typeface="Georgia" panose="02040502050405020303" pitchFamily="18" charset="0"/>
              </a:rPr>
              <a:t>If the error variable is normally distributed, the statistic has Student t distribution with degree of freedom= n-2.</a:t>
            </a:r>
          </a:p>
        </p:txBody>
      </p:sp>
      <p:graphicFrame>
        <p:nvGraphicFramePr>
          <p:cNvPr id="25605" name="Object 5">
            <a:extLst>
              <a:ext uri="{FF2B5EF4-FFF2-40B4-BE49-F238E27FC236}">
                <a16:creationId xmlns:a16="http://schemas.microsoft.com/office/drawing/2014/main" id="{4A73CABC-C764-4726-85A4-8CEEB5743EC9}"/>
              </a:ext>
            </a:extLst>
          </p:cNvPr>
          <p:cNvGraphicFramePr>
            <a:graphicFrameLocks noChangeAspect="1"/>
          </p:cNvGraphicFramePr>
          <p:nvPr/>
        </p:nvGraphicFramePr>
        <p:xfrm>
          <a:off x="3867151" y="3124200"/>
          <a:ext cx="1736725" cy="1123950"/>
        </p:xfrm>
        <a:graphic>
          <a:graphicData uri="http://schemas.openxmlformats.org/presentationml/2006/ole">
            <mc:AlternateContent xmlns:mc="http://schemas.openxmlformats.org/markup-compatibility/2006">
              <mc:Choice xmlns:v="urn:schemas-microsoft-com:vml" Requires="v">
                <p:oleObj name="Equation" r:id="rId2" imgW="647700" imgH="419100" progId="Equation.3">
                  <p:embed/>
                </p:oleObj>
              </mc:Choice>
              <mc:Fallback>
                <p:oleObj name="Equation" r:id="rId2" imgW="647700" imgH="419100" progId="Equation.3">
                  <p:embed/>
                  <p:pic>
                    <p:nvPicPr>
                      <p:cNvPr id="25605" name="Object 5">
                        <a:extLst>
                          <a:ext uri="{FF2B5EF4-FFF2-40B4-BE49-F238E27FC236}">
                            <a16:creationId xmlns:a16="http://schemas.microsoft.com/office/drawing/2014/main" id="{4A73CABC-C764-4726-85A4-8CEEB5743E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7151" y="3124200"/>
                        <a:ext cx="1736725" cy="1123950"/>
                      </a:xfrm>
                      <a:prstGeom prst="rect">
                        <a:avLst/>
                      </a:prstGeom>
                      <a:solidFill>
                        <a:srgbClr val="FF9900"/>
                      </a:solidFill>
                      <a:ln w="9525">
                        <a:solidFill>
                          <a:srgbClr val="2C2CB0"/>
                        </a:solidFill>
                        <a:miter lim="800000"/>
                        <a:headEnd/>
                        <a:tailEnd/>
                      </a:ln>
                      <a:effectLst>
                        <a:outerShdw dist="107763" dir="18900000" algn="ctr" rotWithShape="0">
                          <a:schemeClr val="tx1"/>
                        </a:outerShdw>
                      </a:effectLst>
                    </p:spPr>
                  </p:pic>
                </p:oleObj>
              </mc:Fallback>
            </mc:AlternateContent>
          </a:graphicData>
        </a:graphic>
      </p:graphicFrame>
      <p:grpSp>
        <p:nvGrpSpPr>
          <p:cNvPr id="25613" name="Group 13">
            <a:extLst>
              <a:ext uri="{FF2B5EF4-FFF2-40B4-BE49-F238E27FC236}">
                <a16:creationId xmlns:a16="http://schemas.microsoft.com/office/drawing/2014/main" id="{6B24A992-1E28-45A7-BB4B-1F27909E8D79}"/>
              </a:ext>
            </a:extLst>
          </p:cNvPr>
          <p:cNvGrpSpPr>
            <a:grpSpLocks/>
          </p:cNvGrpSpPr>
          <p:nvPr/>
        </p:nvGrpSpPr>
        <p:grpSpPr bwMode="auto">
          <a:xfrm>
            <a:off x="2917825" y="3962404"/>
            <a:ext cx="2495550" cy="749301"/>
            <a:chOff x="770" y="2736"/>
            <a:chExt cx="1572" cy="472"/>
          </a:xfrm>
        </p:grpSpPr>
        <p:sp>
          <p:nvSpPr>
            <p:cNvPr id="25607" name="Text Box 7">
              <a:extLst>
                <a:ext uri="{FF2B5EF4-FFF2-40B4-BE49-F238E27FC236}">
                  <a16:creationId xmlns:a16="http://schemas.microsoft.com/office/drawing/2014/main" id="{73A7E9ED-2B31-4092-A34E-5CF015479617}"/>
                </a:ext>
              </a:extLst>
            </p:cNvPr>
            <p:cNvSpPr txBox="1">
              <a:spLocks noChangeArrowheads="1"/>
            </p:cNvSpPr>
            <p:nvPr/>
          </p:nvSpPr>
          <p:spPr bwMode="auto">
            <a:xfrm>
              <a:off x="770" y="2975"/>
              <a:ext cx="157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t>The standard error of b</a:t>
              </a:r>
              <a:r>
                <a:rPr lang="en-US" altLang="x-none" baseline="-25000"/>
                <a:t>1</a:t>
              </a:r>
              <a:r>
                <a:rPr lang="en-US" altLang="x-none"/>
                <a:t>.</a:t>
              </a:r>
            </a:p>
          </p:txBody>
        </p:sp>
        <p:sp>
          <p:nvSpPr>
            <p:cNvPr id="25608" name="Line 8">
              <a:extLst>
                <a:ext uri="{FF2B5EF4-FFF2-40B4-BE49-F238E27FC236}">
                  <a16:creationId xmlns:a16="http://schemas.microsoft.com/office/drawing/2014/main" id="{4350C351-83AF-468C-90C9-97E93E9360B0}"/>
                </a:ext>
              </a:extLst>
            </p:cNvPr>
            <p:cNvSpPr>
              <a:spLocks noChangeShapeType="1"/>
            </p:cNvSpPr>
            <p:nvPr/>
          </p:nvSpPr>
          <p:spPr bwMode="auto">
            <a:xfrm flipV="1">
              <a:off x="1776" y="2736"/>
              <a:ext cx="144" cy="2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graphicFrame>
        <p:nvGraphicFramePr>
          <p:cNvPr id="25610" name="Object 10">
            <a:extLst>
              <a:ext uri="{FF2B5EF4-FFF2-40B4-BE49-F238E27FC236}">
                <a16:creationId xmlns:a16="http://schemas.microsoft.com/office/drawing/2014/main" id="{A82B6A09-35EA-4C33-ACA8-A3B85988EA20}"/>
              </a:ext>
            </a:extLst>
          </p:cNvPr>
          <p:cNvGraphicFramePr>
            <a:graphicFrameLocks noChangeAspect="1"/>
          </p:cNvGraphicFramePr>
          <p:nvPr/>
        </p:nvGraphicFramePr>
        <p:xfrm>
          <a:off x="6324600" y="3124200"/>
          <a:ext cx="2732088" cy="1181100"/>
        </p:xfrm>
        <a:graphic>
          <a:graphicData uri="http://schemas.openxmlformats.org/presentationml/2006/ole">
            <mc:AlternateContent xmlns:mc="http://schemas.openxmlformats.org/markup-compatibility/2006">
              <mc:Choice xmlns:v="urn:schemas-microsoft-com:vml" Requires="v">
                <p:oleObj name="Equation" r:id="rId4" imgW="1028700" imgH="444500" progId="Equation.3">
                  <p:embed/>
                </p:oleObj>
              </mc:Choice>
              <mc:Fallback>
                <p:oleObj name="Equation" r:id="rId4" imgW="1028700" imgH="444500" progId="Equation.3">
                  <p:embed/>
                  <p:pic>
                    <p:nvPicPr>
                      <p:cNvPr id="25610" name="Object 10">
                        <a:extLst>
                          <a:ext uri="{FF2B5EF4-FFF2-40B4-BE49-F238E27FC236}">
                            <a16:creationId xmlns:a16="http://schemas.microsoft.com/office/drawing/2014/main" id="{A82B6A09-35EA-4C33-ACA8-A3B85988EA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3124200"/>
                        <a:ext cx="2732088" cy="1181100"/>
                      </a:xfrm>
                      <a:prstGeom prst="rect">
                        <a:avLst/>
                      </a:prstGeom>
                      <a:solidFill>
                        <a:srgbClr val="FF9900"/>
                      </a:solidFill>
                      <a:ln w="9525">
                        <a:solidFill>
                          <a:srgbClr val="2C2CB0"/>
                        </a:solidFill>
                        <a:miter lim="800000"/>
                        <a:headEnd/>
                        <a:tailEnd/>
                      </a:ln>
                      <a:effectLst>
                        <a:outerShdw dist="107763" dir="18900000" algn="ctr" rotWithShape="0">
                          <a:schemeClr val="tx1"/>
                        </a:outerShdw>
                      </a:effectLst>
                    </p:spPr>
                  </p:pic>
                </p:oleObj>
              </mc:Fallback>
            </mc:AlternateContent>
          </a:graphicData>
        </a:graphic>
      </p:graphicFrame>
      <p:sp>
        <p:nvSpPr>
          <p:cNvPr id="25611" name="Text Box 11">
            <a:extLst>
              <a:ext uri="{FF2B5EF4-FFF2-40B4-BE49-F238E27FC236}">
                <a16:creationId xmlns:a16="http://schemas.microsoft.com/office/drawing/2014/main" id="{C26A8776-CDD4-4184-BC1B-73A91BECFFE4}"/>
              </a:ext>
            </a:extLst>
          </p:cNvPr>
          <p:cNvSpPr txBox="1">
            <a:spLocks noChangeArrowheads="1"/>
          </p:cNvSpPr>
          <p:nvPr/>
        </p:nvSpPr>
        <p:spPr bwMode="auto">
          <a:xfrm>
            <a:off x="5676900" y="3383241"/>
            <a:ext cx="77957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t>where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dissolve">
                                      <p:cBhvr>
                                        <p:cTn id="7" dur="500"/>
                                        <p:tgtEl>
                                          <p:spTgt spid="25605"/>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5611"/>
                                        </p:tgtEl>
                                        <p:attrNameLst>
                                          <p:attrName>style.visibility</p:attrName>
                                        </p:attrNameLst>
                                      </p:cBhvr>
                                      <p:to>
                                        <p:strVal val="visible"/>
                                      </p:to>
                                    </p:set>
                                  </p:childTnLst>
                                </p:cTn>
                              </p:par>
                            </p:childTnLst>
                          </p:cTn>
                        </p:par>
                        <p:par>
                          <p:cTn id="11" fill="hold" nodeType="afterGroup">
                            <p:stCondLst>
                              <p:cond delay="1000"/>
                            </p:stCondLst>
                            <p:childTnLst>
                              <p:par>
                                <p:cTn id="12" presetID="9" presetClass="entr" presetSubtype="0" fill="hold" nodeType="afterEffect">
                                  <p:stCondLst>
                                    <p:cond delay="0"/>
                                  </p:stCondLst>
                                  <p:childTnLst>
                                    <p:set>
                                      <p:cBhvr>
                                        <p:cTn id="13" dur="1" fill="hold">
                                          <p:stCondLst>
                                            <p:cond delay="0"/>
                                          </p:stCondLst>
                                        </p:cTn>
                                        <p:tgtEl>
                                          <p:spTgt spid="25610"/>
                                        </p:tgtEl>
                                        <p:attrNameLst>
                                          <p:attrName>style.visibility</p:attrName>
                                        </p:attrNameLst>
                                      </p:cBhvr>
                                      <p:to>
                                        <p:strVal val="visible"/>
                                      </p:to>
                                    </p:set>
                                    <p:animEffect transition="in" filter="dissolve">
                                      <p:cBhvr>
                                        <p:cTn id="14" dur="500"/>
                                        <p:tgtEl>
                                          <p:spTgt spid="25610"/>
                                        </p:tgtEl>
                                      </p:cBhvr>
                                    </p:animEffect>
                                  </p:childTnLst>
                                </p:cTn>
                              </p:par>
                            </p:childTnLst>
                          </p:cTn>
                        </p:par>
                        <p:par>
                          <p:cTn id="15" fill="hold" nodeType="afterGroup">
                            <p:stCondLst>
                              <p:cond delay="1500"/>
                            </p:stCondLst>
                            <p:childTnLst>
                              <p:par>
                                <p:cTn id="16" presetID="22" presetClass="entr" presetSubtype="4" fill="hold" nodeType="afterEffect">
                                  <p:stCondLst>
                                    <p:cond delay="0"/>
                                  </p:stCondLst>
                                  <p:childTnLst>
                                    <p:set>
                                      <p:cBhvr>
                                        <p:cTn id="17" dur="1" fill="hold">
                                          <p:stCondLst>
                                            <p:cond delay="0"/>
                                          </p:stCondLst>
                                        </p:cTn>
                                        <p:tgtEl>
                                          <p:spTgt spid="25613"/>
                                        </p:tgtEl>
                                        <p:attrNameLst>
                                          <p:attrName>style.visibility</p:attrName>
                                        </p:attrNameLst>
                                      </p:cBhvr>
                                      <p:to>
                                        <p:strVal val="visible"/>
                                      </p:to>
                                    </p:set>
                                    <p:animEffect transition="in" filter="wipe(down)">
                                      <p:cBhvr>
                                        <p:cTn id="18" dur="500"/>
                                        <p:tgtEl>
                                          <p:spTgt spid="25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BDF8E-EA31-4C56-9BBF-503A0966019C}"/>
              </a:ext>
            </a:extLst>
          </p:cNvPr>
          <p:cNvSpPr>
            <a:spLocks noGrp="1"/>
          </p:cNvSpPr>
          <p:nvPr>
            <p:ph type="title"/>
          </p:nvPr>
        </p:nvSpPr>
        <p:spPr/>
        <p:txBody>
          <a:bodyPr/>
          <a:lstStyle/>
          <a:p>
            <a:r>
              <a:rPr lang="en-US" dirty="0">
                <a:latin typeface="Georgia" panose="02040502050405020303" pitchFamily="18" charset="0"/>
              </a:rPr>
              <a:t>What is Regression?</a:t>
            </a:r>
            <a:endParaRPr lang="x-none" dirty="0">
              <a:latin typeface="Georgia" panose="02040502050405020303" pitchFamily="18" charset="0"/>
            </a:endParaRPr>
          </a:p>
        </p:txBody>
      </p:sp>
      <p:sp>
        <p:nvSpPr>
          <p:cNvPr id="3" name="Content Placeholder 2">
            <a:extLst>
              <a:ext uri="{FF2B5EF4-FFF2-40B4-BE49-F238E27FC236}">
                <a16:creationId xmlns:a16="http://schemas.microsoft.com/office/drawing/2014/main" id="{8311AB78-2B68-4A81-A776-9DBE29B95A68}"/>
              </a:ext>
            </a:extLst>
          </p:cNvPr>
          <p:cNvSpPr>
            <a:spLocks noGrp="1"/>
          </p:cNvSpPr>
          <p:nvPr>
            <p:ph idx="1"/>
          </p:nvPr>
        </p:nvSpPr>
        <p:spPr/>
        <p:txBody>
          <a:bodyPr>
            <a:normAutofit/>
          </a:bodyPr>
          <a:lstStyle/>
          <a:p>
            <a:r>
              <a:rPr lang="en-US" sz="2400" dirty="0">
                <a:latin typeface="Georgia" panose="02040502050405020303" pitchFamily="18" charset="0"/>
              </a:rPr>
              <a:t>Regression analysis is a statistical method that helps us to analyze and understand the relationship between two or more variables of interest. </a:t>
            </a:r>
          </a:p>
          <a:p>
            <a:r>
              <a:rPr lang="en-US" sz="2400" dirty="0">
                <a:latin typeface="Georgia" panose="02040502050405020303" pitchFamily="18" charset="0"/>
              </a:rPr>
              <a:t>It helps to understand which factors are important, which factors can be ignored, and how they are influencing each other. In other words analyze the specific relationships between the independent variables and the dependent variable.</a:t>
            </a:r>
          </a:p>
        </p:txBody>
      </p:sp>
    </p:spTree>
    <p:extLst>
      <p:ext uri="{BB962C8B-B14F-4D97-AF65-F5344CB8AC3E}">
        <p14:creationId xmlns:p14="http://schemas.microsoft.com/office/powerpoint/2010/main" val="3511598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C7444-B7B0-4A5E-AC27-556AB3005235}"/>
              </a:ext>
            </a:extLst>
          </p:cNvPr>
          <p:cNvSpPr>
            <a:spLocks noGrp="1"/>
          </p:cNvSpPr>
          <p:nvPr>
            <p:ph type="title"/>
          </p:nvPr>
        </p:nvSpPr>
        <p:spPr/>
        <p:txBody>
          <a:bodyPr/>
          <a:lstStyle/>
          <a:p>
            <a:r>
              <a:rPr lang="en-US" dirty="0">
                <a:latin typeface="Georgia" panose="02040502050405020303" pitchFamily="18" charset="0"/>
              </a:rPr>
              <a:t>Example: Data that doesn’t meet the assumptions</a:t>
            </a:r>
            <a:endParaRPr lang="x-none" dirty="0">
              <a:latin typeface="Georgia" panose="02040502050405020303" pitchFamily="18" charset="0"/>
            </a:endParaRPr>
          </a:p>
        </p:txBody>
      </p:sp>
      <p:sp>
        <p:nvSpPr>
          <p:cNvPr id="3" name="Content Placeholder 2">
            <a:extLst>
              <a:ext uri="{FF2B5EF4-FFF2-40B4-BE49-F238E27FC236}">
                <a16:creationId xmlns:a16="http://schemas.microsoft.com/office/drawing/2014/main" id="{5459402C-8AE3-406F-9EB0-E01EA093F51B}"/>
              </a:ext>
            </a:extLst>
          </p:cNvPr>
          <p:cNvSpPr>
            <a:spLocks noGrp="1"/>
          </p:cNvSpPr>
          <p:nvPr>
            <p:ph idx="1"/>
          </p:nvPr>
        </p:nvSpPr>
        <p:spPr/>
        <p:txBody>
          <a:bodyPr>
            <a:normAutofit/>
          </a:bodyPr>
          <a:lstStyle/>
          <a:p>
            <a:r>
              <a:rPr lang="en-US" sz="2400" dirty="0">
                <a:latin typeface="Georgia" panose="02040502050405020303" pitchFamily="18" charset="0"/>
              </a:rPr>
              <a:t>You think there is a linear relationship between meat consumption and the incidence of cancer in the U.S. </a:t>
            </a:r>
          </a:p>
          <a:p>
            <a:r>
              <a:rPr lang="en-US" sz="2400" dirty="0">
                <a:latin typeface="Georgia" panose="02040502050405020303" pitchFamily="18" charset="0"/>
              </a:rPr>
              <a:t>However, you find that much more data has been collected at high rates of meat consumption than at low rates of meat consumption, </a:t>
            </a:r>
          </a:p>
          <a:p>
            <a:r>
              <a:rPr lang="en-US" sz="2400" dirty="0">
                <a:latin typeface="Georgia" panose="02040502050405020303" pitchFamily="18" charset="0"/>
              </a:rPr>
              <a:t>With the result that there is much more variation in the estimate of cancer rates at the low range than at the high range. </a:t>
            </a:r>
          </a:p>
          <a:p>
            <a:r>
              <a:rPr lang="en-US" sz="2400" dirty="0">
                <a:latin typeface="Georgia" panose="02040502050405020303" pitchFamily="18" charset="0"/>
              </a:rPr>
              <a:t>Because the data violate the assumption of homoscedasticity, it doesn’t work for regression.</a:t>
            </a:r>
            <a:endParaRPr lang="x-none" sz="2400" dirty="0">
              <a:latin typeface="Georgia" panose="02040502050405020303" pitchFamily="18" charset="0"/>
            </a:endParaRPr>
          </a:p>
        </p:txBody>
      </p:sp>
    </p:spTree>
    <p:extLst>
      <p:ext uri="{BB962C8B-B14F-4D97-AF65-F5344CB8AC3E}">
        <p14:creationId xmlns:p14="http://schemas.microsoft.com/office/powerpoint/2010/main" val="489824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4D59B-6594-47AF-A8B5-EC8F9B4A5965}"/>
              </a:ext>
            </a:extLst>
          </p:cNvPr>
          <p:cNvSpPr>
            <a:spLocks noGrp="1"/>
          </p:cNvSpPr>
          <p:nvPr>
            <p:ph type="title"/>
          </p:nvPr>
        </p:nvSpPr>
        <p:spPr/>
        <p:txBody>
          <a:bodyPr/>
          <a:lstStyle/>
          <a:p>
            <a:r>
              <a:rPr lang="en-US" dirty="0">
                <a:latin typeface="Georgia" panose="02040502050405020303" pitchFamily="18" charset="0"/>
              </a:rPr>
              <a:t>Implementing simple linear regression in Python</a:t>
            </a:r>
            <a:endParaRPr lang="x-none" dirty="0">
              <a:latin typeface="Georgia" panose="02040502050405020303" pitchFamily="18" charset="0"/>
            </a:endParaRPr>
          </a:p>
        </p:txBody>
      </p:sp>
      <p:sp>
        <p:nvSpPr>
          <p:cNvPr id="3" name="Content Placeholder 2">
            <a:extLst>
              <a:ext uri="{FF2B5EF4-FFF2-40B4-BE49-F238E27FC236}">
                <a16:creationId xmlns:a16="http://schemas.microsoft.com/office/drawing/2014/main" id="{7F2791B2-7075-49A6-86DF-2833C0D904A0}"/>
              </a:ext>
            </a:extLst>
          </p:cNvPr>
          <p:cNvSpPr>
            <a:spLocks noGrp="1"/>
          </p:cNvSpPr>
          <p:nvPr>
            <p:ph idx="1"/>
          </p:nvPr>
        </p:nvSpPr>
        <p:spPr/>
        <p:txBody>
          <a:bodyPr>
            <a:normAutofit/>
          </a:bodyPr>
          <a:lstStyle/>
          <a:p>
            <a:pPr>
              <a:buFont typeface="+mj-lt"/>
              <a:buAutoNum type="arabicPeriod"/>
            </a:pPr>
            <a:r>
              <a:rPr lang="en-US" sz="2400" dirty="0">
                <a:latin typeface="Georgia" panose="02040502050405020303" pitchFamily="18" charset="0"/>
              </a:rPr>
              <a:t>Import the packages and classes .</a:t>
            </a:r>
          </a:p>
          <a:p>
            <a:pPr>
              <a:buFont typeface="+mj-lt"/>
              <a:buAutoNum type="arabicPeriod"/>
            </a:pPr>
            <a:r>
              <a:rPr lang="en-US" sz="2400" dirty="0">
                <a:latin typeface="Georgia" panose="02040502050405020303" pitchFamily="18" charset="0"/>
              </a:rPr>
              <a:t>Import the data</a:t>
            </a:r>
          </a:p>
          <a:p>
            <a:pPr>
              <a:buFont typeface="+mj-lt"/>
              <a:buAutoNum type="arabicPeriod"/>
            </a:pPr>
            <a:r>
              <a:rPr lang="en-US" sz="2400" dirty="0">
                <a:latin typeface="Georgia" panose="02040502050405020303" pitchFamily="18" charset="0"/>
              </a:rPr>
              <a:t>Visualize the data</a:t>
            </a:r>
          </a:p>
          <a:p>
            <a:pPr>
              <a:buFont typeface="+mj-lt"/>
              <a:buAutoNum type="arabicPeriod"/>
            </a:pPr>
            <a:r>
              <a:rPr lang="en-US" sz="2400" dirty="0">
                <a:latin typeface="Georgia" panose="02040502050405020303" pitchFamily="18" charset="0"/>
              </a:rPr>
              <a:t>Handle missing values and clean the data</a:t>
            </a:r>
          </a:p>
          <a:p>
            <a:pPr>
              <a:buFont typeface="+mj-lt"/>
              <a:buAutoNum type="arabicPeriod"/>
            </a:pPr>
            <a:r>
              <a:rPr lang="en-US" sz="2400" dirty="0">
                <a:latin typeface="Georgia" panose="02040502050405020303" pitchFamily="18" charset="0"/>
              </a:rPr>
              <a:t>Split the data into training and test sets</a:t>
            </a:r>
          </a:p>
          <a:p>
            <a:pPr>
              <a:buFont typeface="+mj-lt"/>
              <a:buAutoNum type="arabicPeriod"/>
            </a:pPr>
            <a:r>
              <a:rPr lang="en-US" sz="2400" dirty="0">
                <a:latin typeface="Georgia" panose="02040502050405020303" pitchFamily="18" charset="0"/>
              </a:rPr>
              <a:t>Build the regression model and train it.</a:t>
            </a:r>
          </a:p>
          <a:p>
            <a:pPr>
              <a:buFont typeface="+mj-lt"/>
              <a:buAutoNum type="arabicPeriod"/>
            </a:pPr>
            <a:r>
              <a:rPr lang="en-US" sz="2400" dirty="0">
                <a:latin typeface="Georgia" panose="02040502050405020303" pitchFamily="18" charset="0"/>
              </a:rPr>
              <a:t>Check the results of model fitting to know whether the model is satisfactory using plots.</a:t>
            </a:r>
          </a:p>
          <a:p>
            <a:pPr>
              <a:buFont typeface="+mj-lt"/>
              <a:buAutoNum type="arabicPeriod"/>
            </a:pPr>
            <a:r>
              <a:rPr lang="en-US" sz="2400" dirty="0">
                <a:latin typeface="Georgia" panose="02040502050405020303" pitchFamily="18" charset="0"/>
              </a:rPr>
              <a:t>Make predictions using unseen data.</a:t>
            </a:r>
          </a:p>
        </p:txBody>
      </p:sp>
    </p:spTree>
    <p:extLst>
      <p:ext uri="{BB962C8B-B14F-4D97-AF65-F5344CB8AC3E}">
        <p14:creationId xmlns:p14="http://schemas.microsoft.com/office/powerpoint/2010/main" val="556198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8581E-99F8-4244-B56D-28433E5D31A3}"/>
              </a:ext>
            </a:extLst>
          </p:cNvPr>
          <p:cNvSpPr>
            <a:spLocks noGrp="1"/>
          </p:cNvSpPr>
          <p:nvPr>
            <p:ph type="title"/>
          </p:nvPr>
        </p:nvSpPr>
        <p:spPr/>
        <p:txBody>
          <a:bodyPr/>
          <a:lstStyle/>
          <a:p>
            <a:r>
              <a:rPr lang="en-US" dirty="0"/>
              <a:t>Importing packages and data</a:t>
            </a:r>
            <a:endParaRPr lang="x-none" dirty="0"/>
          </a:p>
        </p:txBody>
      </p:sp>
      <p:sp>
        <p:nvSpPr>
          <p:cNvPr id="3" name="Content Placeholder 2">
            <a:extLst>
              <a:ext uri="{FF2B5EF4-FFF2-40B4-BE49-F238E27FC236}">
                <a16:creationId xmlns:a16="http://schemas.microsoft.com/office/drawing/2014/main" id="{689DF8A4-B0D8-4F45-9726-47BBB887FABD}"/>
              </a:ext>
            </a:extLst>
          </p:cNvPr>
          <p:cNvSpPr>
            <a:spLocks noGrp="1"/>
          </p:cNvSpPr>
          <p:nvPr>
            <p:ph idx="1"/>
          </p:nvPr>
        </p:nvSpPr>
        <p:spPr/>
        <p:txBody>
          <a:bodyPr/>
          <a:lstStyle/>
          <a:p>
            <a:endParaRPr lang="x-none" dirty="0"/>
          </a:p>
        </p:txBody>
      </p:sp>
      <p:pic>
        <p:nvPicPr>
          <p:cNvPr id="5" name="Picture 4">
            <a:extLst>
              <a:ext uri="{FF2B5EF4-FFF2-40B4-BE49-F238E27FC236}">
                <a16:creationId xmlns:a16="http://schemas.microsoft.com/office/drawing/2014/main" id="{3AD4F07B-B4C1-4F71-B213-15568D6ECD89}"/>
              </a:ext>
            </a:extLst>
          </p:cNvPr>
          <p:cNvPicPr>
            <a:picLocks noChangeAspect="1"/>
          </p:cNvPicPr>
          <p:nvPr/>
        </p:nvPicPr>
        <p:blipFill rotWithShape="1">
          <a:blip r:embed="rId2"/>
          <a:srcRect b="26927"/>
          <a:stretch/>
        </p:blipFill>
        <p:spPr>
          <a:xfrm>
            <a:off x="962858" y="1825625"/>
            <a:ext cx="6324600" cy="2136775"/>
          </a:xfrm>
          <a:prstGeom prst="rect">
            <a:avLst/>
          </a:prstGeom>
        </p:spPr>
      </p:pic>
    </p:spTree>
    <p:extLst>
      <p:ext uri="{BB962C8B-B14F-4D97-AF65-F5344CB8AC3E}">
        <p14:creationId xmlns:p14="http://schemas.microsoft.com/office/powerpoint/2010/main" val="2546780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64C5-E4DC-47EA-B2D1-DFAC94A8BD20}"/>
              </a:ext>
            </a:extLst>
          </p:cNvPr>
          <p:cNvSpPr>
            <a:spLocks noGrp="1"/>
          </p:cNvSpPr>
          <p:nvPr>
            <p:ph type="title"/>
          </p:nvPr>
        </p:nvSpPr>
        <p:spPr/>
        <p:txBody>
          <a:bodyPr/>
          <a:lstStyle/>
          <a:p>
            <a:r>
              <a:rPr lang="en-US" dirty="0"/>
              <a:t>Visualize the data</a:t>
            </a:r>
            <a:endParaRPr lang="x-none" dirty="0"/>
          </a:p>
        </p:txBody>
      </p:sp>
      <p:sp>
        <p:nvSpPr>
          <p:cNvPr id="3" name="Content Placeholder 2">
            <a:extLst>
              <a:ext uri="{FF2B5EF4-FFF2-40B4-BE49-F238E27FC236}">
                <a16:creationId xmlns:a16="http://schemas.microsoft.com/office/drawing/2014/main" id="{6142B30B-9B35-406E-A097-764DAC2276B3}"/>
              </a:ext>
            </a:extLst>
          </p:cNvPr>
          <p:cNvSpPr>
            <a:spLocks noGrp="1"/>
          </p:cNvSpPr>
          <p:nvPr>
            <p:ph idx="1"/>
          </p:nvPr>
        </p:nvSpPr>
        <p:spPr/>
        <p:txBody>
          <a:bodyPr/>
          <a:lstStyle/>
          <a:p>
            <a:endParaRPr lang="x-none"/>
          </a:p>
        </p:txBody>
      </p:sp>
      <p:pic>
        <p:nvPicPr>
          <p:cNvPr id="5" name="Picture 4">
            <a:extLst>
              <a:ext uri="{FF2B5EF4-FFF2-40B4-BE49-F238E27FC236}">
                <a16:creationId xmlns:a16="http://schemas.microsoft.com/office/drawing/2014/main" id="{198E6CCB-AC1A-4555-ABC2-67F7C4572549}"/>
              </a:ext>
            </a:extLst>
          </p:cNvPr>
          <p:cNvPicPr>
            <a:picLocks noChangeAspect="1"/>
          </p:cNvPicPr>
          <p:nvPr/>
        </p:nvPicPr>
        <p:blipFill>
          <a:blip r:embed="rId2"/>
          <a:stretch>
            <a:fillRect/>
          </a:stretch>
        </p:blipFill>
        <p:spPr>
          <a:xfrm>
            <a:off x="3070631" y="1996517"/>
            <a:ext cx="6632662" cy="3530159"/>
          </a:xfrm>
          <a:prstGeom prst="rect">
            <a:avLst/>
          </a:prstGeom>
        </p:spPr>
      </p:pic>
    </p:spTree>
    <p:extLst>
      <p:ext uri="{BB962C8B-B14F-4D97-AF65-F5344CB8AC3E}">
        <p14:creationId xmlns:p14="http://schemas.microsoft.com/office/powerpoint/2010/main" val="2927771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B591F-C52E-4A20-A5D6-587EEFC69AC1}"/>
              </a:ext>
            </a:extLst>
          </p:cNvPr>
          <p:cNvSpPr>
            <a:spLocks noGrp="1"/>
          </p:cNvSpPr>
          <p:nvPr>
            <p:ph type="title"/>
          </p:nvPr>
        </p:nvSpPr>
        <p:spPr/>
        <p:txBody>
          <a:bodyPr/>
          <a:lstStyle/>
          <a:p>
            <a:r>
              <a:rPr lang="en-US" dirty="0"/>
              <a:t>Handle missing values and clean the data</a:t>
            </a:r>
          </a:p>
        </p:txBody>
      </p:sp>
      <p:pic>
        <p:nvPicPr>
          <p:cNvPr id="20" name="Picture 19">
            <a:extLst>
              <a:ext uri="{FF2B5EF4-FFF2-40B4-BE49-F238E27FC236}">
                <a16:creationId xmlns:a16="http://schemas.microsoft.com/office/drawing/2014/main" id="{E6A1EC5C-4C7D-4FDB-B198-931AC01E3670}"/>
              </a:ext>
            </a:extLst>
          </p:cNvPr>
          <p:cNvPicPr>
            <a:picLocks noChangeAspect="1"/>
          </p:cNvPicPr>
          <p:nvPr/>
        </p:nvPicPr>
        <p:blipFill>
          <a:blip r:embed="rId2"/>
          <a:stretch>
            <a:fillRect/>
          </a:stretch>
        </p:blipFill>
        <p:spPr>
          <a:xfrm>
            <a:off x="2895600" y="1487487"/>
            <a:ext cx="2343150" cy="3543300"/>
          </a:xfrm>
          <a:prstGeom prst="rect">
            <a:avLst/>
          </a:prstGeom>
        </p:spPr>
      </p:pic>
      <p:pic>
        <p:nvPicPr>
          <p:cNvPr id="24" name="Picture 23">
            <a:extLst>
              <a:ext uri="{FF2B5EF4-FFF2-40B4-BE49-F238E27FC236}">
                <a16:creationId xmlns:a16="http://schemas.microsoft.com/office/drawing/2014/main" id="{4416F8B1-B4BF-44E3-B091-7DA3DC39A0EB}"/>
              </a:ext>
            </a:extLst>
          </p:cNvPr>
          <p:cNvPicPr>
            <a:picLocks noChangeAspect="1"/>
          </p:cNvPicPr>
          <p:nvPr/>
        </p:nvPicPr>
        <p:blipFill>
          <a:blip r:embed="rId3"/>
          <a:stretch>
            <a:fillRect/>
          </a:stretch>
        </p:blipFill>
        <p:spPr>
          <a:xfrm>
            <a:off x="428625" y="1449387"/>
            <a:ext cx="2466975" cy="3581400"/>
          </a:xfrm>
          <a:prstGeom prst="rect">
            <a:avLst/>
          </a:prstGeom>
        </p:spPr>
      </p:pic>
      <p:pic>
        <p:nvPicPr>
          <p:cNvPr id="28" name="Picture 27">
            <a:extLst>
              <a:ext uri="{FF2B5EF4-FFF2-40B4-BE49-F238E27FC236}">
                <a16:creationId xmlns:a16="http://schemas.microsoft.com/office/drawing/2014/main" id="{46C95173-9025-40B9-ABAD-47E528A0F943}"/>
              </a:ext>
            </a:extLst>
          </p:cNvPr>
          <p:cNvPicPr>
            <a:picLocks noChangeAspect="1"/>
          </p:cNvPicPr>
          <p:nvPr/>
        </p:nvPicPr>
        <p:blipFill>
          <a:blip r:embed="rId4"/>
          <a:stretch>
            <a:fillRect/>
          </a:stretch>
        </p:blipFill>
        <p:spPr>
          <a:xfrm>
            <a:off x="5238750" y="1477962"/>
            <a:ext cx="2505075" cy="3552825"/>
          </a:xfrm>
          <a:prstGeom prst="rect">
            <a:avLst/>
          </a:prstGeom>
        </p:spPr>
      </p:pic>
      <p:sp>
        <p:nvSpPr>
          <p:cNvPr id="29" name="TextBox 28">
            <a:extLst>
              <a:ext uri="{FF2B5EF4-FFF2-40B4-BE49-F238E27FC236}">
                <a16:creationId xmlns:a16="http://schemas.microsoft.com/office/drawing/2014/main" id="{BC805354-2802-4F39-A24A-A3CA8F2919D8}"/>
              </a:ext>
            </a:extLst>
          </p:cNvPr>
          <p:cNvSpPr txBox="1"/>
          <p:nvPr/>
        </p:nvSpPr>
        <p:spPr>
          <a:xfrm>
            <a:off x="8077201" y="2437407"/>
            <a:ext cx="3562350" cy="923330"/>
          </a:xfrm>
          <a:prstGeom prst="rect">
            <a:avLst/>
          </a:prstGeom>
          <a:noFill/>
        </p:spPr>
        <p:txBody>
          <a:bodyPr wrap="square" rtlCol="0">
            <a:spAutoFit/>
          </a:bodyPr>
          <a:lstStyle/>
          <a:p>
            <a:pPr marL="285750" indent="-285750">
              <a:buFont typeface="Arial" panose="020B0604020202020204" pitchFamily="34" charset="0"/>
              <a:buChar char="•"/>
            </a:pPr>
            <a:r>
              <a:rPr lang="en-US" dirty="0"/>
              <a:t>Missing data present</a:t>
            </a:r>
          </a:p>
          <a:p>
            <a:pPr marL="285750" indent="-285750">
              <a:buFont typeface="Arial" panose="020B0604020202020204" pitchFamily="34" charset="0"/>
              <a:buChar char="•"/>
            </a:pPr>
            <a:r>
              <a:rPr lang="en-US" dirty="0"/>
              <a:t>Data cleaning  is required as salary cannot be negative </a:t>
            </a:r>
            <a:endParaRPr lang="x-none" dirty="0"/>
          </a:p>
        </p:txBody>
      </p:sp>
    </p:spTree>
    <p:extLst>
      <p:ext uri="{BB962C8B-B14F-4D97-AF65-F5344CB8AC3E}">
        <p14:creationId xmlns:p14="http://schemas.microsoft.com/office/powerpoint/2010/main" val="2382150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8CC57-F4B5-4293-A9D1-03FA8B860261}"/>
              </a:ext>
            </a:extLst>
          </p:cNvPr>
          <p:cNvSpPr>
            <a:spLocks noGrp="1"/>
          </p:cNvSpPr>
          <p:nvPr>
            <p:ph type="title"/>
          </p:nvPr>
        </p:nvSpPr>
        <p:spPr/>
        <p:txBody>
          <a:bodyPr/>
          <a:lstStyle/>
          <a:p>
            <a:r>
              <a:rPr lang="en-US" dirty="0"/>
              <a:t>code</a:t>
            </a:r>
            <a:endParaRPr lang="x-none" dirty="0"/>
          </a:p>
        </p:txBody>
      </p:sp>
      <p:pic>
        <p:nvPicPr>
          <p:cNvPr id="7" name="Content Placeholder 6">
            <a:extLst>
              <a:ext uri="{FF2B5EF4-FFF2-40B4-BE49-F238E27FC236}">
                <a16:creationId xmlns:a16="http://schemas.microsoft.com/office/drawing/2014/main" id="{826D082E-C951-4285-A9CE-DB7F0589FEC8}"/>
              </a:ext>
            </a:extLst>
          </p:cNvPr>
          <p:cNvPicPr>
            <a:picLocks noGrp="1" noChangeAspect="1"/>
          </p:cNvPicPr>
          <p:nvPr>
            <p:ph idx="1"/>
          </p:nvPr>
        </p:nvPicPr>
        <p:blipFill>
          <a:blip r:embed="rId2"/>
          <a:stretch>
            <a:fillRect/>
          </a:stretch>
        </p:blipFill>
        <p:spPr>
          <a:xfrm>
            <a:off x="2505169" y="209464"/>
            <a:ext cx="2476500" cy="3819525"/>
          </a:xfrm>
        </p:spPr>
      </p:pic>
      <p:pic>
        <p:nvPicPr>
          <p:cNvPr id="5" name="Picture 4">
            <a:extLst>
              <a:ext uri="{FF2B5EF4-FFF2-40B4-BE49-F238E27FC236}">
                <a16:creationId xmlns:a16="http://schemas.microsoft.com/office/drawing/2014/main" id="{B3EEA6FA-0C4E-42A4-97A8-22855B7787D6}"/>
              </a:ext>
            </a:extLst>
          </p:cNvPr>
          <p:cNvPicPr>
            <a:picLocks noChangeAspect="1"/>
          </p:cNvPicPr>
          <p:nvPr/>
        </p:nvPicPr>
        <p:blipFill>
          <a:blip r:embed="rId3"/>
          <a:stretch>
            <a:fillRect/>
          </a:stretch>
        </p:blipFill>
        <p:spPr>
          <a:xfrm>
            <a:off x="491369" y="4361949"/>
            <a:ext cx="7267575" cy="2400300"/>
          </a:xfrm>
          <a:prstGeom prst="rect">
            <a:avLst/>
          </a:prstGeom>
        </p:spPr>
      </p:pic>
      <p:pic>
        <p:nvPicPr>
          <p:cNvPr id="9" name="Picture 8">
            <a:extLst>
              <a:ext uri="{FF2B5EF4-FFF2-40B4-BE49-F238E27FC236}">
                <a16:creationId xmlns:a16="http://schemas.microsoft.com/office/drawing/2014/main" id="{09AC2D9D-8B34-4B13-89A8-8A63CECA7557}"/>
              </a:ext>
            </a:extLst>
          </p:cNvPr>
          <p:cNvPicPr>
            <a:picLocks noChangeAspect="1"/>
          </p:cNvPicPr>
          <p:nvPr/>
        </p:nvPicPr>
        <p:blipFill>
          <a:blip r:embed="rId4"/>
          <a:stretch>
            <a:fillRect/>
          </a:stretch>
        </p:blipFill>
        <p:spPr>
          <a:xfrm>
            <a:off x="4981669" y="176126"/>
            <a:ext cx="2524125" cy="3886200"/>
          </a:xfrm>
          <a:prstGeom prst="rect">
            <a:avLst/>
          </a:prstGeom>
        </p:spPr>
      </p:pic>
      <p:pic>
        <p:nvPicPr>
          <p:cNvPr id="11" name="Picture 10">
            <a:extLst>
              <a:ext uri="{FF2B5EF4-FFF2-40B4-BE49-F238E27FC236}">
                <a16:creationId xmlns:a16="http://schemas.microsoft.com/office/drawing/2014/main" id="{E1CF5007-5CD8-4BA6-9F85-5EF5A29190E4}"/>
              </a:ext>
            </a:extLst>
          </p:cNvPr>
          <p:cNvPicPr>
            <a:picLocks noChangeAspect="1"/>
          </p:cNvPicPr>
          <p:nvPr/>
        </p:nvPicPr>
        <p:blipFill>
          <a:blip r:embed="rId5"/>
          <a:stretch>
            <a:fillRect/>
          </a:stretch>
        </p:blipFill>
        <p:spPr>
          <a:xfrm>
            <a:off x="7505794" y="176126"/>
            <a:ext cx="2533650" cy="3876675"/>
          </a:xfrm>
          <a:prstGeom prst="rect">
            <a:avLst/>
          </a:prstGeom>
        </p:spPr>
      </p:pic>
    </p:spTree>
    <p:extLst>
      <p:ext uri="{BB962C8B-B14F-4D97-AF65-F5344CB8AC3E}">
        <p14:creationId xmlns:p14="http://schemas.microsoft.com/office/powerpoint/2010/main" val="3323481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A9B6-BE59-40D3-A6E4-C408CED5D6E1}"/>
              </a:ext>
            </a:extLst>
          </p:cNvPr>
          <p:cNvSpPr>
            <a:spLocks noGrp="1"/>
          </p:cNvSpPr>
          <p:nvPr>
            <p:ph type="title"/>
          </p:nvPr>
        </p:nvSpPr>
        <p:spPr/>
        <p:txBody>
          <a:bodyPr/>
          <a:lstStyle/>
          <a:p>
            <a:r>
              <a:rPr lang="en-US" dirty="0"/>
              <a:t>Visualizing the processed data</a:t>
            </a:r>
            <a:endParaRPr lang="x-none" dirty="0"/>
          </a:p>
        </p:txBody>
      </p:sp>
      <p:sp>
        <p:nvSpPr>
          <p:cNvPr id="3" name="Content Placeholder 2">
            <a:extLst>
              <a:ext uri="{FF2B5EF4-FFF2-40B4-BE49-F238E27FC236}">
                <a16:creationId xmlns:a16="http://schemas.microsoft.com/office/drawing/2014/main" id="{A1ED0DCB-7652-4FB4-8470-02FF4B3F4187}"/>
              </a:ext>
            </a:extLst>
          </p:cNvPr>
          <p:cNvSpPr>
            <a:spLocks noGrp="1"/>
          </p:cNvSpPr>
          <p:nvPr>
            <p:ph idx="1"/>
          </p:nvPr>
        </p:nvSpPr>
        <p:spPr/>
        <p:txBody>
          <a:bodyPr/>
          <a:lstStyle/>
          <a:p>
            <a:endParaRPr lang="x-none"/>
          </a:p>
        </p:txBody>
      </p:sp>
      <p:pic>
        <p:nvPicPr>
          <p:cNvPr id="9" name="Picture 8">
            <a:extLst>
              <a:ext uri="{FF2B5EF4-FFF2-40B4-BE49-F238E27FC236}">
                <a16:creationId xmlns:a16="http://schemas.microsoft.com/office/drawing/2014/main" id="{214A579F-3FEC-493A-9C88-9E4B427A6D8A}"/>
              </a:ext>
            </a:extLst>
          </p:cNvPr>
          <p:cNvPicPr>
            <a:picLocks noChangeAspect="1"/>
          </p:cNvPicPr>
          <p:nvPr/>
        </p:nvPicPr>
        <p:blipFill>
          <a:blip r:embed="rId2"/>
          <a:stretch>
            <a:fillRect/>
          </a:stretch>
        </p:blipFill>
        <p:spPr>
          <a:xfrm>
            <a:off x="838200" y="1714500"/>
            <a:ext cx="9239250" cy="1714500"/>
          </a:xfrm>
          <a:prstGeom prst="rect">
            <a:avLst/>
          </a:prstGeom>
        </p:spPr>
      </p:pic>
      <p:pic>
        <p:nvPicPr>
          <p:cNvPr id="11" name="Picture 10">
            <a:extLst>
              <a:ext uri="{FF2B5EF4-FFF2-40B4-BE49-F238E27FC236}">
                <a16:creationId xmlns:a16="http://schemas.microsoft.com/office/drawing/2014/main" id="{FB523408-885F-4919-94D3-AAE46827C4AD}"/>
              </a:ext>
            </a:extLst>
          </p:cNvPr>
          <p:cNvPicPr>
            <a:picLocks noChangeAspect="1"/>
          </p:cNvPicPr>
          <p:nvPr/>
        </p:nvPicPr>
        <p:blipFill>
          <a:blip r:embed="rId3"/>
          <a:stretch>
            <a:fillRect/>
          </a:stretch>
        </p:blipFill>
        <p:spPr>
          <a:xfrm>
            <a:off x="5724941" y="3139490"/>
            <a:ext cx="5180952" cy="3326984"/>
          </a:xfrm>
          <a:prstGeom prst="rect">
            <a:avLst/>
          </a:prstGeom>
        </p:spPr>
      </p:pic>
    </p:spTree>
    <p:extLst>
      <p:ext uri="{BB962C8B-B14F-4D97-AF65-F5344CB8AC3E}">
        <p14:creationId xmlns:p14="http://schemas.microsoft.com/office/powerpoint/2010/main" val="2062429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869D8-895C-4937-9E7D-EF2527463A34}"/>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000" kern="1200">
                <a:solidFill>
                  <a:schemeClr val="tx1"/>
                </a:solidFill>
                <a:latin typeface="+mj-lt"/>
                <a:ea typeface="+mj-ea"/>
                <a:cs typeface="+mj-cs"/>
              </a:rPr>
              <a:t>Split the data into training and test sets</a:t>
            </a:r>
          </a:p>
        </p:txBody>
      </p:sp>
      <p:pic>
        <p:nvPicPr>
          <p:cNvPr id="5" name="Content Placeholder 4">
            <a:extLst>
              <a:ext uri="{FF2B5EF4-FFF2-40B4-BE49-F238E27FC236}">
                <a16:creationId xmlns:a16="http://schemas.microsoft.com/office/drawing/2014/main" id="{E16AB4A8-BB01-4E08-B84E-A3F0C7F936A6}"/>
              </a:ext>
            </a:extLst>
          </p:cNvPr>
          <p:cNvPicPr>
            <a:picLocks noGrp="1" noChangeAspect="1"/>
          </p:cNvPicPr>
          <p:nvPr>
            <p:ph idx="1"/>
          </p:nvPr>
        </p:nvPicPr>
        <p:blipFill>
          <a:blip r:embed="rId2"/>
          <a:stretch>
            <a:fillRect/>
          </a:stretch>
        </p:blipFill>
        <p:spPr>
          <a:xfrm>
            <a:off x="247650" y="1376978"/>
            <a:ext cx="10515599" cy="1813941"/>
          </a:xfrm>
          <a:prstGeom prst="rect">
            <a:avLst/>
          </a:prstGeom>
        </p:spPr>
      </p:pic>
      <p:pic>
        <p:nvPicPr>
          <p:cNvPr id="7" name="Picture 6">
            <a:extLst>
              <a:ext uri="{FF2B5EF4-FFF2-40B4-BE49-F238E27FC236}">
                <a16:creationId xmlns:a16="http://schemas.microsoft.com/office/drawing/2014/main" id="{F0F0C6A7-5044-4F33-BE3B-84234D994F9D}"/>
              </a:ext>
            </a:extLst>
          </p:cNvPr>
          <p:cNvPicPr>
            <a:picLocks noChangeAspect="1"/>
          </p:cNvPicPr>
          <p:nvPr/>
        </p:nvPicPr>
        <p:blipFill rotWithShape="1">
          <a:blip r:embed="rId3"/>
          <a:srcRect l="4546"/>
          <a:stretch/>
        </p:blipFill>
        <p:spPr>
          <a:xfrm>
            <a:off x="485774" y="3344119"/>
            <a:ext cx="1200151" cy="3143250"/>
          </a:xfrm>
          <a:prstGeom prst="rect">
            <a:avLst/>
          </a:prstGeom>
        </p:spPr>
      </p:pic>
      <p:pic>
        <p:nvPicPr>
          <p:cNvPr id="9" name="Picture 8">
            <a:extLst>
              <a:ext uri="{FF2B5EF4-FFF2-40B4-BE49-F238E27FC236}">
                <a16:creationId xmlns:a16="http://schemas.microsoft.com/office/drawing/2014/main" id="{54F68C66-217C-4D1E-A341-7A038B8D40BA}"/>
              </a:ext>
            </a:extLst>
          </p:cNvPr>
          <p:cNvPicPr>
            <a:picLocks noChangeAspect="1"/>
          </p:cNvPicPr>
          <p:nvPr/>
        </p:nvPicPr>
        <p:blipFill>
          <a:blip r:embed="rId4"/>
          <a:stretch>
            <a:fillRect/>
          </a:stretch>
        </p:blipFill>
        <p:spPr>
          <a:xfrm>
            <a:off x="1819276" y="3344119"/>
            <a:ext cx="1277882" cy="3222791"/>
          </a:xfrm>
          <a:prstGeom prst="rect">
            <a:avLst/>
          </a:prstGeom>
        </p:spPr>
      </p:pic>
      <p:pic>
        <p:nvPicPr>
          <p:cNvPr id="11" name="Picture 10">
            <a:extLst>
              <a:ext uri="{FF2B5EF4-FFF2-40B4-BE49-F238E27FC236}">
                <a16:creationId xmlns:a16="http://schemas.microsoft.com/office/drawing/2014/main" id="{D68747A7-0BF5-4031-8C41-45ED883985C5}"/>
              </a:ext>
            </a:extLst>
          </p:cNvPr>
          <p:cNvPicPr>
            <a:picLocks noChangeAspect="1"/>
          </p:cNvPicPr>
          <p:nvPr/>
        </p:nvPicPr>
        <p:blipFill>
          <a:blip r:embed="rId5"/>
          <a:stretch>
            <a:fillRect/>
          </a:stretch>
        </p:blipFill>
        <p:spPr>
          <a:xfrm>
            <a:off x="3605212" y="3382219"/>
            <a:ext cx="1724025" cy="3067050"/>
          </a:xfrm>
          <a:prstGeom prst="rect">
            <a:avLst/>
          </a:prstGeom>
        </p:spPr>
      </p:pic>
      <p:pic>
        <p:nvPicPr>
          <p:cNvPr id="13" name="Picture 12">
            <a:extLst>
              <a:ext uri="{FF2B5EF4-FFF2-40B4-BE49-F238E27FC236}">
                <a16:creationId xmlns:a16="http://schemas.microsoft.com/office/drawing/2014/main" id="{BC1BE0E7-6D38-4C84-B1AE-DB5463B83B91}"/>
              </a:ext>
            </a:extLst>
          </p:cNvPr>
          <p:cNvPicPr>
            <a:picLocks noChangeAspect="1"/>
          </p:cNvPicPr>
          <p:nvPr/>
        </p:nvPicPr>
        <p:blipFill>
          <a:blip r:embed="rId6"/>
          <a:stretch>
            <a:fillRect/>
          </a:stretch>
        </p:blipFill>
        <p:spPr>
          <a:xfrm>
            <a:off x="5837291" y="3344119"/>
            <a:ext cx="1847850" cy="3181350"/>
          </a:xfrm>
          <a:prstGeom prst="rect">
            <a:avLst/>
          </a:prstGeom>
        </p:spPr>
      </p:pic>
    </p:spTree>
    <p:extLst>
      <p:ext uri="{BB962C8B-B14F-4D97-AF65-F5344CB8AC3E}">
        <p14:creationId xmlns:p14="http://schemas.microsoft.com/office/powerpoint/2010/main" val="1566185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4251-B150-4AF1-AA0A-1DAC1830129C}"/>
              </a:ext>
            </a:extLst>
          </p:cNvPr>
          <p:cNvSpPr>
            <a:spLocks noGrp="1"/>
          </p:cNvSpPr>
          <p:nvPr>
            <p:ph type="title"/>
          </p:nvPr>
        </p:nvSpPr>
        <p:spPr/>
        <p:txBody>
          <a:bodyPr/>
          <a:lstStyle/>
          <a:p>
            <a:r>
              <a:rPr lang="en-US" dirty="0"/>
              <a:t>Build the regression model and train it.</a:t>
            </a:r>
            <a:endParaRPr lang="x-none" dirty="0"/>
          </a:p>
        </p:txBody>
      </p:sp>
      <p:sp>
        <p:nvSpPr>
          <p:cNvPr id="3" name="Content Placeholder 2">
            <a:extLst>
              <a:ext uri="{FF2B5EF4-FFF2-40B4-BE49-F238E27FC236}">
                <a16:creationId xmlns:a16="http://schemas.microsoft.com/office/drawing/2014/main" id="{28CCA6B9-9DEF-4317-89ED-F1465E8705F8}"/>
              </a:ext>
            </a:extLst>
          </p:cNvPr>
          <p:cNvSpPr>
            <a:spLocks noGrp="1"/>
          </p:cNvSpPr>
          <p:nvPr>
            <p:ph idx="1"/>
          </p:nvPr>
        </p:nvSpPr>
        <p:spPr>
          <a:xfrm>
            <a:off x="310718" y="4765660"/>
            <a:ext cx="10838895" cy="1743075"/>
          </a:xfrm>
        </p:spPr>
        <p:txBody>
          <a:bodyPr/>
          <a:lstStyle/>
          <a:p>
            <a:r>
              <a:rPr lang="en-US" dirty="0"/>
              <a:t>Import the linear regression class from the linear model</a:t>
            </a:r>
          </a:p>
          <a:p>
            <a:r>
              <a:rPr lang="en-US" dirty="0"/>
              <a:t>Make an instance of the linear regression class</a:t>
            </a:r>
          </a:p>
          <a:p>
            <a:r>
              <a:rPr lang="en-US" dirty="0"/>
              <a:t>The train the model using training data</a:t>
            </a:r>
            <a:endParaRPr lang="x-none" dirty="0"/>
          </a:p>
        </p:txBody>
      </p:sp>
      <p:pic>
        <p:nvPicPr>
          <p:cNvPr id="5" name="Picture 4">
            <a:extLst>
              <a:ext uri="{FF2B5EF4-FFF2-40B4-BE49-F238E27FC236}">
                <a16:creationId xmlns:a16="http://schemas.microsoft.com/office/drawing/2014/main" id="{A7A55954-1A26-4FF0-98BF-EEE69D0A9B79}"/>
              </a:ext>
            </a:extLst>
          </p:cNvPr>
          <p:cNvPicPr>
            <a:picLocks noChangeAspect="1"/>
          </p:cNvPicPr>
          <p:nvPr/>
        </p:nvPicPr>
        <p:blipFill>
          <a:blip r:embed="rId2"/>
          <a:stretch>
            <a:fillRect/>
          </a:stretch>
        </p:blipFill>
        <p:spPr>
          <a:xfrm>
            <a:off x="163497" y="1690688"/>
            <a:ext cx="7639050" cy="1743075"/>
          </a:xfrm>
          <a:prstGeom prst="rect">
            <a:avLst/>
          </a:prstGeom>
        </p:spPr>
      </p:pic>
      <p:pic>
        <p:nvPicPr>
          <p:cNvPr id="6" name="Picture 5">
            <a:extLst>
              <a:ext uri="{FF2B5EF4-FFF2-40B4-BE49-F238E27FC236}">
                <a16:creationId xmlns:a16="http://schemas.microsoft.com/office/drawing/2014/main" id="{E8B7F774-8BE8-4537-8E10-426EC89EC81D}"/>
              </a:ext>
            </a:extLst>
          </p:cNvPr>
          <p:cNvPicPr>
            <a:picLocks noChangeAspect="1"/>
          </p:cNvPicPr>
          <p:nvPr/>
        </p:nvPicPr>
        <p:blipFill>
          <a:blip r:embed="rId3"/>
          <a:stretch>
            <a:fillRect/>
          </a:stretch>
        </p:blipFill>
        <p:spPr>
          <a:xfrm>
            <a:off x="163497" y="3580367"/>
            <a:ext cx="6619875" cy="914400"/>
          </a:xfrm>
          <a:prstGeom prst="rect">
            <a:avLst/>
          </a:prstGeom>
        </p:spPr>
      </p:pic>
    </p:spTree>
    <p:extLst>
      <p:ext uri="{BB962C8B-B14F-4D97-AF65-F5344CB8AC3E}">
        <p14:creationId xmlns:p14="http://schemas.microsoft.com/office/powerpoint/2010/main" val="2357260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71332-F3C4-4C83-8E5E-AD755EFD3421}"/>
              </a:ext>
            </a:extLst>
          </p:cNvPr>
          <p:cNvSpPr>
            <a:spLocks noGrp="1"/>
          </p:cNvSpPr>
          <p:nvPr>
            <p:ph type="title"/>
          </p:nvPr>
        </p:nvSpPr>
        <p:spPr/>
        <p:txBody>
          <a:bodyPr>
            <a:normAutofit/>
          </a:bodyPr>
          <a:lstStyle/>
          <a:p>
            <a:r>
              <a:rPr lang="en-US" dirty="0"/>
              <a:t>Check the results of model fitting to know whether the model is satisfactory using plots.</a:t>
            </a:r>
            <a:endParaRPr lang="x-none" dirty="0"/>
          </a:p>
        </p:txBody>
      </p:sp>
      <p:sp>
        <p:nvSpPr>
          <p:cNvPr id="3" name="Content Placeholder 2">
            <a:extLst>
              <a:ext uri="{FF2B5EF4-FFF2-40B4-BE49-F238E27FC236}">
                <a16:creationId xmlns:a16="http://schemas.microsoft.com/office/drawing/2014/main" id="{C08F9172-94C7-4AD9-8195-FF0A9E5D4BF7}"/>
              </a:ext>
            </a:extLst>
          </p:cNvPr>
          <p:cNvSpPr>
            <a:spLocks noGrp="1"/>
          </p:cNvSpPr>
          <p:nvPr>
            <p:ph idx="1"/>
          </p:nvPr>
        </p:nvSpPr>
        <p:spPr/>
        <p:txBody>
          <a:bodyPr/>
          <a:lstStyle/>
          <a:p>
            <a:endParaRPr lang="x-none"/>
          </a:p>
        </p:txBody>
      </p:sp>
      <p:pic>
        <p:nvPicPr>
          <p:cNvPr id="7" name="Picture 6">
            <a:extLst>
              <a:ext uri="{FF2B5EF4-FFF2-40B4-BE49-F238E27FC236}">
                <a16:creationId xmlns:a16="http://schemas.microsoft.com/office/drawing/2014/main" id="{5E8F3A91-EF7D-463D-91D7-35CCA0AD91EB}"/>
              </a:ext>
            </a:extLst>
          </p:cNvPr>
          <p:cNvPicPr>
            <a:picLocks noChangeAspect="1"/>
          </p:cNvPicPr>
          <p:nvPr/>
        </p:nvPicPr>
        <p:blipFill>
          <a:blip r:embed="rId2"/>
          <a:stretch>
            <a:fillRect/>
          </a:stretch>
        </p:blipFill>
        <p:spPr>
          <a:xfrm>
            <a:off x="838200" y="1560076"/>
            <a:ext cx="9753600" cy="2428875"/>
          </a:xfrm>
          <a:prstGeom prst="rect">
            <a:avLst/>
          </a:prstGeom>
        </p:spPr>
      </p:pic>
      <p:pic>
        <p:nvPicPr>
          <p:cNvPr id="5" name="Picture 4">
            <a:extLst>
              <a:ext uri="{FF2B5EF4-FFF2-40B4-BE49-F238E27FC236}">
                <a16:creationId xmlns:a16="http://schemas.microsoft.com/office/drawing/2014/main" id="{E1C1519B-F908-46A2-90C2-C6EDAAF70A71}"/>
              </a:ext>
            </a:extLst>
          </p:cNvPr>
          <p:cNvPicPr>
            <a:picLocks noChangeAspect="1"/>
          </p:cNvPicPr>
          <p:nvPr/>
        </p:nvPicPr>
        <p:blipFill>
          <a:blip r:embed="rId3"/>
          <a:stretch>
            <a:fillRect/>
          </a:stretch>
        </p:blipFill>
        <p:spPr>
          <a:xfrm>
            <a:off x="6096000" y="3194268"/>
            <a:ext cx="5180952" cy="3530159"/>
          </a:xfrm>
          <a:prstGeom prst="rect">
            <a:avLst/>
          </a:prstGeom>
        </p:spPr>
      </p:pic>
    </p:spTree>
    <p:extLst>
      <p:ext uri="{BB962C8B-B14F-4D97-AF65-F5344CB8AC3E}">
        <p14:creationId xmlns:p14="http://schemas.microsoft.com/office/powerpoint/2010/main" val="410345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0D82-EE6C-4A99-92C1-81122108E459}"/>
              </a:ext>
            </a:extLst>
          </p:cNvPr>
          <p:cNvSpPr>
            <a:spLocks noGrp="1"/>
          </p:cNvSpPr>
          <p:nvPr>
            <p:ph type="title"/>
          </p:nvPr>
        </p:nvSpPr>
        <p:spPr/>
        <p:txBody>
          <a:bodyPr/>
          <a:lstStyle/>
          <a:p>
            <a:r>
              <a:rPr lang="en-US" dirty="0">
                <a:latin typeface="Georgia" panose="02040502050405020303" pitchFamily="18" charset="0"/>
              </a:rPr>
              <a:t>Types of Regression approaches</a:t>
            </a:r>
            <a:endParaRPr lang="x-none" dirty="0">
              <a:latin typeface="Georgia" panose="02040502050405020303" pitchFamily="18" charset="0"/>
            </a:endParaRPr>
          </a:p>
        </p:txBody>
      </p:sp>
      <p:sp>
        <p:nvSpPr>
          <p:cNvPr id="3" name="Content Placeholder 2">
            <a:extLst>
              <a:ext uri="{FF2B5EF4-FFF2-40B4-BE49-F238E27FC236}">
                <a16:creationId xmlns:a16="http://schemas.microsoft.com/office/drawing/2014/main" id="{5CC45546-FB3C-495B-A8EA-FF5879A89D5A}"/>
              </a:ext>
            </a:extLst>
          </p:cNvPr>
          <p:cNvSpPr>
            <a:spLocks noGrp="1"/>
          </p:cNvSpPr>
          <p:nvPr>
            <p:ph idx="1"/>
          </p:nvPr>
        </p:nvSpPr>
        <p:spPr/>
        <p:txBody>
          <a:bodyPr>
            <a:normAutofit/>
          </a:bodyPr>
          <a:lstStyle/>
          <a:p>
            <a:r>
              <a:rPr lang="en-US" sz="2400" dirty="0">
                <a:latin typeface="Georgia" panose="02040502050405020303" pitchFamily="18" charset="0"/>
              </a:rPr>
              <a:t>There are many types of regression approaches we will study some of them here</a:t>
            </a:r>
          </a:p>
          <a:p>
            <a:pPr lvl="1"/>
            <a:r>
              <a:rPr lang="en-US" dirty="0">
                <a:latin typeface="Georgia" panose="02040502050405020303" pitchFamily="18" charset="0"/>
              </a:rPr>
              <a:t> Simple Linear Regression </a:t>
            </a:r>
          </a:p>
          <a:p>
            <a:pPr lvl="1"/>
            <a:r>
              <a:rPr lang="en-US" dirty="0">
                <a:latin typeface="Georgia" panose="02040502050405020303" pitchFamily="18" charset="0"/>
              </a:rPr>
              <a:t> Multiple Linear Regression</a:t>
            </a:r>
          </a:p>
        </p:txBody>
      </p:sp>
    </p:spTree>
    <p:extLst>
      <p:ext uri="{BB962C8B-B14F-4D97-AF65-F5344CB8AC3E}">
        <p14:creationId xmlns:p14="http://schemas.microsoft.com/office/powerpoint/2010/main" val="1956505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E26A3-DA37-4254-8D44-000B8919845F}"/>
              </a:ext>
            </a:extLst>
          </p:cNvPr>
          <p:cNvSpPr>
            <a:spLocks noGrp="1"/>
          </p:cNvSpPr>
          <p:nvPr>
            <p:ph type="title"/>
          </p:nvPr>
        </p:nvSpPr>
        <p:spPr/>
        <p:txBody>
          <a:bodyPr/>
          <a:lstStyle/>
          <a:p>
            <a:r>
              <a:rPr lang="en-US" dirty="0"/>
              <a:t>Make predictions using unseen data.</a:t>
            </a:r>
          </a:p>
        </p:txBody>
      </p:sp>
      <p:sp>
        <p:nvSpPr>
          <p:cNvPr id="3" name="Content Placeholder 2">
            <a:extLst>
              <a:ext uri="{FF2B5EF4-FFF2-40B4-BE49-F238E27FC236}">
                <a16:creationId xmlns:a16="http://schemas.microsoft.com/office/drawing/2014/main" id="{13CA3CC4-D6AE-430F-86C3-CFD8D076944D}"/>
              </a:ext>
            </a:extLst>
          </p:cNvPr>
          <p:cNvSpPr>
            <a:spLocks noGrp="1"/>
          </p:cNvSpPr>
          <p:nvPr>
            <p:ph idx="1"/>
          </p:nvPr>
        </p:nvSpPr>
        <p:spPr/>
        <p:txBody>
          <a:bodyPr/>
          <a:lstStyle/>
          <a:p>
            <a:endParaRPr lang="x-none" dirty="0"/>
          </a:p>
        </p:txBody>
      </p:sp>
      <p:pic>
        <p:nvPicPr>
          <p:cNvPr id="7" name="Picture 6">
            <a:extLst>
              <a:ext uri="{FF2B5EF4-FFF2-40B4-BE49-F238E27FC236}">
                <a16:creationId xmlns:a16="http://schemas.microsoft.com/office/drawing/2014/main" id="{7014FEBD-60AA-480D-B54D-253E3063F451}"/>
              </a:ext>
            </a:extLst>
          </p:cNvPr>
          <p:cNvPicPr>
            <a:picLocks noChangeAspect="1"/>
          </p:cNvPicPr>
          <p:nvPr/>
        </p:nvPicPr>
        <p:blipFill>
          <a:blip r:embed="rId2"/>
          <a:stretch>
            <a:fillRect/>
          </a:stretch>
        </p:blipFill>
        <p:spPr>
          <a:xfrm>
            <a:off x="900344" y="2173972"/>
            <a:ext cx="9210675" cy="2162175"/>
          </a:xfrm>
          <a:prstGeom prst="rect">
            <a:avLst/>
          </a:prstGeom>
        </p:spPr>
      </p:pic>
      <p:pic>
        <p:nvPicPr>
          <p:cNvPr id="5" name="Picture 4">
            <a:extLst>
              <a:ext uri="{FF2B5EF4-FFF2-40B4-BE49-F238E27FC236}">
                <a16:creationId xmlns:a16="http://schemas.microsoft.com/office/drawing/2014/main" id="{FE25D499-D3F9-4943-973D-50B69CBD47B4}"/>
              </a:ext>
            </a:extLst>
          </p:cNvPr>
          <p:cNvPicPr>
            <a:picLocks noChangeAspect="1"/>
          </p:cNvPicPr>
          <p:nvPr/>
        </p:nvPicPr>
        <p:blipFill>
          <a:blip r:embed="rId3"/>
          <a:stretch>
            <a:fillRect/>
          </a:stretch>
        </p:blipFill>
        <p:spPr>
          <a:xfrm>
            <a:off x="6333246" y="3154796"/>
            <a:ext cx="5180952" cy="3530159"/>
          </a:xfrm>
          <a:prstGeom prst="rect">
            <a:avLst/>
          </a:prstGeom>
        </p:spPr>
      </p:pic>
      <p:pic>
        <p:nvPicPr>
          <p:cNvPr id="9" name="Picture 8">
            <a:extLst>
              <a:ext uri="{FF2B5EF4-FFF2-40B4-BE49-F238E27FC236}">
                <a16:creationId xmlns:a16="http://schemas.microsoft.com/office/drawing/2014/main" id="{9A02799F-1A8F-4B1F-8C57-400F8115DA68}"/>
              </a:ext>
            </a:extLst>
          </p:cNvPr>
          <p:cNvPicPr>
            <a:picLocks noChangeAspect="1"/>
          </p:cNvPicPr>
          <p:nvPr/>
        </p:nvPicPr>
        <p:blipFill>
          <a:blip r:embed="rId4"/>
          <a:stretch>
            <a:fillRect/>
          </a:stretch>
        </p:blipFill>
        <p:spPr>
          <a:xfrm>
            <a:off x="838200" y="1313980"/>
            <a:ext cx="5638800" cy="866775"/>
          </a:xfrm>
          <a:prstGeom prst="rect">
            <a:avLst/>
          </a:prstGeom>
        </p:spPr>
      </p:pic>
    </p:spTree>
    <p:extLst>
      <p:ext uri="{BB962C8B-B14F-4D97-AF65-F5344CB8AC3E}">
        <p14:creationId xmlns:p14="http://schemas.microsoft.com/office/powerpoint/2010/main" val="1327548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C8CFA2-6900-4EF6-A2D3-C6EF7E8D7217}"/>
              </a:ext>
            </a:extLst>
          </p:cNvPr>
          <p:cNvSpPr>
            <a:spLocks noGrp="1"/>
          </p:cNvSpPr>
          <p:nvPr>
            <p:ph type="ctrTitle"/>
          </p:nvPr>
        </p:nvSpPr>
        <p:spPr/>
        <p:txBody>
          <a:bodyPr/>
          <a:lstStyle/>
          <a:p>
            <a:r>
              <a:rPr lang="en-US" dirty="0"/>
              <a:t>Another Example</a:t>
            </a:r>
            <a:endParaRPr lang="x-none" dirty="0"/>
          </a:p>
        </p:txBody>
      </p:sp>
      <p:sp>
        <p:nvSpPr>
          <p:cNvPr id="5" name="Subtitle 4">
            <a:extLst>
              <a:ext uri="{FF2B5EF4-FFF2-40B4-BE49-F238E27FC236}">
                <a16:creationId xmlns:a16="http://schemas.microsoft.com/office/drawing/2014/main" id="{9BEC9F11-0261-4E76-A943-FAC6D2FCC88E}"/>
              </a:ext>
            </a:extLst>
          </p:cNvPr>
          <p:cNvSpPr>
            <a:spLocks noGrp="1"/>
          </p:cNvSpPr>
          <p:nvPr>
            <p:ph type="subTitle" idx="1"/>
          </p:nvPr>
        </p:nvSpPr>
        <p:spPr/>
        <p:txBody>
          <a:bodyPr/>
          <a:lstStyle/>
          <a:p>
            <a:endParaRPr lang="x-none"/>
          </a:p>
        </p:txBody>
      </p:sp>
    </p:spTree>
    <p:extLst>
      <p:ext uri="{BB962C8B-B14F-4D97-AF65-F5344CB8AC3E}">
        <p14:creationId xmlns:p14="http://schemas.microsoft.com/office/powerpoint/2010/main" val="347386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25C28-3985-42DE-8473-9DA3A424E3AC}"/>
              </a:ext>
            </a:extLst>
          </p:cNvPr>
          <p:cNvSpPr>
            <a:spLocks noGrp="1"/>
          </p:cNvSpPr>
          <p:nvPr>
            <p:ph type="title"/>
          </p:nvPr>
        </p:nvSpPr>
        <p:spPr/>
        <p:txBody>
          <a:bodyPr/>
          <a:lstStyle/>
          <a:p>
            <a:r>
              <a:rPr lang="en-US" dirty="0"/>
              <a:t>Import dataset and visualize</a:t>
            </a:r>
            <a:endParaRPr lang="x-none" dirty="0"/>
          </a:p>
        </p:txBody>
      </p:sp>
      <p:sp>
        <p:nvSpPr>
          <p:cNvPr id="3" name="Content Placeholder 2">
            <a:extLst>
              <a:ext uri="{FF2B5EF4-FFF2-40B4-BE49-F238E27FC236}">
                <a16:creationId xmlns:a16="http://schemas.microsoft.com/office/drawing/2014/main" id="{0CB30A5F-014B-4445-8026-51ED88D48357}"/>
              </a:ext>
            </a:extLst>
          </p:cNvPr>
          <p:cNvSpPr>
            <a:spLocks noGrp="1"/>
          </p:cNvSpPr>
          <p:nvPr>
            <p:ph idx="1"/>
          </p:nvPr>
        </p:nvSpPr>
        <p:spPr/>
        <p:txBody>
          <a:bodyPr/>
          <a:lstStyle/>
          <a:p>
            <a:endParaRPr lang="x-none"/>
          </a:p>
        </p:txBody>
      </p:sp>
      <p:pic>
        <p:nvPicPr>
          <p:cNvPr id="5" name="Picture 4">
            <a:extLst>
              <a:ext uri="{FF2B5EF4-FFF2-40B4-BE49-F238E27FC236}">
                <a16:creationId xmlns:a16="http://schemas.microsoft.com/office/drawing/2014/main" id="{362B437E-3D15-442D-971B-9AD71ABF4B1E}"/>
              </a:ext>
            </a:extLst>
          </p:cNvPr>
          <p:cNvPicPr>
            <a:picLocks noChangeAspect="1"/>
          </p:cNvPicPr>
          <p:nvPr/>
        </p:nvPicPr>
        <p:blipFill>
          <a:blip r:embed="rId2"/>
          <a:stretch>
            <a:fillRect/>
          </a:stretch>
        </p:blipFill>
        <p:spPr>
          <a:xfrm>
            <a:off x="8279629" y="1482725"/>
            <a:ext cx="3143250" cy="5010150"/>
          </a:xfrm>
          <a:prstGeom prst="rect">
            <a:avLst/>
          </a:prstGeom>
        </p:spPr>
      </p:pic>
      <p:pic>
        <p:nvPicPr>
          <p:cNvPr id="7" name="Picture 6">
            <a:extLst>
              <a:ext uri="{FF2B5EF4-FFF2-40B4-BE49-F238E27FC236}">
                <a16:creationId xmlns:a16="http://schemas.microsoft.com/office/drawing/2014/main" id="{BE46B225-0026-4608-A3C5-A3D951A597A1}"/>
              </a:ext>
            </a:extLst>
          </p:cNvPr>
          <p:cNvPicPr>
            <a:picLocks noChangeAspect="1"/>
          </p:cNvPicPr>
          <p:nvPr/>
        </p:nvPicPr>
        <p:blipFill>
          <a:blip r:embed="rId3"/>
          <a:stretch>
            <a:fillRect/>
          </a:stretch>
        </p:blipFill>
        <p:spPr>
          <a:xfrm>
            <a:off x="769121" y="4625975"/>
            <a:ext cx="7286625" cy="1685925"/>
          </a:xfrm>
          <a:prstGeom prst="rect">
            <a:avLst/>
          </a:prstGeom>
        </p:spPr>
      </p:pic>
      <p:pic>
        <p:nvPicPr>
          <p:cNvPr id="9" name="Picture 8">
            <a:extLst>
              <a:ext uri="{FF2B5EF4-FFF2-40B4-BE49-F238E27FC236}">
                <a16:creationId xmlns:a16="http://schemas.microsoft.com/office/drawing/2014/main" id="{C0E17103-69A4-4297-B1CB-F96CB8D0717B}"/>
              </a:ext>
            </a:extLst>
          </p:cNvPr>
          <p:cNvPicPr>
            <a:picLocks noChangeAspect="1"/>
          </p:cNvPicPr>
          <p:nvPr/>
        </p:nvPicPr>
        <p:blipFill>
          <a:blip r:embed="rId4"/>
          <a:stretch>
            <a:fillRect/>
          </a:stretch>
        </p:blipFill>
        <p:spPr>
          <a:xfrm>
            <a:off x="2222407" y="1273594"/>
            <a:ext cx="4673016" cy="3352381"/>
          </a:xfrm>
          <a:prstGeom prst="rect">
            <a:avLst/>
          </a:prstGeom>
        </p:spPr>
      </p:pic>
    </p:spTree>
    <p:extLst>
      <p:ext uri="{BB962C8B-B14F-4D97-AF65-F5344CB8AC3E}">
        <p14:creationId xmlns:p14="http://schemas.microsoft.com/office/powerpoint/2010/main" val="75735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F246B7C-E8C5-42F6-9762-120A06AF7C4A}"/>
              </a:ext>
            </a:extLst>
          </p:cNvPr>
          <p:cNvPicPr>
            <a:picLocks noChangeAspect="1"/>
          </p:cNvPicPr>
          <p:nvPr/>
        </p:nvPicPr>
        <p:blipFill>
          <a:blip r:embed="rId2"/>
          <a:stretch>
            <a:fillRect/>
          </a:stretch>
        </p:blipFill>
        <p:spPr>
          <a:xfrm>
            <a:off x="758486" y="5429251"/>
            <a:ext cx="7381875" cy="904875"/>
          </a:xfrm>
          <a:prstGeom prst="rect">
            <a:avLst/>
          </a:prstGeom>
        </p:spPr>
      </p:pic>
      <p:sp>
        <p:nvSpPr>
          <p:cNvPr id="2" name="Title 1">
            <a:extLst>
              <a:ext uri="{FF2B5EF4-FFF2-40B4-BE49-F238E27FC236}">
                <a16:creationId xmlns:a16="http://schemas.microsoft.com/office/drawing/2014/main" id="{92E3A3C8-2864-40D6-9B67-08D60B613D3C}"/>
              </a:ext>
            </a:extLst>
          </p:cNvPr>
          <p:cNvSpPr>
            <a:spLocks noGrp="1"/>
          </p:cNvSpPr>
          <p:nvPr>
            <p:ph type="title"/>
          </p:nvPr>
        </p:nvSpPr>
        <p:spPr/>
        <p:txBody>
          <a:bodyPr/>
          <a:lstStyle/>
          <a:p>
            <a:r>
              <a:rPr lang="en-US" dirty="0"/>
              <a:t>Data cleaning</a:t>
            </a:r>
            <a:endParaRPr lang="x-none" dirty="0"/>
          </a:p>
        </p:txBody>
      </p:sp>
      <p:sp>
        <p:nvSpPr>
          <p:cNvPr id="3" name="Content Placeholder 2">
            <a:extLst>
              <a:ext uri="{FF2B5EF4-FFF2-40B4-BE49-F238E27FC236}">
                <a16:creationId xmlns:a16="http://schemas.microsoft.com/office/drawing/2014/main" id="{D2124498-9F32-4C72-A098-F99212422046}"/>
              </a:ext>
            </a:extLst>
          </p:cNvPr>
          <p:cNvSpPr>
            <a:spLocks noGrp="1"/>
          </p:cNvSpPr>
          <p:nvPr>
            <p:ph idx="1"/>
          </p:nvPr>
        </p:nvSpPr>
        <p:spPr/>
        <p:txBody>
          <a:bodyPr/>
          <a:lstStyle/>
          <a:p>
            <a:endParaRPr lang="x-none" dirty="0"/>
          </a:p>
        </p:txBody>
      </p:sp>
      <p:pic>
        <p:nvPicPr>
          <p:cNvPr id="5" name="Picture 4">
            <a:extLst>
              <a:ext uri="{FF2B5EF4-FFF2-40B4-BE49-F238E27FC236}">
                <a16:creationId xmlns:a16="http://schemas.microsoft.com/office/drawing/2014/main" id="{A57ABF3A-0D34-40A0-A7F4-79CF410AB1A3}"/>
              </a:ext>
            </a:extLst>
          </p:cNvPr>
          <p:cNvPicPr>
            <a:picLocks noChangeAspect="1"/>
          </p:cNvPicPr>
          <p:nvPr/>
        </p:nvPicPr>
        <p:blipFill>
          <a:blip r:embed="rId3"/>
          <a:stretch>
            <a:fillRect/>
          </a:stretch>
        </p:blipFill>
        <p:spPr>
          <a:xfrm>
            <a:off x="8499814" y="1309779"/>
            <a:ext cx="2933700" cy="5019675"/>
          </a:xfrm>
          <a:prstGeom prst="rect">
            <a:avLst/>
          </a:prstGeom>
        </p:spPr>
      </p:pic>
      <p:pic>
        <p:nvPicPr>
          <p:cNvPr id="7" name="Picture 6">
            <a:extLst>
              <a:ext uri="{FF2B5EF4-FFF2-40B4-BE49-F238E27FC236}">
                <a16:creationId xmlns:a16="http://schemas.microsoft.com/office/drawing/2014/main" id="{EDCC2FBA-2CB2-4A85-8B44-6B123B394267}"/>
              </a:ext>
            </a:extLst>
          </p:cNvPr>
          <p:cNvPicPr>
            <a:picLocks noChangeAspect="1"/>
          </p:cNvPicPr>
          <p:nvPr/>
        </p:nvPicPr>
        <p:blipFill>
          <a:blip r:embed="rId4"/>
          <a:stretch>
            <a:fillRect/>
          </a:stretch>
        </p:blipFill>
        <p:spPr>
          <a:xfrm>
            <a:off x="838200" y="5414962"/>
            <a:ext cx="7419975" cy="447675"/>
          </a:xfrm>
          <a:prstGeom prst="rect">
            <a:avLst/>
          </a:prstGeom>
        </p:spPr>
      </p:pic>
      <p:pic>
        <p:nvPicPr>
          <p:cNvPr id="11" name="Picture 10">
            <a:extLst>
              <a:ext uri="{FF2B5EF4-FFF2-40B4-BE49-F238E27FC236}">
                <a16:creationId xmlns:a16="http://schemas.microsoft.com/office/drawing/2014/main" id="{C723D802-A2AA-4223-87DA-621487EF4613}"/>
              </a:ext>
            </a:extLst>
          </p:cNvPr>
          <p:cNvPicPr>
            <a:picLocks noChangeAspect="1"/>
          </p:cNvPicPr>
          <p:nvPr/>
        </p:nvPicPr>
        <p:blipFill>
          <a:blip r:embed="rId5"/>
          <a:stretch>
            <a:fillRect/>
          </a:stretch>
        </p:blipFill>
        <p:spPr>
          <a:xfrm>
            <a:off x="1076325" y="2533650"/>
            <a:ext cx="5638800" cy="628650"/>
          </a:xfrm>
          <a:prstGeom prst="rect">
            <a:avLst/>
          </a:prstGeom>
        </p:spPr>
      </p:pic>
    </p:spTree>
    <p:extLst>
      <p:ext uri="{BB962C8B-B14F-4D97-AF65-F5344CB8AC3E}">
        <p14:creationId xmlns:p14="http://schemas.microsoft.com/office/powerpoint/2010/main" val="2422802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BC5BB-B760-40E2-8785-2A8C4E694CFE}"/>
              </a:ext>
            </a:extLst>
          </p:cNvPr>
          <p:cNvSpPr>
            <a:spLocks noGrp="1"/>
          </p:cNvSpPr>
          <p:nvPr>
            <p:ph type="title"/>
          </p:nvPr>
        </p:nvSpPr>
        <p:spPr/>
        <p:txBody>
          <a:bodyPr/>
          <a:lstStyle/>
          <a:p>
            <a:r>
              <a:rPr lang="en-US" dirty="0"/>
              <a:t>Visualize the data</a:t>
            </a:r>
            <a:endParaRPr lang="x-none" dirty="0"/>
          </a:p>
        </p:txBody>
      </p:sp>
      <p:sp>
        <p:nvSpPr>
          <p:cNvPr id="3" name="Content Placeholder 2">
            <a:extLst>
              <a:ext uri="{FF2B5EF4-FFF2-40B4-BE49-F238E27FC236}">
                <a16:creationId xmlns:a16="http://schemas.microsoft.com/office/drawing/2014/main" id="{80B412AA-1F62-4259-ABAD-7BEE380ECC27}"/>
              </a:ext>
            </a:extLst>
          </p:cNvPr>
          <p:cNvSpPr>
            <a:spLocks noGrp="1"/>
          </p:cNvSpPr>
          <p:nvPr>
            <p:ph idx="1"/>
          </p:nvPr>
        </p:nvSpPr>
        <p:spPr/>
        <p:txBody>
          <a:bodyPr/>
          <a:lstStyle/>
          <a:p>
            <a:endParaRPr lang="x-none" dirty="0"/>
          </a:p>
        </p:txBody>
      </p:sp>
      <p:pic>
        <p:nvPicPr>
          <p:cNvPr id="5" name="Picture 4">
            <a:extLst>
              <a:ext uri="{FF2B5EF4-FFF2-40B4-BE49-F238E27FC236}">
                <a16:creationId xmlns:a16="http://schemas.microsoft.com/office/drawing/2014/main" id="{5D6C7C59-F930-42CF-89C9-5684119BB96C}"/>
              </a:ext>
            </a:extLst>
          </p:cNvPr>
          <p:cNvPicPr>
            <a:picLocks noChangeAspect="1"/>
          </p:cNvPicPr>
          <p:nvPr/>
        </p:nvPicPr>
        <p:blipFill>
          <a:blip r:embed="rId2"/>
          <a:stretch>
            <a:fillRect/>
          </a:stretch>
        </p:blipFill>
        <p:spPr>
          <a:xfrm>
            <a:off x="6418354" y="2767212"/>
            <a:ext cx="4673016" cy="3200000"/>
          </a:xfrm>
          <a:prstGeom prst="rect">
            <a:avLst/>
          </a:prstGeom>
        </p:spPr>
      </p:pic>
      <p:pic>
        <p:nvPicPr>
          <p:cNvPr id="7" name="Picture 6">
            <a:extLst>
              <a:ext uri="{FF2B5EF4-FFF2-40B4-BE49-F238E27FC236}">
                <a16:creationId xmlns:a16="http://schemas.microsoft.com/office/drawing/2014/main" id="{689D5272-2C91-4452-8E28-A92A981F3675}"/>
              </a:ext>
            </a:extLst>
          </p:cNvPr>
          <p:cNvPicPr>
            <a:picLocks noChangeAspect="1"/>
          </p:cNvPicPr>
          <p:nvPr/>
        </p:nvPicPr>
        <p:blipFill>
          <a:blip r:embed="rId3"/>
          <a:stretch>
            <a:fillRect/>
          </a:stretch>
        </p:blipFill>
        <p:spPr>
          <a:xfrm>
            <a:off x="606827" y="1538287"/>
            <a:ext cx="7191375" cy="1019175"/>
          </a:xfrm>
          <a:prstGeom prst="rect">
            <a:avLst/>
          </a:prstGeom>
        </p:spPr>
      </p:pic>
    </p:spTree>
    <p:extLst>
      <p:ext uri="{BB962C8B-B14F-4D97-AF65-F5344CB8AC3E}">
        <p14:creationId xmlns:p14="http://schemas.microsoft.com/office/powerpoint/2010/main" val="2186013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1D70-2DE5-4DAB-948F-2D65924AA312}"/>
              </a:ext>
            </a:extLst>
          </p:cNvPr>
          <p:cNvSpPr>
            <a:spLocks noGrp="1"/>
          </p:cNvSpPr>
          <p:nvPr>
            <p:ph type="title"/>
          </p:nvPr>
        </p:nvSpPr>
        <p:spPr/>
        <p:txBody>
          <a:bodyPr/>
          <a:lstStyle/>
          <a:p>
            <a:r>
              <a:rPr lang="en-US" dirty="0"/>
              <a:t>Splitting the data</a:t>
            </a:r>
            <a:endParaRPr lang="x-none" dirty="0"/>
          </a:p>
        </p:txBody>
      </p:sp>
      <p:sp>
        <p:nvSpPr>
          <p:cNvPr id="3" name="Content Placeholder 2">
            <a:extLst>
              <a:ext uri="{FF2B5EF4-FFF2-40B4-BE49-F238E27FC236}">
                <a16:creationId xmlns:a16="http://schemas.microsoft.com/office/drawing/2014/main" id="{E3031B55-DD3D-41F3-9CF0-0B10A73747EE}"/>
              </a:ext>
            </a:extLst>
          </p:cNvPr>
          <p:cNvSpPr>
            <a:spLocks noGrp="1"/>
          </p:cNvSpPr>
          <p:nvPr>
            <p:ph idx="1"/>
          </p:nvPr>
        </p:nvSpPr>
        <p:spPr/>
        <p:txBody>
          <a:bodyPr/>
          <a:lstStyle/>
          <a:p>
            <a:endParaRPr lang="x-none"/>
          </a:p>
        </p:txBody>
      </p:sp>
      <p:pic>
        <p:nvPicPr>
          <p:cNvPr id="5" name="Picture 4">
            <a:extLst>
              <a:ext uri="{FF2B5EF4-FFF2-40B4-BE49-F238E27FC236}">
                <a16:creationId xmlns:a16="http://schemas.microsoft.com/office/drawing/2014/main" id="{EFC1B529-7D79-445C-9399-4B5BE020A683}"/>
              </a:ext>
            </a:extLst>
          </p:cNvPr>
          <p:cNvPicPr>
            <a:picLocks noChangeAspect="1"/>
          </p:cNvPicPr>
          <p:nvPr/>
        </p:nvPicPr>
        <p:blipFill>
          <a:blip r:embed="rId2"/>
          <a:stretch>
            <a:fillRect/>
          </a:stretch>
        </p:blipFill>
        <p:spPr>
          <a:xfrm>
            <a:off x="1355417" y="1991606"/>
            <a:ext cx="10236508" cy="1943641"/>
          </a:xfrm>
          <a:prstGeom prst="rect">
            <a:avLst/>
          </a:prstGeom>
        </p:spPr>
      </p:pic>
    </p:spTree>
    <p:extLst>
      <p:ext uri="{BB962C8B-B14F-4D97-AF65-F5344CB8AC3E}">
        <p14:creationId xmlns:p14="http://schemas.microsoft.com/office/powerpoint/2010/main" val="3900970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4661-E440-446E-89A6-885FB56F0FDD}"/>
              </a:ext>
            </a:extLst>
          </p:cNvPr>
          <p:cNvSpPr>
            <a:spLocks noGrp="1"/>
          </p:cNvSpPr>
          <p:nvPr>
            <p:ph type="title"/>
          </p:nvPr>
        </p:nvSpPr>
        <p:spPr/>
        <p:txBody>
          <a:bodyPr/>
          <a:lstStyle/>
          <a:p>
            <a:r>
              <a:rPr lang="en-US" dirty="0"/>
              <a:t>Build model and train it</a:t>
            </a:r>
            <a:endParaRPr lang="x-none" dirty="0"/>
          </a:p>
        </p:txBody>
      </p:sp>
      <p:sp>
        <p:nvSpPr>
          <p:cNvPr id="3" name="Content Placeholder 2">
            <a:extLst>
              <a:ext uri="{FF2B5EF4-FFF2-40B4-BE49-F238E27FC236}">
                <a16:creationId xmlns:a16="http://schemas.microsoft.com/office/drawing/2014/main" id="{F419844B-DFAE-41B5-9EC9-BE4DFBFAA557}"/>
              </a:ext>
            </a:extLst>
          </p:cNvPr>
          <p:cNvSpPr>
            <a:spLocks noGrp="1"/>
          </p:cNvSpPr>
          <p:nvPr>
            <p:ph idx="1"/>
          </p:nvPr>
        </p:nvSpPr>
        <p:spPr/>
        <p:txBody>
          <a:bodyPr/>
          <a:lstStyle/>
          <a:p>
            <a:endParaRPr lang="x-none"/>
          </a:p>
        </p:txBody>
      </p:sp>
      <p:pic>
        <p:nvPicPr>
          <p:cNvPr id="7" name="Picture 6">
            <a:extLst>
              <a:ext uri="{FF2B5EF4-FFF2-40B4-BE49-F238E27FC236}">
                <a16:creationId xmlns:a16="http://schemas.microsoft.com/office/drawing/2014/main" id="{320CEB7C-9E60-4F79-91FC-981CE970F70D}"/>
              </a:ext>
            </a:extLst>
          </p:cNvPr>
          <p:cNvPicPr>
            <a:picLocks noChangeAspect="1"/>
          </p:cNvPicPr>
          <p:nvPr/>
        </p:nvPicPr>
        <p:blipFill>
          <a:blip r:embed="rId2"/>
          <a:stretch>
            <a:fillRect/>
          </a:stretch>
        </p:blipFill>
        <p:spPr>
          <a:xfrm>
            <a:off x="349402" y="1240059"/>
            <a:ext cx="7724775" cy="1695450"/>
          </a:xfrm>
          <a:prstGeom prst="rect">
            <a:avLst/>
          </a:prstGeom>
        </p:spPr>
      </p:pic>
      <p:pic>
        <p:nvPicPr>
          <p:cNvPr id="9" name="Picture 8">
            <a:extLst>
              <a:ext uri="{FF2B5EF4-FFF2-40B4-BE49-F238E27FC236}">
                <a16:creationId xmlns:a16="http://schemas.microsoft.com/office/drawing/2014/main" id="{2E5925BD-F737-446A-925F-65C753E8BF7F}"/>
              </a:ext>
            </a:extLst>
          </p:cNvPr>
          <p:cNvPicPr>
            <a:picLocks noChangeAspect="1"/>
          </p:cNvPicPr>
          <p:nvPr/>
        </p:nvPicPr>
        <p:blipFill>
          <a:blip r:embed="rId3"/>
          <a:stretch>
            <a:fillRect/>
          </a:stretch>
        </p:blipFill>
        <p:spPr>
          <a:xfrm>
            <a:off x="134635" y="2823320"/>
            <a:ext cx="9172575" cy="2628900"/>
          </a:xfrm>
          <a:prstGeom prst="rect">
            <a:avLst/>
          </a:prstGeom>
        </p:spPr>
      </p:pic>
      <p:pic>
        <p:nvPicPr>
          <p:cNvPr id="5" name="Picture 4">
            <a:extLst>
              <a:ext uri="{FF2B5EF4-FFF2-40B4-BE49-F238E27FC236}">
                <a16:creationId xmlns:a16="http://schemas.microsoft.com/office/drawing/2014/main" id="{875CB9C1-C7A2-433F-AD26-06F931A5EAB4}"/>
              </a:ext>
            </a:extLst>
          </p:cNvPr>
          <p:cNvPicPr>
            <a:picLocks noChangeAspect="1"/>
          </p:cNvPicPr>
          <p:nvPr/>
        </p:nvPicPr>
        <p:blipFill>
          <a:blip r:embed="rId4"/>
          <a:stretch>
            <a:fillRect/>
          </a:stretch>
        </p:blipFill>
        <p:spPr>
          <a:xfrm>
            <a:off x="7118654" y="3911159"/>
            <a:ext cx="3911296" cy="2846442"/>
          </a:xfrm>
          <a:prstGeom prst="rect">
            <a:avLst/>
          </a:prstGeom>
        </p:spPr>
      </p:pic>
    </p:spTree>
    <p:extLst>
      <p:ext uri="{BB962C8B-B14F-4D97-AF65-F5344CB8AC3E}">
        <p14:creationId xmlns:p14="http://schemas.microsoft.com/office/powerpoint/2010/main" val="3607831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ABD2-C06F-4CE1-A92A-8C3EED7251B4}"/>
              </a:ext>
            </a:extLst>
          </p:cNvPr>
          <p:cNvSpPr>
            <a:spLocks noGrp="1"/>
          </p:cNvSpPr>
          <p:nvPr>
            <p:ph type="title"/>
          </p:nvPr>
        </p:nvSpPr>
        <p:spPr/>
        <p:txBody>
          <a:bodyPr/>
          <a:lstStyle/>
          <a:p>
            <a:r>
              <a:rPr lang="en-US" dirty="0"/>
              <a:t>Predicting the output for unseen data</a:t>
            </a:r>
            <a:endParaRPr lang="x-none" dirty="0"/>
          </a:p>
        </p:txBody>
      </p:sp>
      <p:sp>
        <p:nvSpPr>
          <p:cNvPr id="3" name="Content Placeholder 2">
            <a:extLst>
              <a:ext uri="{FF2B5EF4-FFF2-40B4-BE49-F238E27FC236}">
                <a16:creationId xmlns:a16="http://schemas.microsoft.com/office/drawing/2014/main" id="{A49220FE-BDCD-4E3D-A848-2BB8A9A7F65B}"/>
              </a:ext>
            </a:extLst>
          </p:cNvPr>
          <p:cNvSpPr>
            <a:spLocks noGrp="1"/>
          </p:cNvSpPr>
          <p:nvPr>
            <p:ph idx="1"/>
          </p:nvPr>
        </p:nvSpPr>
        <p:spPr/>
        <p:txBody>
          <a:bodyPr/>
          <a:lstStyle/>
          <a:p>
            <a:endParaRPr lang="x-none" dirty="0"/>
          </a:p>
        </p:txBody>
      </p:sp>
      <p:pic>
        <p:nvPicPr>
          <p:cNvPr id="7" name="Picture 6">
            <a:extLst>
              <a:ext uri="{FF2B5EF4-FFF2-40B4-BE49-F238E27FC236}">
                <a16:creationId xmlns:a16="http://schemas.microsoft.com/office/drawing/2014/main" id="{80324753-1265-447D-988D-FF19D0CCA47A}"/>
              </a:ext>
            </a:extLst>
          </p:cNvPr>
          <p:cNvPicPr>
            <a:picLocks noChangeAspect="1"/>
          </p:cNvPicPr>
          <p:nvPr/>
        </p:nvPicPr>
        <p:blipFill>
          <a:blip r:embed="rId2"/>
          <a:stretch>
            <a:fillRect/>
          </a:stretch>
        </p:blipFill>
        <p:spPr>
          <a:xfrm>
            <a:off x="79679" y="1191685"/>
            <a:ext cx="5867400" cy="1514475"/>
          </a:xfrm>
          <a:prstGeom prst="rect">
            <a:avLst/>
          </a:prstGeom>
        </p:spPr>
      </p:pic>
      <p:pic>
        <p:nvPicPr>
          <p:cNvPr id="9" name="Picture 8">
            <a:extLst>
              <a:ext uri="{FF2B5EF4-FFF2-40B4-BE49-F238E27FC236}">
                <a16:creationId xmlns:a16="http://schemas.microsoft.com/office/drawing/2014/main" id="{D1E94C78-EBEB-404A-843F-81F740A0DD2B}"/>
              </a:ext>
            </a:extLst>
          </p:cNvPr>
          <p:cNvPicPr>
            <a:picLocks noChangeAspect="1"/>
          </p:cNvPicPr>
          <p:nvPr/>
        </p:nvPicPr>
        <p:blipFill>
          <a:blip r:embed="rId3"/>
          <a:stretch>
            <a:fillRect/>
          </a:stretch>
        </p:blipFill>
        <p:spPr>
          <a:xfrm>
            <a:off x="195262" y="2532945"/>
            <a:ext cx="8848725" cy="2257425"/>
          </a:xfrm>
          <a:prstGeom prst="rect">
            <a:avLst/>
          </a:prstGeom>
        </p:spPr>
      </p:pic>
      <p:pic>
        <p:nvPicPr>
          <p:cNvPr id="5" name="Picture 4">
            <a:extLst>
              <a:ext uri="{FF2B5EF4-FFF2-40B4-BE49-F238E27FC236}">
                <a16:creationId xmlns:a16="http://schemas.microsoft.com/office/drawing/2014/main" id="{8279C80A-A12A-4288-A8FF-89ACB8D27E09}"/>
              </a:ext>
            </a:extLst>
          </p:cNvPr>
          <p:cNvPicPr>
            <a:picLocks noChangeAspect="1"/>
          </p:cNvPicPr>
          <p:nvPr/>
        </p:nvPicPr>
        <p:blipFill>
          <a:blip r:embed="rId4"/>
          <a:stretch>
            <a:fillRect/>
          </a:stretch>
        </p:blipFill>
        <p:spPr>
          <a:xfrm>
            <a:off x="6096000" y="3327841"/>
            <a:ext cx="4520896" cy="3290077"/>
          </a:xfrm>
          <a:prstGeom prst="rect">
            <a:avLst/>
          </a:prstGeom>
        </p:spPr>
      </p:pic>
    </p:spTree>
    <p:extLst>
      <p:ext uri="{BB962C8B-B14F-4D97-AF65-F5344CB8AC3E}">
        <p14:creationId xmlns:p14="http://schemas.microsoft.com/office/powerpoint/2010/main" val="1319022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8186A9-0705-46F8-B1CD-B50DB4074460}"/>
              </a:ext>
            </a:extLst>
          </p:cNvPr>
          <p:cNvSpPr>
            <a:spLocks noGrp="1"/>
          </p:cNvSpPr>
          <p:nvPr>
            <p:ph type="title"/>
          </p:nvPr>
        </p:nvSpPr>
        <p:spPr>
          <a:xfrm>
            <a:off x="640080" y="325369"/>
            <a:ext cx="4368602" cy="1956841"/>
          </a:xfrm>
        </p:spPr>
        <p:txBody>
          <a:bodyPr anchor="b">
            <a:normAutofit/>
          </a:bodyPr>
          <a:lstStyle/>
          <a:p>
            <a:r>
              <a:rPr lang="en-US" sz="5400">
                <a:latin typeface="Georgia" panose="02040502050405020303" pitchFamily="18" charset="0"/>
              </a:rPr>
              <a:t>Simple linear regression</a:t>
            </a:r>
            <a:endParaRPr lang="x-none" sz="5400">
              <a:latin typeface="Georgia" panose="02040502050405020303" pitchFamily="18" charset="0"/>
            </a:endParaRP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FE9D56-64B7-408A-B223-FF486BD2B17E}"/>
              </a:ext>
            </a:extLst>
          </p:cNvPr>
          <p:cNvSpPr>
            <a:spLocks noGrp="1"/>
          </p:cNvSpPr>
          <p:nvPr>
            <p:ph idx="1"/>
          </p:nvPr>
        </p:nvSpPr>
        <p:spPr>
          <a:xfrm>
            <a:off x="640080" y="2872899"/>
            <a:ext cx="4243589" cy="3320668"/>
          </a:xfrm>
        </p:spPr>
        <p:txBody>
          <a:bodyPr>
            <a:normAutofit/>
          </a:bodyPr>
          <a:lstStyle/>
          <a:p>
            <a:r>
              <a:rPr lang="en-US" sz="2000">
                <a:latin typeface="Georgia" panose="02040502050405020303" pitchFamily="18" charset="0"/>
              </a:rPr>
              <a:t>In statistics, simple linear regression is a linear regression model with a single explanatory variable. </a:t>
            </a:r>
          </a:p>
          <a:p>
            <a:r>
              <a:rPr lang="en-US" sz="2000">
                <a:latin typeface="Georgia" panose="02040502050405020303" pitchFamily="18" charset="0"/>
              </a:rPr>
              <a:t>It concerns two-dimensional sample points with one independent variable and one dependent variable (conventionally, the x and y coordinates in a Cartesian coordinate system) </a:t>
            </a:r>
          </a:p>
        </p:txBody>
      </p:sp>
      <p:pic>
        <p:nvPicPr>
          <p:cNvPr id="5" name="Picture 4" descr="Question mark on green pastel background">
            <a:extLst>
              <a:ext uri="{FF2B5EF4-FFF2-40B4-BE49-F238E27FC236}">
                <a16:creationId xmlns:a16="http://schemas.microsoft.com/office/drawing/2014/main" id="{760A0EF1-E771-247B-529F-A3E9AD64ED92}"/>
              </a:ext>
            </a:extLst>
          </p:cNvPr>
          <p:cNvPicPr>
            <a:picLocks noChangeAspect="1"/>
          </p:cNvPicPr>
          <p:nvPr/>
        </p:nvPicPr>
        <p:blipFill rotWithShape="1">
          <a:blip r:embed="rId2"/>
          <a:srcRect l="2477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1737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2B319134-6891-4671-89C2-C39D30144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091109"/>
            <a:ext cx="10905066" cy="2675780"/>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4078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B10B-041B-4C52-98BA-1A279F57C5C4}"/>
              </a:ext>
            </a:extLst>
          </p:cNvPr>
          <p:cNvSpPr>
            <a:spLocks noGrp="1"/>
          </p:cNvSpPr>
          <p:nvPr>
            <p:ph type="title"/>
          </p:nvPr>
        </p:nvSpPr>
        <p:spPr/>
        <p:txBody>
          <a:bodyPr/>
          <a:lstStyle/>
          <a:p>
            <a:r>
              <a:rPr lang="en-US" dirty="0">
                <a:latin typeface="Georgia" panose="02040502050405020303" pitchFamily="18" charset="0"/>
              </a:rPr>
              <a:t>Why we use it?</a:t>
            </a:r>
          </a:p>
        </p:txBody>
      </p:sp>
      <p:sp>
        <p:nvSpPr>
          <p:cNvPr id="3" name="Content Placeholder 2">
            <a:extLst>
              <a:ext uri="{FF2B5EF4-FFF2-40B4-BE49-F238E27FC236}">
                <a16:creationId xmlns:a16="http://schemas.microsoft.com/office/drawing/2014/main" id="{6F8EA1A2-3D7D-46A5-908A-533462534030}"/>
              </a:ext>
            </a:extLst>
          </p:cNvPr>
          <p:cNvSpPr>
            <a:spLocks noGrp="1"/>
          </p:cNvSpPr>
          <p:nvPr>
            <p:ph idx="1"/>
          </p:nvPr>
        </p:nvSpPr>
        <p:spPr/>
        <p:txBody>
          <a:bodyPr>
            <a:normAutofit/>
          </a:bodyPr>
          <a:lstStyle/>
          <a:p>
            <a:r>
              <a:rPr lang="en-US" sz="2400" dirty="0">
                <a:latin typeface="Georgia" panose="02040502050405020303" pitchFamily="18" charset="0"/>
              </a:rPr>
              <a:t>You can use simple linear regression when you want to know:</a:t>
            </a:r>
          </a:p>
          <a:p>
            <a:pPr lvl="1"/>
            <a:r>
              <a:rPr lang="en-US" dirty="0">
                <a:latin typeface="Georgia" panose="02040502050405020303" pitchFamily="18" charset="0"/>
              </a:rPr>
              <a:t>How strong the relationship is between two variables (e.g. the relationship between rainfall and soil erosion).</a:t>
            </a:r>
          </a:p>
          <a:p>
            <a:pPr lvl="1"/>
            <a:r>
              <a:rPr lang="en-US" dirty="0">
                <a:latin typeface="Georgia" panose="02040502050405020303" pitchFamily="18" charset="0"/>
              </a:rPr>
              <a:t>The value of the dependent variable at a certain value of the independent variable (e.g. the amount of soil erosion at a certain level of rainfall).</a:t>
            </a:r>
          </a:p>
          <a:p>
            <a:endParaRPr lang="x-none" sz="2400" dirty="0">
              <a:latin typeface="Georgia" panose="02040502050405020303" pitchFamily="18" charset="0"/>
            </a:endParaRPr>
          </a:p>
        </p:txBody>
      </p:sp>
    </p:spTree>
    <p:extLst>
      <p:ext uri="{BB962C8B-B14F-4D97-AF65-F5344CB8AC3E}">
        <p14:creationId xmlns:p14="http://schemas.microsoft.com/office/powerpoint/2010/main" val="2766427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ADACB-B4F7-4795-AAF7-5FA81144E7E7}"/>
              </a:ext>
            </a:extLst>
          </p:cNvPr>
          <p:cNvSpPr>
            <a:spLocks noGrp="1"/>
          </p:cNvSpPr>
          <p:nvPr>
            <p:ph type="title"/>
          </p:nvPr>
        </p:nvSpPr>
        <p:spPr/>
        <p:txBody>
          <a:bodyPr/>
          <a:lstStyle/>
          <a:p>
            <a:r>
              <a:rPr lang="en-US" dirty="0">
                <a:latin typeface="Georgia" panose="02040502050405020303" pitchFamily="18" charset="0"/>
              </a:rPr>
              <a:t>Model for simple linear regression</a:t>
            </a:r>
            <a:endParaRPr lang="x-none" dirty="0">
              <a:latin typeface="Georgia" panose="02040502050405020303" pitchFamily="18" charset="0"/>
            </a:endParaRPr>
          </a:p>
        </p:txBody>
      </p:sp>
      <p:sp>
        <p:nvSpPr>
          <p:cNvPr id="3" name="Content Placeholder 2">
            <a:extLst>
              <a:ext uri="{FF2B5EF4-FFF2-40B4-BE49-F238E27FC236}">
                <a16:creationId xmlns:a16="http://schemas.microsoft.com/office/drawing/2014/main" id="{14C0247A-4298-45AE-B285-AFBA402D6374}"/>
              </a:ext>
            </a:extLst>
          </p:cNvPr>
          <p:cNvSpPr>
            <a:spLocks noGrp="1"/>
          </p:cNvSpPr>
          <p:nvPr>
            <p:ph idx="1"/>
          </p:nvPr>
        </p:nvSpPr>
        <p:spPr/>
        <p:txBody>
          <a:bodyPr>
            <a:normAutofit/>
          </a:bodyPr>
          <a:lstStyle/>
          <a:p>
            <a:r>
              <a:rPr lang="en-US" sz="2400" dirty="0">
                <a:latin typeface="Georgia" panose="02040502050405020303" pitchFamily="18" charset="0"/>
              </a:rPr>
              <a:t>Consider the equation of line given as,</a:t>
            </a:r>
          </a:p>
          <a:p>
            <a:endParaRPr lang="en-US" sz="2400" dirty="0">
              <a:latin typeface="Georgia" panose="02040502050405020303" pitchFamily="18" charset="0"/>
            </a:endParaRPr>
          </a:p>
          <a:p>
            <a:endParaRPr lang="en-US" sz="2400" dirty="0">
              <a:latin typeface="Georgia" panose="02040502050405020303" pitchFamily="18" charset="0"/>
            </a:endParaRPr>
          </a:p>
          <a:p>
            <a:r>
              <a:rPr lang="en-US" sz="2400" dirty="0">
                <a:latin typeface="Georgia" panose="02040502050405020303" pitchFamily="18" charset="0"/>
              </a:rPr>
              <a:t>Where y is the dependent variable, x is the independent variable, b0 is the y-intercept and </a:t>
            </a:r>
            <a:r>
              <a:rPr lang="en-US" sz="2400" dirty="0">
                <a:latin typeface="Georgia" panose="02040502050405020303" pitchFamily="18" charset="0"/>
                <a:cs typeface="Times New Roman" panose="02020603050405020304" pitchFamily="18" charset="0"/>
              </a:rPr>
              <a:t>b1 is the slope of the line.</a:t>
            </a:r>
            <a:endParaRPr lang="en-US" sz="2400" dirty="0">
              <a:latin typeface="Georgia" panose="02040502050405020303" pitchFamily="18" charset="0"/>
            </a:endParaRPr>
          </a:p>
          <a:p>
            <a:r>
              <a:rPr lang="en-US" sz="2400" dirty="0">
                <a:latin typeface="Georgia" panose="02040502050405020303" pitchFamily="18" charset="0"/>
              </a:rPr>
              <a:t>We need to find b0 and </a:t>
            </a:r>
            <a:r>
              <a:rPr lang="en-US" sz="2400" dirty="0">
                <a:latin typeface="Georgia" panose="02040502050405020303" pitchFamily="18" charset="0"/>
                <a:cs typeface="Times New Roman" panose="02020603050405020304" pitchFamily="18" charset="0"/>
              </a:rPr>
              <a:t>b1 to </a:t>
            </a:r>
            <a:r>
              <a:rPr lang="en-US" sz="2400" dirty="0">
                <a:latin typeface="Georgia" panose="02040502050405020303" pitchFamily="18" charset="0"/>
              </a:rPr>
              <a:t>estimate y using x , such that the error </a:t>
            </a:r>
            <a:r>
              <a:rPr lang="en-US" sz="2400" dirty="0">
                <a:latin typeface="Georgia" panose="02040502050405020303" pitchFamily="18" charset="0"/>
                <a:cs typeface="Times New Roman" panose="02020603050405020304" pitchFamily="18" charset="0"/>
              </a:rPr>
              <a:t>Ɛ</a:t>
            </a:r>
            <a:r>
              <a:rPr lang="en-US" sz="2400" dirty="0">
                <a:latin typeface="Georgia" panose="02040502050405020303" pitchFamily="18" charset="0"/>
              </a:rPr>
              <a:t> is minimized between the predicted value of y and original value of y.</a:t>
            </a:r>
          </a:p>
        </p:txBody>
      </p:sp>
      <p:graphicFrame>
        <p:nvGraphicFramePr>
          <p:cNvPr id="7" name="Object 9">
            <a:extLst>
              <a:ext uri="{FF2B5EF4-FFF2-40B4-BE49-F238E27FC236}">
                <a16:creationId xmlns:a16="http://schemas.microsoft.com/office/drawing/2014/main" id="{9446F5DF-7AD4-41F0-9E58-9077C191F020}"/>
              </a:ext>
            </a:extLst>
          </p:cNvPr>
          <p:cNvGraphicFramePr>
            <a:graphicFrameLocks noChangeAspect="1"/>
          </p:cNvGraphicFramePr>
          <p:nvPr>
            <p:extLst>
              <p:ext uri="{D42A27DB-BD31-4B8C-83A1-F6EECF244321}">
                <p14:modId xmlns:p14="http://schemas.microsoft.com/office/powerpoint/2010/main" val="1534531647"/>
              </p:ext>
            </p:extLst>
          </p:nvPr>
        </p:nvGraphicFramePr>
        <p:xfrm>
          <a:off x="4962525" y="2443778"/>
          <a:ext cx="2266950" cy="642938"/>
        </p:xfrm>
        <a:graphic>
          <a:graphicData uri="http://schemas.openxmlformats.org/presentationml/2006/ole">
            <mc:AlternateContent xmlns:mc="http://schemas.openxmlformats.org/markup-compatibility/2006">
              <mc:Choice xmlns:v="urn:schemas-microsoft-com:vml" Requires="v">
                <p:oleObj name="Equation" r:id="rId2" imgW="762000" imgH="215900" progId="Equation.3">
                  <p:embed/>
                </p:oleObj>
              </mc:Choice>
              <mc:Fallback>
                <p:oleObj name="Equation" r:id="rId2" imgW="762000" imgH="215900" progId="Equation.3">
                  <p:embed/>
                  <p:pic>
                    <p:nvPicPr>
                      <p:cNvPr id="72713" name="Object 9">
                        <a:extLst>
                          <a:ext uri="{FF2B5EF4-FFF2-40B4-BE49-F238E27FC236}">
                            <a16:creationId xmlns:a16="http://schemas.microsoft.com/office/drawing/2014/main" id="{0F6430AE-25AA-42D3-A02F-CE99D936D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525" y="2443778"/>
                        <a:ext cx="2266950" cy="642938"/>
                      </a:xfrm>
                      <a:prstGeom prst="rect">
                        <a:avLst/>
                      </a:prstGeom>
                      <a:solidFill>
                        <a:srgbClr val="FF9900"/>
                      </a:solidFill>
                      <a:ln w="9525">
                        <a:solidFill>
                          <a:srgbClr val="2C2CB0"/>
                        </a:solidFill>
                        <a:miter lim="800000"/>
                        <a:headEnd/>
                        <a:tailEnd/>
                      </a:ln>
                      <a:effectLst>
                        <a:outerShdw dist="107763" dir="18900000" algn="ctr" rotWithShape="0">
                          <a:schemeClr val="tx1"/>
                        </a:outerShdw>
                      </a:effectLst>
                    </p:spPr>
                  </p:pic>
                </p:oleObj>
              </mc:Fallback>
            </mc:AlternateContent>
          </a:graphicData>
        </a:graphic>
      </p:graphicFrame>
    </p:spTree>
    <p:extLst>
      <p:ext uri="{BB962C8B-B14F-4D97-AF65-F5344CB8AC3E}">
        <p14:creationId xmlns:p14="http://schemas.microsoft.com/office/powerpoint/2010/main" val="304318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4" name="Text Box 6">
            <a:extLst>
              <a:ext uri="{FF2B5EF4-FFF2-40B4-BE49-F238E27FC236}">
                <a16:creationId xmlns:a16="http://schemas.microsoft.com/office/drawing/2014/main" id="{8015014C-0E78-433F-A045-1B1DEA961345}"/>
              </a:ext>
            </a:extLst>
          </p:cNvPr>
          <p:cNvSpPr txBox="1">
            <a:spLocks noChangeArrowheads="1"/>
          </p:cNvSpPr>
          <p:nvPr/>
        </p:nvSpPr>
        <p:spPr bwMode="auto">
          <a:xfrm>
            <a:off x="7381876" y="5729288"/>
            <a:ext cx="117493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x-none">
                <a:solidFill>
                  <a:schemeClr val="accent2"/>
                </a:solidFill>
              </a:rPr>
              <a:t>House size</a:t>
            </a:r>
          </a:p>
        </p:txBody>
      </p:sp>
      <p:sp>
        <p:nvSpPr>
          <p:cNvPr id="68615" name="Text Box 7">
            <a:extLst>
              <a:ext uri="{FF2B5EF4-FFF2-40B4-BE49-F238E27FC236}">
                <a16:creationId xmlns:a16="http://schemas.microsoft.com/office/drawing/2014/main" id="{814306DC-3005-49ED-A0AA-D0D63ACFDD60}"/>
              </a:ext>
            </a:extLst>
          </p:cNvPr>
          <p:cNvSpPr txBox="1">
            <a:spLocks noChangeArrowheads="1"/>
          </p:cNvSpPr>
          <p:nvPr/>
        </p:nvSpPr>
        <p:spPr bwMode="auto">
          <a:xfrm>
            <a:off x="3652839" y="2722564"/>
            <a:ext cx="777777"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x-none">
                <a:solidFill>
                  <a:schemeClr val="accent2"/>
                </a:solidFill>
              </a:rPr>
              <a:t>House</a:t>
            </a:r>
          </a:p>
          <a:p>
            <a:r>
              <a:rPr lang="en-US" altLang="x-none">
                <a:solidFill>
                  <a:schemeClr val="accent2"/>
                </a:solidFill>
              </a:rPr>
              <a:t>Cost</a:t>
            </a:r>
          </a:p>
        </p:txBody>
      </p:sp>
      <p:sp>
        <p:nvSpPr>
          <p:cNvPr id="68618" name="Freeform 10">
            <a:extLst>
              <a:ext uri="{FF2B5EF4-FFF2-40B4-BE49-F238E27FC236}">
                <a16:creationId xmlns:a16="http://schemas.microsoft.com/office/drawing/2014/main" id="{8FC4C92E-C673-415C-A82F-BC2092EEADC2}"/>
              </a:ext>
            </a:extLst>
          </p:cNvPr>
          <p:cNvSpPr>
            <a:spLocks/>
          </p:cNvSpPr>
          <p:nvPr/>
        </p:nvSpPr>
        <p:spPr bwMode="auto">
          <a:xfrm>
            <a:off x="4343401" y="4138097"/>
            <a:ext cx="184731" cy="369332"/>
          </a:xfrm>
          <a:custGeom>
            <a:avLst/>
            <a:gdLst>
              <a:gd name="T0" fmla="*/ 0 w 2304"/>
              <a:gd name="T1" fmla="*/ 0 h 1824"/>
              <a:gd name="T2" fmla="*/ 0 w 2304"/>
              <a:gd name="T3" fmla="*/ 1824 h 1824"/>
              <a:gd name="T4" fmla="*/ 2304 w 2304"/>
              <a:gd name="T5" fmla="*/ 1824 h 1824"/>
            </a:gdLst>
            <a:ahLst/>
            <a:cxnLst>
              <a:cxn ang="0">
                <a:pos x="T0" y="T1"/>
              </a:cxn>
              <a:cxn ang="0">
                <a:pos x="T2" y="T3"/>
              </a:cxn>
              <a:cxn ang="0">
                <a:pos x="T4" y="T5"/>
              </a:cxn>
            </a:cxnLst>
            <a:rect l="0" t="0" r="r" b="b"/>
            <a:pathLst>
              <a:path w="2304" h="1824">
                <a:moveTo>
                  <a:pt x="0" y="0"/>
                </a:moveTo>
                <a:lnTo>
                  <a:pt x="0" y="1824"/>
                </a:lnTo>
                <a:lnTo>
                  <a:pt x="2304" y="1824"/>
                </a:ln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x-none"/>
          </a:p>
        </p:txBody>
      </p:sp>
      <p:sp>
        <p:nvSpPr>
          <p:cNvPr id="68619" name="Text Box 11">
            <a:extLst>
              <a:ext uri="{FF2B5EF4-FFF2-40B4-BE49-F238E27FC236}">
                <a16:creationId xmlns:a16="http://schemas.microsoft.com/office/drawing/2014/main" id="{5574EB31-DB56-412D-AC38-794F287C346B}"/>
              </a:ext>
            </a:extLst>
          </p:cNvPr>
          <p:cNvSpPr txBox="1">
            <a:spLocks noChangeArrowheads="1"/>
          </p:cNvSpPr>
          <p:nvPr/>
        </p:nvSpPr>
        <p:spPr bwMode="auto">
          <a:xfrm>
            <a:off x="2590800" y="4527550"/>
            <a:ext cx="1534716" cy="677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sz="2000" u="sng">
                <a:solidFill>
                  <a:schemeClr val="accent2"/>
                </a:solidFill>
              </a:rPr>
              <a:t>Most</a:t>
            </a:r>
            <a:r>
              <a:rPr lang="en-US" altLang="x-none">
                <a:solidFill>
                  <a:schemeClr val="accent2"/>
                </a:solidFill>
              </a:rPr>
              <a:t> lots sell </a:t>
            </a:r>
          </a:p>
          <a:p>
            <a:pPr algn="l"/>
            <a:r>
              <a:rPr lang="en-US" altLang="x-none">
                <a:solidFill>
                  <a:schemeClr val="accent2"/>
                </a:solidFill>
              </a:rPr>
              <a:t>for $25,000</a:t>
            </a:r>
          </a:p>
        </p:txBody>
      </p:sp>
      <p:sp>
        <p:nvSpPr>
          <p:cNvPr id="68620" name="Text Box 12">
            <a:extLst>
              <a:ext uri="{FF2B5EF4-FFF2-40B4-BE49-F238E27FC236}">
                <a16:creationId xmlns:a16="http://schemas.microsoft.com/office/drawing/2014/main" id="{2E86BCDA-2937-4061-8091-04841E162384}"/>
              </a:ext>
            </a:extLst>
          </p:cNvPr>
          <p:cNvSpPr txBox="1">
            <a:spLocks noChangeArrowheads="1"/>
          </p:cNvSpPr>
          <p:nvPr/>
        </p:nvSpPr>
        <p:spPr bwMode="auto">
          <a:xfrm rot="20254797">
            <a:off x="4265890" y="3557658"/>
            <a:ext cx="3212546"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sz="2000" dirty="0">
                <a:solidFill>
                  <a:schemeClr val="accent2"/>
                </a:solidFill>
              </a:rPr>
              <a:t>Building a house costs </a:t>
            </a:r>
            <a:r>
              <a:rPr lang="en-US" altLang="x-none" sz="2000" u="sng" dirty="0">
                <a:solidFill>
                  <a:schemeClr val="accent2"/>
                </a:solidFill>
              </a:rPr>
              <a:t>about</a:t>
            </a:r>
            <a:r>
              <a:rPr lang="en-US" altLang="x-none" sz="2000" dirty="0">
                <a:solidFill>
                  <a:schemeClr val="accent2"/>
                </a:solidFill>
              </a:rPr>
              <a:t> </a:t>
            </a:r>
          </a:p>
          <a:p>
            <a:pPr algn="l"/>
            <a:r>
              <a:rPr lang="en-US" altLang="x-none" sz="2000" dirty="0">
                <a:solidFill>
                  <a:schemeClr val="accent2"/>
                </a:solidFill>
              </a:rPr>
              <a:t>$75 per square foot. </a:t>
            </a:r>
          </a:p>
        </p:txBody>
      </p:sp>
      <p:sp>
        <p:nvSpPr>
          <p:cNvPr id="68621" name="Line 13">
            <a:extLst>
              <a:ext uri="{FF2B5EF4-FFF2-40B4-BE49-F238E27FC236}">
                <a16:creationId xmlns:a16="http://schemas.microsoft.com/office/drawing/2014/main" id="{F7490F7C-9EA5-4F8F-9322-D0308B64CDE4}"/>
              </a:ext>
            </a:extLst>
          </p:cNvPr>
          <p:cNvSpPr>
            <a:spLocks noChangeShapeType="1"/>
          </p:cNvSpPr>
          <p:nvPr/>
        </p:nvSpPr>
        <p:spPr bwMode="auto">
          <a:xfrm flipV="1">
            <a:off x="4343400" y="3636963"/>
            <a:ext cx="2895600" cy="1219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x-none"/>
          </a:p>
        </p:txBody>
      </p:sp>
      <p:sp>
        <p:nvSpPr>
          <p:cNvPr id="68623" name="Text Box 15">
            <a:extLst>
              <a:ext uri="{FF2B5EF4-FFF2-40B4-BE49-F238E27FC236}">
                <a16:creationId xmlns:a16="http://schemas.microsoft.com/office/drawing/2014/main" id="{8DB3717D-692D-4FB7-9586-EA460F719208}"/>
              </a:ext>
            </a:extLst>
          </p:cNvPr>
          <p:cNvSpPr txBox="1">
            <a:spLocks noChangeArrowheads="1"/>
          </p:cNvSpPr>
          <p:nvPr/>
        </p:nvSpPr>
        <p:spPr bwMode="auto">
          <a:xfrm rot="20257664">
            <a:off x="4473199" y="4105246"/>
            <a:ext cx="3282117"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sz="2000">
                <a:solidFill>
                  <a:schemeClr val="accent2"/>
                </a:solidFill>
              </a:rPr>
              <a:t>House cost = 25000 + 75(Size)</a:t>
            </a:r>
          </a:p>
        </p:txBody>
      </p:sp>
      <p:sp>
        <p:nvSpPr>
          <p:cNvPr id="68625" name="Line 17">
            <a:extLst>
              <a:ext uri="{FF2B5EF4-FFF2-40B4-BE49-F238E27FC236}">
                <a16:creationId xmlns:a16="http://schemas.microsoft.com/office/drawing/2014/main" id="{7D7C2BFE-87A6-43C3-9EF4-10742DFC393C}"/>
              </a:ext>
            </a:extLst>
          </p:cNvPr>
          <p:cNvSpPr>
            <a:spLocks noChangeShapeType="1"/>
          </p:cNvSpPr>
          <p:nvPr/>
        </p:nvSpPr>
        <p:spPr bwMode="auto">
          <a:xfrm>
            <a:off x="3886200" y="4856163"/>
            <a:ext cx="4572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x-none"/>
          </a:p>
        </p:txBody>
      </p:sp>
      <p:sp>
        <p:nvSpPr>
          <p:cNvPr id="68628" name="Rectangle 20">
            <a:extLst>
              <a:ext uri="{FF2B5EF4-FFF2-40B4-BE49-F238E27FC236}">
                <a16:creationId xmlns:a16="http://schemas.microsoft.com/office/drawing/2014/main" id="{928F3F55-B28F-42BE-8482-46E60CCB8905}"/>
              </a:ext>
            </a:extLst>
          </p:cNvPr>
          <p:cNvSpPr>
            <a:spLocks noGrp="1" noChangeArrowheads="1"/>
          </p:cNvSpPr>
          <p:nvPr>
            <p:ph type="title"/>
          </p:nvPr>
        </p:nvSpPr>
        <p:spPr>
          <a:noFill/>
          <a:ln/>
        </p:spPr>
        <p:txBody>
          <a:bodyPr/>
          <a:lstStyle/>
          <a:p>
            <a:pPr algn="l"/>
            <a:r>
              <a:rPr lang="en-US" altLang="x-none" sz="3600" dirty="0">
                <a:latin typeface="Georgia" panose="02040502050405020303" pitchFamily="18" charset="0"/>
              </a:rPr>
              <a:t>The Model</a:t>
            </a:r>
          </a:p>
        </p:txBody>
      </p:sp>
      <p:sp>
        <p:nvSpPr>
          <p:cNvPr id="68629" name="Rectangle 21">
            <a:extLst>
              <a:ext uri="{FF2B5EF4-FFF2-40B4-BE49-F238E27FC236}">
                <a16:creationId xmlns:a16="http://schemas.microsoft.com/office/drawing/2014/main" id="{37907D9A-A80A-4CB9-88C4-96BC5A2A9FB1}"/>
              </a:ext>
            </a:extLst>
          </p:cNvPr>
          <p:cNvSpPr>
            <a:spLocks noChangeArrowheads="1"/>
          </p:cNvSpPr>
          <p:nvPr/>
        </p:nvSpPr>
        <p:spPr bwMode="auto">
          <a:xfrm>
            <a:off x="1733939" y="1939912"/>
            <a:ext cx="8724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x-none" dirty="0">
                <a:solidFill>
                  <a:srgbClr val="2C2CB0"/>
                </a:solidFill>
                <a:latin typeface="Georgia" panose="02040502050405020303" pitchFamily="18" charset="0"/>
              </a:rPr>
              <a:t>The model has a deterministic and a probabilistic components</a:t>
            </a:r>
          </a:p>
        </p:txBody>
      </p:sp>
      <p:sp>
        <p:nvSpPr>
          <p:cNvPr id="12" name="Freeform 10">
            <a:extLst>
              <a:ext uri="{FF2B5EF4-FFF2-40B4-BE49-F238E27FC236}">
                <a16:creationId xmlns:a16="http://schemas.microsoft.com/office/drawing/2014/main" id="{AD9EA35C-7827-4DF4-B394-467393FCE372}"/>
              </a:ext>
            </a:extLst>
          </p:cNvPr>
          <p:cNvSpPr>
            <a:spLocks/>
          </p:cNvSpPr>
          <p:nvPr/>
        </p:nvSpPr>
        <p:spPr bwMode="auto">
          <a:xfrm>
            <a:off x="4312972" y="2857207"/>
            <a:ext cx="3657600" cy="2895600"/>
          </a:xfrm>
          <a:custGeom>
            <a:avLst/>
            <a:gdLst>
              <a:gd name="T0" fmla="*/ 0 w 2304"/>
              <a:gd name="T1" fmla="*/ 0 h 1824"/>
              <a:gd name="T2" fmla="*/ 0 w 2304"/>
              <a:gd name="T3" fmla="*/ 1824 h 1824"/>
              <a:gd name="T4" fmla="*/ 2304 w 2304"/>
              <a:gd name="T5" fmla="*/ 1824 h 1824"/>
            </a:gdLst>
            <a:ahLst/>
            <a:cxnLst>
              <a:cxn ang="0">
                <a:pos x="T0" y="T1"/>
              </a:cxn>
              <a:cxn ang="0">
                <a:pos x="T2" y="T3"/>
              </a:cxn>
              <a:cxn ang="0">
                <a:pos x="T4" y="T5"/>
              </a:cxn>
            </a:cxnLst>
            <a:rect l="0" t="0" r="r" b="b"/>
            <a:pathLst>
              <a:path w="2304" h="1824">
                <a:moveTo>
                  <a:pt x="0" y="0"/>
                </a:moveTo>
                <a:lnTo>
                  <a:pt x="0" y="1824"/>
                </a:lnTo>
                <a:lnTo>
                  <a:pt x="2304" y="1824"/>
                </a:ln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x-none"/>
          </a:p>
        </p:txBody>
      </p:sp>
      <p:pic>
        <p:nvPicPr>
          <p:cNvPr id="2" name="Picture 1">
            <a:extLst>
              <a:ext uri="{FF2B5EF4-FFF2-40B4-BE49-F238E27FC236}">
                <a16:creationId xmlns:a16="http://schemas.microsoft.com/office/drawing/2014/main" id="{3348A399-A018-4F53-A6E9-8FF1D477310A}"/>
              </a:ext>
            </a:extLst>
          </p:cNvPr>
          <p:cNvPicPr>
            <a:picLocks noChangeAspect="1"/>
          </p:cNvPicPr>
          <p:nvPr/>
        </p:nvPicPr>
        <p:blipFill rotWithShape="1">
          <a:blip r:embed="rId3"/>
          <a:srcRect l="30996" t="12390" r="49999"/>
          <a:stretch/>
        </p:blipFill>
        <p:spPr>
          <a:xfrm>
            <a:off x="2140997" y="4554430"/>
            <a:ext cx="449802" cy="650228"/>
          </a:xfrm>
          <a:prstGeom prst="rect">
            <a:avLst/>
          </a:prstGeom>
        </p:spPr>
      </p:pic>
      <p:pic>
        <p:nvPicPr>
          <p:cNvPr id="17" name="Picture 16">
            <a:extLst>
              <a:ext uri="{FF2B5EF4-FFF2-40B4-BE49-F238E27FC236}">
                <a16:creationId xmlns:a16="http://schemas.microsoft.com/office/drawing/2014/main" id="{60DD374C-960B-4EBD-9D71-996083F52116}"/>
              </a:ext>
            </a:extLst>
          </p:cNvPr>
          <p:cNvPicPr>
            <a:picLocks noChangeAspect="1"/>
          </p:cNvPicPr>
          <p:nvPr/>
        </p:nvPicPr>
        <p:blipFill rotWithShape="1">
          <a:blip r:embed="rId3"/>
          <a:srcRect l="65067" t="16747" r="19867"/>
          <a:stretch/>
        </p:blipFill>
        <p:spPr>
          <a:xfrm>
            <a:off x="5515577" y="3096535"/>
            <a:ext cx="356586" cy="617889"/>
          </a:xfrm>
          <a:prstGeom prst="rect">
            <a:avLst/>
          </a:prstGeom>
        </p:spPr>
      </p:pic>
    </p:spTree>
    <p:extLst>
      <p:ext uri="{BB962C8B-B14F-4D97-AF65-F5344CB8AC3E}">
        <p14:creationId xmlns:p14="http://schemas.microsoft.com/office/powerpoint/2010/main" val="2965864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8619"/>
                                        </p:tgtEl>
                                        <p:attrNameLst>
                                          <p:attrName>style.visibility</p:attrName>
                                        </p:attrNameLst>
                                      </p:cBhvr>
                                      <p:to>
                                        <p:strVal val="visible"/>
                                      </p:to>
                                    </p:set>
                                    <p:animEffect transition="in" filter="wipe(up)">
                                      <p:cBhvr>
                                        <p:cTn id="7" dur="500"/>
                                        <p:tgtEl>
                                          <p:spTgt spid="68619"/>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8625"/>
                                        </p:tgtEl>
                                        <p:attrNameLst>
                                          <p:attrName>style.visibility</p:attrName>
                                        </p:attrNameLst>
                                      </p:cBhvr>
                                      <p:to>
                                        <p:strVal val="visible"/>
                                      </p:to>
                                    </p:set>
                                    <p:animEffect transition="in" filter="wipe(up)">
                                      <p:cBhvr>
                                        <p:cTn id="11" dur="500"/>
                                        <p:tgtEl>
                                          <p:spTgt spid="6862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6862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68621"/>
                                        </p:tgtEl>
                                        <p:attrNameLst>
                                          <p:attrName>style.visibility</p:attrName>
                                        </p:attrNameLst>
                                      </p:cBhvr>
                                      <p:to>
                                        <p:strVal val="visible"/>
                                      </p:to>
                                    </p:set>
                                  </p:childTnLst>
                                </p:cTn>
                              </p:par>
                            </p:childTnLst>
                          </p:cTn>
                        </p:par>
                        <p:par>
                          <p:cTn id="20" fill="hold" nodeType="afterGroup">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68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9" grpId="0" autoUpdateAnimBg="0"/>
      <p:bldP spid="68620" grpId="0" autoUpdateAnimBg="0"/>
      <p:bldP spid="6862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42" name="Text Box 10">
            <a:extLst>
              <a:ext uri="{FF2B5EF4-FFF2-40B4-BE49-F238E27FC236}">
                <a16:creationId xmlns:a16="http://schemas.microsoft.com/office/drawing/2014/main" id="{215CBA7C-D968-45E8-A81B-E6EDC4DCA5E8}"/>
              </a:ext>
            </a:extLst>
          </p:cNvPr>
          <p:cNvSpPr txBox="1">
            <a:spLocks noChangeArrowheads="1"/>
          </p:cNvSpPr>
          <p:nvPr/>
        </p:nvSpPr>
        <p:spPr bwMode="auto">
          <a:xfrm rot="20207">
            <a:off x="4660716" y="4707882"/>
            <a:ext cx="443743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sz="2400" dirty="0">
                <a:solidFill>
                  <a:schemeClr val="accent2"/>
                </a:solidFill>
                <a:latin typeface="Georgia" panose="02040502050405020303" pitchFamily="18" charset="0"/>
              </a:rPr>
              <a:t>House cost = 25000 + 75 (Size)</a:t>
            </a:r>
          </a:p>
        </p:txBody>
      </p:sp>
      <p:sp>
        <p:nvSpPr>
          <p:cNvPr id="69635" name="Text Box 3">
            <a:extLst>
              <a:ext uri="{FF2B5EF4-FFF2-40B4-BE49-F238E27FC236}">
                <a16:creationId xmlns:a16="http://schemas.microsoft.com/office/drawing/2014/main" id="{626B9B53-A442-46BC-9569-69CE77E25C14}"/>
              </a:ext>
            </a:extLst>
          </p:cNvPr>
          <p:cNvSpPr txBox="1">
            <a:spLocks noChangeArrowheads="1"/>
          </p:cNvSpPr>
          <p:nvPr/>
        </p:nvSpPr>
        <p:spPr bwMode="auto">
          <a:xfrm>
            <a:off x="7153276" y="5349875"/>
            <a:ext cx="117493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x-none">
                <a:solidFill>
                  <a:schemeClr val="accent2"/>
                </a:solidFill>
              </a:rPr>
              <a:t>House size</a:t>
            </a:r>
          </a:p>
        </p:txBody>
      </p:sp>
      <p:sp>
        <p:nvSpPr>
          <p:cNvPr id="69636" name="Text Box 4">
            <a:extLst>
              <a:ext uri="{FF2B5EF4-FFF2-40B4-BE49-F238E27FC236}">
                <a16:creationId xmlns:a16="http://schemas.microsoft.com/office/drawing/2014/main" id="{1A04B908-E7E0-468B-93C9-F279562354DB}"/>
              </a:ext>
            </a:extLst>
          </p:cNvPr>
          <p:cNvSpPr txBox="1">
            <a:spLocks noChangeArrowheads="1"/>
          </p:cNvSpPr>
          <p:nvPr/>
        </p:nvSpPr>
        <p:spPr bwMode="auto">
          <a:xfrm>
            <a:off x="3424239" y="2324101"/>
            <a:ext cx="777777"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x-none">
                <a:solidFill>
                  <a:schemeClr val="accent2"/>
                </a:solidFill>
              </a:rPr>
              <a:t>House</a:t>
            </a:r>
          </a:p>
          <a:p>
            <a:r>
              <a:rPr lang="en-US" altLang="x-none">
                <a:solidFill>
                  <a:schemeClr val="accent2"/>
                </a:solidFill>
              </a:rPr>
              <a:t>Cost</a:t>
            </a:r>
          </a:p>
        </p:txBody>
      </p:sp>
      <p:sp>
        <p:nvSpPr>
          <p:cNvPr id="69638" name="Text Box 6">
            <a:extLst>
              <a:ext uri="{FF2B5EF4-FFF2-40B4-BE49-F238E27FC236}">
                <a16:creationId xmlns:a16="http://schemas.microsoft.com/office/drawing/2014/main" id="{11C33D60-4F51-4980-9936-937E5C04A857}"/>
              </a:ext>
            </a:extLst>
          </p:cNvPr>
          <p:cNvSpPr txBox="1">
            <a:spLocks noChangeArrowheads="1"/>
          </p:cNvSpPr>
          <p:nvPr/>
        </p:nvSpPr>
        <p:spPr bwMode="auto">
          <a:xfrm>
            <a:off x="2743201" y="4171951"/>
            <a:ext cx="1478931"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chemeClr val="accent2"/>
                </a:solidFill>
              </a:rPr>
              <a:t>Most lots sell </a:t>
            </a:r>
          </a:p>
          <a:p>
            <a:pPr algn="l"/>
            <a:r>
              <a:rPr lang="en-US" altLang="x-none">
                <a:solidFill>
                  <a:schemeClr val="accent2"/>
                </a:solidFill>
              </a:rPr>
              <a:t>for $25,000</a:t>
            </a:r>
          </a:p>
        </p:txBody>
      </p:sp>
      <p:sp>
        <p:nvSpPr>
          <p:cNvPr id="69640" name="Line 8">
            <a:extLst>
              <a:ext uri="{FF2B5EF4-FFF2-40B4-BE49-F238E27FC236}">
                <a16:creationId xmlns:a16="http://schemas.microsoft.com/office/drawing/2014/main" id="{D084E6A7-1027-4EDD-965A-614B83C1FC99}"/>
              </a:ext>
            </a:extLst>
          </p:cNvPr>
          <p:cNvSpPr>
            <a:spLocks noChangeShapeType="1"/>
          </p:cNvSpPr>
          <p:nvPr/>
        </p:nvSpPr>
        <p:spPr bwMode="auto">
          <a:xfrm flipV="1">
            <a:off x="4114800" y="3257550"/>
            <a:ext cx="2895600" cy="12192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x-none"/>
          </a:p>
        </p:txBody>
      </p:sp>
      <p:sp>
        <p:nvSpPr>
          <p:cNvPr id="69643" name="Text Box 11">
            <a:extLst>
              <a:ext uri="{FF2B5EF4-FFF2-40B4-BE49-F238E27FC236}">
                <a16:creationId xmlns:a16="http://schemas.microsoft.com/office/drawing/2014/main" id="{DB8E9173-5CC3-4C77-8A86-A68BDA7EC4D5}"/>
              </a:ext>
            </a:extLst>
          </p:cNvPr>
          <p:cNvSpPr txBox="1">
            <a:spLocks noChangeArrowheads="1"/>
          </p:cNvSpPr>
          <p:nvPr/>
        </p:nvSpPr>
        <p:spPr bwMode="auto">
          <a:xfrm rot="61149">
            <a:off x="8915832" y="4727354"/>
            <a:ext cx="50366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x-none" b="1" dirty="0">
                <a:latin typeface="Symbol" panose="05050102010706020507" pitchFamily="18" charset="2"/>
              </a:rPr>
              <a:t>+ </a:t>
            </a:r>
            <a:r>
              <a:rPr lang="en-US" altLang="x-none" sz="2400" b="1" dirty="0">
                <a:latin typeface="Symbol" panose="05050102010706020507" pitchFamily="18" charset="2"/>
              </a:rPr>
              <a:t>e</a:t>
            </a:r>
          </a:p>
        </p:txBody>
      </p:sp>
      <p:grpSp>
        <p:nvGrpSpPr>
          <p:cNvPr id="69663" name="Group 31">
            <a:extLst>
              <a:ext uri="{FF2B5EF4-FFF2-40B4-BE49-F238E27FC236}">
                <a16:creationId xmlns:a16="http://schemas.microsoft.com/office/drawing/2014/main" id="{59BF09F0-45B7-41BA-9018-6A629886296C}"/>
              </a:ext>
            </a:extLst>
          </p:cNvPr>
          <p:cNvGrpSpPr>
            <a:grpSpLocks/>
          </p:cNvGrpSpPr>
          <p:nvPr/>
        </p:nvGrpSpPr>
        <p:grpSpPr bwMode="auto">
          <a:xfrm>
            <a:off x="4800601" y="3638550"/>
            <a:ext cx="136525" cy="990600"/>
            <a:chOff x="2208" y="2256"/>
            <a:chExt cx="86" cy="624"/>
          </a:xfrm>
        </p:grpSpPr>
        <p:pic>
          <p:nvPicPr>
            <p:cNvPr id="69644" name="Picture 12">
              <a:extLst>
                <a:ext uri="{FF2B5EF4-FFF2-40B4-BE49-F238E27FC236}">
                  <a16:creationId xmlns:a16="http://schemas.microsoft.com/office/drawing/2014/main" id="{6FF5556D-78F7-41E5-BB52-B6EB6E292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 y="2256"/>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45" name="Picture 13">
              <a:extLst>
                <a:ext uri="{FF2B5EF4-FFF2-40B4-BE49-F238E27FC236}">
                  <a16:creationId xmlns:a16="http://schemas.microsoft.com/office/drawing/2014/main" id="{8E5FBD50-99D5-4ABB-9FD2-DADD70EA3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 y="2410"/>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46" name="Picture 14">
              <a:extLst>
                <a:ext uri="{FF2B5EF4-FFF2-40B4-BE49-F238E27FC236}">
                  <a16:creationId xmlns:a16="http://schemas.microsoft.com/office/drawing/2014/main" id="{9D5D7F0D-2AEA-4BF2-A8C6-AE9C3D7752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 y="2544"/>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47" name="Picture 15">
              <a:extLst>
                <a:ext uri="{FF2B5EF4-FFF2-40B4-BE49-F238E27FC236}">
                  <a16:creationId xmlns:a16="http://schemas.microsoft.com/office/drawing/2014/main" id="{FD174DF1-6C10-47C6-A7F3-8291DA4230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 y="2794"/>
              <a:ext cx="86" cy="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664" name="Group 32">
            <a:extLst>
              <a:ext uri="{FF2B5EF4-FFF2-40B4-BE49-F238E27FC236}">
                <a16:creationId xmlns:a16="http://schemas.microsoft.com/office/drawing/2014/main" id="{74EF9FD0-A126-484D-B5A8-48D7C648014B}"/>
              </a:ext>
            </a:extLst>
          </p:cNvPr>
          <p:cNvGrpSpPr>
            <a:grpSpLocks/>
          </p:cNvGrpSpPr>
          <p:nvPr/>
        </p:nvGrpSpPr>
        <p:grpSpPr bwMode="auto">
          <a:xfrm>
            <a:off x="5273676" y="3409950"/>
            <a:ext cx="136525" cy="990600"/>
            <a:chOff x="2506" y="2112"/>
            <a:chExt cx="86" cy="624"/>
          </a:xfrm>
        </p:grpSpPr>
        <p:pic>
          <p:nvPicPr>
            <p:cNvPr id="69648" name="Picture 16">
              <a:extLst>
                <a:ext uri="{FF2B5EF4-FFF2-40B4-BE49-F238E27FC236}">
                  <a16:creationId xmlns:a16="http://schemas.microsoft.com/office/drawing/2014/main" id="{162D69DB-52FA-47F6-9D33-823ACE385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 y="2112"/>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49" name="Picture 17">
              <a:extLst>
                <a:ext uri="{FF2B5EF4-FFF2-40B4-BE49-F238E27FC236}">
                  <a16:creationId xmlns:a16="http://schemas.microsoft.com/office/drawing/2014/main" id="{82AA7517-D26C-4266-88F1-FD80164F15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 y="2266"/>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50" name="Picture 18">
              <a:extLst>
                <a:ext uri="{FF2B5EF4-FFF2-40B4-BE49-F238E27FC236}">
                  <a16:creationId xmlns:a16="http://schemas.microsoft.com/office/drawing/2014/main" id="{BDB203A6-FED5-4DFE-9A53-B61199E3D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 y="2400"/>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51" name="Picture 19">
              <a:extLst>
                <a:ext uri="{FF2B5EF4-FFF2-40B4-BE49-F238E27FC236}">
                  <a16:creationId xmlns:a16="http://schemas.microsoft.com/office/drawing/2014/main" id="{9DA5B10C-3384-4024-882D-4B0C8A2C01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 y="2650"/>
              <a:ext cx="86" cy="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666" name="Group 34">
            <a:extLst>
              <a:ext uri="{FF2B5EF4-FFF2-40B4-BE49-F238E27FC236}">
                <a16:creationId xmlns:a16="http://schemas.microsoft.com/office/drawing/2014/main" id="{A4DFE0E1-7927-4CC5-A827-0755B13699AA}"/>
              </a:ext>
            </a:extLst>
          </p:cNvPr>
          <p:cNvGrpSpPr>
            <a:grpSpLocks/>
          </p:cNvGrpSpPr>
          <p:nvPr/>
        </p:nvGrpSpPr>
        <p:grpSpPr bwMode="auto">
          <a:xfrm>
            <a:off x="6797676" y="3028950"/>
            <a:ext cx="136525" cy="990600"/>
            <a:chOff x="3466" y="1872"/>
            <a:chExt cx="86" cy="624"/>
          </a:xfrm>
        </p:grpSpPr>
        <p:pic>
          <p:nvPicPr>
            <p:cNvPr id="69656" name="Picture 24">
              <a:extLst>
                <a:ext uri="{FF2B5EF4-FFF2-40B4-BE49-F238E27FC236}">
                  <a16:creationId xmlns:a16="http://schemas.microsoft.com/office/drawing/2014/main" id="{24F6DD8D-B7CC-470F-B717-C9AEB3488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6" y="1872"/>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57" name="Picture 25">
              <a:extLst>
                <a:ext uri="{FF2B5EF4-FFF2-40B4-BE49-F238E27FC236}">
                  <a16:creationId xmlns:a16="http://schemas.microsoft.com/office/drawing/2014/main" id="{94888F29-AFC9-45CA-A3FB-230FCCCBEA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6" y="2026"/>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58" name="Picture 26">
              <a:extLst>
                <a:ext uri="{FF2B5EF4-FFF2-40B4-BE49-F238E27FC236}">
                  <a16:creationId xmlns:a16="http://schemas.microsoft.com/office/drawing/2014/main" id="{CE05D545-86D2-4F77-87DA-53B77C1B9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6" y="2160"/>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59" name="Picture 27">
              <a:extLst>
                <a:ext uri="{FF2B5EF4-FFF2-40B4-BE49-F238E27FC236}">
                  <a16:creationId xmlns:a16="http://schemas.microsoft.com/office/drawing/2014/main" id="{EDD842AA-14CE-4798-AF35-20541D4DC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6" y="2410"/>
              <a:ext cx="86" cy="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665" name="Group 33">
            <a:extLst>
              <a:ext uri="{FF2B5EF4-FFF2-40B4-BE49-F238E27FC236}">
                <a16:creationId xmlns:a16="http://schemas.microsoft.com/office/drawing/2014/main" id="{327D206E-65D6-4A51-A0D7-B85D0583ED48}"/>
              </a:ext>
            </a:extLst>
          </p:cNvPr>
          <p:cNvGrpSpPr>
            <a:grpSpLocks/>
          </p:cNvGrpSpPr>
          <p:nvPr/>
        </p:nvGrpSpPr>
        <p:grpSpPr bwMode="auto">
          <a:xfrm>
            <a:off x="6019801" y="2952750"/>
            <a:ext cx="136525" cy="1524000"/>
            <a:chOff x="2976" y="1824"/>
            <a:chExt cx="86" cy="960"/>
          </a:xfrm>
        </p:grpSpPr>
        <p:pic>
          <p:nvPicPr>
            <p:cNvPr id="69652" name="Picture 20">
              <a:extLst>
                <a:ext uri="{FF2B5EF4-FFF2-40B4-BE49-F238E27FC236}">
                  <a16:creationId xmlns:a16="http://schemas.microsoft.com/office/drawing/2014/main" id="{EA324416-598B-45D8-98B3-8F03208E1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 y="1824"/>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53" name="Picture 21">
              <a:extLst>
                <a:ext uri="{FF2B5EF4-FFF2-40B4-BE49-F238E27FC236}">
                  <a16:creationId xmlns:a16="http://schemas.microsoft.com/office/drawing/2014/main" id="{08F824B6-51EB-46AF-B18E-C1CE6CBDE6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 y="1978"/>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54" name="Picture 22">
              <a:extLst>
                <a:ext uri="{FF2B5EF4-FFF2-40B4-BE49-F238E27FC236}">
                  <a16:creationId xmlns:a16="http://schemas.microsoft.com/office/drawing/2014/main" id="{1FB9F4D2-5286-4C10-9973-D00CF13ECC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 y="2112"/>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55" name="Picture 23">
              <a:extLst>
                <a:ext uri="{FF2B5EF4-FFF2-40B4-BE49-F238E27FC236}">
                  <a16:creationId xmlns:a16="http://schemas.microsoft.com/office/drawing/2014/main" id="{679D8A96-1175-41BC-9A65-C773FCA7A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 y="2362"/>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60" name="Picture 28">
              <a:extLst>
                <a:ext uri="{FF2B5EF4-FFF2-40B4-BE49-F238E27FC236}">
                  <a16:creationId xmlns:a16="http://schemas.microsoft.com/office/drawing/2014/main" id="{B09963A9-6944-4E42-B091-B5FEEE28B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 y="2458"/>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61" name="Picture 29">
              <a:extLst>
                <a:ext uri="{FF2B5EF4-FFF2-40B4-BE49-F238E27FC236}">
                  <a16:creationId xmlns:a16="http://schemas.microsoft.com/office/drawing/2014/main" id="{BA27B896-E0AC-45B7-9724-B5DC97CD6D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 y="2698"/>
              <a:ext cx="86" cy="86"/>
            </a:xfrm>
            <a:prstGeom prst="rect">
              <a:avLst/>
            </a:prstGeom>
            <a:noFill/>
            <a:extLst>
              <a:ext uri="{909E8E84-426E-40DD-AFC4-6F175D3DCCD1}">
                <a14:hiddenFill xmlns:a14="http://schemas.microsoft.com/office/drawing/2010/main">
                  <a:solidFill>
                    <a:srgbClr val="FFFFFF"/>
                  </a:solidFill>
                </a14:hiddenFill>
              </a:ext>
            </a:extLst>
          </p:spPr>
        </p:pic>
      </p:grpSp>
      <p:sp>
        <p:nvSpPr>
          <p:cNvPr id="69662" name="Text Box 30">
            <a:extLst>
              <a:ext uri="{FF2B5EF4-FFF2-40B4-BE49-F238E27FC236}">
                <a16:creationId xmlns:a16="http://schemas.microsoft.com/office/drawing/2014/main" id="{5289FE4B-6BCE-4CB8-A4B6-45E59DFBE599}"/>
              </a:ext>
            </a:extLst>
          </p:cNvPr>
          <p:cNvSpPr txBox="1">
            <a:spLocks noChangeArrowheads="1"/>
          </p:cNvSpPr>
          <p:nvPr/>
        </p:nvSpPr>
        <p:spPr bwMode="auto">
          <a:xfrm>
            <a:off x="2438400" y="1295400"/>
            <a:ext cx="746760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x-none" sz="2400" dirty="0">
                <a:solidFill>
                  <a:schemeClr val="accent2"/>
                </a:solidFill>
                <a:latin typeface="Georgia" panose="02040502050405020303" pitchFamily="18" charset="0"/>
              </a:rPr>
              <a:t>However, house cost vary even among same size houses!</a:t>
            </a:r>
          </a:p>
        </p:txBody>
      </p:sp>
      <p:sp>
        <p:nvSpPr>
          <p:cNvPr id="69668" name="Text Box 36">
            <a:extLst>
              <a:ext uri="{FF2B5EF4-FFF2-40B4-BE49-F238E27FC236}">
                <a16:creationId xmlns:a16="http://schemas.microsoft.com/office/drawing/2014/main" id="{19C8F6E7-46D6-469F-9C83-F8042422C7A5}"/>
              </a:ext>
            </a:extLst>
          </p:cNvPr>
          <p:cNvSpPr txBox="1">
            <a:spLocks noChangeArrowheads="1"/>
          </p:cNvSpPr>
          <p:nvPr/>
        </p:nvSpPr>
        <p:spPr bwMode="auto">
          <a:xfrm>
            <a:off x="4724400" y="1866901"/>
            <a:ext cx="4689104"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sz="2400" dirty="0">
                <a:solidFill>
                  <a:schemeClr val="accent2"/>
                </a:solidFill>
                <a:latin typeface="Georgia" panose="02040502050405020303" pitchFamily="18" charset="0"/>
              </a:rPr>
              <a:t>Since cost behave unpredictably, </a:t>
            </a:r>
            <a:br>
              <a:rPr lang="en-US" altLang="x-none" sz="2400" dirty="0">
                <a:solidFill>
                  <a:schemeClr val="accent2"/>
                </a:solidFill>
                <a:latin typeface="Georgia" panose="02040502050405020303" pitchFamily="18" charset="0"/>
              </a:rPr>
            </a:br>
            <a:r>
              <a:rPr lang="en-US" altLang="x-none" sz="2400" dirty="0">
                <a:solidFill>
                  <a:schemeClr val="accent2"/>
                </a:solidFill>
                <a:latin typeface="Georgia" panose="02040502050405020303" pitchFamily="18" charset="0"/>
              </a:rPr>
              <a:t>we add a random component. </a:t>
            </a:r>
          </a:p>
        </p:txBody>
      </p:sp>
      <p:grpSp>
        <p:nvGrpSpPr>
          <p:cNvPr id="69675" name="Group 43">
            <a:extLst>
              <a:ext uri="{FF2B5EF4-FFF2-40B4-BE49-F238E27FC236}">
                <a16:creationId xmlns:a16="http://schemas.microsoft.com/office/drawing/2014/main" id="{A0A9946B-CB50-4349-A6B2-CCD4976A3030}"/>
              </a:ext>
            </a:extLst>
          </p:cNvPr>
          <p:cNvGrpSpPr>
            <a:grpSpLocks/>
          </p:cNvGrpSpPr>
          <p:nvPr/>
        </p:nvGrpSpPr>
        <p:grpSpPr bwMode="auto">
          <a:xfrm>
            <a:off x="6800850" y="3067050"/>
            <a:ext cx="95250" cy="857250"/>
            <a:chOff x="3468" y="2172"/>
            <a:chExt cx="60" cy="540"/>
          </a:xfrm>
        </p:grpSpPr>
        <p:sp>
          <p:nvSpPr>
            <p:cNvPr id="69671" name="Line 39">
              <a:extLst>
                <a:ext uri="{FF2B5EF4-FFF2-40B4-BE49-F238E27FC236}">
                  <a16:creationId xmlns:a16="http://schemas.microsoft.com/office/drawing/2014/main" id="{91911D68-2344-4CD4-8283-DE17C52E7ED3}"/>
                </a:ext>
              </a:extLst>
            </p:cNvPr>
            <p:cNvSpPr>
              <a:spLocks noChangeShapeType="1"/>
            </p:cNvSpPr>
            <p:nvPr/>
          </p:nvSpPr>
          <p:spPr bwMode="auto">
            <a:xfrm>
              <a:off x="3468" y="2340"/>
              <a:ext cx="0" cy="1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x-none"/>
            </a:p>
          </p:txBody>
        </p:sp>
        <p:sp>
          <p:nvSpPr>
            <p:cNvPr id="69672" name="Line 40">
              <a:extLst>
                <a:ext uri="{FF2B5EF4-FFF2-40B4-BE49-F238E27FC236}">
                  <a16:creationId xmlns:a16="http://schemas.microsoft.com/office/drawing/2014/main" id="{BBEFA24F-2F71-47C2-98BA-AFD959472EEF}"/>
                </a:ext>
              </a:extLst>
            </p:cNvPr>
            <p:cNvSpPr>
              <a:spLocks noChangeShapeType="1"/>
            </p:cNvSpPr>
            <p:nvPr/>
          </p:nvSpPr>
          <p:spPr bwMode="auto">
            <a:xfrm>
              <a:off x="3528" y="232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x-none"/>
            </a:p>
          </p:txBody>
        </p:sp>
        <p:sp>
          <p:nvSpPr>
            <p:cNvPr id="69674" name="Line 42">
              <a:extLst>
                <a:ext uri="{FF2B5EF4-FFF2-40B4-BE49-F238E27FC236}">
                  <a16:creationId xmlns:a16="http://schemas.microsoft.com/office/drawing/2014/main" id="{82F50B39-F63D-4854-8274-29B5361D5A9A}"/>
                </a:ext>
              </a:extLst>
            </p:cNvPr>
            <p:cNvSpPr>
              <a:spLocks noChangeShapeType="1"/>
            </p:cNvSpPr>
            <p:nvPr/>
          </p:nvSpPr>
          <p:spPr bwMode="auto">
            <a:xfrm flipV="1">
              <a:off x="3504" y="2172"/>
              <a:ext cx="0" cy="1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x-none"/>
            </a:p>
          </p:txBody>
        </p:sp>
      </p:grpSp>
      <p:sp>
        <p:nvSpPr>
          <p:cNvPr id="37" name="Freeform 5">
            <a:extLst>
              <a:ext uri="{FF2B5EF4-FFF2-40B4-BE49-F238E27FC236}">
                <a16:creationId xmlns:a16="http://schemas.microsoft.com/office/drawing/2014/main" id="{33A180D3-3B68-47BC-9A46-F83066217D29}"/>
              </a:ext>
            </a:extLst>
          </p:cNvPr>
          <p:cNvSpPr>
            <a:spLocks/>
          </p:cNvSpPr>
          <p:nvPr/>
        </p:nvSpPr>
        <p:spPr bwMode="auto">
          <a:xfrm>
            <a:off x="4126633" y="2477794"/>
            <a:ext cx="3657600" cy="2895600"/>
          </a:xfrm>
          <a:custGeom>
            <a:avLst/>
            <a:gdLst>
              <a:gd name="T0" fmla="*/ 0 w 2304"/>
              <a:gd name="T1" fmla="*/ 0 h 1824"/>
              <a:gd name="T2" fmla="*/ 0 w 2304"/>
              <a:gd name="T3" fmla="*/ 1824 h 1824"/>
              <a:gd name="T4" fmla="*/ 2304 w 2304"/>
              <a:gd name="T5" fmla="*/ 1824 h 1824"/>
            </a:gdLst>
            <a:ahLst/>
            <a:cxnLst>
              <a:cxn ang="0">
                <a:pos x="T0" y="T1"/>
              </a:cxn>
              <a:cxn ang="0">
                <a:pos x="T2" y="T3"/>
              </a:cxn>
              <a:cxn ang="0">
                <a:pos x="T4" y="T5"/>
              </a:cxn>
            </a:cxnLst>
            <a:rect l="0" t="0" r="r" b="b"/>
            <a:pathLst>
              <a:path w="2304" h="1824">
                <a:moveTo>
                  <a:pt x="0" y="0"/>
                </a:moveTo>
                <a:lnTo>
                  <a:pt x="0" y="1824"/>
                </a:lnTo>
                <a:lnTo>
                  <a:pt x="2304" y="1824"/>
                </a:ln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x-non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9662"/>
                                        </p:tgtEl>
                                        <p:attrNameLst>
                                          <p:attrName>style.visibility</p:attrName>
                                        </p:attrNameLst>
                                      </p:cBhvr>
                                      <p:to>
                                        <p:strVal val="visible"/>
                                      </p:to>
                                    </p:set>
                                    <p:anim calcmode="lin" valueType="num">
                                      <p:cBhvr additive="base">
                                        <p:cTn id="7" dur="500" fill="hold"/>
                                        <p:tgtEl>
                                          <p:spTgt spid="69662"/>
                                        </p:tgtEl>
                                        <p:attrNameLst>
                                          <p:attrName>ppt_x</p:attrName>
                                        </p:attrNameLst>
                                      </p:cBhvr>
                                      <p:tavLst>
                                        <p:tav tm="0">
                                          <p:val>
                                            <p:strVal val="#ppt_x"/>
                                          </p:val>
                                        </p:tav>
                                        <p:tav tm="100000">
                                          <p:val>
                                            <p:strVal val="#ppt_x"/>
                                          </p:val>
                                        </p:tav>
                                      </p:tavLst>
                                    </p:anim>
                                    <p:anim calcmode="lin" valueType="num">
                                      <p:cBhvr additive="base">
                                        <p:cTn id="8" dur="500" fill="hold"/>
                                        <p:tgtEl>
                                          <p:spTgt spid="6966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69663"/>
                                        </p:tgtEl>
                                        <p:attrNameLst>
                                          <p:attrName>style.visibility</p:attrName>
                                        </p:attrNameLst>
                                      </p:cBhvr>
                                      <p:to>
                                        <p:strVal val="visible"/>
                                      </p:to>
                                    </p:set>
                                    <p:animEffect transition="in" filter="wipe(up)">
                                      <p:cBhvr>
                                        <p:cTn id="13" dur="500"/>
                                        <p:tgtEl>
                                          <p:spTgt spid="69663"/>
                                        </p:tgtEl>
                                      </p:cBhvr>
                                    </p:animEffect>
                                  </p:childTnLst>
                                </p:cTn>
                              </p:par>
                            </p:childTnLst>
                          </p:cTn>
                        </p:par>
                        <p:par>
                          <p:cTn id="14" fill="hold" nodeType="afterGroup">
                            <p:stCondLst>
                              <p:cond delay="500"/>
                            </p:stCondLst>
                            <p:childTnLst>
                              <p:par>
                                <p:cTn id="15" presetID="22" presetClass="entr" presetSubtype="4" fill="hold" nodeType="afterEffect">
                                  <p:stCondLst>
                                    <p:cond delay="0"/>
                                  </p:stCondLst>
                                  <p:childTnLst>
                                    <p:set>
                                      <p:cBhvr>
                                        <p:cTn id="16" dur="1" fill="hold">
                                          <p:stCondLst>
                                            <p:cond delay="0"/>
                                          </p:stCondLst>
                                        </p:cTn>
                                        <p:tgtEl>
                                          <p:spTgt spid="69664"/>
                                        </p:tgtEl>
                                        <p:attrNameLst>
                                          <p:attrName>style.visibility</p:attrName>
                                        </p:attrNameLst>
                                      </p:cBhvr>
                                      <p:to>
                                        <p:strVal val="visible"/>
                                      </p:to>
                                    </p:set>
                                    <p:animEffect transition="in" filter="wipe(down)">
                                      <p:cBhvr>
                                        <p:cTn id="17" dur="500"/>
                                        <p:tgtEl>
                                          <p:spTgt spid="69664"/>
                                        </p:tgtEl>
                                      </p:cBhvr>
                                    </p:animEffect>
                                  </p:childTnLst>
                                </p:cTn>
                              </p:par>
                            </p:childTnLst>
                          </p:cTn>
                        </p:par>
                        <p:par>
                          <p:cTn id="18" fill="hold" nodeType="afterGroup">
                            <p:stCondLst>
                              <p:cond delay="1000"/>
                            </p:stCondLst>
                            <p:childTnLst>
                              <p:par>
                                <p:cTn id="19" presetID="22" presetClass="entr" presetSubtype="1" fill="hold" nodeType="afterEffect">
                                  <p:stCondLst>
                                    <p:cond delay="0"/>
                                  </p:stCondLst>
                                  <p:childTnLst>
                                    <p:set>
                                      <p:cBhvr>
                                        <p:cTn id="20" dur="1" fill="hold">
                                          <p:stCondLst>
                                            <p:cond delay="0"/>
                                          </p:stCondLst>
                                        </p:cTn>
                                        <p:tgtEl>
                                          <p:spTgt spid="69665"/>
                                        </p:tgtEl>
                                        <p:attrNameLst>
                                          <p:attrName>style.visibility</p:attrName>
                                        </p:attrNameLst>
                                      </p:cBhvr>
                                      <p:to>
                                        <p:strVal val="visible"/>
                                      </p:to>
                                    </p:set>
                                    <p:animEffect transition="in" filter="wipe(up)">
                                      <p:cBhvr>
                                        <p:cTn id="21" dur="500"/>
                                        <p:tgtEl>
                                          <p:spTgt spid="69665"/>
                                        </p:tgtEl>
                                      </p:cBhvr>
                                    </p:animEffect>
                                  </p:childTnLst>
                                </p:cTn>
                              </p:par>
                            </p:childTnLst>
                          </p:cTn>
                        </p:par>
                        <p:par>
                          <p:cTn id="22" fill="hold" nodeType="afterGroup">
                            <p:stCondLst>
                              <p:cond delay="1500"/>
                            </p:stCondLst>
                            <p:childTnLst>
                              <p:par>
                                <p:cTn id="23" presetID="22" presetClass="entr" presetSubtype="4" fill="hold" nodeType="afterEffect">
                                  <p:stCondLst>
                                    <p:cond delay="0"/>
                                  </p:stCondLst>
                                  <p:childTnLst>
                                    <p:set>
                                      <p:cBhvr>
                                        <p:cTn id="24" dur="1" fill="hold">
                                          <p:stCondLst>
                                            <p:cond delay="0"/>
                                          </p:stCondLst>
                                        </p:cTn>
                                        <p:tgtEl>
                                          <p:spTgt spid="69666"/>
                                        </p:tgtEl>
                                        <p:attrNameLst>
                                          <p:attrName>style.visibility</p:attrName>
                                        </p:attrNameLst>
                                      </p:cBhvr>
                                      <p:to>
                                        <p:strVal val="visible"/>
                                      </p:to>
                                    </p:set>
                                    <p:animEffect transition="in" filter="wipe(down)">
                                      <p:cBhvr>
                                        <p:cTn id="25" dur="500"/>
                                        <p:tgtEl>
                                          <p:spTgt spid="6966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69668"/>
                                        </p:tgtEl>
                                        <p:attrNameLst>
                                          <p:attrName>style.visibility</p:attrName>
                                        </p:attrNameLst>
                                      </p:cBhvr>
                                      <p:to>
                                        <p:strVal val="visible"/>
                                      </p:to>
                                    </p:set>
                                  </p:childTnLst>
                                </p:cTn>
                              </p:par>
                            </p:childTnLst>
                          </p:cTn>
                        </p:par>
                        <p:par>
                          <p:cTn id="30" fill="hold" nodeType="afterGroup">
                            <p:stCondLst>
                              <p:cond delay="500"/>
                            </p:stCondLst>
                            <p:childTnLst>
                              <p:par>
                                <p:cTn id="31" presetID="16" presetClass="entr" presetSubtype="42" fill="hold" nodeType="afterEffect">
                                  <p:stCondLst>
                                    <p:cond delay="0"/>
                                  </p:stCondLst>
                                  <p:childTnLst>
                                    <p:set>
                                      <p:cBhvr>
                                        <p:cTn id="32" dur="1" fill="hold">
                                          <p:stCondLst>
                                            <p:cond delay="0"/>
                                          </p:stCondLst>
                                        </p:cTn>
                                        <p:tgtEl>
                                          <p:spTgt spid="69675"/>
                                        </p:tgtEl>
                                        <p:attrNameLst>
                                          <p:attrName>style.visibility</p:attrName>
                                        </p:attrNameLst>
                                      </p:cBhvr>
                                      <p:to>
                                        <p:strVal val="visible"/>
                                      </p:to>
                                    </p:set>
                                    <p:animEffect transition="in" filter="barn(outHorizontal)">
                                      <p:cBhvr>
                                        <p:cTn id="33" dur="500"/>
                                        <p:tgtEl>
                                          <p:spTgt spid="6967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69643"/>
                                        </p:tgtEl>
                                        <p:attrNameLst>
                                          <p:attrName>style.visibility</p:attrName>
                                        </p:attrNameLst>
                                      </p:cBhvr>
                                      <p:to>
                                        <p:strVal val="visible"/>
                                      </p:to>
                                    </p:set>
                                    <p:anim calcmode="lin" valueType="num">
                                      <p:cBhvr additive="base">
                                        <p:cTn id="38" dur="500" fill="hold"/>
                                        <p:tgtEl>
                                          <p:spTgt spid="69643"/>
                                        </p:tgtEl>
                                        <p:attrNameLst>
                                          <p:attrName>ppt_x</p:attrName>
                                        </p:attrNameLst>
                                      </p:cBhvr>
                                      <p:tavLst>
                                        <p:tav tm="0">
                                          <p:val>
                                            <p:strVal val="1+#ppt_w/2"/>
                                          </p:val>
                                        </p:tav>
                                        <p:tav tm="100000">
                                          <p:val>
                                            <p:strVal val="#ppt_x"/>
                                          </p:val>
                                        </p:tav>
                                      </p:tavLst>
                                    </p:anim>
                                    <p:anim calcmode="lin" valueType="num">
                                      <p:cBhvr additive="base">
                                        <p:cTn id="39" dur="500" fill="hold"/>
                                        <p:tgtEl>
                                          <p:spTgt spid="696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3" grpId="0" autoUpdateAnimBg="0"/>
      <p:bldP spid="69662" grpId="0" autoUpdateAnimBg="0"/>
      <p:bldP spid="69668"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3340</TotalTime>
  <Words>1366</Words>
  <Application>Microsoft Office PowerPoint</Application>
  <PresentationFormat>Widescreen</PresentationFormat>
  <Paragraphs>210</Paragraphs>
  <Slides>37</Slides>
  <Notes>1</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6" baseType="lpstr">
      <vt:lpstr>Arial</vt:lpstr>
      <vt:lpstr>Calibri</vt:lpstr>
      <vt:lpstr>Calibri Light</vt:lpstr>
      <vt:lpstr>Georgia</vt:lpstr>
      <vt:lpstr>Symbol</vt:lpstr>
      <vt:lpstr>Times New Roman</vt:lpstr>
      <vt:lpstr>Wingdings</vt:lpstr>
      <vt:lpstr>Office Theme</vt:lpstr>
      <vt:lpstr>Equation</vt:lpstr>
      <vt:lpstr>Linear Regression</vt:lpstr>
      <vt:lpstr>What is Regression?</vt:lpstr>
      <vt:lpstr>Types of Regression approaches</vt:lpstr>
      <vt:lpstr>Simple linear regression</vt:lpstr>
      <vt:lpstr>PowerPoint Presentation</vt:lpstr>
      <vt:lpstr>Why we use it?</vt:lpstr>
      <vt:lpstr>Model for simple linear regression</vt:lpstr>
      <vt:lpstr>The Model</vt:lpstr>
      <vt:lpstr>PowerPoint Presentation</vt:lpstr>
      <vt:lpstr>PowerPoint Presentation</vt:lpstr>
      <vt:lpstr>Estimating the Coefficients</vt:lpstr>
      <vt:lpstr>Working concept of simple linear regression</vt:lpstr>
      <vt:lpstr>PowerPoint Presentation</vt:lpstr>
      <vt:lpstr>Error Variable: Required Conditions for better performance of simple linear regression</vt:lpstr>
      <vt:lpstr>The Normality of e</vt:lpstr>
      <vt:lpstr>Assessing the Model  </vt:lpstr>
      <vt:lpstr>Cost Function</vt:lpstr>
      <vt:lpstr>  Standard Error of Estimate</vt:lpstr>
      <vt:lpstr>PowerPoint Presentation</vt:lpstr>
      <vt:lpstr>Example: Data that doesn’t meet the assumptions</vt:lpstr>
      <vt:lpstr>Implementing simple linear regression in Python</vt:lpstr>
      <vt:lpstr>Importing packages and data</vt:lpstr>
      <vt:lpstr>Visualize the data</vt:lpstr>
      <vt:lpstr>Handle missing values and clean the data</vt:lpstr>
      <vt:lpstr>code</vt:lpstr>
      <vt:lpstr>Visualizing the processed data</vt:lpstr>
      <vt:lpstr>Split the data into training and test sets</vt:lpstr>
      <vt:lpstr>Build the regression model and train it.</vt:lpstr>
      <vt:lpstr>Check the results of model fitting to know whether the model is satisfactory using plots.</vt:lpstr>
      <vt:lpstr>Make predictions using unseen data.</vt:lpstr>
      <vt:lpstr>Another Example</vt:lpstr>
      <vt:lpstr>Import dataset and visualize</vt:lpstr>
      <vt:lpstr>Data cleaning</vt:lpstr>
      <vt:lpstr>Visualize the data</vt:lpstr>
      <vt:lpstr>Splitting the data</vt:lpstr>
      <vt:lpstr>Build model and train it</vt:lpstr>
      <vt:lpstr>Predicting the output for unseen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Imran Farid Nizami BUIC</dc:creator>
  <cp:lastModifiedBy>Ahmed Shafique</cp:lastModifiedBy>
  <cp:revision>124</cp:revision>
  <dcterms:created xsi:type="dcterms:W3CDTF">2021-11-03T04:42:36Z</dcterms:created>
  <dcterms:modified xsi:type="dcterms:W3CDTF">2024-03-18T08:49:17Z</dcterms:modified>
</cp:coreProperties>
</file>