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862" r:id="rId2"/>
    <p:sldId id="1953" r:id="rId3"/>
    <p:sldId id="1956" r:id="rId4"/>
    <p:sldId id="1960" r:id="rId5"/>
    <p:sldId id="1964" r:id="rId6"/>
    <p:sldId id="1962" r:id="rId7"/>
    <p:sldId id="1963" r:id="rId8"/>
    <p:sldId id="1979" r:id="rId9"/>
    <p:sldId id="1999" r:id="rId10"/>
    <p:sldId id="2000" r:id="rId11"/>
    <p:sldId id="1974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E1E1E"/>
    <a:srgbClr val="000000"/>
    <a:srgbClr val="3B1F4D"/>
    <a:srgbClr val="00B8DB"/>
    <a:srgbClr val="EC72A5"/>
    <a:srgbClr val="2D1E42"/>
    <a:srgbClr val="583F52"/>
    <a:srgbClr val="4AEDDE"/>
    <a:srgbClr val="FA5C79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6159" autoAdjust="0"/>
  </p:normalViewPr>
  <p:slideViewPr>
    <p:cSldViewPr snapToGrid="0" snapToObjects="1">
      <p:cViewPr varScale="1">
        <p:scale>
          <a:sx n="55" d="100"/>
          <a:sy n="55" d="100"/>
        </p:scale>
        <p:origin x="882" y="84"/>
      </p:cViewPr>
      <p:guideLst>
        <p:guide orient="horz" pos="8112"/>
        <p:guide pos="14278"/>
        <p:guide pos="1078"/>
        <p:guide pos="7678"/>
        <p:guide orient="horz"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025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altLang="en-US"/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AD4B0096-809F-B94F-AF09-BFE9F0C9701C}" type="slidenum">
              <a:rPr lang="bg-BG" altLang="en-US" sz="1200">
                <a:latin typeface="Lato Light" charset="0"/>
              </a:rPr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bg-BG" altLang="en-US" sz="120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6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559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altLang="en-US"/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AD4B0096-809F-B94F-AF09-BFE9F0C9701C}" type="slidenum">
              <a:rPr lang="bg-BG" altLang="en-US" sz="1200">
                <a:latin typeface="Lato Light" charset="0"/>
              </a:rPr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bg-BG" altLang="en-US" sz="120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6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altLang="en-US"/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AD4B0096-809F-B94F-AF09-BFE9F0C9701C}" type="slidenum">
              <a:rPr lang="bg-BG" altLang="en-US" sz="1200">
                <a:latin typeface="Lato Light" charset="0"/>
              </a:rPr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bg-BG" altLang="en-US" sz="120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601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altLang="en-US"/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AD4B0096-809F-B94F-AF09-BFE9F0C9701C}" type="slidenum">
              <a:rPr lang="bg-BG" altLang="en-US" sz="1200">
                <a:latin typeface="Lato Light" charset="0"/>
              </a:rPr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bg-BG" altLang="en-US" sz="120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1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altLang="en-US"/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AD4B0096-809F-B94F-AF09-BFE9F0C9701C}" type="slidenum">
              <a:rPr lang="bg-BG" altLang="en-US" sz="1200">
                <a:latin typeface="Lato Light" charset="0"/>
              </a:rPr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bg-BG" altLang="en-US" sz="120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76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5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1754462" y="4528987"/>
            <a:ext cx="8794705" cy="55563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0011940" y="6279360"/>
            <a:ext cx="2257767" cy="402608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94892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artik-fe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904508" y="2987773"/>
            <a:ext cx="6336731" cy="79527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38548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_Martik-fe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266445" y="4493384"/>
            <a:ext cx="3849024" cy="637136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2802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674311" y="3717903"/>
            <a:ext cx="3820443" cy="671910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552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30603" y="3210724"/>
            <a:ext cx="10292010" cy="83865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6869151"/>
            <a:ext cx="12252906" cy="686915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2252906" y="0"/>
            <a:ext cx="12124744" cy="686915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939668" y="0"/>
            <a:ext cx="7560527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0" y="-11150"/>
            <a:ext cx="7538224" cy="6601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7114478"/>
            <a:ext cx="7538224" cy="660152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244038" y="3590692"/>
            <a:ext cx="9389327" cy="87230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5879"/>
      </p:ext>
    </p:extLst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746166" y="0"/>
            <a:ext cx="1463148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71161"/>
      </p:ext>
    </p:extLst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877455" y="0"/>
            <a:ext cx="7560527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6839426" y="7114032"/>
            <a:ext cx="7538224" cy="6601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6839426" y="-11150"/>
            <a:ext cx="7538224" cy="660152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5710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771125" y="4462229"/>
            <a:ext cx="7793670" cy="441554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 b="1">
                <a:ln>
                  <a:noFill/>
                </a:ln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05073" y="7304943"/>
            <a:ext cx="2490687" cy="333916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 b="1">
                <a:ln>
                  <a:noFill/>
                </a:ln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7707248" y="8759819"/>
            <a:ext cx="1077568" cy="186198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 b="1">
                <a:ln>
                  <a:noFill/>
                </a:ln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90835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52825" y="3404846"/>
            <a:ext cx="16525541" cy="52708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666099" y="8995313"/>
            <a:ext cx="3912268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461642" y="8995313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0236016" y="8995313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031559" y="8995313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848368" y="3404846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48368" y="6828529"/>
            <a:ext cx="3877056" cy="524831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33890"/>
      </p:ext>
    </p:extLst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5911139" y="3773762"/>
            <a:ext cx="6168580" cy="834790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5014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2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Slid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358859" y="636084"/>
            <a:ext cx="1667282" cy="531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0" y="595256"/>
            <a:ext cx="11550794" cy="13120745"/>
          </a:xfrm>
          <a:custGeom>
            <a:avLst/>
            <a:gdLst>
              <a:gd name="connsiteX0" fmla="*/ 10767469 w 11550794"/>
              <a:gd name="connsiteY0" fmla="*/ 8565496 h 13120745"/>
              <a:gd name="connsiteX1" fmla="*/ 11521693 w 11550794"/>
              <a:gd name="connsiteY1" fmla="*/ 9085444 h 13120745"/>
              <a:gd name="connsiteX2" fmla="*/ 11028455 w 11550794"/>
              <a:gd name="connsiteY2" fmla="*/ 9984036 h 13120745"/>
              <a:gd name="connsiteX3" fmla="*/ 258220 w 11550794"/>
              <a:gd name="connsiteY3" fmla="*/ 13120745 h 13120745"/>
              <a:gd name="connsiteX4" fmla="*/ 0 w 11550794"/>
              <a:gd name="connsiteY4" fmla="*/ 13120745 h 13120745"/>
              <a:gd name="connsiteX5" fmla="*/ 0 w 11550794"/>
              <a:gd name="connsiteY5" fmla="*/ 11686063 h 13120745"/>
              <a:gd name="connsiteX6" fmla="*/ 10623100 w 11550794"/>
              <a:gd name="connsiteY6" fmla="*/ 8592204 h 13120745"/>
              <a:gd name="connsiteX7" fmla="*/ 10767469 w 11550794"/>
              <a:gd name="connsiteY7" fmla="*/ 8565496 h 13120745"/>
              <a:gd name="connsiteX8" fmla="*/ 10460068 w 11550794"/>
              <a:gd name="connsiteY8" fmla="*/ 6453641 h 13120745"/>
              <a:gd name="connsiteX9" fmla="*/ 11214292 w 11550794"/>
              <a:gd name="connsiteY9" fmla="*/ 6973588 h 13120745"/>
              <a:gd name="connsiteX10" fmla="*/ 10721054 w 11550794"/>
              <a:gd name="connsiteY10" fmla="*/ 7872181 h 13120745"/>
              <a:gd name="connsiteX11" fmla="*/ 404589 w 11550794"/>
              <a:gd name="connsiteY11" fmla="*/ 10876734 h 13120745"/>
              <a:gd name="connsiteX12" fmla="*/ 117780 w 11550794"/>
              <a:gd name="connsiteY12" fmla="*/ 10900937 h 13120745"/>
              <a:gd name="connsiteX13" fmla="*/ 0 w 11550794"/>
              <a:gd name="connsiteY13" fmla="*/ 10875354 h 13120745"/>
              <a:gd name="connsiteX14" fmla="*/ 0 w 11550794"/>
              <a:gd name="connsiteY14" fmla="*/ 9484680 h 13120745"/>
              <a:gd name="connsiteX15" fmla="*/ 10315699 w 11550794"/>
              <a:gd name="connsiteY15" fmla="*/ 6480349 h 13120745"/>
              <a:gd name="connsiteX16" fmla="*/ 10460068 w 11550794"/>
              <a:gd name="connsiteY16" fmla="*/ 6453641 h 13120745"/>
              <a:gd name="connsiteX17" fmla="*/ 10144249 w 11550794"/>
              <a:gd name="connsiteY17" fmla="*/ 4283946 h 13120745"/>
              <a:gd name="connsiteX18" fmla="*/ 10898473 w 11550794"/>
              <a:gd name="connsiteY18" fmla="*/ 4803891 h 13120745"/>
              <a:gd name="connsiteX19" fmla="*/ 10405235 w 11550794"/>
              <a:gd name="connsiteY19" fmla="*/ 5702484 h 13120745"/>
              <a:gd name="connsiteX20" fmla="*/ 450039 w 11550794"/>
              <a:gd name="connsiteY20" fmla="*/ 8601823 h 13120745"/>
              <a:gd name="connsiteX21" fmla="*/ 26331 w 11550794"/>
              <a:gd name="connsiteY21" fmla="*/ 8596290 h 13120745"/>
              <a:gd name="connsiteX22" fmla="*/ 0 w 11550794"/>
              <a:gd name="connsiteY22" fmla="*/ 8584956 h 13120745"/>
              <a:gd name="connsiteX23" fmla="*/ 0 w 11550794"/>
              <a:gd name="connsiteY23" fmla="*/ 7228038 h 13120745"/>
              <a:gd name="connsiteX24" fmla="*/ 44684 w 11550794"/>
              <a:gd name="connsiteY24" fmla="*/ 7209990 h 13120745"/>
              <a:gd name="connsiteX25" fmla="*/ 9999880 w 11550794"/>
              <a:gd name="connsiteY25" fmla="*/ 4310654 h 13120745"/>
              <a:gd name="connsiteX26" fmla="*/ 10144249 w 11550794"/>
              <a:gd name="connsiteY26" fmla="*/ 4283946 h 13120745"/>
              <a:gd name="connsiteX27" fmla="*/ 9836849 w 11550794"/>
              <a:gd name="connsiteY27" fmla="*/ 2172090 h 13120745"/>
              <a:gd name="connsiteX28" fmla="*/ 10591073 w 11550794"/>
              <a:gd name="connsiteY28" fmla="*/ 2692036 h 13120745"/>
              <a:gd name="connsiteX29" fmla="*/ 10097835 w 11550794"/>
              <a:gd name="connsiteY29" fmla="*/ 3590629 h 13120745"/>
              <a:gd name="connsiteX30" fmla="*/ 105879 w 11550794"/>
              <a:gd name="connsiteY30" fmla="*/ 6500672 h 13120745"/>
              <a:gd name="connsiteX31" fmla="*/ 0 w 11550794"/>
              <a:gd name="connsiteY31" fmla="*/ 6520260 h 13120745"/>
              <a:gd name="connsiteX32" fmla="*/ 0 w 11550794"/>
              <a:gd name="connsiteY32" fmla="*/ 5021622 h 13120745"/>
              <a:gd name="connsiteX33" fmla="*/ 9692480 w 11550794"/>
              <a:gd name="connsiteY33" fmla="*/ 2198798 h 13120745"/>
              <a:gd name="connsiteX34" fmla="*/ 9836849 w 11550794"/>
              <a:gd name="connsiteY34" fmla="*/ 2172090 h 13120745"/>
              <a:gd name="connsiteX35" fmla="*/ 9521029 w 11550794"/>
              <a:gd name="connsiteY35" fmla="*/ 2394 h 13120745"/>
              <a:gd name="connsiteX36" fmla="*/ 10275254 w 11550794"/>
              <a:gd name="connsiteY36" fmla="*/ 522340 h 13120745"/>
              <a:gd name="connsiteX37" fmla="*/ 9782015 w 11550794"/>
              <a:gd name="connsiteY37" fmla="*/ 1420933 h 13120745"/>
              <a:gd name="connsiteX38" fmla="*/ 0 w 11550794"/>
              <a:gd name="connsiteY38" fmla="*/ 4269834 h 13120745"/>
              <a:gd name="connsiteX39" fmla="*/ 0 w 11550794"/>
              <a:gd name="connsiteY39" fmla="*/ 2759947 h 13120745"/>
              <a:gd name="connsiteX40" fmla="*/ 9376660 w 11550794"/>
              <a:gd name="connsiteY40" fmla="*/ 29102 h 13120745"/>
              <a:gd name="connsiteX41" fmla="*/ 9521029 w 11550794"/>
              <a:gd name="connsiteY41" fmla="*/ 2394 h 1312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550794" h="13120745">
                <a:moveTo>
                  <a:pt x="10767469" y="8565496"/>
                </a:moveTo>
                <a:cubicBezTo>
                  <a:pt x="11103485" y="8538031"/>
                  <a:pt x="11423750" y="8749143"/>
                  <a:pt x="11521693" y="9085444"/>
                </a:cubicBezTo>
                <a:cubicBezTo>
                  <a:pt x="11633629" y="9469786"/>
                  <a:pt x="11412799" y="9872100"/>
                  <a:pt x="11028455" y="9984036"/>
                </a:cubicBezTo>
                <a:lnTo>
                  <a:pt x="258220" y="13120745"/>
                </a:lnTo>
                <a:lnTo>
                  <a:pt x="0" y="13120745"/>
                </a:lnTo>
                <a:lnTo>
                  <a:pt x="0" y="11686063"/>
                </a:lnTo>
                <a:lnTo>
                  <a:pt x="10623100" y="8592204"/>
                </a:lnTo>
                <a:cubicBezTo>
                  <a:pt x="10671143" y="8578212"/>
                  <a:pt x="10719467" y="8569420"/>
                  <a:pt x="10767469" y="8565496"/>
                </a:cubicBezTo>
                <a:close/>
                <a:moveTo>
                  <a:pt x="10460068" y="6453641"/>
                </a:moveTo>
                <a:cubicBezTo>
                  <a:pt x="10796084" y="6426176"/>
                  <a:pt x="11116349" y="6637287"/>
                  <a:pt x="11214292" y="6973588"/>
                </a:cubicBezTo>
                <a:cubicBezTo>
                  <a:pt x="11326228" y="7357931"/>
                  <a:pt x="11105398" y="7760245"/>
                  <a:pt x="10721054" y="7872181"/>
                </a:cubicBezTo>
                <a:lnTo>
                  <a:pt x="404589" y="10876734"/>
                </a:lnTo>
                <a:cubicBezTo>
                  <a:pt x="308504" y="10904718"/>
                  <a:pt x="211294" y="10911904"/>
                  <a:pt x="117780" y="10900937"/>
                </a:cubicBezTo>
                <a:lnTo>
                  <a:pt x="0" y="10875354"/>
                </a:lnTo>
                <a:lnTo>
                  <a:pt x="0" y="9484680"/>
                </a:lnTo>
                <a:lnTo>
                  <a:pt x="10315699" y="6480349"/>
                </a:lnTo>
                <a:cubicBezTo>
                  <a:pt x="10363742" y="6466357"/>
                  <a:pt x="10412066" y="6457565"/>
                  <a:pt x="10460068" y="6453641"/>
                </a:cubicBezTo>
                <a:close/>
                <a:moveTo>
                  <a:pt x="10144249" y="4283946"/>
                </a:moveTo>
                <a:cubicBezTo>
                  <a:pt x="10480264" y="4256480"/>
                  <a:pt x="10800529" y="4467591"/>
                  <a:pt x="10898473" y="4803891"/>
                </a:cubicBezTo>
                <a:cubicBezTo>
                  <a:pt x="11010409" y="5188236"/>
                  <a:pt x="10789579" y="5590550"/>
                  <a:pt x="10405235" y="5702484"/>
                </a:cubicBezTo>
                <a:lnTo>
                  <a:pt x="450039" y="8601823"/>
                </a:lnTo>
                <a:cubicBezTo>
                  <a:pt x="305910" y="8643799"/>
                  <a:pt x="159254" y="8638979"/>
                  <a:pt x="26331" y="8596290"/>
                </a:cubicBezTo>
                <a:lnTo>
                  <a:pt x="0" y="8584956"/>
                </a:lnTo>
                <a:lnTo>
                  <a:pt x="0" y="7228038"/>
                </a:lnTo>
                <a:lnTo>
                  <a:pt x="44684" y="7209990"/>
                </a:lnTo>
                <a:lnTo>
                  <a:pt x="9999880" y="4310654"/>
                </a:lnTo>
                <a:cubicBezTo>
                  <a:pt x="10047923" y="4296662"/>
                  <a:pt x="10096247" y="4287869"/>
                  <a:pt x="10144249" y="4283946"/>
                </a:cubicBezTo>
                <a:close/>
                <a:moveTo>
                  <a:pt x="9836849" y="2172090"/>
                </a:moveTo>
                <a:cubicBezTo>
                  <a:pt x="10172865" y="2144624"/>
                  <a:pt x="10493130" y="2355735"/>
                  <a:pt x="10591073" y="2692036"/>
                </a:cubicBezTo>
                <a:cubicBezTo>
                  <a:pt x="10703009" y="3076379"/>
                  <a:pt x="10482179" y="3478693"/>
                  <a:pt x="10097835" y="3590629"/>
                </a:cubicBezTo>
                <a:lnTo>
                  <a:pt x="105879" y="6500672"/>
                </a:lnTo>
                <a:lnTo>
                  <a:pt x="0" y="6520260"/>
                </a:lnTo>
                <a:lnTo>
                  <a:pt x="0" y="5021622"/>
                </a:lnTo>
                <a:lnTo>
                  <a:pt x="9692480" y="2198798"/>
                </a:lnTo>
                <a:cubicBezTo>
                  <a:pt x="9740523" y="2184806"/>
                  <a:pt x="9788847" y="2176013"/>
                  <a:pt x="9836849" y="2172090"/>
                </a:cubicBezTo>
                <a:close/>
                <a:moveTo>
                  <a:pt x="9521029" y="2394"/>
                </a:moveTo>
                <a:cubicBezTo>
                  <a:pt x="9857045" y="-25072"/>
                  <a:pt x="10177310" y="186039"/>
                  <a:pt x="10275254" y="522340"/>
                </a:cubicBezTo>
                <a:cubicBezTo>
                  <a:pt x="10387189" y="906684"/>
                  <a:pt x="10166359" y="1308998"/>
                  <a:pt x="9782015" y="1420933"/>
                </a:cubicBezTo>
                <a:lnTo>
                  <a:pt x="0" y="4269834"/>
                </a:lnTo>
                <a:lnTo>
                  <a:pt x="0" y="2759947"/>
                </a:lnTo>
                <a:lnTo>
                  <a:pt x="9376660" y="29102"/>
                </a:lnTo>
                <a:cubicBezTo>
                  <a:pt x="9424703" y="15109"/>
                  <a:pt x="9473027" y="6317"/>
                  <a:pt x="9521029" y="2394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Slide Lef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0" y="595256"/>
            <a:ext cx="11550794" cy="13120745"/>
          </a:xfrm>
          <a:custGeom>
            <a:avLst/>
            <a:gdLst>
              <a:gd name="connsiteX0" fmla="*/ 10767469 w 11550794"/>
              <a:gd name="connsiteY0" fmla="*/ 8565496 h 13120745"/>
              <a:gd name="connsiteX1" fmla="*/ 11521693 w 11550794"/>
              <a:gd name="connsiteY1" fmla="*/ 9085444 h 13120745"/>
              <a:gd name="connsiteX2" fmla="*/ 11028455 w 11550794"/>
              <a:gd name="connsiteY2" fmla="*/ 9984036 h 13120745"/>
              <a:gd name="connsiteX3" fmla="*/ 258220 w 11550794"/>
              <a:gd name="connsiteY3" fmla="*/ 13120745 h 13120745"/>
              <a:gd name="connsiteX4" fmla="*/ 0 w 11550794"/>
              <a:gd name="connsiteY4" fmla="*/ 13120745 h 13120745"/>
              <a:gd name="connsiteX5" fmla="*/ 0 w 11550794"/>
              <a:gd name="connsiteY5" fmla="*/ 11686063 h 13120745"/>
              <a:gd name="connsiteX6" fmla="*/ 10623100 w 11550794"/>
              <a:gd name="connsiteY6" fmla="*/ 8592204 h 13120745"/>
              <a:gd name="connsiteX7" fmla="*/ 10767469 w 11550794"/>
              <a:gd name="connsiteY7" fmla="*/ 8565496 h 13120745"/>
              <a:gd name="connsiteX8" fmla="*/ 10460068 w 11550794"/>
              <a:gd name="connsiteY8" fmla="*/ 6453641 h 13120745"/>
              <a:gd name="connsiteX9" fmla="*/ 11214292 w 11550794"/>
              <a:gd name="connsiteY9" fmla="*/ 6973588 h 13120745"/>
              <a:gd name="connsiteX10" fmla="*/ 10721054 w 11550794"/>
              <a:gd name="connsiteY10" fmla="*/ 7872181 h 13120745"/>
              <a:gd name="connsiteX11" fmla="*/ 404589 w 11550794"/>
              <a:gd name="connsiteY11" fmla="*/ 10876734 h 13120745"/>
              <a:gd name="connsiteX12" fmla="*/ 117780 w 11550794"/>
              <a:gd name="connsiteY12" fmla="*/ 10900937 h 13120745"/>
              <a:gd name="connsiteX13" fmla="*/ 0 w 11550794"/>
              <a:gd name="connsiteY13" fmla="*/ 10875354 h 13120745"/>
              <a:gd name="connsiteX14" fmla="*/ 0 w 11550794"/>
              <a:gd name="connsiteY14" fmla="*/ 9484680 h 13120745"/>
              <a:gd name="connsiteX15" fmla="*/ 10315699 w 11550794"/>
              <a:gd name="connsiteY15" fmla="*/ 6480349 h 13120745"/>
              <a:gd name="connsiteX16" fmla="*/ 10460068 w 11550794"/>
              <a:gd name="connsiteY16" fmla="*/ 6453641 h 13120745"/>
              <a:gd name="connsiteX17" fmla="*/ 10144249 w 11550794"/>
              <a:gd name="connsiteY17" fmla="*/ 4283946 h 13120745"/>
              <a:gd name="connsiteX18" fmla="*/ 10898473 w 11550794"/>
              <a:gd name="connsiteY18" fmla="*/ 4803891 h 13120745"/>
              <a:gd name="connsiteX19" fmla="*/ 10405235 w 11550794"/>
              <a:gd name="connsiteY19" fmla="*/ 5702484 h 13120745"/>
              <a:gd name="connsiteX20" fmla="*/ 450039 w 11550794"/>
              <a:gd name="connsiteY20" fmla="*/ 8601823 h 13120745"/>
              <a:gd name="connsiteX21" fmla="*/ 26331 w 11550794"/>
              <a:gd name="connsiteY21" fmla="*/ 8596290 h 13120745"/>
              <a:gd name="connsiteX22" fmla="*/ 0 w 11550794"/>
              <a:gd name="connsiteY22" fmla="*/ 8584956 h 13120745"/>
              <a:gd name="connsiteX23" fmla="*/ 0 w 11550794"/>
              <a:gd name="connsiteY23" fmla="*/ 7228038 h 13120745"/>
              <a:gd name="connsiteX24" fmla="*/ 44684 w 11550794"/>
              <a:gd name="connsiteY24" fmla="*/ 7209990 h 13120745"/>
              <a:gd name="connsiteX25" fmla="*/ 9999880 w 11550794"/>
              <a:gd name="connsiteY25" fmla="*/ 4310654 h 13120745"/>
              <a:gd name="connsiteX26" fmla="*/ 10144249 w 11550794"/>
              <a:gd name="connsiteY26" fmla="*/ 4283946 h 13120745"/>
              <a:gd name="connsiteX27" fmla="*/ 9836849 w 11550794"/>
              <a:gd name="connsiteY27" fmla="*/ 2172090 h 13120745"/>
              <a:gd name="connsiteX28" fmla="*/ 10591073 w 11550794"/>
              <a:gd name="connsiteY28" fmla="*/ 2692036 h 13120745"/>
              <a:gd name="connsiteX29" fmla="*/ 10097835 w 11550794"/>
              <a:gd name="connsiteY29" fmla="*/ 3590629 h 13120745"/>
              <a:gd name="connsiteX30" fmla="*/ 105879 w 11550794"/>
              <a:gd name="connsiteY30" fmla="*/ 6500672 h 13120745"/>
              <a:gd name="connsiteX31" fmla="*/ 0 w 11550794"/>
              <a:gd name="connsiteY31" fmla="*/ 6520260 h 13120745"/>
              <a:gd name="connsiteX32" fmla="*/ 0 w 11550794"/>
              <a:gd name="connsiteY32" fmla="*/ 5021622 h 13120745"/>
              <a:gd name="connsiteX33" fmla="*/ 9692480 w 11550794"/>
              <a:gd name="connsiteY33" fmla="*/ 2198798 h 13120745"/>
              <a:gd name="connsiteX34" fmla="*/ 9836849 w 11550794"/>
              <a:gd name="connsiteY34" fmla="*/ 2172090 h 13120745"/>
              <a:gd name="connsiteX35" fmla="*/ 9521029 w 11550794"/>
              <a:gd name="connsiteY35" fmla="*/ 2394 h 13120745"/>
              <a:gd name="connsiteX36" fmla="*/ 10275254 w 11550794"/>
              <a:gd name="connsiteY36" fmla="*/ 522340 h 13120745"/>
              <a:gd name="connsiteX37" fmla="*/ 9782015 w 11550794"/>
              <a:gd name="connsiteY37" fmla="*/ 1420933 h 13120745"/>
              <a:gd name="connsiteX38" fmla="*/ 0 w 11550794"/>
              <a:gd name="connsiteY38" fmla="*/ 4269834 h 13120745"/>
              <a:gd name="connsiteX39" fmla="*/ 0 w 11550794"/>
              <a:gd name="connsiteY39" fmla="*/ 2759947 h 13120745"/>
              <a:gd name="connsiteX40" fmla="*/ 9376660 w 11550794"/>
              <a:gd name="connsiteY40" fmla="*/ 29102 h 13120745"/>
              <a:gd name="connsiteX41" fmla="*/ 9521029 w 11550794"/>
              <a:gd name="connsiteY41" fmla="*/ 2394 h 1312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550794" h="13120745">
                <a:moveTo>
                  <a:pt x="10767469" y="8565496"/>
                </a:moveTo>
                <a:cubicBezTo>
                  <a:pt x="11103485" y="8538031"/>
                  <a:pt x="11423750" y="8749143"/>
                  <a:pt x="11521693" y="9085444"/>
                </a:cubicBezTo>
                <a:cubicBezTo>
                  <a:pt x="11633629" y="9469786"/>
                  <a:pt x="11412799" y="9872100"/>
                  <a:pt x="11028455" y="9984036"/>
                </a:cubicBezTo>
                <a:lnTo>
                  <a:pt x="258220" y="13120745"/>
                </a:lnTo>
                <a:lnTo>
                  <a:pt x="0" y="13120745"/>
                </a:lnTo>
                <a:lnTo>
                  <a:pt x="0" y="11686063"/>
                </a:lnTo>
                <a:lnTo>
                  <a:pt x="10623100" y="8592204"/>
                </a:lnTo>
                <a:cubicBezTo>
                  <a:pt x="10671143" y="8578212"/>
                  <a:pt x="10719467" y="8569420"/>
                  <a:pt x="10767469" y="8565496"/>
                </a:cubicBezTo>
                <a:close/>
                <a:moveTo>
                  <a:pt x="10460068" y="6453641"/>
                </a:moveTo>
                <a:cubicBezTo>
                  <a:pt x="10796084" y="6426176"/>
                  <a:pt x="11116349" y="6637287"/>
                  <a:pt x="11214292" y="6973588"/>
                </a:cubicBezTo>
                <a:cubicBezTo>
                  <a:pt x="11326228" y="7357931"/>
                  <a:pt x="11105398" y="7760245"/>
                  <a:pt x="10721054" y="7872181"/>
                </a:cubicBezTo>
                <a:lnTo>
                  <a:pt x="404589" y="10876734"/>
                </a:lnTo>
                <a:cubicBezTo>
                  <a:pt x="308504" y="10904718"/>
                  <a:pt x="211294" y="10911904"/>
                  <a:pt x="117780" y="10900937"/>
                </a:cubicBezTo>
                <a:lnTo>
                  <a:pt x="0" y="10875354"/>
                </a:lnTo>
                <a:lnTo>
                  <a:pt x="0" y="9484680"/>
                </a:lnTo>
                <a:lnTo>
                  <a:pt x="10315699" y="6480349"/>
                </a:lnTo>
                <a:cubicBezTo>
                  <a:pt x="10363742" y="6466357"/>
                  <a:pt x="10412066" y="6457565"/>
                  <a:pt x="10460068" y="6453641"/>
                </a:cubicBezTo>
                <a:close/>
                <a:moveTo>
                  <a:pt x="10144249" y="4283946"/>
                </a:moveTo>
                <a:cubicBezTo>
                  <a:pt x="10480264" y="4256480"/>
                  <a:pt x="10800529" y="4467591"/>
                  <a:pt x="10898473" y="4803891"/>
                </a:cubicBezTo>
                <a:cubicBezTo>
                  <a:pt x="11010409" y="5188236"/>
                  <a:pt x="10789579" y="5590550"/>
                  <a:pt x="10405235" y="5702484"/>
                </a:cubicBezTo>
                <a:lnTo>
                  <a:pt x="450039" y="8601823"/>
                </a:lnTo>
                <a:cubicBezTo>
                  <a:pt x="305910" y="8643799"/>
                  <a:pt x="159254" y="8638979"/>
                  <a:pt x="26331" y="8596290"/>
                </a:cubicBezTo>
                <a:lnTo>
                  <a:pt x="0" y="8584956"/>
                </a:lnTo>
                <a:lnTo>
                  <a:pt x="0" y="7228038"/>
                </a:lnTo>
                <a:lnTo>
                  <a:pt x="44684" y="7209990"/>
                </a:lnTo>
                <a:lnTo>
                  <a:pt x="9999880" y="4310654"/>
                </a:lnTo>
                <a:cubicBezTo>
                  <a:pt x="10047923" y="4296662"/>
                  <a:pt x="10096247" y="4287869"/>
                  <a:pt x="10144249" y="4283946"/>
                </a:cubicBezTo>
                <a:close/>
                <a:moveTo>
                  <a:pt x="9836849" y="2172090"/>
                </a:moveTo>
                <a:cubicBezTo>
                  <a:pt x="10172865" y="2144624"/>
                  <a:pt x="10493130" y="2355735"/>
                  <a:pt x="10591073" y="2692036"/>
                </a:cubicBezTo>
                <a:cubicBezTo>
                  <a:pt x="10703009" y="3076379"/>
                  <a:pt x="10482179" y="3478693"/>
                  <a:pt x="10097835" y="3590629"/>
                </a:cubicBezTo>
                <a:lnTo>
                  <a:pt x="105879" y="6500672"/>
                </a:lnTo>
                <a:lnTo>
                  <a:pt x="0" y="6520260"/>
                </a:lnTo>
                <a:lnTo>
                  <a:pt x="0" y="5021622"/>
                </a:lnTo>
                <a:lnTo>
                  <a:pt x="9692480" y="2198798"/>
                </a:lnTo>
                <a:cubicBezTo>
                  <a:pt x="9740523" y="2184806"/>
                  <a:pt x="9788847" y="2176013"/>
                  <a:pt x="9836849" y="2172090"/>
                </a:cubicBezTo>
                <a:close/>
                <a:moveTo>
                  <a:pt x="9521029" y="2394"/>
                </a:moveTo>
                <a:cubicBezTo>
                  <a:pt x="9857045" y="-25072"/>
                  <a:pt x="10177310" y="186039"/>
                  <a:pt x="10275254" y="522340"/>
                </a:cubicBezTo>
                <a:cubicBezTo>
                  <a:pt x="10387189" y="906684"/>
                  <a:pt x="10166359" y="1308998"/>
                  <a:pt x="9782015" y="1420933"/>
                </a:cubicBezTo>
                <a:lnTo>
                  <a:pt x="0" y="4269834"/>
                </a:lnTo>
                <a:lnTo>
                  <a:pt x="0" y="2759947"/>
                </a:lnTo>
                <a:lnTo>
                  <a:pt x="9376660" y="29102"/>
                </a:lnTo>
                <a:cubicBezTo>
                  <a:pt x="9424703" y="15109"/>
                  <a:pt x="9473027" y="6317"/>
                  <a:pt x="9521029" y="2394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9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9973795" y="3789567"/>
            <a:ext cx="4436410" cy="4513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7141527" y="3789567"/>
            <a:ext cx="4436409" cy="4513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2859727" y="3789567"/>
            <a:ext cx="4436410" cy="4513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8054509" y="8686837"/>
            <a:ext cx="1528654" cy="152768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0" name="Picture Placeholder 13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1353043" y="8637737"/>
            <a:ext cx="1716186" cy="171509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4851465" y="8686837"/>
            <a:ext cx="1528654" cy="152768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178345" y="12623180"/>
            <a:ext cx="1637050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820937" y="12623180"/>
            <a:ext cx="12690088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charset="0"/>
            </a:endParaRP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3936717" y="3247697"/>
            <a:ext cx="7241628" cy="128751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36400"/>
      </p:ext>
    </p:extLst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0346024" y="4356793"/>
            <a:ext cx="3682210" cy="6504495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993211"/>
      </p:ext>
    </p:extLst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0621148" y="4200677"/>
            <a:ext cx="3211551" cy="5679303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7584697" y="4200677"/>
            <a:ext cx="3211551" cy="5679303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635298" y="4200677"/>
            <a:ext cx="3211551" cy="5679303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86592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f 3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57947" y="4350925"/>
            <a:ext cx="6335308" cy="4748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906694" y="4350925"/>
            <a:ext cx="6345208" cy="4748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775844" y="4350925"/>
            <a:ext cx="6858161" cy="4748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821363" y="12623800"/>
            <a:ext cx="12688887" cy="690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 Light" charset="0"/>
            </a:endParaRP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828992" y="4418339"/>
            <a:ext cx="7784017" cy="4407802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748712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k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821363" y="12623800"/>
            <a:ext cx="12688887" cy="690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 Light" charset="0"/>
            </a:endParaRPr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3851735" y="4418339"/>
            <a:ext cx="7784017" cy="4407802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695178" y="4418339"/>
            <a:ext cx="7784017" cy="4407802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0831401"/>
      </p:ext>
    </p:extLst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599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02868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f 3 - v2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181766" y="3969832"/>
            <a:ext cx="6039671" cy="622238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5749858" y="3969832"/>
            <a:ext cx="6039671" cy="622238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2546768" y="3969832"/>
            <a:ext cx="6039671" cy="622238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58955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-Picture-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3711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917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475229" y="4506950"/>
            <a:ext cx="7955939" cy="50378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92122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130252" y="12623791"/>
            <a:ext cx="786038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800" b="1" i="0" smtClean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1800" b="1" i="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  <p:sp>
        <p:nvSpPr>
          <p:cNvPr id="12" name="Rectangle 11"/>
          <p:cNvSpPr>
            <a:spLocks/>
          </p:cNvSpPr>
          <p:nvPr userDrawn="1"/>
        </p:nvSpPr>
        <p:spPr bwMode="auto">
          <a:xfrm>
            <a:off x="21425291" y="12717667"/>
            <a:ext cx="7966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/>
            <a:r>
              <a:rPr lang="en-US" sz="1800" b="1" i="0" spc="3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45" r:id="rId2"/>
    <p:sldLayoutId id="2147483920" r:id="rId3"/>
    <p:sldLayoutId id="2147483921" r:id="rId4"/>
    <p:sldLayoutId id="2147483917" r:id="rId5"/>
    <p:sldLayoutId id="2147483918" r:id="rId6"/>
    <p:sldLayoutId id="2147483927" r:id="rId7"/>
    <p:sldLayoutId id="2147483919" r:id="rId8"/>
    <p:sldLayoutId id="2147483936" r:id="rId9"/>
    <p:sldLayoutId id="2147483916" r:id="rId10"/>
    <p:sldLayoutId id="2147483939" r:id="rId11"/>
    <p:sldLayoutId id="2147483938" r:id="rId12"/>
    <p:sldLayoutId id="2147483937" r:id="rId13"/>
    <p:sldLayoutId id="2147483876" r:id="rId14"/>
    <p:sldLayoutId id="2147483922" r:id="rId15"/>
    <p:sldLayoutId id="2147483923" r:id="rId16"/>
    <p:sldLayoutId id="2147483925" r:id="rId17"/>
    <p:sldLayoutId id="2147483926" r:id="rId18"/>
    <p:sldLayoutId id="2147483924" r:id="rId19"/>
    <p:sldLayoutId id="2147483878" r:id="rId20"/>
    <p:sldLayoutId id="2147483879" r:id="rId21"/>
    <p:sldLayoutId id="2147483880" r:id="rId22"/>
    <p:sldLayoutId id="2147483929" r:id="rId23"/>
    <p:sldLayoutId id="2147483933" r:id="rId24"/>
    <p:sldLayoutId id="2147483911" r:id="rId25"/>
    <p:sldLayoutId id="2147483914" r:id="rId26"/>
    <p:sldLayoutId id="2147483943" r:id="rId27"/>
    <p:sldLayoutId id="2147483946" r:id="rId28"/>
    <p:sldLayoutId id="2147483951" r:id="rId29"/>
    <p:sldLayoutId id="2147483947" r:id="rId30"/>
    <p:sldLayoutId id="2147483950" r:id="rId31"/>
    <p:sldLayoutId id="2147483948" r:id="rId3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%20Handeling%20Writing/File%20Handeling%20Writing.sl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.png"/><Relationship Id="rId4" Type="http://schemas.openxmlformats.org/officeDocument/2006/relationships/hyperlink" Target="Operator%20Overloading/Operator%20Overloading.sl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riend%20Function%20And%20Classes/Friend%20Function%20And%20Classes.sl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8.png"/><Relationship Id="rId4" Type="http://schemas.openxmlformats.org/officeDocument/2006/relationships/hyperlink" Target="Friend%20Function/Friend%20Function.sl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riend%20Function%20And%20Classes/Friend%20Function%20And%20Classes.sl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5" Type="http://schemas.openxmlformats.org/officeDocument/2006/relationships/hyperlink" Target="Arithmetic%20Assignment%20Operators%20Overloading/Arithmetic%20Assignment%20Operators%20Overloading.sln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51BA2B3-2DB0-45A1-AB24-56C2D5F2B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236" t="13472" r="13521" b="1822"/>
          <a:stretch/>
        </p:blipFill>
        <p:spPr>
          <a:xfrm>
            <a:off x="1" y="0"/>
            <a:ext cx="24374474" cy="1371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176" y="0"/>
            <a:ext cx="24377651" cy="13716000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ubtitle 2"/>
          <p:cNvSpPr txBox="1">
            <a:spLocks/>
          </p:cNvSpPr>
          <p:nvPr/>
        </p:nvSpPr>
        <p:spPr>
          <a:xfrm>
            <a:off x="9733861" y="8565295"/>
            <a:ext cx="4903592" cy="650758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Presented By  Invincible Squad</a:t>
            </a:r>
          </a:p>
        </p:txBody>
      </p:sp>
      <p:sp>
        <p:nvSpPr>
          <p:cNvPr id="25" name="Rectangle 24"/>
          <p:cNvSpPr>
            <a:spLocks/>
          </p:cNvSpPr>
          <p:nvPr/>
        </p:nvSpPr>
        <p:spPr bwMode="auto">
          <a:xfrm>
            <a:off x="4936448" y="6715335"/>
            <a:ext cx="1454936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13800" b="1" spc="700" dirty="0">
                <a:solidFill>
                  <a:schemeClr val="bg1"/>
                </a:solidFill>
                <a:latin typeface="Montserrat Semi Bold" charset="0"/>
                <a:ea typeface="Montserrat Semi Bold" charset="0"/>
                <a:cs typeface="Montserrat Semi Bold" charset="0"/>
                <a:sym typeface="Bebas Neue" charset="0"/>
              </a:rPr>
              <a:t>OOP Presentation</a:t>
            </a:r>
          </a:p>
        </p:txBody>
      </p:sp>
      <p:sp>
        <p:nvSpPr>
          <p:cNvPr id="16" name="Freeform 3"/>
          <p:cNvSpPr>
            <a:spLocks noChangeArrowheads="1"/>
          </p:cNvSpPr>
          <p:nvPr/>
        </p:nvSpPr>
        <p:spPr bwMode="auto">
          <a:xfrm>
            <a:off x="10826051" y="4002624"/>
            <a:ext cx="2770156" cy="2308966"/>
          </a:xfrm>
          <a:custGeom>
            <a:avLst/>
            <a:gdLst>
              <a:gd name="T0" fmla="*/ 8005 w 8105"/>
              <a:gd name="T1" fmla="*/ 1673 h 6754"/>
              <a:gd name="T2" fmla="*/ 8005 w 8105"/>
              <a:gd name="T3" fmla="*/ 1673 h 6754"/>
              <a:gd name="T4" fmla="*/ 7759 w 8105"/>
              <a:gd name="T5" fmla="*/ 1673 h 6754"/>
              <a:gd name="T6" fmla="*/ 5636 w 8105"/>
              <a:gd name="T7" fmla="*/ 3294 h 6754"/>
              <a:gd name="T8" fmla="*/ 4240 w 8105"/>
              <a:gd name="T9" fmla="*/ 148 h 6754"/>
              <a:gd name="T10" fmla="*/ 3867 w 8105"/>
              <a:gd name="T11" fmla="*/ 148 h 6754"/>
              <a:gd name="T12" fmla="*/ 2458 w 8105"/>
              <a:gd name="T13" fmla="*/ 3332 h 6754"/>
              <a:gd name="T14" fmla="*/ 352 w 8105"/>
              <a:gd name="T15" fmla="*/ 1677 h 6754"/>
              <a:gd name="T16" fmla="*/ 102 w 8105"/>
              <a:gd name="T17" fmla="*/ 1673 h 6754"/>
              <a:gd name="T18" fmla="*/ 36 w 8105"/>
              <a:gd name="T19" fmla="*/ 1912 h 6754"/>
              <a:gd name="T20" fmla="*/ 1498 w 8105"/>
              <a:gd name="T21" fmla="*/ 5688 h 6754"/>
              <a:gd name="T22" fmla="*/ 1688 w 8105"/>
              <a:gd name="T23" fmla="*/ 5818 h 6754"/>
              <a:gd name="T24" fmla="*/ 6420 w 8105"/>
              <a:gd name="T25" fmla="*/ 5818 h 6754"/>
              <a:gd name="T26" fmla="*/ 6610 w 8105"/>
              <a:gd name="T27" fmla="*/ 5688 h 6754"/>
              <a:gd name="T28" fmla="*/ 8072 w 8105"/>
              <a:gd name="T29" fmla="*/ 1912 h 6754"/>
              <a:gd name="T30" fmla="*/ 8005 w 8105"/>
              <a:gd name="T31" fmla="*/ 1673 h 6754"/>
              <a:gd name="T32" fmla="*/ 4054 w 8105"/>
              <a:gd name="T33" fmla="*/ 735 h 6754"/>
              <a:gd name="T34" fmla="*/ 4054 w 8105"/>
              <a:gd name="T35" fmla="*/ 735 h 6754"/>
              <a:gd name="T36" fmla="*/ 5298 w 8105"/>
              <a:gd name="T37" fmla="*/ 3551 h 6754"/>
              <a:gd name="T38" fmla="*/ 3998 w 8105"/>
              <a:gd name="T39" fmla="*/ 4542 h 6754"/>
              <a:gd name="T40" fmla="*/ 2788 w 8105"/>
              <a:gd name="T41" fmla="*/ 3593 h 6754"/>
              <a:gd name="T42" fmla="*/ 4054 w 8105"/>
              <a:gd name="T43" fmla="*/ 735 h 6754"/>
              <a:gd name="T44" fmla="*/ 2285 w 8105"/>
              <a:gd name="T45" fmla="*/ 3719 h 6754"/>
              <a:gd name="T46" fmla="*/ 2285 w 8105"/>
              <a:gd name="T47" fmla="*/ 3719 h 6754"/>
              <a:gd name="T48" fmla="*/ 1691 w 8105"/>
              <a:gd name="T49" fmla="*/ 5059 h 6754"/>
              <a:gd name="T50" fmla="*/ 686 w 8105"/>
              <a:gd name="T51" fmla="*/ 2461 h 6754"/>
              <a:gd name="T52" fmla="*/ 2285 w 8105"/>
              <a:gd name="T53" fmla="*/ 3719 h 6754"/>
              <a:gd name="T54" fmla="*/ 1983 w 8105"/>
              <a:gd name="T55" fmla="*/ 5410 h 6754"/>
              <a:gd name="T56" fmla="*/ 1983 w 8105"/>
              <a:gd name="T57" fmla="*/ 5410 h 6754"/>
              <a:gd name="T58" fmla="*/ 2620 w 8105"/>
              <a:gd name="T59" fmla="*/ 3980 h 6754"/>
              <a:gd name="T60" fmla="*/ 3664 w 8105"/>
              <a:gd name="T61" fmla="*/ 4799 h 6754"/>
              <a:gd name="T62" fmla="*/ 2866 w 8105"/>
              <a:gd name="T63" fmla="*/ 5410 h 6754"/>
              <a:gd name="T64" fmla="*/ 1983 w 8105"/>
              <a:gd name="T65" fmla="*/ 5410 h 6754"/>
              <a:gd name="T66" fmla="*/ 3540 w 8105"/>
              <a:gd name="T67" fmla="*/ 5410 h 6754"/>
              <a:gd name="T68" fmla="*/ 3540 w 8105"/>
              <a:gd name="T69" fmla="*/ 5410 h 6754"/>
              <a:gd name="T70" fmla="*/ 3994 w 8105"/>
              <a:gd name="T71" fmla="*/ 5062 h 6754"/>
              <a:gd name="T72" fmla="*/ 4437 w 8105"/>
              <a:gd name="T73" fmla="*/ 5410 h 6754"/>
              <a:gd name="T74" fmla="*/ 3540 w 8105"/>
              <a:gd name="T75" fmla="*/ 5410 h 6754"/>
              <a:gd name="T76" fmla="*/ 5084 w 8105"/>
              <a:gd name="T77" fmla="*/ 5396 h 6754"/>
              <a:gd name="T78" fmla="*/ 5084 w 8105"/>
              <a:gd name="T79" fmla="*/ 5396 h 6754"/>
              <a:gd name="T80" fmla="*/ 4331 w 8105"/>
              <a:gd name="T81" fmla="*/ 4806 h 6754"/>
              <a:gd name="T82" fmla="*/ 5470 w 8105"/>
              <a:gd name="T83" fmla="*/ 3934 h 6754"/>
              <a:gd name="T84" fmla="*/ 6121 w 8105"/>
              <a:gd name="T85" fmla="*/ 5410 h 6754"/>
              <a:gd name="T86" fmla="*/ 5098 w 8105"/>
              <a:gd name="T87" fmla="*/ 5410 h 6754"/>
              <a:gd name="T88" fmla="*/ 5084 w 8105"/>
              <a:gd name="T89" fmla="*/ 5396 h 6754"/>
              <a:gd name="T90" fmla="*/ 6416 w 8105"/>
              <a:gd name="T91" fmla="*/ 5059 h 6754"/>
              <a:gd name="T92" fmla="*/ 6416 w 8105"/>
              <a:gd name="T93" fmla="*/ 5059 h 6754"/>
              <a:gd name="T94" fmla="*/ 5804 w 8105"/>
              <a:gd name="T95" fmla="*/ 3677 h 6754"/>
              <a:gd name="T96" fmla="*/ 7429 w 8105"/>
              <a:gd name="T97" fmla="*/ 2440 h 6754"/>
              <a:gd name="T98" fmla="*/ 6416 w 8105"/>
              <a:gd name="T99" fmla="*/ 5059 h 6754"/>
              <a:gd name="T100" fmla="*/ 6602 w 8105"/>
              <a:gd name="T101" fmla="*/ 6549 h 6754"/>
              <a:gd name="T102" fmla="*/ 6602 w 8105"/>
              <a:gd name="T103" fmla="*/ 6549 h 6754"/>
              <a:gd name="T104" fmla="*/ 6399 w 8105"/>
              <a:gd name="T105" fmla="*/ 6753 h 6754"/>
              <a:gd name="T106" fmla="*/ 1709 w 8105"/>
              <a:gd name="T107" fmla="*/ 6753 h 6754"/>
              <a:gd name="T108" fmla="*/ 1505 w 8105"/>
              <a:gd name="T109" fmla="*/ 6549 h 6754"/>
              <a:gd name="T110" fmla="*/ 1709 w 8105"/>
              <a:gd name="T111" fmla="*/ 6345 h 6754"/>
              <a:gd name="T112" fmla="*/ 6399 w 8105"/>
              <a:gd name="T113" fmla="*/ 6345 h 6754"/>
              <a:gd name="T114" fmla="*/ 6602 w 8105"/>
              <a:gd name="T115" fmla="*/ 6549 h 6754"/>
              <a:gd name="T116" fmla="*/ 6602 w 8105"/>
              <a:gd name="T117" fmla="*/ 6549 h 6754"/>
              <a:gd name="T118" fmla="*/ 6602 w 8105"/>
              <a:gd name="T119" fmla="*/ 6549 h 6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05" h="6754">
                <a:moveTo>
                  <a:pt x="8005" y="1673"/>
                </a:moveTo>
                <a:lnTo>
                  <a:pt x="8005" y="1673"/>
                </a:lnTo>
                <a:cubicBezTo>
                  <a:pt x="7931" y="1617"/>
                  <a:pt x="7829" y="1617"/>
                  <a:pt x="7759" y="1673"/>
                </a:cubicBezTo>
                <a:cubicBezTo>
                  <a:pt x="5636" y="3294"/>
                  <a:pt x="5636" y="3294"/>
                  <a:pt x="5636" y="3294"/>
                </a:cubicBezTo>
                <a:cubicBezTo>
                  <a:pt x="4240" y="148"/>
                  <a:pt x="4240" y="148"/>
                  <a:pt x="4240" y="148"/>
                </a:cubicBezTo>
                <a:cubicBezTo>
                  <a:pt x="4177" y="0"/>
                  <a:pt x="3931" y="0"/>
                  <a:pt x="3867" y="148"/>
                </a:cubicBezTo>
                <a:cubicBezTo>
                  <a:pt x="2458" y="3332"/>
                  <a:pt x="2458" y="3332"/>
                  <a:pt x="2458" y="3332"/>
                </a:cubicBezTo>
                <a:cubicBezTo>
                  <a:pt x="352" y="1677"/>
                  <a:pt x="352" y="1677"/>
                  <a:pt x="352" y="1677"/>
                </a:cubicBezTo>
                <a:cubicBezTo>
                  <a:pt x="282" y="1617"/>
                  <a:pt x="180" y="1617"/>
                  <a:pt x="102" y="1673"/>
                </a:cubicBezTo>
                <a:cubicBezTo>
                  <a:pt x="32" y="1726"/>
                  <a:pt x="0" y="1824"/>
                  <a:pt x="36" y="1912"/>
                </a:cubicBezTo>
                <a:cubicBezTo>
                  <a:pt x="1498" y="5688"/>
                  <a:pt x="1498" y="5688"/>
                  <a:pt x="1498" y="5688"/>
                </a:cubicBezTo>
                <a:cubicBezTo>
                  <a:pt x="1526" y="5765"/>
                  <a:pt x="1604" y="5818"/>
                  <a:pt x="1688" y="5818"/>
                </a:cubicBezTo>
                <a:cubicBezTo>
                  <a:pt x="6420" y="5818"/>
                  <a:pt x="6420" y="5818"/>
                  <a:pt x="6420" y="5818"/>
                </a:cubicBezTo>
                <a:cubicBezTo>
                  <a:pt x="6504" y="5818"/>
                  <a:pt x="6582" y="5765"/>
                  <a:pt x="6610" y="5688"/>
                </a:cubicBezTo>
                <a:cubicBezTo>
                  <a:pt x="8072" y="1912"/>
                  <a:pt x="8072" y="1912"/>
                  <a:pt x="8072" y="1912"/>
                </a:cubicBezTo>
                <a:cubicBezTo>
                  <a:pt x="8104" y="1824"/>
                  <a:pt x="8079" y="1729"/>
                  <a:pt x="8005" y="1673"/>
                </a:cubicBezTo>
                <a:close/>
                <a:moveTo>
                  <a:pt x="4054" y="735"/>
                </a:moveTo>
                <a:lnTo>
                  <a:pt x="4054" y="735"/>
                </a:lnTo>
                <a:cubicBezTo>
                  <a:pt x="5298" y="3551"/>
                  <a:pt x="5298" y="3551"/>
                  <a:pt x="5298" y="3551"/>
                </a:cubicBezTo>
                <a:cubicBezTo>
                  <a:pt x="3998" y="4542"/>
                  <a:pt x="3998" y="4542"/>
                  <a:pt x="3998" y="4542"/>
                </a:cubicBezTo>
                <a:cubicBezTo>
                  <a:pt x="2788" y="3593"/>
                  <a:pt x="2788" y="3593"/>
                  <a:pt x="2788" y="3593"/>
                </a:cubicBezTo>
                <a:lnTo>
                  <a:pt x="4054" y="735"/>
                </a:lnTo>
                <a:close/>
                <a:moveTo>
                  <a:pt x="2285" y="3719"/>
                </a:moveTo>
                <a:lnTo>
                  <a:pt x="2285" y="3719"/>
                </a:lnTo>
                <a:cubicBezTo>
                  <a:pt x="1691" y="5059"/>
                  <a:pt x="1691" y="5059"/>
                  <a:pt x="1691" y="5059"/>
                </a:cubicBezTo>
                <a:cubicBezTo>
                  <a:pt x="686" y="2461"/>
                  <a:pt x="686" y="2461"/>
                  <a:pt x="686" y="2461"/>
                </a:cubicBezTo>
                <a:lnTo>
                  <a:pt x="2285" y="3719"/>
                </a:lnTo>
                <a:close/>
                <a:moveTo>
                  <a:pt x="1983" y="5410"/>
                </a:moveTo>
                <a:lnTo>
                  <a:pt x="1983" y="5410"/>
                </a:lnTo>
                <a:cubicBezTo>
                  <a:pt x="2620" y="3980"/>
                  <a:pt x="2620" y="3980"/>
                  <a:pt x="2620" y="3980"/>
                </a:cubicBezTo>
                <a:cubicBezTo>
                  <a:pt x="3664" y="4799"/>
                  <a:pt x="3664" y="4799"/>
                  <a:pt x="3664" y="4799"/>
                </a:cubicBezTo>
                <a:cubicBezTo>
                  <a:pt x="2866" y="5410"/>
                  <a:pt x="2866" y="5410"/>
                  <a:pt x="2866" y="5410"/>
                </a:cubicBezTo>
                <a:lnTo>
                  <a:pt x="1983" y="5410"/>
                </a:lnTo>
                <a:close/>
                <a:moveTo>
                  <a:pt x="3540" y="5410"/>
                </a:moveTo>
                <a:lnTo>
                  <a:pt x="3540" y="5410"/>
                </a:lnTo>
                <a:cubicBezTo>
                  <a:pt x="3994" y="5062"/>
                  <a:pt x="3994" y="5062"/>
                  <a:pt x="3994" y="5062"/>
                </a:cubicBezTo>
                <a:cubicBezTo>
                  <a:pt x="4437" y="5410"/>
                  <a:pt x="4437" y="5410"/>
                  <a:pt x="4437" y="5410"/>
                </a:cubicBezTo>
                <a:lnTo>
                  <a:pt x="3540" y="5410"/>
                </a:lnTo>
                <a:close/>
                <a:moveTo>
                  <a:pt x="5084" y="5396"/>
                </a:moveTo>
                <a:lnTo>
                  <a:pt x="5084" y="5396"/>
                </a:lnTo>
                <a:cubicBezTo>
                  <a:pt x="4331" y="4806"/>
                  <a:pt x="4331" y="4806"/>
                  <a:pt x="4331" y="4806"/>
                </a:cubicBezTo>
                <a:cubicBezTo>
                  <a:pt x="5470" y="3934"/>
                  <a:pt x="5470" y="3934"/>
                  <a:pt x="5470" y="3934"/>
                </a:cubicBezTo>
                <a:cubicBezTo>
                  <a:pt x="6121" y="5410"/>
                  <a:pt x="6121" y="5410"/>
                  <a:pt x="6121" y="5410"/>
                </a:cubicBezTo>
                <a:cubicBezTo>
                  <a:pt x="5098" y="5410"/>
                  <a:pt x="5098" y="5410"/>
                  <a:pt x="5098" y="5410"/>
                </a:cubicBezTo>
                <a:cubicBezTo>
                  <a:pt x="5094" y="5403"/>
                  <a:pt x="5091" y="5400"/>
                  <a:pt x="5084" y="5396"/>
                </a:cubicBezTo>
                <a:close/>
                <a:moveTo>
                  <a:pt x="6416" y="5059"/>
                </a:moveTo>
                <a:lnTo>
                  <a:pt x="6416" y="5059"/>
                </a:lnTo>
                <a:cubicBezTo>
                  <a:pt x="5804" y="3677"/>
                  <a:pt x="5804" y="3677"/>
                  <a:pt x="5804" y="3677"/>
                </a:cubicBezTo>
                <a:cubicBezTo>
                  <a:pt x="7429" y="2440"/>
                  <a:pt x="7429" y="2440"/>
                  <a:pt x="7429" y="2440"/>
                </a:cubicBezTo>
                <a:lnTo>
                  <a:pt x="6416" y="5059"/>
                </a:lnTo>
                <a:close/>
                <a:moveTo>
                  <a:pt x="6602" y="6549"/>
                </a:moveTo>
                <a:lnTo>
                  <a:pt x="6602" y="6549"/>
                </a:lnTo>
                <a:cubicBezTo>
                  <a:pt x="6602" y="6662"/>
                  <a:pt x="6511" y="6753"/>
                  <a:pt x="6399" y="6753"/>
                </a:cubicBezTo>
                <a:cubicBezTo>
                  <a:pt x="1709" y="6753"/>
                  <a:pt x="1709" y="6753"/>
                  <a:pt x="1709" y="6753"/>
                </a:cubicBezTo>
                <a:cubicBezTo>
                  <a:pt x="1596" y="6753"/>
                  <a:pt x="1505" y="6662"/>
                  <a:pt x="1505" y="6549"/>
                </a:cubicBezTo>
                <a:cubicBezTo>
                  <a:pt x="1505" y="6437"/>
                  <a:pt x="1596" y="6345"/>
                  <a:pt x="1709" y="6345"/>
                </a:cubicBezTo>
                <a:cubicBezTo>
                  <a:pt x="6399" y="6345"/>
                  <a:pt x="6399" y="6345"/>
                  <a:pt x="6399" y="6345"/>
                </a:cubicBezTo>
                <a:cubicBezTo>
                  <a:pt x="6511" y="6345"/>
                  <a:pt x="6602" y="6437"/>
                  <a:pt x="6602" y="6549"/>
                </a:cubicBezTo>
                <a:close/>
                <a:moveTo>
                  <a:pt x="6602" y="6549"/>
                </a:moveTo>
                <a:lnTo>
                  <a:pt x="6602" y="65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/>
          </p:cNvSpPr>
          <p:nvPr/>
        </p:nvSpPr>
        <p:spPr bwMode="auto">
          <a:xfrm>
            <a:off x="9604297" y="896342"/>
            <a:ext cx="496129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File Handling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10848606" y="2333117"/>
            <a:ext cx="247265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01A801DB-232D-4B3E-8F89-4C714C1FF73C}"/>
              </a:ext>
            </a:extLst>
          </p:cNvPr>
          <p:cNvSpPr txBox="1">
            <a:spLocks/>
          </p:cNvSpPr>
          <p:nvPr/>
        </p:nvSpPr>
        <p:spPr>
          <a:xfrm>
            <a:off x="1153384" y="2415669"/>
            <a:ext cx="16888431" cy="988841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sz="3600" b="1" dirty="0">
                <a:latin typeface="+mj-lt"/>
                <a:ea typeface="Lato Light" charset="0"/>
                <a:cs typeface="Lato Light" charset="0"/>
              </a:rPr>
              <a:t>Syntaxes: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sz="3200" dirty="0">
                <a:latin typeface="+mj-lt"/>
                <a:ea typeface="Lato Light" charset="0"/>
                <a:cs typeface="Lato Light" charset="0"/>
              </a:rPr>
              <a:t>	</a:t>
            </a:r>
            <a:r>
              <a:rPr lang="en-US" sz="3200" b="1" dirty="0">
                <a:latin typeface="+mj-lt"/>
                <a:ea typeface="Lato Light" charset="0"/>
                <a:cs typeface="Lato Light" charset="0"/>
              </a:rPr>
              <a:t>General: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	file_object.open(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"FileName.Extension"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ios::OpenMode);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Lato Light" charset="0"/>
                <a:cs typeface="Lato Light" charset="0"/>
              </a:rPr>
              <a:t>	</a:t>
            </a:r>
            <a:r>
              <a:rPr lang="en-US" sz="3200" b="1" dirty="0">
                <a:latin typeface="+mj-lt"/>
                <a:ea typeface="Lato Light" charset="0"/>
                <a:cs typeface="Lato Light" charset="0"/>
              </a:rPr>
              <a:t>Writing</a:t>
            </a:r>
            <a:r>
              <a:rPr lang="en-US" sz="3200" b="1" dirty="0">
                <a:ea typeface="Lato Light" charset="0"/>
                <a:cs typeface="Lato Light" charset="0"/>
              </a:rPr>
              <a:t>: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sz="2800" dirty="0">
                <a:latin typeface="+mj-lt"/>
                <a:ea typeface="Lato Light" charset="0"/>
                <a:cs typeface="Lato Light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file_object.open(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"FileName.Extension"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ios::out);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	 file_object &lt;&lt;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"White This In File"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sz="3200" dirty="0">
                <a:ea typeface="Lato Light" charset="0"/>
                <a:cs typeface="Lato Light" charset="0"/>
              </a:rPr>
              <a:t>	</a:t>
            </a:r>
            <a:r>
              <a:rPr lang="en-US" sz="3200" b="1" dirty="0">
                <a:latin typeface="+mj-lt"/>
                <a:ea typeface="Lato Light" charset="0"/>
                <a:cs typeface="Lato Light" charset="0"/>
              </a:rPr>
              <a:t>Reading</a:t>
            </a:r>
            <a:r>
              <a:rPr lang="en-US" sz="3200" b="1" dirty="0">
                <a:ea typeface="Lato Light" charset="0"/>
                <a:cs typeface="Lato Light" charset="0"/>
              </a:rPr>
              <a:t>:</a:t>
            </a:r>
          </a:p>
          <a:p>
            <a:pPr algn="l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Lato Light" charset="0"/>
                <a:cs typeface="Lato Light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file_object.open(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"FileName.Extension"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ios::in);</a:t>
            </a:r>
          </a:p>
          <a:p>
            <a:pPr algn="l">
              <a:spcBef>
                <a:spcPts val="300"/>
              </a:spcBef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		while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(file_object.eof()) {</a:t>
            </a:r>
          </a:p>
          <a:p>
            <a:pPr algn="l">
              <a:spcBef>
                <a:spcPts val="300"/>
              </a:spcBef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			char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ch;</a:t>
            </a:r>
          </a:p>
          <a:p>
            <a:pPr algn="l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		file_object.get(ch);</a:t>
            </a:r>
          </a:p>
          <a:p>
            <a:pPr algn="l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		cout &lt;&lt; ch;</a:t>
            </a:r>
          </a:p>
          <a:p>
            <a:pPr algn="l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P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Lato Light" charset="0"/>
                <a:cs typeface="Lato Light" charset="0"/>
              </a:rPr>
              <a:t>		</a:t>
            </a:r>
            <a:endParaRPr lang="en-US" dirty="0">
              <a:ea typeface="Lato Light" charset="0"/>
              <a:cs typeface="Lato Light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latin typeface="+mj-lt"/>
                <a:ea typeface="Lato Light" charset="0"/>
                <a:cs typeface="Lato Light" charset="0"/>
              </a:rPr>
              <a:t>	</a:t>
            </a:r>
            <a:r>
              <a:rPr lang="en-US" sz="3200" b="1" dirty="0">
                <a:latin typeface="+mj-lt"/>
                <a:ea typeface="Lato Light" charset="0"/>
                <a:cs typeface="Lato Light" charset="0"/>
              </a:rPr>
              <a:t>Appending</a:t>
            </a:r>
            <a:r>
              <a:rPr lang="en-US" sz="3200" b="1" dirty="0">
                <a:ea typeface="Lato Light" charset="0"/>
                <a:cs typeface="Lato Light" charset="0"/>
              </a:rPr>
              <a:t>: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sz="2800" dirty="0">
                <a:ea typeface="Lato Light" charset="0"/>
                <a:cs typeface="Lato Light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file_object.open(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"FileName.Extension"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ios::app);</a:t>
            </a:r>
            <a:endParaRPr lang="en-US" dirty="0">
              <a:ea typeface="Lato Light" charset="0"/>
              <a:cs typeface="Lato Light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lang="en-US" dirty="0">
              <a:latin typeface="+mj-lt"/>
              <a:ea typeface="Lato Light" charset="0"/>
              <a:cs typeface="Lato Light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ea typeface="Lato Light" charset="0"/>
                <a:cs typeface="Lato Light" charset="0"/>
              </a:rPr>
              <a:t>	</a:t>
            </a:r>
            <a:r>
              <a:rPr lang="en-US" sz="3200" b="1" dirty="0">
                <a:latin typeface="+mj-lt"/>
                <a:ea typeface="Lato Light" charset="0"/>
                <a:cs typeface="Lato Light" charset="0"/>
              </a:rPr>
              <a:t>Deleting</a:t>
            </a:r>
            <a:r>
              <a:rPr lang="en-US" sz="3200" b="1" dirty="0">
                <a:ea typeface="Lato Light" charset="0"/>
                <a:cs typeface="Lato Light" charset="0"/>
              </a:rPr>
              <a:t> </a:t>
            </a:r>
            <a:r>
              <a:rPr lang="en-US" sz="3200" b="1" dirty="0">
                <a:latin typeface="+mj-lt"/>
                <a:ea typeface="Lato Light" charset="0"/>
                <a:cs typeface="Lato Light" charset="0"/>
              </a:rPr>
              <a:t>Data</a:t>
            </a:r>
            <a:r>
              <a:rPr lang="en-US" sz="3200" b="1" dirty="0">
                <a:ea typeface="Lato Light" charset="0"/>
                <a:cs typeface="Lato Light" charset="0"/>
              </a:rPr>
              <a:t>: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sz="2800" dirty="0">
                <a:ea typeface="Lato Light" charset="0"/>
                <a:cs typeface="Lato Light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file_object.open(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"FileName.Extension"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ios::out | ios::trunc);</a:t>
            </a:r>
            <a:endParaRPr lang="en-US" dirty="0">
              <a:ea typeface="Lato Light" charset="0"/>
              <a:cs typeface="Lato Light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sz="2000" dirty="0">
                <a:ea typeface="Lato Light" charset="0"/>
                <a:cs typeface="Lato Light" charset="0"/>
              </a:rPr>
              <a:t>	</a:t>
            </a:r>
            <a:r>
              <a:rPr lang="en-US" sz="3200" b="1" dirty="0">
                <a:latin typeface="+mj-lt"/>
                <a:ea typeface="Lato Light" charset="0"/>
                <a:cs typeface="Lato Light" charset="0"/>
              </a:rPr>
              <a:t>Close</a:t>
            </a:r>
            <a:r>
              <a:rPr lang="en-US" sz="3200" b="1" dirty="0">
                <a:ea typeface="Lato Light" charset="0"/>
                <a:cs typeface="Lato Light" charset="0"/>
              </a:rPr>
              <a:t> </a:t>
            </a:r>
            <a:r>
              <a:rPr lang="en-US" sz="3200" b="1" dirty="0">
                <a:latin typeface="+mj-lt"/>
                <a:ea typeface="Lato Light" charset="0"/>
                <a:cs typeface="Lato Light" charset="0"/>
              </a:rPr>
              <a:t>File</a:t>
            </a:r>
            <a:r>
              <a:rPr lang="en-US" sz="3200" b="1" dirty="0">
                <a:ea typeface="Lato Light" charset="0"/>
                <a:cs typeface="Lato Light" charset="0"/>
              </a:rPr>
              <a:t>:</a:t>
            </a:r>
            <a:endParaRPr lang="en-US" sz="2000" b="1" dirty="0">
              <a:ea typeface="Lato Light" charset="0"/>
              <a:cs typeface="Lato Light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sz="1800" dirty="0">
                <a:ea typeface="Lato Light" charset="0"/>
                <a:cs typeface="Lato Light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file_object.close();</a:t>
            </a:r>
            <a:endParaRPr lang="en-US" dirty="0">
              <a:latin typeface="+mj-lt"/>
              <a:ea typeface="Lato Light" charset="0"/>
              <a:cs typeface="Lato Light" charset="0"/>
            </a:endParaRPr>
          </a:p>
        </p:txBody>
      </p:sp>
      <p:sp>
        <p:nvSpPr>
          <p:cNvPr id="22" name="Shape 2532">
            <a:hlinkClick r:id="rId3" action="ppaction://hlinkfile"/>
            <a:extLst>
              <a:ext uri="{FF2B5EF4-FFF2-40B4-BE49-F238E27FC236}">
                <a16:creationId xmlns:a16="http://schemas.microsoft.com/office/drawing/2014/main" id="{D69CA8DA-2DF4-45C4-A3E7-06761EF19614}"/>
              </a:ext>
            </a:extLst>
          </p:cNvPr>
          <p:cNvSpPr/>
          <p:nvPr/>
        </p:nvSpPr>
        <p:spPr>
          <a:xfrm>
            <a:off x="18955136" y="5297386"/>
            <a:ext cx="2553735" cy="3121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98A69D1-92C4-4AFE-B43C-6B895F0489CF}"/>
              </a:ext>
            </a:extLst>
          </p:cNvPr>
          <p:cNvSpPr txBox="1">
            <a:spLocks/>
          </p:cNvSpPr>
          <p:nvPr/>
        </p:nvSpPr>
        <p:spPr>
          <a:xfrm>
            <a:off x="18546033" y="8653050"/>
            <a:ext cx="3512620" cy="74796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</a:pPr>
            <a:r>
              <a:rPr lang="en-US" sz="4000" dirty="0">
                <a:latin typeface="Poppins Medium" panose="00000600000000000000" pitchFamily="2" charset="0"/>
                <a:ea typeface="Lato Light" charset="0"/>
                <a:cs typeface="Poppins Medium" panose="00000600000000000000" pitchFamily="2" charset="0"/>
              </a:rPr>
              <a:t>Open Code</a:t>
            </a:r>
          </a:p>
        </p:txBody>
      </p:sp>
    </p:spTree>
    <p:extLst>
      <p:ext uri="{BB962C8B-B14F-4D97-AF65-F5344CB8AC3E}">
        <p14:creationId xmlns:p14="http://schemas.microsoft.com/office/powerpoint/2010/main" val="2260226314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5CEC614-8854-4263-8BDC-F030373EAD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236" t="13472" r="13521" b="1822"/>
          <a:stretch/>
        </p:blipFill>
        <p:spPr>
          <a:xfrm>
            <a:off x="1" y="0"/>
            <a:ext cx="24374474" cy="13716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-11149"/>
            <a:ext cx="24377650" cy="13727149"/>
          </a:xfrm>
          <a:prstGeom prst="rect">
            <a:avLst/>
          </a:prstGeom>
          <a:solidFill>
            <a:schemeClr val="tx2">
              <a:lumMod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1855" y="6129159"/>
            <a:ext cx="7293948" cy="1446532"/>
          </a:xfrm>
          <a:prstGeom prst="rect">
            <a:avLst/>
          </a:prstGeom>
          <a:noFill/>
        </p:spPr>
        <p:txBody>
          <a:bodyPr wrap="none" lIns="91422" tIns="45711" rIns="91422" bIns="45711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b="1" dirty="0">
                <a:solidFill>
                  <a:schemeClr val="accent3"/>
                </a:solidFill>
                <a:latin typeface="Lato Black" charset="0"/>
                <a:ea typeface="Lato Black" charset="0"/>
                <a:cs typeface="Lato Black" charset="0"/>
              </a:rPr>
              <a:t>THANK </a:t>
            </a:r>
            <a:r>
              <a:rPr lang="en-US" sz="88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YOU!</a:t>
            </a:r>
            <a:endParaRPr lang="id-ID" sz="8800" b="1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140658" y="9386750"/>
            <a:ext cx="209865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bcsm-s21-047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546928" y="8766099"/>
            <a:ext cx="3288080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tserrat Semi Bold" charset="0"/>
                <a:ea typeface="Montserrat Semi Bold" charset="0"/>
                <a:cs typeface="Montserrat Semi Bold" charset="0"/>
              </a:rPr>
              <a:t>Muneeb Ahmed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15921" y="9386750"/>
            <a:ext cx="209865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bcsm-s21-022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728606" y="8766099"/>
            <a:ext cx="3275256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tserrat Semi Bold" charset="0"/>
                <a:ea typeface="Montserrat Semi Bold" charset="0"/>
                <a:cs typeface="Montserrat Semi Bold" charset="0"/>
              </a:rPr>
              <a:t>Ahmed Shahbaz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25766" y="9386750"/>
            <a:ext cx="209865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bcsm-s21-011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84550" y="8766099"/>
            <a:ext cx="298306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tserrat Semi Bold" charset="0"/>
                <a:ea typeface="Montserrat Semi Bold" charset="0"/>
                <a:cs typeface="Montserrat Semi Bold" charset="0"/>
              </a:rPr>
              <a:t>Waleed Ashraf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9929576" y="884637"/>
            <a:ext cx="45974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Our Team</a:t>
            </a: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1467068" y="2333117"/>
            <a:ext cx="144351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79407B-90B3-4635-A6C8-8E48B9B1CA81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" r="844"/>
          <a:stretch>
            <a:fillRect/>
          </a:stretch>
        </p:blipFill>
        <p:spPr>
          <a:prstGeom prst="ellipse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61FF893-3289-4359-9A9B-4607C56DA78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21" b="15221"/>
          <a:stretch>
            <a:fillRect/>
          </a:stretch>
        </p:blipFill>
        <p:spPr>
          <a:xfrm>
            <a:off x="9973795" y="3789567"/>
            <a:ext cx="4436410" cy="4513522"/>
          </a:xfrm>
          <a:prstGeom prst="ellipse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BD9F306-360B-44DB-A5FD-ECEB4824215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r="1453"/>
          <a:stretch>
            <a:fillRect/>
          </a:stretch>
        </p:blipFill>
        <p:spPr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63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9752173" y="9614605"/>
            <a:ext cx="4851007" cy="1077218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" panose="00000500000000000000" pitchFamily="2" charset="0"/>
                <a:ea typeface="Lato Heavy" charset="0"/>
                <a:cs typeface="Poppins" panose="00000500000000000000" pitchFamily="2" charset="0"/>
              </a:rPr>
              <a:t>Arithmetic Assignment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latin typeface="Poppins" panose="00000500000000000000" pitchFamily="2" charset="0"/>
                <a:ea typeface="Lato Heavy" charset="0"/>
                <a:cs typeface="Poppins" panose="00000500000000000000" pitchFamily="2" charset="0"/>
              </a:rPr>
              <a:t>Operators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83941" y="9614605"/>
            <a:ext cx="5431295" cy="1077218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" panose="00000500000000000000" pitchFamily="2" charset="0"/>
                <a:ea typeface="Lato Heavy" charset="0"/>
                <a:cs typeface="Poppins" panose="00000500000000000000" pitchFamily="2" charset="0"/>
              </a:rPr>
              <a:t>Operator Overloading As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latin typeface="Poppins" panose="00000500000000000000" pitchFamily="2" charset="0"/>
                <a:ea typeface="Lato Heavy" charset="0"/>
                <a:cs typeface="Poppins" panose="00000500000000000000" pitchFamily="2" charset="0"/>
              </a:rPr>
              <a:t>Friend Function</a:t>
            </a:r>
            <a:endParaRPr lang="en-US" sz="2800" dirty="0">
              <a:solidFill>
                <a:schemeClr val="tx2"/>
              </a:solidFill>
              <a:latin typeface="Poppins" panose="00000500000000000000" pitchFamily="2" charset="0"/>
              <a:ea typeface="Lato Heavy" charset="0"/>
              <a:cs typeface="Poppins" panose="000005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55372" y="9614605"/>
            <a:ext cx="2800767" cy="46692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3200" dirty="0">
                <a:solidFill>
                  <a:schemeClr val="tx2"/>
                </a:solidFill>
                <a:latin typeface="Poppins" panose="00000500000000000000" pitchFamily="2" charset="0"/>
                <a:ea typeface="Lato Heavy" charset="0"/>
                <a:cs typeface="Poppins" panose="00000500000000000000" pitchFamily="2" charset="0"/>
              </a:rPr>
              <a:t>File Handling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91692" y="5114053"/>
            <a:ext cx="5371984" cy="1077218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" panose="00000500000000000000" pitchFamily="2" charset="0"/>
                <a:ea typeface="Lato Heavy" charset="0"/>
                <a:cs typeface="Poppins" panose="00000500000000000000" pitchFamily="2" charset="0"/>
              </a:rPr>
              <a:t>Operator Overloading As 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latin typeface="Poppins" panose="00000500000000000000" pitchFamily="2" charset="0"/>
                <a:ea typeface="Lato Heavy" charset="0"/>
                <a:cs typeface="Poppins" panose="00000500000000000000" pitchFamily="2" charset="0"/>
              </a:rPr>
              <a:t>Member Function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68666" y="5114053"/>
            <a:ext cx="4661854" cy="46692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3200" dirty="0">
                <a:solidFill>
                  <a:schemeClr val="tx2"/>
                </a:solidFill>
                <a:latin typeface="Poppins" panose="00000500000000000000" pitchFamily="2" charset="0"/>
                <a:ea typeface="Lato Heavy" charset="0"/>
                <a:cs typeface="Poppins" panose="00000500000000000000" pitchFamily="2" charset="0"/>
              </a:rPr>
              <a:t>Operator Overloading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210782" y="5114053"/>
            <a:ext cx="4289957" cy="1077218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" panose="00000500000000000000" pitchFamily="2" charset="0"/>
                <a:ea typeface="Lato Heavy" charset="0"/>
                <a:cs typeface="Poppins" panose="00000500000000000000" pitchFamily="2" charset="0"/>
              </a:rPr>
              <a:t>Friend Classes And 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latin typeface="Poppins" panose="00000500000000000000" pitchFamily="2" charset="0"/>
                <a:ea typeface="Lato Heavy" charset="0"/>
                <a:cs typeface="Poppins" panose="00000500000000000000" pitchFamily="2" charset="0"/>
              </a:rPr>
              <a:t>Functions</a:t>
            </a:r>
          </a:p>
        </p:txBody>
      </p:sp>
      <p:sp>
        <p:nvSpPr>
          <p:cNvPr id="85" name="Oval 84"/>
          <p:cNvSpPr/>
          <p:nvPr/>
        </p:nvSpPr>
        <p:spPr>
          <a:xfrm>
            <a:off x="18598174" y="3311370"/>
            <a:ext cx="1482356" cy="14823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4256136" y="3311370"/>
            <a:ext cx="1482356" cy="14823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1482120" y="3311370"/>
            <a:ext cx="1482356" cy="14823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18598174" y="7858998"/>
            <a:ext cx="1482356" cy="14823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4256136" y="7858998"/>
            <a:ext cx="1482356" cy="14823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1482120" y="7858998"/>
            <a:ext cx="1482356" cy="14823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98" name="Shape 2588"/>
          <p:cNvSpPr/>
          <p:nvPr/>
        </p:nvSpPr>
        <p:spPr>
          <a:xfrm>
            <a:off x="4667812" y="8278680"/>
            <a:ext cx="703608" cy="639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10636896" y="884637"/>
            <a:ext cx="318279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TOPICS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11407143" y="2319454"/>
            <a:ext cx="1563364" cy="1366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hape 2831">
            <a:extLst>
              <a:ext uri="{FF2B5EF4-FFF2-40B4-BE49-F238E27FC236}">
                <a16:creationId xmlns:a16="http://schemas.microsoft.com/office/drawing/2014/main" id="{7314C110-6FA0-449B-AF8E-36686E78847A}"/>
              </a:ext>
            </a:extLst>
          </p:cNvPr>
          <p:cNvSpPr/>
          <p:nvPr/>
        </p:nvSpPr>
        <p:spPr>
          <a:xfrm>
            <a:off x="4718638" y="3611269"/>
            <a:ext cx="557352" cy="766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0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0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0"/>
                  <a:pt x="11172" y="0"/>
                  <a:pt x="10800" y="0"/>
                </a:cubicBezTo>
                <a:cubicBezTo>
                  <a:pt x="10428" y="0"/>
                  <a:pt x="10125" y="220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" name="Shape 2617">
            <a:extLst>
              <a:ext uri="{FF2B5EF4-FFF2-40B4-BE49-F238E27FC236}">
                <a16:creationId xmlns:a16="http://schemas.microsoft.com/office/drawing/2014/main" id="{ED050650-7C01-4B82-97C5-AFA04C907C05}"/>
              </a:ext>
            </a:extLst>
          </p:cNvPr>
          <p:cNvSpPr/>
          <p:nvPr/>
        </p:nvSpPr>
        <p:spPr>
          <a:xfrm>
            <a:off x="11828936" y="3732237"/>
            <a:ext cx="788724" cy="645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Shape 2533">
            <a:extLst>
              <a:ext uri="{FF2B5EF4-FFF2-40B4-BE49-F238E27FC236}">
                <a16:creationId xmlns:a16="http://schemas.microsoft.com/office/drawing/2014/main" id="{A8F5C102-34C2-4646-8505-88E483C52323}"/>
              </a:ext>
            </a:extLst>
          </p:cNvPr>
          <p:cNvSpPr/>
          <p:nvPr/>
        </p:nvSpPr>
        <p:spPr>
          <a:xfrm>
            <a:off x="19076424" y="8257113"/>
            <a:ext cx="558656" cy="682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DD8512-3391-43A4-82CE-133E40B5DF15}"/>
              </a:ext>
            </a:extLst>
          </p:cNvPr>
          <p:cNvGrpSpPr/>
          <p:nvPr/>
        </p:nvGrpSpPr>
        <p:grpSpPr>
          <a:xfrm>
            <a:off x="11817919" y="8120326"/>
            <a:ext cx="784837" cy="978409"/>
            <a:chOff x="9163050" y="11601450"/>
            <a:chExt cx="784837" cy="9784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C46530-9EAA-491A-88E2-B1BF0375E39E}"/>
                </a:ext>
              </a:extLst>
            </p:cNvPr>
            <p:cNvSpPr txBox="1"/>
            <p:nvPr/>
          </p:nvSpPr>
          <p:spPr>
            <a:xfrm>
              <a:off x="9163050" y="11601450"/>
              <a:ext cx="421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Regular" panose="020F0502020204030203" pitchFamily="34" charset="0"/>
                </a:rPr>
                <a:t>=</a:t>
              </a:r>
              <a:endParaRPr lang="en-PK" dirty="0">
                <a:solidFill>
                  <a:schemeClr val="bg1"/>
                </a:solidFill>
                <a:latin typeface="Lato Regular" panose="020F05020202040302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5396CF-854C-4C81-8A1F-3DA0C4DE879C}"/>
                </a:ext>
              </a:extLst>
            </p:cNvPr>
            <p:cNvSpPr txBox="1"/>
            <p:nvPr/>
          </p:nvSpPr>
          <p:spPr>
            <a:xfrm>
              <a:off x="9379855" y="11664574"/>
              <a:ext cx="4216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Lato Bold" panose="020F0802020204030203" pitchFamily="34" charset="0"/>
                </a:rPr>
                <a:t>/</a:t>
              </a:r>
              <a:endParaRPr lang="en-PK" sz="4800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32E738-19A1-4894-8D18-CE5DE6FE9764}"/>
                </a:ext>
              </a:extLst>
            </p:cNvPr>
            <p:cNvSpPr txBox="1"/>
            <p:nvPr/>
          </p:nvSpPr>
          <p:spPr>
            <a:xfrm>
              <a:off x="9526262" y="11933528"/>
              <a:ext cx="421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Regular" panose="020F0502020204030203" pitchFamily="34" charset="0"/>
                </a:rPr>
                <a:t>+</a:t>
              </a:r>
              <a:endParaRPr lang="en-PK" dirty="0">
                <a:solidFill>
                  <a:schemeClr val="bg1"/>
                </a:solidFill>
                <a:latin typeface="Lato Regular" panose="020F0502020204030203" pitchFamily="34" charset="0"/>
              </a:endParaRPr>
            </a:p>
          </p:txBody>
        </p:sp>
      </p:grpSp>
      <p:sp>
        <p:nvSpPr>
          <p:cNvPr id="51" name="Shape 2608">
            <a:extLst>
              <a:ext uri="{FF2B5EF4-FFF2-40B4-BE49-F238E27FC236}">
                <a16:creationId xmlns:a16="http://schemas.microsoft.com/office/drawing/2014/main" id="{45214542-628D-4D8F-B7CA-CD526975210C}"/>
              </a:ext>
            </a:extLst>
          </p:cNvPr>
          <p:cNvSpPr/>
          <p:nvPr/>
        </p:nvSpPr>
        <p:spPr>
          <a:xfrm>
            <a:off x="19076424" y="382310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1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755928" y="3562984"/>
            <a:ext cx="10000243" cy="2743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</a:pPr>
            <a:r>
              <a:rPr lang="en-US" sz="3200" dirty="0">
                <a:latin typeface="+mj-lt"/>
                <a:ea typeface="Lato Light" charset="0"/>
                <a:cs typeface="Poppins" panose="00000500000000000000" pitchFamily="2" charset="0"/>
              </a:rPr>
              <a:t>To perform binary operations between the objects of classes we uses operator overloading. When we define a operator overloading method within the class it’s also known as operator overloading as member function.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3499" y="6356528"/>
            <a:ext cx="1734770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Syntax: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934346" y="2015930"/>
            <a:ext cx="9206816" cy="10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en-US" sz="6600" b="1" spc="5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Operator Overloading </a:t>
            </a:r>
          </a:p>
        </p:txBody>
      </p:sp>
      <p:pic>
        <p:nvPicPr>
          <p:cNvPr id="10" name="Picture 9" descr="iPhone6_mockup_front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857" y="345258"/>
            <a:ext cx="12005741" cy="187791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7EC61A-1069-4F61-8773-0283D6F1933B}"/>
              </a:ext>
            </a:extLst>
          </p:cNvPr>
          <p:cNvSpPr txBox="1"/>
          <p:nvPr/>
        </p:nvSpPr>
        <p:spPr>
          <a:xfrm>
            <a:off x="2084832" y="7002859"/>
            <a:ext cx="1280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ClassName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ReturnType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Symbol(Arguments) {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type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P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PK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P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A9733-731E-405F-AB08-8ED1846ADAC2}"/>
              </a:ext>
            </a:extLst>
          </p:cNvPr>
          <p:cNvSpPr txBox="1"/>
          <p:nvPr/>
        </p:nvSpPr>
        <p:spPr>
          <a:xfrm>
            <a:off x="1934346" y="10427690"/>
            <a:ext cx="2105063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Program:</a:t>
            </a:r>
          </a:p>
        </p:txBody>
      </p:sp>
      <p:sp>
        <p:nvSpPr>
          <p:cNvPr id="20" name="Shape 2532">
            <a:hlinkClick r:id="rId4" action="ppaction://hlinkfile"/>
            <a:extLst>
              <a:ext uri="{FF2B5EF4-FFF2-40B4-BE49-F238E27FC236}">
                <a16:creationId xmlns:a16="http://schemas.microsoft.com/office/drawing/2014/main" id="{A8BE8082-8EA0-4733-BFA1-0160DC410E2F}"/>
              </a:ext>
            </a:extLst>
          </p:cNvPr>
          <p:cNvSpPr/>
          <p:nvPr/>
        </p:nvSpPr>
        <p:spPr>
          <a:xfrm>
            <a:off x="7049497" y="11570090"/>
            <a:ext cx="1089467" cy="1331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A92C6CA-792E-4992-9C95-A66E2DA9BA95}"/>
              </a:ext>
            </a:extLst>
          </p:cNvPr>
          <p:cNvSpPr txBox="1">
            <a:spLocks/>
          </p:cNvSpPr>
          <p:nvPr/>
        </p:nvSpPr>
        <p:spPr>
          <a:xfrm>
            <a:off x="6316325" y="12876831"/>
            <a:ext cx="2554899" cy="7048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</a:pPr>
            <a:r>
              <a:rPr lang="en-US" sz="2800" dirty="0">
                <a:latin typeface="Poppins Medium" panose="00000600000000000000" pitchFamily="2" charset="0"/>
                <a:ea typeface="Lato Light" charset="0"/>
                <a:cs typeface="Poppins Medium" panose="00000600000000000000" pitchFamily="2" charset="0"/>
              </a:rPr>
              <a:t>Open 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8954C7-594E-4A2A-B585-735A8BC276C1}"/>
              </a:ext>
            </a:extLst>
          </p:cNvPr>
          <p:cNvSpPr/>
          <p:nvPr/>
        </p:nvSpPr>
        <p:spPr>
          <a:xfrm>
            <a:off x="15560675" y="3291567"/>
            <a:ext cx="7242175" cy="229552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407235-93DF-416B-B07D-21F8F81C3E80}"/>
              </a:ext>
            </a:extLst>
          </p:cNvPr>
          <p:cNvSpPr/>
          <p:nvPr/>
        </p:nvSpPr>
        <p:spPr>
          <a:xfrm>
            <a:off x="15560198" y="11570090"/>
            <a:ext cx="7242175" cy="455256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442315F8-E4CF-47D8-B9C4-BFB9C8223FF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/>
          <a:srcRect t="-28367" b="-28367"/>
          <a:stretch/>
        </p:blipFill>
        <p:spPr>
          <a:xfrm>
            <a:off x="15560675" y="1500563"/>
            <a:ext cx="7242175" cy="128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9027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/>
          </p:cNvSpPr>
          <p:nvPr/>
        </p:nvSpPr>
        <p:spPr bwMode="auto">
          <a:xfrm>
            <a:off x="9953605" y="884637"/>
            <a:ext cx="101582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Friend Classes &amp; Functions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9953605" y="2318838"/>
            <a:ext cx="754038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-10124172" y="346798"/>
            <a:ext cx="18386145" cy="14947860"/>
            <a:chOff x="4300539" y="1984376"/>
            <a:chExt cx="3589338" cy="2890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5484814" y="4826001"/>
              <a:ext cx="1208088" cy="49213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5478464" y="4446589"/>
              <a:ext cx="1219200" cy="41751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45" name="Oval 11"/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47" name="Oval 13"/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5478464" y="4446589"/>
              <a:ext cx="985838" cy="41751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4300539" y="4154489"/>
              <a:ext cx="3589338" cy="34131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</p:grpSp>
      <p:sp>
        <p:nvSpPr>
          <p:cNvPr id="54" name="Subtitle 2"/>
          <p:cNvSpPr txBox="1">
            <a:spLocks/>
          </p:cNvSpPr>
          <p:nvPr/>
        </p:nvSpPr>
        <p:spPr bwMode="auto">
          <a:xfrm>
            <a:off x="9814018" y="2683487"/>
            <a:ext cx="11057514" cy="218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490" tIns="108745" rIns="217490" bIns="108745">
            <a:spAutoFit/>
          </a:bodyPr>
          <a:lstStyle>
            <a:lvl1pPr defTabSz="1087438">
              <a:lnSpc>
                <a:spcPct val="90000"/>
              </a:lnSpc>
              <a:spcBef>
                <a:spcPts val="2000"/>
              </a:spcBef>
              <a:buFont typeface="Arial" charset="0"/>
              <a:buChar char="•"/>
              <a:defRPr sz="5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1087438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47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2174875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3262313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4349750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48069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6pPr>
            <a:lvl7pPr marL="52641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7pPr>
            <a:lvl8pPr marL="57213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8pPr>
            <a:lvl9pPr marL="61785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9pPr>
          </a:lstStyle>
          <a:p>
            <a:pPr algn="just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A friend function in C++ is defined as a function that can access private, protected and public members of a class. The friend function is declared using the friend keyword inside the body of the class.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716DF8-37F3-4084-94F7-134F11E13164}"/>
              </a:ext>
            </a:extLst>
          </p:cNvPr>
          <p:cNvSpPr txBox="1"/>
          <p:nvPr/>
        </p:nvSpPr>
        <p:spPr>
          <a:xfrm>
            <a:off x="9934648" y="4983893"/>
            <a:ext cx="1734770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Syntax: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6F1A07-D4AA-45A4-8554-A245ABBB9BF1}"/>
              </a:ext>
            </a:extLst>
          </p:cNvPr>
          <p:cNvSpPr txBox="1"/>
          <p:nvPr/>
        </p:nvSpPr>
        <p:spPr>
          <a:xfrm>
            <a:off x="9953605" y="5741246"/>
            <a:ext cx="1280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ClassName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ReturnType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Symbol(Arguments) {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type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P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PK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P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6628F8-F4B1-472B-9167-4912C6F7A7B8}"/>
              </a:ext>
            </a:extLst>
          </p:cNvPr>
          <p:cNvSpPr txBox="1"/>
          <p:nvPr/>
        </p:nvSpPr>
        <p:spPr>
          <a:xfrm>
            <a:off x="9953605" y="9749205"/>
            <a:ext cx="230704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Programs:</a:t>
            </a:r>
          </a:p>
        </p:txBody>
      </p:sp>
      <p:sp>
        <p:nvSpPr>
          <p:cNvPr id="64" name="Shape 2532">
            <a:hlinkClick r:id="rId3" action="ppaction://hlinkfile"/>
            <a:extLst>
              <a:ext uri="{FF2B5EF4-FFF2-40B4-BE49-F238E27FC236}">
                <a16:creationId xmlns:a16="http://schemas.microsoft.com/office/drawing/2014/main" id="{107C5BD9-9BAB-468D-B026-92079F3E8464}"/>
              </a:ext>
            </a:extLst>
          </p:cNvPr>
          <p:cNvSpPr/>
          <p:nvPr/>
        </p:nvSpPr>
        <p:spPr>
          <a:xfrm>
            <a:off x="13068593" y="10902169"/>
            <a:ext cx="1089467" cy="1331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468035E2-CA3D-4DB9-98C8-4454850C030B}"/>
              </a:ext>
            </a:extLst>
          </p:cNvPr>
          <p:cNvSpPr txBox="1">
            <a:spLocks/>
          </p:cNvSpPr>
          <p:nvPr/>
        </p:nvSpPr>
        <p:spPr>
          <a:xfrm>
            <a:off x="12255480" y="12208910"/>
            <a:ext cx="2715692" cy="7048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</a:pPr>
            <a:r>
              <a:rPr lang="en-US" sz="2800" dirty="0">
                <a:latin typeface="Poppins Medium" panose="00000600000000000000" pitchFamily="2" charset="0"/>
                <a:ea typeface="Lato Light" charset="0"/>
                <a:cs typeface="Poppins Medium" panose="00000600000000000000" pitchFamily="2" charset="0"/>
              </a:rPr>
              <a:t>Friend Class</a:t>
            </a:r>
          </a:p>
        </p:txBody>
      </p:sp>
      <p:sp>
        <p:nvSpPr>
          <p:cNvPr id="66" name="Shape 2532">
            <a:hlinkClick r:id="rId4" action="ppaction://hlinkfile"/>
            <a:extLst>
              <a:ext uri="{FF2B5EF4-FFF2-40B4-BE49-F238E27FC236}">
                <a16:creationId xmlns:a16="http://schemas.microsoft.com/office/drawing/2014/main" id="{5DCA9F68-3139-4ED8-8238-71ABA6806B96}"/>
              </a:ext>
            </a:extLst>
          </p:cNvPr>
          <p:cNvSpPr/>
          <p:nvPr/>
        </p:nvSpPr>
        <p:spPr>
          <a:xfrm>
            <a:off x="17875212" y="10902169"/>
            <a:ext cx="1089467" cy="1331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C09C4E93-A5FA-43A1-80A7-603E38565F61}"/>
              </a:ext>
            </a:extLst>
          </p:cNvPr>
          <p:cNvSpPr txBox="1">
            <a:spLocks/>
          </p:cNvSpPr>
          <p:nvPr/>
        </p:nvSpPr>
        <p:spPr>
          <a:xfrm>
            <a:off x="16759244" y="12233738"/>
            <a:ext cx="3321401" cy="7048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</a:pPr>
            <a:r>
              <a:rPr lang="en-US" sz="2800" dirty="0">
                <a:latin typeface="Poppins Medium" panose="00000600000000000000" pitchFamily="2" charset="0"/>
                <a:ea typeface="Lato Light" charset="0"/>
                <a:cs typeface="Poppins Medium" panose="00000600000000000000" pitchFamily="2" charset="0"/>
              </a:rPr>
              <a:t>Friend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D6ABC-FF56-4A8B-8E30-AAB9C1068645}"/>
              </a:ext>
            </a:extLst>
          </p:cNvPr>
          <p:cNvSpPr/>
          <p:nvPr/>
        </p:nvSpPr>
        <p:spPr>
          <a:xfrm>
            <a:off x="-1428751" y="1155346"/>
            <a:ext cx="8893801" cy="960406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1AD1E-6B83-4B78-8299-8265572A6D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0" r="20767"/>
          <a:stretch/>
        </p:blipFill>
        <p:spPr>
          <a:xfrm>
            <a:off x="439120" y="1389292"/>
            <a:ext cx="7465051" cy="93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3385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>
            <a:spLocks/>
          </p:cNvSpPr>
          <p:nvPr/>
        </p:nvSpPr>
        <p:spPr bwMode="auto">
          <a:xfrm>
            <a:off x="4382411" y="884637"/>
            <a:ext cx="1569179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Operator Overloading As Friend Function</a:t>
            </a:r>
          </a:p>
        </p:txBody>
      </p: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10926703" y="2333117"/>
            <a:ext cx="896909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ubtitle 2"/>
          <p:cNvSpPr txBox="1">
            <a:spLocks/>
          </p:cNvSpPr>
          <p:nvPr/>
        </p:nvSpPr>
        <p:spPr>
          <a:xfrm>
            <a:off x="10736296" y="2842936"/>
            <a:ext cx="12619004" cy="169694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200" dirty="0">
                <a:latin typeface="+mj-lt"/>
                <a:ea typeface="Lato Light" charset="0"/>
                <a:cs typeface="Lato Light" charset="0"/>
              </a:rPr>
              <a:t>In operator overloading as friend function we defines operator overloaded function outside the class and makes it friend of that class as we did in friend function and friend classes.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649347" y="3772696"/>
            <a:ext cx="9393429" cy="13390620"/>
            <a:chOff x="8099434" y="2121218"/>
            <a:chExt cx="1322388" cy="1878013"/>
          </a:xfrm>
        </p:grpSpPr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8099434" y="2121218"/>
              <a:ext cx="1322388" cy="1878013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8107372" y="2127568"/>
              <a:ext cx="1308100" cy="1863725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50" name="Oval 35"/>
            <p:cNvSpPr>
              <a:spLocks noChangeArrowheads="1"/>
            </p:cNvSpPr>
            <p:nvPr/>
          </p:nvSpPr>
          <p:spPr bwMode="auto">
            <a:xfrm>
              <a:off x="8748722" y="219741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51" name="Oval 36"/>
            <p:cNvSpPr>
              <a:spLocks noChangeArrowheads="1"/>
            </p:cNvSpPr>
            <p:nvPr/>
          </p:nvSpPr>
          <p:spPr bwMode="auto">
            <a:xfrm>
              <a:off x="8748722" y="2195831"/>
              <a:ext cx="23813" cy="238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52" name="Oval 37"/>
            <p:cNvSpPr>
              <a:spLocks noChangeArrowheads="1"/>
            </p:cNvSpPr>
            <p:nvPr/>
          </p:nvSpPr>
          <p:spPr bwMode="auto">
            <a:xfrm>
              <a:off x="8753484" y="2200593"/>
              <a:ext cx="14288" cy="142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53" name="Oval 38"/>
            <p:cNvSpPr>
              <a:spLocks noChangeArrowheads="1"/>
            </p:cNvSpPr>
            <p:nvPr/>
          </p:nvSpPr>
          <p:spPr bwMode="auto">
            <a:xfrm>
              <a:off x="8756659" y="220376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>
              <a:off x="8759834" y="220694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55" name="Rectangle 40"/>
            <p:cNvSpPr>
              <a:spLocks noChangeArrowheads="1"/>
            </p:cNvSpPr>
            <p:nvPr/>
          </p:nvSpPr>
          <p:spPr bwMode="auto">
            <a:xfrm>
              <a:off x="8723322" y="2203768"/>
              <a:ext cx="11113" cy="1111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56" name="Rectangle 41"/>
            <p:cNvSpPr>
              <a:spLocks noChangeArrowheads="1"/>
            </p:cNvSpPr>
            <p:nvPr/>
          </p:nvSpPr>
          <p:spPr bwMode="auto">
            <a:xfrm>
              <a:off x="8178809" y="2278381"/>
              <a:ext cx="1165225" cy="155416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57" name="Rectangle 42"/>
            <p:cNvSpPr>
              <a:spLocks noChangeArrowheads="1"/>
            </p:cNvSpPr>
            <p:nvPr/>
          </p:nvSpPr>
          <p:spPr bwMode="auto">
            <a:xfrm>
              <a:off x="8185159" y="2284731"/>
              <a:ext cx="1152525" cy="1541463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58" name="Oval 43"/>
            <p:cNvSpPr>
              <a:spLocks noChangeArrowheads="1"/>
            </p:cNvSpPr>
            <p:nvPr/>
          </p:nvSpPr>
          <p:spPr bwMode="auto">
            <a:xfrm>
              <a:off x="8712209" y="3865881"/>
              <a:ext cx="98425" cy="100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sp>
          <p:nvSpPr>
            <p:cNvPr id="59" name="Freeform 44"/>
            <p:cNvSpPr>
              <a:spLocks/>
            </p:cNvSpPr>
            <p:nvPr/>
          </p:nvSpPr>
          <p:spPr bwMode="auto">
            <a:xfrm>
              <a:off x="8736022" y="3889693"/>
              <a:ext cx="50800" cy="50800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9EDD394-3D5A-4E34-996E-1763FCC604E0}"/>
              </a:ext>
            </a:extLst>
          </p:cNvPr>
          <p:cNvSpPr txBox="1"/>
          <p:nvPr/>
        </p:nvSpPr>
        <p:spPr>
          <a:xfrm>
            <a:off x="10907746" y="4632827"/>
            <a:ext cx="1734770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Syntax: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EA7591-8A42-4BF3-9528-C6085644132F}"/>
              </a:ext>
            </a:extLst>
          </p:cNvPr>
          <p:cNvSpPr txBox="1"/>
          <p:nvPr/>
        </p:nvSpPr>
        <p:spPr>
          <a:xfrm>
            <a:off x="10926703" y="5390180"/>
            <a:ext cx="1280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ascadia Mono" panose="020B0609020000020004" pitchFamily="49" charset="0"/>
              </a:rPr>
              <a:t>ClassName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	friend ReturnType </a:t>
            </a:r>
            <a:r>
              <a:rPr lang="en-US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Symbol(Arguments); </a:t>
            </a:r>
            <a:r>
              <a:rPr lang="en-PK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3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ReturnType </a:t>
            </a:r>
            <a:r>
              <a:rPr lang="en-US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Symbol(Arguments) </a:t>
            </a:r>
          </a:p>
          <a:p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type</a:t>
            </a:r>
          </a:p>
          <a:p>
            <a:r>
              <a:rPr lang="en-PK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PK" sz="3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3DCB1D9-7DEB-4CF3-A082-7DAD0C46EECF}"/>
              </a:ext>
            </a:extLst>
          </p:cNvPr>
          <p:cNvSpPr txBox="1"/>
          <p:nvPr/>
        </p:nvSpPr>
        <p:spPr>
          <a:xfrm>
            <a:off x="10926703" y="9749205"/>
            <a:ext cx="2105063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Program:</a:t>
            </a:r>
          </a:p>
        </p:txBody>
      </p:sp>
      <p:sp>
        <p:nvSpPr>
          <p:cNvPr id="77" name="Shape 2532">
            <a:hlinkClick r:id="rId3" action="ppaction://hlinkfile"/>
            <a:extLst>
              <a:ext uri="{FF2B5EF4-FFF2-40B4-BE49-F238E27FC236}">
                <a16:creationId xmlns:a16="http://schemas.microsoft.com/office/drawing/2014/main" id="{32DE5C43-62C5-4B76-9762-B961EAE021C0}"/>
              </a:ext>
            </a:extLst>
          </p:cNvPr>
          <p:cNvSpPr/>
          <p:nvPr/>
        </p:nvSpPr>
        <p:spPr>
          <a:xfrm>
            <a:off x="16918241" y="10764798"/>
            <a:ext cx="1089467" cy="1331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7CF53E4C-3D66-4BA5-A150-9A4E474BFF36}"/>
              </a:ext>
            </a:extLst>
          </p:cNvPr>
          <p:cNvSpPr txBox="1">
            <a:spLocks/>
          </p:cNvSpPr>
          <p:nvPr/>
        </p:nvSpPr>
        <p:spPr>
          <a:xfrm>
            <a:off x="16209613" y="12096367"/>
            <a:ext cx="2506722" cy="7048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</a:pPr>
            <a:r>
              <a:rPr lang="en-US" sz="2800" dirty="0">
                <a:latin typeface="Poppins Medium" panose="00000600000000000000" pitchFamily="2" charset="0"/>
                <a:ea typeface="Lato Light" charset="0"/>
                <a:cs typeface="Poppins Medium" panose="00000600000000000000" pitchFamily="2" charset="0"/>
              </a:rPr>
              <a:t>Open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84027-AC37-4FC0-8004-4E843408F8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2" b="1032"/>
          <a:stretch/>
        </p:blipFill>
        <p:spPr>
          <a:xfrm>
            <a:off x="1168072" y="4927262"/>
            <a:ext cx="8277040" cy="83704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1071C0D-876F-46DD-B030-7B32C03A001D}"/>
              </a:ext>
            </a:extLst>
          </p:cNvPr>
          <p:cNvSpPr/>
          <p:nvPr/>
        </p:nvSpPr>
        <p:spPr>
          <a:xfrm>
            <a:off x="1168072" y="13297680"/>
            <a:ext cx="8277040" cy="263184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3303744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/>
          </p:cNvSpPr>
          <p:nvPr/>
        </p:nvSpPr>
        <p:spPr bwMode="auto">
          <a:xfrm>
            <a:off x="3381604" y="884637"/>
            <a:ext cx="1769343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Arithmetic Assignment Operators Overloading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10668672" y="2333117"/>
            <a:ext cx="262505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9" descr="iPhone6_mockup_front_white.png">
            <a:extLst>
              <a:ext uri="{FF2B5EF4-FFF2-40B4-BE49-F238E27FC236}">
                <a16:creationId xmlns:a16="http://schemas.microsoft.com/office/drawing/2014/main" id="{A8AB748E-C556-4F07-B736-B6DA004C2A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980" y="1776809"/>
            <a:ext cx="7906380" cy="1236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2CA149-4989-4A92-B1B4-DB43B8A9FB7E}"/>
              </a:ext>
            </a:extLst>
          </p:cNvPr>
          <p:cNvSpPr/>
          <p:nvPr/>
        </p:nvSpPr>
        <p:spPr>
          <a:xfrm>
            <a:off x="18218149" y="3714750"/>
            <a:ext cx="4794783" cy="843915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6107FAFC-958C-4E71-A662-5A4E5018EC3F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/>
          <a:srcRect t="-222" b="-112"/>
          <a:stretch/>
        </p:blipFill>
        <p:spPr>
          <a:xfrm>
            <a:off x="18218150" y="3825874"/>
            <a:ext cx="4749800" cy="832802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3B6F9ED-5903-4E5F-8DF3-F02C217B640C}"/>
              </a:ext>
            </a:extLst>
          </p:cNvPr>
          <p:cNvSpPr txBox="1">
            <a:spLocks/>
          </p:cNvSpPr>
          <p:nvPr/>
        </p:nvSpPr>
        <p:spPr>
          <a:xfrm>
            <a:off x="1153384" y="3184986"/>
            <a:ext cx="12619004" cy="287880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200" dirty="0">
                <a:latin typeface="+mj-lt"/>
                <a:ea typeface="Lato Light" charset="0"/>
                <a:cs typeface="Lato Light" charset="0"/>
              </a:rPr>
              <a:t>+=, -=, *= are arithmetic assignment operators. These operators are also known as complex operators.</a:t>
            </a:r>
          </a:p>
          <a:p>
            <a:pPr algn="just">
              <a:lnSpc>
                <a:spcPct val="100000"/>
              </a:lnSpc>
            </a:pPr>
            <a:endParaRPr lang="en-US" sz="3200" dirty="0">
              <a:latin typeface="+mj-lt"/>
              <a:ea typeface="Lato Light" charset="0"/>
              <a:cs typeface="Lato Light" charset="0"/>
            </a:endParaRPr>
          </a:p>
          <a:p>
            <a:pPr algn="just">
              <a:lnSpc>
                <a:spcPct val="100000"/>
              </a:lnSpc>
            </a:pPr>
            <a:r>
              <a:rPr lang="en-US" sz="3200" dirty="0">
                <a:latin typeface="+mj-lt"/>
                <a:ea typeface="Lato Light" charset="0"/>
                <a:cs typeface="Lato Light" charset="0"/>
              </a:rPr>
              <a:t>We can overload arithmetic assignment operators same as we do for arithmetic operators (+, - , * , / 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5C4E2-CD0A-448B-83CF-F7491F50F4C6}"/>
              </a:ext>
            </a:extLst>
          </p:cNvPr>
          <p:cNvSpPr txBox="1"/>
          <p:nvPr/>
        </p:nvSpPr>
        <p:spPr>
          <a:xfrm>
            <a:off x="1153384" y="6211669"/>
            <a:ext cx="1734770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Syntax: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E8E5B-2327-4605-AEDA-10B449542912}"/>
              </a:ext>
            </a:extLst>
          </p:cNvPr>
          <p:cNvSpPr txBox="1"/>
          <p:nvPr/>
        </p:nvSpPr>
        <p:spPr>
          <a:xfrm>
            <a:off x="1214231" y="10282831"/>
            <a:ext cx="2105063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Program:</a:t>
            </a:r>
          </a:p>
        </p:txBody>
      </p:sp>
      <p:sp>
        <p:nvSpPr>
          <p:cNvPr id="13" name="Shape 2532">
            <a:hlinkClick r:id="rId5" action="ppaction://hlinkfile"/>
            <a:extLst>
              <a:ext uri="{FF2B5EF4-FFF2-40B4-BE49-F238E27FC236}">
                <a16:creationId xmlns:a16="http://schemas.microsoft.com/office/drawing/2014/main" id="{A67C634C-0D67-4E1B-A628-1D48662E4858}"/>
              </a:ext>
            </a:extLst>
          </p:cNvPr>
          <p:cNvSpPr/>
          <p:nvPr/>
        </p:nvSpPr>
        <p:spPr>
          <a:xfrm>
            <a:off x="6329382" y="11425231"/>
            <a:ext cx="1089467" cy="1331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95CD962-2A35-4635-9674-A573C0C0E6F2}"/>
              </a:ext>
            </a:extLst>
          </p:cNvPr>
          <p:cNvSpPr txBox="1">
            <a:spLocks/>
          </p:cNvSpPr>
          <p:nvPr/>
        </p:nvSpPr>
        <p:spPr>
          <a:xfrm>
            <a:off x="5596210" y="12731972"/>
            <a:ext cx="2554899" cy="7048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</a:pPr>
            <a:r>
              <a:rPr lang="en-US" sz="2800" dirty="0">
                <a:latin typeface="Poppins Medium" panose="00000600000000000000" pitchFamily="2" charset="0"/>
                <a:ea typeface="Lato Light" charset="0"/>
                <a:cs typeface="Poppins Medium" panose="00000600000000000000" pitchFamily="2" charset="0"/>
              </a:rPr>
              <a:t>Open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72316-D082-4E56-A94C-7D4C859371A4}"/>
              </a:ext>
            </a:extLst>
          </p:cNvPr>
          <p:cNvSpPr txBox="1"/>
          <p:nvPr/>
        </p:nvSpPr>
        <p:spPr>
          <a:xfrm>
            <a:off x="1364717" y="6858000"/>
            <a:ext cx="1280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ClassName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ReturnType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Symbol(Arguments) {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type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P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PK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27628593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/>
          </p:cNvSpPr>
          <p:nvPr/>
        </p:nvSpPr>
        <p:spPr bwMode="auto">
          <a:xfrm>
            <a:off x="1935124" y="1225121"/>
            <a:ext cx="496129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File Handling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1943118" y="2619963"/>
            <a:ext cx="247265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01A801DB-232D-4B3E-8F89-4C714C1FF73C}"/>
              </a:ext>
            </a:extLst>
          </p:cNvPr>
          <p:cNvSpPr txBox="1">
            <a:spLocks/>
          </p:cNvSpPr>
          <p:nvPr/>
        </p:nvSpPr>
        <p:spPr>
          <a:xfrm>
            <a:off x="24927784" y="3489786"/>
            <a:ext cx="22087616" cy="748314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4000" b="1" dirty="0">
                <a:latin typeface="+mj-lt"/>
                <a:ea typeface="Lato Light" charset="0"/>
                <a:cs typeface="Lato Light" charset="0"/>
              </a:rPr>
              <a:t>After closing </a:t>
            </a:r>
            <a:r>
              <a:rPr lang="en-US" sz="4000" dirty="0">
                <a:latin typeface="+mj-lt"/>
                <a:ea typeface="Lato Light" charset="0"/>
                <a:cs typeface="Lato Light" charset="0"/>
              </a:rPr>
              <a:t>the program, user will unable to read again that program output just because at that time program was saved in </a:t>
            </a:r>
            <a:r>
              <a:rPr lang="en-US" sz="4000" b="1" dirty="0">
                <a:latin typeface="+mj-lt"/>
                <a:ea typeface="Lato Light" charset="0"/>
                <a:cs typeface="Lato Light" charset="0"/>
              </a:rPr>
              <a:t>RAM</a:t>
            </a:r>
            <a:r>
              <a:rPr lang="en-US" sz="4000" dirty="0">
                <a:latin typeface="+mj-lt"/>
                <a:ea typeface="Lato Light" charset="0"/>
                <a:cs typeface="Lato Light" charset="0"/>
              </a:rPr>
              <a:t> so after closing the program, all the data related to that program execution also get deleted from RAM.</a:t>
            </a:r>
          </a:p>
          <a:p>
            <a:pPr algn="just">
              <a:lnSpc>
                <a:spcPct val="100000"/>
              </a:lnSpc>
            </a:pPr>
            <a:endParaRPr lang="en-US" sz="4000" dirty="0">
              <a:latin typeface="+mj-lt"/>
              <a:ea typeface="Lato Light" charset="0"/>
              <a:cs typeface="Lato Light" charset="0"/>
            </a:endParaRPr>
          </a:p>
          <a:p>
            <a:pPr algn="just">
              <a:lnSpc>
                <a:spcPct val="100000"/>
              </a:lnSpc>
            </a:pPr>
            <a:r>
              <a:rPr lang="en-US" sz="4000" dirty="0">
                <a:latin typeface="+mj-lt"/>
                <a:ea typeface="Lato Light" charset="0"/>
                <a:cs typeface="Lato Light" charset="0"/>
              </a:rPr>
              <a:t>But now we can do it via </a:t>
            </a:r>
            <a:r>
              <a:rPr lang="en-US" sz="4000" b="1" dirty="0">
                <a:latin typeface="+mj-lt"/>
                <a:ea typeface="Lato Light" charset="0"/>
                <a:cs typeface="Lato Light" charset="0"/>
              </a:rPr>
              <a:t>file handling </a:t>
            </a:r>
            <a:r>
              <a:rPr lang="en-US" sz="4000" dirty="0">
                <a:latin typeface="+mj-lt"/>
                <a:ea typeface="Lato Light" charset="0"/>
                <a:cs typeface="Lato Light" charset="0"/>
              </a:rPr>
              <a:t>in C++. Using file handling we can save our program output directly to </a:t>
            </a:r>
            <a:r>
              <a:rPr lang="en-US" sz="4000" b="1" dirty="0">
                <a:latin typeface="+mj-lt"/>
                <a:ea typeface="Lato Light" charset="0"/>
                <a:cs typeface="Lato Light" charset="0"/>
              </a:rPr>
              <a:t>computer storage </a:t>
            </a:r>
            <a:r>
              <a:rPr lang="en-US" sz="4000" dirty="0">
                <a:latin typeface="+mj-lt"/>
                <a:ea typeface="Lato Light" charset="0"/>
                <a:cs typeface="Lato Light" charset="0"/>
              </a:rPr>
              <a:t>can read it whenever we want.</a:t>
            </a:r>
          </a:p>
          <a:p>
            <a:pPr algn="just">
              <a:lnSpc>
                <a:spcPct val="100000"/>
              </a:lnSpc>
            </a:pPr>
            <a:endParaRPr lang="en-US" sz="4000" dirty="0">
              <a:latin typeface="+mj-lt"/>
              <a:ea typeface="Lato Light" charset="0"/>
              <a:cs typeface="Lato Light" charset="0"/>
            </a:endParaRPr>
          </a:p>
          <a:p>
            <a:pPr algn="just">
              <a:lnSpc>
                <a:spcPct val="100000"/>
              </a:lnSpc>
            </a:pPr>
            <a:r>
              <a:rPr lang="en-US" sz="4000" dirty="0">
                <a:latin typeface="+mj-lt"/>
                <a:ea typeface="Lato Light" charset="0"/>
                <a:cs typeface="Lato Light" charset="0"/>
              </a:rPr>
              <a:t>C++ provide us a default hederal file to perform this action named </a:t>
            </a:r>
            <a:r>
              <a:rPr lang="en-US" sz="4000" b="1" dirty="0">
                <a:latin typeface="+mj-lt"/>
                <a:ea typeface="Lato Light" charset="0"/>
                <a:cs typeface="Lato Light" charset="0"/>
              </a:rPr>
              <a:t>“&lt;fstream&gt;”</a:t>
            </a:r>
            <a:r>
              <a:rPr lang="en-US" sz="4000" dirty="0">
                <a:latin typeface="+mj-lt"/>
                <a:ea typeface="Lato Light" charset="0"/>
                <a:cs typeface="Lato Light" charset="0"/>
              </a:rPr>
              <a:t>. As </a:t>
            </a:r>
            <a:r>
              <a:rPr lang="en-US" sz="4000" b="1" dirty="0">
                <a:latin typeface="+mj-lt"/>
                <a:ea typeface="Lato Light" charset="0"/>
                <a:cs typeface="Lato Light" charset="0"/>
              </a:rPr>
              <a:t>“iostream” </a:t>
            </a:r>
            <a:r>
              <a:rPr lang="en-US" sz="4000" dirty="0">
                <a:latin typeface="+mj-lt"/>
                <a:ea typeface="Lato Light" charset="0"/>
                <a:cs typeface="Lato Light" charset="0"/>
              </a:rPr>
              <a:t>provide us </a:t>
            </a:r>
            <a:r>
              <a:rPr lang="en-US" sz="4000" b="1" dirty="0">
                <a:latin typeface="+mj-lt"/>
                <a:ea typeface="Lato Light" charset="0"/>
                <a:cs typeface="Lato Light" charset="0"/>
              </a:rPr>
              <a:t>cin</a:t>
            </a:r>
            <a:r>
              <a:rPr lang="en-US" sz="4000" dirty="0">
                <a:latin typeface="+mj-lt"/>
                <a:ea typeface="Lato Light" charset="0"/>
                <a:cs typeface="Lato Light" charset="0"/>
              </a:rPr>
              <a:t> and </a:t>
            </a:r>
            <a:r>
              <a:rPr lang="en-US" sz="4000" b="1" dirty="0">
                <a:latin typeface="+mj-lt"/>
                <a:ea typeface="Lato Light" charset="0"/>
                <a:cs typeface="Lato Light" charset="0"/>
              </a:rPr>
              <a:t>cout</a:t>
            </a:r>
            <a:r>
              <a:rPr lang="en-US" sz="4000" dirty="0">
                <a:latin typeface="+mj-lt"/>
                <a:ea typeface="Lato Light" charset="0"/>
                <a:cs typeface="Lato Light" charset="0"/>
              </a:rPr>
              <a:t> methods for input and output respectively, </a:t>
            </a:r>
            <a:r>
              <a:rPr lang="en-US" sz="4000" b="1" dirty="0">
                <a:latin typeface="+mj-lt"/>
                <a:ea typeface="Lato Light" charset="0"/>
                <a:cs typeface="Lato Light" charset="0"/>
              </a:rPr>
              <a:t>“&lt;fstream&gt;”</a:t>
            </a:r>
            <a:r>
              <a:rPr lang="en-US" sz="4000" dirty="0">
                <a:latin typeface="+mj-lt"/>
                <a:ea typeface="Lato Light" charset="0"/>
                <a:cs typeface="Lato Light" charset="0"/>
              </a:rPr>
              <a:t>  provide us </a:t>
            </a:r>
            <a:r>
              <a:rPr lang="en-US" sz="4000" b="1" dirty="0">
                <a:latin typeface="+mj-lt"/>
                <a:ea typeface="Lato Light" charset="0"/>
                <a:cs typeface="Lato Light" charset="0"/>
              </a:rPr>
              <a:t>ifstream</a:t>
            </a:r>
            <a:r>
              <a:rPr lang="en-US" sz="4000" dirty="0">
                <a:latin typeface="+mj-lt"/>
                <a:ea typeface="Lato Light" charset="0"/>
                <a:cs typeface="Lato Light" charset="0"/>
              </a:rPr>
              <a:t> for reading purposes, </a:t>
            </a:r>
            <a:r>
              <a:rPr lang="en-US" sz="4000" b="1" dirty="0">
                <a:latin typeface="+mj-lt"/>
                <a:ea typeface="Lato Light" charset="0"/>
                <a:cs typeface="Lato Light" charset="0"/>
              </a:rPr>
              <a:t>ofstream</a:t>
            </a:r>
            <a:r>
              <a:rPr lang="en-US" sz="4000" dirty="0">
                <a:latin typeface="+mj-lt"/>
                <a:ea typeface="Lato Light" charset="0"/>
                <a:cs typeface="Lato Light" charset="0"/>
              </a:rPr>
              <a:t> for writing purposes, and </a:t>
            </a:r>
            <a:r>
              <a:rPr lang="en-US" sz="4000" b="1" dirty="0">
                <a:latin typeface="+mj-lt"/>
                <a:ea typeface="Lato Light" charset="0"/>
                <a:cs typeface="Lato Light" charset="0"/>
              </a:rPr>
              <a:t>fstream</a:t>
            </a:r>
            <a:r>
              <a:rPr lang="en-US" sz="4000" dirty="0">
                <a:latin typeface="+mj-lt"/>
                <a:ea typeface="Lato Light" charset="0"/>
                <a:cs typeface="Lato Light" charset="0"/>
              </a:rPr>
              <a:t> that provide us both reading and writing modes.</a:t>
            </a:r>
            <a:endParaRPr lang="en-US" sz="4000" b="1" dirty="0">
              <a:latin typeface="+mj-lt"/>
              <a:ea typeface="Lato Light" charset="0"/>
              <a:cs typeface="Lato Light" charset="0"/>
            </a:endParaRPr>
          </a:p>
        </p:txBody>
      </p:sp>
      <p:pic>
        <p:nvPicPr>
          <p:cNvPr id="21" name="Picture 20" descr="iPhone6_mockup_front_white.png">
            <a:extLst>
              <a:ext uri="{FF2B5EF4-FFF2-40B4-BE49-F238E27FC236}">
                <a16:creationId xmlns:a16="http://schemas.microsoft.com/office/drawing/2014/main" id="{69708C32-FB49-4510-AEEB-F840DDBE2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120" y="1464658"/>
            <a:ext cx="12005741" cy="1877918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2BCF245-2C2F-4D82-8B8F-CDD2E23CFEB0}"/>
              </a:ext>
            </a:extLst>
          </p:cNvPr>
          <p:cNvSpPr/>
          <p:nvPr/>
        </p:nvSpPr>
        <p:spPr>
          <a:xfrm>
            <a:off x="15839109" y="4410967"/>
            <a:ext cx="7242175" cy="1273403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8" name="Shape 2533">
            <a:extLst>
              <a:ext uri="{FF2B5EF4-FFF2-40B4-BE49-F238E27FC236}">
                <a16:creationId xmlns:a16="http://schemas.microsoft.com/office/drawing/2014/main" id="{6FBAA772-762E-4BB9-B8AB-F514C66AE769}"/>
              </a:ext>
            </a:extLst>
          </p:cNvPr>
          <p:cNvSpPr/>
          <p:nvPr/>
        </p:nvSpPr>
        <p:spPr>
          <a:xfrm>
            <a:off x="19033668" y="11568728"/>
            <a:ext cx="972644" cy="1188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E839BC-0691-4AE7-85E6-67E56B1BC7B2}"/>
              </a:ext>
            </a:extLst>
          </p:cNvPr>
          <p:cNvSpPr/>
          <p:nvPr/>
        </p:nvSpPr>
        <p:spPr>
          <a:xfrm rot="2031718">
            <a:off x="18432550" y="6319885"/>
            <a:ext cx="251573" cy="2439323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</a:t>
            </a:r>
            <a:endParaRPr lang="en-PK" dirty="0"/>
          </a:p>
        </p:txBody>
      </p:sp>
      <p:sp>
        <p:nvSpPr>
          <p:cNvPr id="34" name="Shape 2532">
            <a:extLst>
              <a:ext uri="{FF2B5EF4-FFF2-40B4-BE49-F238E27FC236}">
                <a16:creationId xmlns:a16="http://schemas.microsoft.com/office/drawing/2014/main" id="{2D9625DA-D140-427C-901F-BF0EF7618207}"/>
              </a:ext>
            </a:extLst>
          </p:cNvPr>
          <p:cNvSpPr/>
          <p:nvPr/>
        </p:nvSpPr>
        <p:spPr>
          <a:xfrm>
            <a:off x="19067385" y="8261509"/>
            <a:ext cx="915150" cy="1118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" name="Shape 2532">
            <a:extLst>
              <a:ext uri="{FF2B5EF4-FFF2-40B4-BE49-F238E27FC236}">
                <a16:creationId xmlns:a16="http://schemas.microsoft.com/office/drawing/2014/main" id="{89C40523-9741-45B3-9E0F-2F3D86E91F6E}"/>
              </a:ext>
            </a:extLst>
          </p:cNvPr>
          <p:cNvSpPr/>
          <p:nvPr/>
        </p:nvSpPr>
        <p:spPr>
          <a:xfrm>
            <a:off x="21416852" y="8109110"/>
            <a:ext cx="915150" cy="1118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AE4EA89A-D5DD-48A4-BE88-DE5CDD90992B}"/>
              </a:ext>
            </a:extLst>
          </p:cNvPr>
          <p:cNvSpPr/>
          <p:nvPr/>
        </p:nvSpPr>
        <p:spPr>
          <a:xfrm rot="19568282" flipH="1">
            <a:off x="20285770" y="6318256"/>
            <a:ext cx="246729" cy="2442575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</a:t>
            </a:r>
            <a:endParaRPr lang="en-PK" dirty="0"/>
          </a:p>
        </p:txBody>
      </p:sp>
      <p:sp>
        <p:nvSpPr>
          <p:cNvPr id="39" name="Shape 2533">
            <a:extLst>
              <a:ext uri="{FF2B5EF4-FFF2-40B4-BE49-F238E27FC236}">
                <a16:creationId xmlns:a16="http://schemas.microsoft.com/office/drawing/2014/main" id="{D05AE2AF-5D0B-42D0-8E1F-41E9437B31E7}"/>
              </a:ext>
            </a:extLst>
          </p:cNvPr>
          <p:cNvSpPr/>
          <p:nvPr/>
        </p:nvSpPr>
        <p:spPr>
          <a:xfrm>
            <a:off x="19186068" y="5194301"/>
            <a:ext cx="972644" cy="1188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F4679011-7DB1-436F-B706-9021112ED923}"/>
              </a:ext>
            </a:extLst>
          </p:cNvPr>
          <p:cNvSpPr/>
          <p:nvPr/>
        </p:nvSpPr>
        <p:spPr>
          <a:xfrm rot="19568282" flipH="1">
            <a:off x="18437025" y="8990405"/>
            <a:ext cx="251573" cy="2439323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</a:t>
            </a:r>
            <a:endParaRPr lang="en-PK" dirty="0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BFCC725-682D-4411-9C6B-927F783A7F62}"/>
              </a:ext>
            </a:extLst>
          </p:cNvPr>
          <p:cNvSpPr/>
          <p:nvPr/>
        </p:nvSpPr>
        <p:spPr>
          <a:xfrm rot="2031718">
            <a:off x="20314409" y="8989450"/>
            <a:ext cx="260771" cy="2480790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</a:t>
            </a:r>
            <a:endParaRPr lang="en-PK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D8CAB049-5103-4C00-8799-5A049C18EE34}"/>
              </a:ext>
            </a:extLst>
          </p:cNvPr>
          <p:cNvSpPr txBox="1">
            <a:spLocks/>
          </p:cNvSpPr>
          <p:nvPr/>
        </p:nvSpPr>
        <p:spPr>
          <a:xfrm>
            <a:off x="1776960" y="3642186"/>
            <a:ext cx="12941020" cy="760625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  <a:ea typeface="Lato Light" charset="0"/>
                <a:cs typeface="Lato Light" charset="0"/>
              </a:rPr>
              <a:t>Program Output.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  <a:ea typeface="Lato Light" charset="0"/>
                <a:cs typeface="Lato Light" charset="0"/>
              </a:rPr>
              <a:t>RAM.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  <a:ea typeface="Lato Light" charset="0"/>
                <a:cs typeface="Lato Light" charset="0"/>
              </a:rPr>
              <a:t>File Handling.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  <a:ea typeface="Lato Light" charset="0"/>
                <a:cs typeface="Lato Light" charset="0"/>
              </a:rPr>
              <a:t>File Manager and File Explorers.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b="1" dirty="0">
                <a:latin typeface="+mj-lt"/>
                <a:ea typeface="Lato Light" charset="0"/>
                <a:cs typeface="Lato Light" charset="0"/>
              </a:rPr>
              <a:t>&lt;iostream&gt; </a:t>
            </a:r>
            <a:r>
              <a:rPr lang="en-US" sz="6000" dirty="0">
                <a:latin typeface="+mj-lt"/>
                <a:ea typeface="Lato Light" charset="0"/>
                <a:cs typeface="Lato Light" charset="0"/>
              </a:rPr>
              <a:t>for </a:t>
            </a:r>
            <a:r>
              <a:rPr lang="en-US" sz="6000" b="1" dirty="0">
                <a:latin typeface="+mj-lt"/>
                <a:ea typeface="Lato Light" charset="0"/>
                <a:cs typeface="Lato Light" charset="0"/>
              </a:rPr>
              <a:t>I/O methods</a:t>
            </a:r>
            <a:r>
              <a:rPr lang="en-US" sz="6000" dirty="0">
                <a:latin typeface="+mj-lt"/>
                <a:ea typeface="Lato Light" charset="0"/>
                <a:cs typeface="Lato Light" charset="0"/>
              </a:rPr>
              <a:t>.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b="1" dirty="0">
                <a:latin typeface="+mj-lt"/>
                <a:ea typeface="Lato Light" charset="0"/>
                <a:cs typeface="Lato Light" charset="0"/>
              </a:rPr>
              <a:t>&lt;fstream&gt;</a:t>
            </a:r>
            <a:r>
              <a:rPr lang="en-US" sz="6000" dirty="0">
                <a:latin typeface="+mj-lt"/>
                <a:ea typeface="Lato Light" charset="0"/>
                <a:cs typeface="Lato Light" charset="0"/>
              </a:rPr>
              <a:t> for </a:t>
            </a:r>
            <a:r>
              <a:rPr lang="en-US" sz="6000" b="1" dirty="0">
                <a:latin typeface="+mj-lt"/>
                <a:ea typeface="Lato Light" charset="0"/>
                <a:cs typeface="Lato Light" charset="0"/>
              </a:rPr>
              <a:t>ifstream</a:t>
            </a:r>
            <a:r>
              <a:rPr lang="en-US" sz="6000" dirty="0">
                <a:latin typeface="+mj-lt"/>
                <a:ea typeface="Lato Light" charset="0"/>
                <a:cs typeface="Lato Light" charset="0"/>
              </a:rPr>
              <a:t>, </a:t>
            </a:r>
            <a:r>
              <a:rPr lang="en-US" sz="6000" b="1" dirty="0">
                <a:latin typeface="+mj-lt"/>
                <a:ea typeface="Lato Light" charset="0"/>
                <a:cs typeface="Lato Light" charset="0"/>
              </a:rPr>
              <a:t>ofstream</a:t>
            </a:r>
            <a:r>
              <a:rPr lang="en-US" sz="6000" dirty="0">
                <a:latin typeface="+mj-lt"/>
                <a:ea typeface="Lato Light" charset="0"/>
                <a:cs typeface="Lato Light" charset="0"/>
              </a:rPr>
              <a:t>, </a:t>
            </a:r>
            <a:r>
              <a:rPr lang="en-US" sz="6000" b="1" dirty="0">
                <a:latin typeface="+mj-lt"/>
                <a:ea typeface="Lato Light" charset="0"/>
                <a:cs typeface="Lato Light" charset="0"/>
              </a:rPr>
              <a:t>fstream</a:t>
            </a:r>
            <a:r>
              <a:rPr lang="en-US" sz="6000" dirty="0">
                <a:latin typeface="+mj-lt"/>
                <a:ea typeface="Lato Light" charset="0"/>
                <a:cs typeface="Lato Light" charset="0"/>
              </a:rPr>
              <a:t> methods.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3AB3783D-BF1A-4C60-9633-338E6958895D}"/>
              </a:ext>
            </a:extLst>
          </p:cNvPr>
          <p:cNvSpPr txBox="1">
            <a:spLocks/>
          </p:cNvSpPr>
          <p:nvPr/>
        </p:nvSpPr>
        <p:spPr>
          <a:xfrm>
            <a:off x="18716281" y="4624912"/>
            <a:ext cx="1777256" cy="58894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  <a:ea typeface="Lato Light" charset="0"/>
                <a:cs typeface="Lato Light" charset="0"/>
              </a:rPr>
              <a:t>Open File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88C49E0-F8BA-4507-BFBB-9D377943599E}"/>
              </a:ext>
            </a:extLst>
          </p:cNvPr>
          <p:cNvSpPr txBox="1">
            <a:spLocks/>
          </p:cNvSpPr>
          <p:nvPr/>
        </p:nvSpPr>
        <p:spPr>
          <a:xfrm>
            <a:off x="21030724" y="7448422"/>
            <a:ext cx="1687405" cy="58894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  <a:ea typeface="Lato Light" charset="0"/>
                <a:cs typeface="Lato Light" charset="0"/>
              </a:rPr>
              <a:t>Read File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5D9E652C-D48A-43D1-AA52-B9D0BBBF7D1D}"/>
              </a:ext>
            </a:extLst>
          </p:cNvPr>
          <p:cNvSpPr txBox="1">
            <a:spLocks/>
          </p:cNvSpPr>
          <p:nvPr/>
        </p:nvSpPr>
        <p:spPr>
          <a:xfrm>
            <a:off x="16259898" y="7477811"/>
            <a:ext cx="1953468" cy="58894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  <a:ea typeface="Lato Light" charset="0"/>
                <a:cs typeface="Lato Light" charset="0"/>
              </a:rPr>
              <a:t>Write File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2DC2B8DF-CACA-485D-992B-3BFF34D78F74}"/>
              </a:ext>
            </a:extLst>
          </p:cNvPr>
          <p:cNvSpPr txBox="1">
            <a:spLocks/>
          </p:cNvSpPr>
          <p:nvPr/>
        </p:nvSpPr>
        <p:spPr>
          <a:xfrm>
            <a:off x="18662396" y="12993744"/>
            <a:ext cx="1908927" cy="58894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  <a:ea typeface="Lato Light" charset="0"/>
                <a:cs typeface="Lato Light" charset="0"/>
              </a:rPr>
              <a:t>Close File</a:t>
            </a:r>
          </a:p>
        </p:txBody>
      </p:sp>
      <p:sp>
        <p:nvSpPr>
          <p:cNvPr id="23" name="Shape 2532">
            <a:extLst>
              <a:ext uri="{FF2B5EF4-FFF2-40B4-BE49-F238E27FC236}">
                <a16:creationId xmlns:a16="http://schemas.microsoft.com/office/drawing/2014/main" id="{F5441877-8BE4-41C6-845B-A21670125911}"/>
              </a:ext>
            </a:extLst>
          </p:cNvPr>
          <p:cNvSpPr/>
          <p:nvPr/>
        </p:nvSpPr>
        <p:spPr>
          <a:xfrm>
            <a:off x="16876800" y="8261510"/>
            <a:ext cx="915150" cy="1118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37DB603-9822-4885-8A35-64F3C9F7DBF1}"/>
              </a:ext>
            </a:extLst>
          </p:cNvPr>
          <p:cNvSpPr/>
          <p:nvPr/>
        </p:nvSpPr>
        <p:spPr>
          <a:xfrm flipH="1">
            <a:off x="19365106" y="6615297"/>
            <a:ext cx="239801" cy="118878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</a:t>
            </a:r>
            <a:endParaRPr lang="en-PK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EB3CDB6-253C-40E8-9C02-5F8CFEF43631}"/>
              </a:ext>
            </a:extLst>
          </p:cNvPr>
          <p:cNvSpPr/>
          <p:nvPr/>
        </p:nvSpPr>
        <p:spPr>
          <a:xfrm flipH="1">
            <a:off x="19396013" y="9496400"/>
            <a:ext cx="239801" cy="1544870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</a:t>
            </a:r>
            <a:endParaRPr lang="en-PK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4D176103-A3F2-4D2E-B861-079AADDABECD}"/>
              </a:ext>
            </a:extLst>
          </p:cNvPr>
          <p:cNvSpPr txBox="1">
            <a:spLocks/>
          </p:cNvSpPr>
          <p:nvPr/>
        </p:nvSpPr>
        <p:spPr>
          <a:xfrm>
            <a:off x="18765063" y="7704356"/>
            <a:ext cx="1485783" cy="58894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  <a:ea typeface="Lato Light" charset="0"/>
                <a:cs typeface="Lato Light" charset="0"/>
              </a:rPr>
              <a:t>Append</a:t>
            </a:r>
          </a:p>
        </p:txBody>
      </p:sp>
    </p:spTree>
    <p:extLst>
      <p:ext uri="{BB962C8B-B14F-4D97-AF65-F5344CB8AC3E}">
        <p14:creationId xmlns:p14="http://schemas.microsoft.com/office/powerpoint/2010/main" val="1137599840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/>
          </p:cNvSpPr>
          <p:nvPr/>
        </p:nvSpPr>
        <p:spPr bwMode="auto">
          <a:xfrm>
            <a:off x="5503007" y="896342"/>
            <a:ext cx="1316386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File Handling(File Opening Modes)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10848606" y="2333117"/>
            <a:ext cx="247265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01A801DB-232D-4B3E-8F89-4C714C1FF73C}"/>
              </a:ext>
            </a:extLst>
          </p:cNvPr>
          <p:cNvSpPr txBox="1">
            <a:spLocks/>
          </p:cNvSpPr>
          <p:nvPr/>
        </p:nvSpPr>
        <p:spPr>
          <a:xfrm>
            <a:off x="1153384" y="3184986"/>
            <a:ext cx="22087616" cy="145072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4000" dirty="0">
                <a:latin typeface="+mj-lt"/>
                <a:ea typeface="Lato Light" charset="0"/>
                <a:cs typeface="Lato Light" charset="0"/>
              </a:rPr>
              <a:t>While opening a file another important thing is in which mode the file is opened. Here are the common modes to open a file: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196424-C521-48B7-BE0C-DD8D1A120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78196"/>
              </p:ext>
            </p:extLst>
          </p:nvPr>
        </p:nvGraphicFramePr>
        <p:xfrm>
          <a:off x="2324100" y="5822458"/>
          <a:ext cx="20021549" cy="6344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865987286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39232341"/>
                    </a:ext>
                  </a:extLst>
                </a:gridCol>
                <a:gridCol w="12896849">
                  <a:extLst>
                    <a:ext uri="{9D8B030D-6E8A-4147-A177-3AD203B41FA5}">
                      <a16:colId xmlns:a16="http://schemas.microsoft.com/office/drawing/2014/main" val="4224244499"/>
                    </a:ext>
                  </a:extLst>
                </a:gridCol>
              </a:tblGrid>
              <a:tr h="12689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 Mode </a:t>
                      </a:r>
                      <a:endParaRPr lang="en-PK" b="0" dirty="0">
                        <a:latin typeface="Abril Fatface" panose="0200050300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  <a:endParaRPr lang="en-PK" b="0" dirty="0">
                        <a:latin typeface="Abril Fatface" panose="0200050300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Explanation</a:t>
                      </a:r>
                      <a:endParaRPr lang="en-PK" b="0" dirty="0">
                        <a:latin typeface="Abril Fatface" panose="02000503000000020003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967001"/>
                  </a:ext>
                </a:extLst>
              </a:tr>
              <a:tr h="1268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ios::in</a:t>
                      </a:r>
                      <a:endParaRPr lang="en-PK" b="0" dirty="0">
                        <a:solidFill>
                          <a:sysClr val="windowText" lastClr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Read</a:t>
                      </a:r>
                      <a:endParaRPr lang="en-PK" b="0" dirty="0">
                        <a:solidFill>
                          <a:sysClr val="windowText" lastClr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For reading purpose only. Generates error if doesn’t exists.</a:t>
                      </a:r>
                      <a:endParaRPr lang="en-PK" b="0" dirty="0">
                        <a:solidFill>
                          <a:sysClr val="windowText" lastClr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501402"/>
                  </a:ext>
                </a:extLst>
              </a:tr>
              <a:tr h="1268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ios::out</a:t>
                      </a:r>
                      <a:endParaRPr lang="en-PK" b="0" dirty="0">
                        <a:solidFill>
                          <a:sysClr val="windowText" lastClr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Write</a:t>
                      </a:r>
                      <a:endParaRPr lang="en-PK" b="0" dirty="0">
                        <a:solidFill>
                          <a:sysClr val="windowText" lastClr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For reading purpose only. Automatically create a new file if doesn’t exits.</a:t>
                      </a:r>
                      <a:endParaRPr lang="en-PK" b="0" dirty="0">
                        <a:solidFill>
                          <a:sysClr val="windowText" lastClr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44617"/>
                  </a:ext>
                </a:extLst>
              </a:tr>
              <a:tr h="1268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ios::app</a:t>
                      </a:r>
                      <a:endParaRPr lang="en-PK" b="0" dirty="0">
                        <a:solidFill>
                          <a:sysClr val="windowText" lastClr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Appending </a:t>
                      </a:r>
                      <a:endParaRPr lang="en-PK" b="0" dirty="0">
                        <a:solidFill>
                          <a:sysClr val="windowText" lastClr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Open in reading mode but pointer starts from the end of file.</a:t>
                      </a:r>
                      <a:endParaRPr lang="en-PK" b="0" dirty="0">
                        <a:solidFill>
                          <a:sysClr val="windowText" lastClr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933419"/>
                  </a:ext>
                </a:extLst>
              </a:tr>
              <a:tr h="1268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ios::trunc</a:t>
                      </a:r>
                      <a:endParaRPr lang="en-PK" b="0" dirty="0">
                        <a:solidFill>
                          <a:sysClr val="windowText" lastClr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Truncate/Discard</a:t>
                      </a:r>
                      <a:endParaRPr lang="en-PK" b="0" dirty="0">
                        <a:solidFill>
                          <a:sysClr val="windowText" lastClr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This mode delete all the data from a file.</a:t>
                      </a:r>
                      <a:endParaRPr lang="en-PK" b="0" dirty="0">
                        <a:solidFill>
                          <a:sysClr val="windowText" lastClr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79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474942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Default Theme">
  <a:themeElements>
    <a:clrScheme name="CP Light 1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B7D5"/>
      </a:accent1>
      <a:accent2>
        <a:srgbClr val="03D1AF"/>
      </a:accent2>
      <a:accent3>
        <a:srgbClr val="E69E00"/>
      </a:accent3>
      <a:accent4>
        <a:srgbClr val="FF7043"/>
      </a:accent4>
      <a:accent5>
        <a:srgbClr val="2E2E35"/>
      </a:accent5>
      <a:accent6>
        <a:srgbClr val="999AA0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28630</TotalTime>
  <Words>789</Words>
  <Application>Microsoft Office PowerPoint</Application>
  <PresentationFormat>Custom</PresentationFormat>
  <Paragraphs>142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1" baseType="lpstr">
      <vt:lpstr>Abril Fatface</vt:lpstr>
      <vt:lpstr>Arial</vt:lpstr>
      <vt:lpstr>Bebas Neue</vt:lpstr>
      <vt:lpstr>Calibri Light</vt:lpstr>
      <vt:lpstr>Cascadia Mono</vt:lpstr>
      <vt:lpstr>Gill Sans</vt:lpstr>
      <vt:lpstr>Lato</vt:lpstr>
      <vt:lpstr>Lato Black</vt:lpstr>
      <vt:lpstr>Lato Bold</vt:lpstr>
      <vt:lpstr>Lato Heavy</vt:lpstr>
      <vt:lpstr>Lato Light</vt:lpstr>
      <vt:lpstr>Lato Regular</vt:lpstr>
      <vt:lpstr>Montserrat</vt:lpstr>
      <vt:lpstr>Montserrat Light</vt:lpstr>
      <vt:lpstr>Montserrat Semi Bold</vt:lpstr>
      <vt:lpstr>Open Sans Light</vt:lpstr>
      <vt:lpstr>Poppins</vt:lpstr>
      <vt:lpstr>Poppins Medium</vt:lpstr>
      <vt:lpstr>Source Sans Pro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subject/>
  <dc:creator>Waleed Qureshi</dc:creator>
  <cp:keywords/>
  <dc:description/>
  <cp:lastModifiedBy>Waleed Qureshi</cp:lastModifiedBy>
  <cp:revision>5810</cp:revision>
  <dcterms:created xsi:type="dcterms:W3CDTF">2014-11-12T21:47:38Z</dcterms:created>
  <dcterms:modified xsi:type="dcterms:W3CDTF">2021-11-27T11:51:48Z</dcterms:modified>
  <cp:category/>
</cp:coreProperties>
</file>