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1" r:id="rId4"/>
  </p:sldMasterIdLst>
  <p:sldIdLst>
    <p:sldId id="257" r:id="rId5"/>
    <p:sldId id="268" r:id="rId6"/>
    <p:sldId id="269" r:id="rId7"/>
    <p:sldId id="264" r:id="rId8"/>
    <p:sldId id="263" r:id="rId9"/>
    <p:sldId id="266" r:id="rId10"/>
    <p:sldId id="267" r:id="rId11"/>
    <p:sldId id="270" r:id="rId12"/>
    <p:sldId id="271" r:id="rId13"/>
    <p:sldId id="272" r:id="rId14"/>
    <p:sldId id="273" r:id="rId15"/>
    <p:sldId id="274" r:id="rId16"/>
    <p:sldId id="275" r:id="rId17"/>
    <p:sldId id="276" r:id="rId18"/>
    <p:sldId id="265" r:id="rId19"/>
    <p:sldId id="280" r:id="rId20"/>
    <p:sldId id="278" r:id="rId21"/>
    <p:sldId id="279" r:id="rId22"/>
    <p:sldId id="277" r:id="rId23"/>
    <p:sldId id="281" r:id="rId24"/>
    <p:sldId id="282" r:id="rId25"/>
    <p:sldId id="284" r:id="rId26"/>
    <p:sldId id="285"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sty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4619" autoAdjust="0"/>
  </p:normalViewPr>
  <p:slideViewPr>
    <p:cSldViewPr snapToGrid="0">
      <p:cViewPr varScale="1">
        <p:scale>
          <a:sx n="111" d="100"/>
          <a:sy n="111"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kyfi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af-ZA"/>
              <a:t>Klik om meestertitelstyl te redigeer</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f-ZA"/>
              <a:t>Klik om meestersubtitelstyl te redigeer</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2022-06-03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9827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opskrif">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af-ZA"/>
              <a:t>Klik om meestertitelstyl te redigeer</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f-ZA"/>
              <a:t>Klik om meesterteksstyl te wysig</a:t>
            </a:r>
          </a:p>
        </p:txBody>
      </p:sp>
      <p:sp>
        <p:nvSpPr>
          <p:cNvPr id="4" name="Date Placeholder 3"/>
          <p:cNvSpPr>
            <a:spLocks noGrp="1"/>
          </p:cNvSpPr>
          <p:nvPr>
            <p:ph type="dt" sz="half" idx="10"/>
          </p:nvPr>
        </p:nvSpPr>
        <p:spPr/>
        <p:txBody>
          <a:bodyPr/>
          <a:lstStyle/>
          <a:p>
            <a:fld id="{F6FA2B21-3FCD-4721-B95C-427943F61125}" type="datetime1">
              <a:rPr lang="en-US" smtClean="0"/>
              <a:t>2022-06-03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3353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anhaling met byskrif">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f-ZA"/>
              <a:t>Klik om meestertitelstyl te redigeer</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f-ZA"/>
              <a:t>Klik om meesterteksstyl te wysig</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f-ZA"/>
              <a:t>Klik om meesterteksstyl te wysig</a:t>
            </a:r>
          </a:p>
        </p:txBody>
      </p:sp>
      <p:sp>
        <p:nvSpPr>
          <p:cNvPr id="4" name="Date Placeholder 3"/>
          <p:cNvSpPr>
            <a:spLocks noGrp="1"/>
          </p:cNvSpPr>
          <p:nvPr>
            <p:ph type="dt" sz="half" idx="10"/>
          </p:nvPr>
        </p:nvSpPr>
        <p:spPr/>
        <p:txBody>
          <a:bodyPr/>
          <a:lstStyle/>
          <a:p>
            <a:fld id="{F6FA2B21-3FCD-4721-B95C-427943F61125}" type="datetime1">
              <a:rPr lang="en-US" smtClean="0"/>
              <a:t>2022-06-03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143161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af-ZA"/>
              <a:t>Klik om meestertitelstyl te redigeer</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f-ZA"/>
              <a:t>Klik om meesterteksstyl te wysig</a:t>
            </a:r>
          </a:p>
        </p:txBody>
      </p:sp>
      <p:sp>
        <p:nvSpPr>
          <p:cNvPr id="5" name="Date Placeholder 4"/>
          <p:cNvSpPr>
            <a:spLocks noGrp="1"/>
          </p:cNvSpPr>
          <p:nvPr>
            <p:ph type="dt" sz="half" idx="10"/>
          </p:nvPr>
        </p:nvSpPr>
        <p:spPr/>
        <p:txBody>
          <a:bodyPr/>
          <a:lstStyle/>
          <a:p>
            <a:fld id="{F6FA2B21-3FCD-4721-B95C-427943F61125}" type="datetime1">
              <a:rPr lang="en-US" smtClean="0"/>
              <a:t>2022-06-03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807779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anhalingsnaamkaart">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f-ZA"/>
              <a:t>Klik om meestertitelstyl te redigeer</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f-ZA"/>
              <a:t>Klik om meesterteksstyl te wysig</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f-ZA"/>
              <a:t>Klik om meesterteksstyl te wysig</a:t>
            </a:r>
          </a:p>
        </p:txBody>
      </p:sp>
      <p:sp>
        <p:nvSpPr>
          <p:cNvPr id="5" name="Date Placeholder 4"/>
          <p:cNvSpPr>
            <a:spLocks noGrp="1"/>
          </p:cNvSpPr>
          <p:nvPr>
            <p:ph type="dt" sz="half" idx="10"/>
          </p:nvPr>
        </p:nvSpPr>
        <p:spPr/>
        <p:txBody>
          <a:bodyPr/>
          <a:lstStyle/>
          <a:p>
            <a:fld id="{F6FA2B21-3FCD-4721-B95C-427943F61125}" type="datetime1">
              <a:rPr lang="en-US" smtClean="0"/>
              <a:t>2022-06-03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0883571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af-ZA"/>
              <a:t>Klik om meestertitelstyl te redigeer</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f-ZA"/>
              <a:t>Klik om meesterteksstyl te wysig</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f-ZA"/>
              <a:t>Klik om meesterteksstyl te wysig</a:t>
            </a:r>
          </a:p>
        </p:txBody>
      </p:sp>
      <p:sp>
        <p:nvSpPr>
          <p:cNvPr id="5" name="Date Placeholder 4"/>
          <p:cNvSpPr>
            <a:spLocks noGrp="1"/>
          </p:cNvSpPr>
          <p:nvPr>
            <p:ph type="dt" sz="half" idx="10"/>
          </p:nvPr>
        </p:nvSpPr>
        <p:spPr/>
        <p:txBody>
          <a:bodyPr/>
          <a:lstStyle/>
          <a:p>
            <a:fld id="{F6FA2B21-3FCD-4721-B95C-427943F61125}" type="datetime1">
              <a:rPr lang="en-US" smtClean="0"/>
              <a:t>2022-06-03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1211332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en vertikale tek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f-ZA"/>
              <a:t>Klik om meestertitelstyl te redigeer</a:t>
            </a:r>
            <a:endParaRPr lang="en-US" dirty="0"/>
          </a:p>
        </p:txBody>
      </p:sp>
      <p:sp>
        <p:nvSpPr>
          <p:cNvPr id="3" name="Vertical Text Placeholder 2"/>
          <p:cNvSpPr>
            <a:spLocks noGrp="1"/>
          </p:cNvSpPr>
          <p:nvPr>
            <p:ph type="body" orient="vert" idx="1"/>
          </p:nvPr>
        </p:nvSpPr>
        <p:spPr/>
        <p:txBody>
          <a:bodyPr vert="eaVert" anchor="t"/>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2022-06-03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97665781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 titel en tek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af-ZA"/>
              <a:t>Klik om meestertitelstyl te redigeer</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2022-06-03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8420132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Inhou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af-ZA"/>
              <a:t>Klik om meestertitelstyl te redigeer</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2022-06-03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25763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deling-loopkop">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af-ZA"/>
              <a:t>Klik om meestertitelstyl te redigeer</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f-ZA"/>
              <a:t>Klik om meesterteksstyl te wysig</a:t>
            </a:r>
          </a:p>
        </p:txBody>
      </p:sp>
      <p:sp>
        <p:nvSpPr>
          <p:cNvPr id="4" name="Date Placeholder 3"/>
          <p:cNvSpPr>
            <a:spLocks noGrp="1"/>
          </p:cNvSpPr>
          <p:nvPr>
            <p:ph type="dt" sz="half" idx="10"/>
          </p:nvPr>
        </p:nvSpPr>
        <p:spPr/>
        <p:txBody>
          <a:bodyPr/>
          <a:lstStyle/>
          <a:p>
            <a:fld id="{D9C646AA-F36E-4540-911D-FFFC0A0EF24A}" type="datetime1">
              <a:rPr lang="en-US" smtClean="0"/>
              <a:t>2022-06-03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61062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Inhou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af-ZA"/>
              <a:t>Klik om meestertitelstyl te redigeer</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2022-06-03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22540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y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f-ZA"/>
              <a:t>Klik om meestertitelstyl te redigeer</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f-ZA"/>
              <a:t>Klik om meesterteksstyl te wysig</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f-ZA"/>
              <a:t>Klik om meesterteksstyl te wysig</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2022-06-03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34664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el alleenl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f-ZA"/>
              <a:t>Klik om meestertitelstyl te redigeer</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2022-06-03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151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2022-06-03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75578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yskrif">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af-ZA"/>
              <a:t>Klik om meestertitelstyl te redigeer</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f-ZA"/>
              <a:t>Klik om meesterteksstyl te wysig</a:t>
            </a:r>
          </a:p>
        </p:txBody>
      </p:sp>
      <p:sp>
        <p:nvSpPr>
          <p:cNvPr id="5" name="Date Placeholder 4"/>
          <p:cNvSpPr>
            <a:spLocks noGrp="1"/>
          </p:cNvSpPr>
          <p:nvPr>
            <p:ph type="dt" sz="half" idx="10"/>
          </p:nvPr>
        </p:nvSpPr>
        <p:spPr/>
        <p:txBody>
          <a:bodyPr/>
          <a:lstStyle/>
          <a:p>
            <a:fld id="{7E8D12A6-918A-48BD-8CB9-CA713993B0EA}" type="datetime1">
              <a:rPr lang="en-US" smtClean="0"/>
              <a:t>2022-06-03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64051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rent met Byskrif">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af-ZA"/>
              <a:t>Klik om meestertitelstyl te redigeer</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f-ZA"/>
              <a:t>Klik ikoon om prent by te voeg</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f-ZA"/>
              <a:t>Klik om meesterteksstyl te wysig</a:t>
            </a:r>
          </a:p>
        </p:txBody>
      </p:sp>
      <p:sp>
        <p:nvSpPr>
          <p:cNvPr id="5" name="Date Placeholder 4"/>
          <p:cNvSpPr>
            <a:spLocks noGrp="1"/>
          </p:cNvSpPr>
          <p:nvPr>
            <p:ph type="dt" sz="half" idx="10"/>
          </p:nvPr>
        </p:nvSpPr>
        <p:spPr/>
        <p:txBody>
          <a:bodyPr/>
          <a:lstStyle/>
          <a:p>
            <a:fld id="{E778CE86-875F-4587-BCF6-FA054AFC0D53}" type="datetime1">
              <a:rPr lang="en-US" smtClean="0"/>
              <a:pPr/>
              <a:t>2022-06-03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2800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af-ZA"/>
              <a:t>Klik om meestertitelstyl te redigeer</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2022-06-03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965720578"/>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areersidekick.com/what-do-you-know-about-our-company/"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 y="-161924"/>
            <a:ext cx="5689601" cy="5729604"/>
          </a:xfrm>
        </p:spPr>
        <p:txBody>
          <a:bodyPr>
            <a:normAutofit/>
          </a:bodyPr>
          <a:lstStyle/>
          <a:p>
            <a:r>
              <a:rPr lang="en-US" sz="4400" dirty="0">
                <a:solidFill>
                  <a:schemeClr val="bg1">
                    <a:lumMod val="95000"/>
                    <a:lumOff val="5000"/>
                  </a:schemeClr>
                </a:solidFill>
              </a:rPr>
              <a:t>supermarket</a:t>
            </a:r>
            <a:br>
              <a:rPr lang="en-US" sz="4400" dirty="0">
                <a:solidFill>
                  <a:schemeClr val="bg1">
                    <a:lumMod val="95000"/>
                    <a:lumOff val="5000"/>
                  </a:schemeClr>
                </a:solidFill>
              </a:rPr>
            </a:br>
            <a:r>
              <a:rPr lang="en-US" sz="4400" dirty="0">
                <a:solidFill>
                  <a:schemeClr val="bg1">
                    <a:lumMod val="95000"/>
                    <a:lumOff val="5000"/>
                  </a:schemeClr>
                </a:solidFill>
              </a:rPr>
              <a:t>online </a:t>
            </a:r>
            <a:br>
              <a:rPr lang="en-US" sz="4400" dirty="0">
                <a:solidFill>
                  <a:schemeClr val="bg1">
                    <a:lumMod val="95000"/>
                    <a:lumOff val="5000"/>
                  </a:schemeClr>
                </a:solidFill>
              </a:rPr>
            </a:br>
            <a:br>
              <a:rPr lang="en-US" sz="4400" dirty="0">
                <a:solidFill>
                  <a:schemeClr val="bg1">
                    <a:lumMod val="95000"/>
                    <a:lumOff val="5000"/>
                  </a:schemeClr>
                </a:solidFill>
              </a:rPr>
            </a:br>
            <a:endParaRPr lang="en-US" sz="4400" dirty="0">
              <a:solidFill>
                <a:schemeClr val="bg1">
                  <a:lumMod val="95000"/>
                  <a:lumOff val="5000"/>
                </a:schemeClr>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 y="6286500"/>
            <a:ext cx="7315199" cy="571500"/>
          </a:xfrm>
        </p:spPr>
        <p:txBody>
          <a:bodyPr>
            <a:normAutofit/>
          </a:bodyPr>
          <a:lstStyle/>
          <a:p>
            <a:pPr>
              <a:spcAft>
                <a:spcPts val="600"/>
              </a:spcAft>
            </a:pPr>
            <a:r>
              <a:rPr lang="en-US" sz="2800" b="1" dirty="0">
                <a:solidFill>
                  <a:schemeClr val="bg1">
                    <a:lumMod val="95000"/>
                    <a:lumOff val="5000"/>
                  </a:schemeClr>
                </a:solidFill>
              </a:rPr>
              <a:t>Document part</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645A50-688C-C3AA-ADF4-D40DFE92CC4F}"/>
              </a:ext>
            </a:extLst>
          </p:cNvPr>
          <p:cNvSpPr>
            <a:spLocks noGrp="1"/>
          </p:cNvSpPr>
          <p:nvPr>
            <p:ph type="title"/>
          </p:nvPr>
        </p:nvSpPr>
        <p:spPr>
          <a:xfrm>
            <a:off x="12582524" y="685801"/>
            <a:ext cx="228600" cy="57150"/>
          </a:xfrm>
        </p:spPr>
        <p:txBody>
          <a:bodyPr>
            <a:normAutofit fontScale="90000"/>
          </a:bodyPr>
          <a:lstStyle/>
          <a:p>
            <a:endParaRPr lang="en-US" dirty="0"/>
          </a:p>
        </p:txBody>
      </p:sp>
      <p:sp>
        <p:nvSpPr>
          <p:cNvPr id="3" name="Inhoud-plekhouer 2">
            <a:extLst>
              <a:ext uri="{FF2B5EF4-FFF2-40B4-BE49-F238E27FC236}">
                <a16:creationId xmlns:a16="http://schemas.microsoft.com/office/drawing/2014/main" id="{1A3AA30E-A5FB-C9E6-0E26-3D91104CB553}"/>
              </a:ext>
            </a:extLst>
          </p:cNvPr>
          <p:cNvSpPr>
            <a:spLocks noGrp="1"/>
          </p:cNvSpPr>
          <p:nvPr>
            <p:ph idx="1"/>
          </p:nvPr>
        </p:nvSpPr>
        <p:spPr>
          <a:xfrm>
            <a:off x="1495425" y="0"/>
            <a:ext cx="9647237" cy="6858000"/>
          </a:xfrm>
        </p:spPr>
        <p:txBody>
          <a:bodyPr/>
          <a:lstStyle/>
          <a:p>
            <a:r>
              <a:rPr lang="en-US" sz="1800" cap="none" dirty="0">
                <a:solidFill>
                  <a:prstClr val="black"/>
                </a:solidFill>
                <a:latin typeface="Arial" panose="020B0604020202020204" pitchFamily="34" charset="0"/>
                <a:cs typeface="Arial" panose="020B0604020202020204" pitchFamily="34" charset="0"/>
              </a:rPr>
              <a:t>Alternative courses:</a:t>
            </a:r>
            <a:br>
              <a:rPr lang="en-US" sz="1800" cap="none" dirty="0">
                <a:solidFill>
                  <a:srgbClr val="B80E0F"/>
                </a:solidFill>
                <a:latin typeface="Arial" panose="020B0604020202020204" pitchFamily="34" charset="0"/>
                <a:cs typeface="Arial" panose="020B0604020202020204" pitchFamily="34" charset="0"/>
              </a:rPr>
            </a:br>
            <a:r>
              <a:rPr lang="ar-EG" sz="1800" cap="none" dirty="0">
                <a:solidFill>
                  <a:srgbClr val="B80E0F"/>
                </a:solidFill>
                <a:latin typeface="Arial" panose="020B0604020202020204" pitchFamily="34" charset="0"/>
                <a:cs typeface="Arial" panose="020B0604020202020204" pitchFamily="34" charset="0"/>
              </a:rPr>
              <a:t> </a:t>
            </a:r>
            <a:br>
              <a:rPr lang="ar-EG" sz="1800" cap="none" dirty="0">
                <a:solidFill>
                  <a:srgbClr val="B80E0F"/>
                </a:solidFill>
                <a:latin typeface="Arial" panose="020B0604020202020204" pitchFamily="34" charset="0"/>
                <a:cs typeface="Arial" panose="020B0604020202020204" pitchFamily="34" charset="0"/>
              </a:rPr>
            </a:br>
            <a:r>
              <a:rPr lang="en-US" sz="1800" cap="none" dirty="0">
                <a:solidFill>
                  <a:srgbClr val="B80E0F"/>
                </a:solidFill>
                <a:latin typeface="Arial" panose="020B0604020202020204" pitchFamily="34" charset="0"/>
                <a:cs typeface="Arial" panose="020B0604020202020204" pitchFamily="34" charset="0"/>
              </a:rPr>
              <a:t>1-</a:t>
            </a:r>
            <a:r>
              <a:rPr lang="en-US" sz="1800" cap="none" dirty="0">
                <a:solidFill>
                  <a:schemeClr val="tx1"/>
                </a:solidFill>
                <a:latin typeface="Arial" panose="020B0604020202020204" pitchFamily="34" charset="0"/>
                <a:cs typeface="Arial" panose="020B0604020202020204" pitchFamily="34" charset="0"/>
              </a:rPr>
              <a:t> </a:t>
            </a:r>
            <a:r>
              <a:rPr lang="en-US" sz="1800" cap="none" dirty="0">
                <a:solidFill>
                  <a:srgbClr val="C00000"/>
                </a:solidFill>
                <a:latin typeface="Arial" panose="020B0604020202020204" pitchFamily="34" charset="0"/>
                <a:cs typeface="Arial" panose="020B0604020202020204" pitchFamily="34" charset="0"/>
              </a:rPr>
              <a:t>customers and managers should not be members.</a:t>
            </a:r>
            <a:br>
              <a:rPr lang="ar-EG" sz="1800" cap="none" dirty="0">
                <a:solidFill>
                  <a:srgbClr val="C00000"/>
                </a:solidFill>
                <a:latin typeface="Arial" panose="020B0604020202020204" pitchFamily="34" charset="0"/>
                <a:cs typeface="Arial" panose="020B0604020202020204" pitchFamily="34" charset="0"/>
              </a:rPr>
            </a:br>
            <a:br>
              <a:rPr lang="ar-EG" sz="1800" cap="none" dirty="0">
                <a:solidFill>
                  <a:srgbClr val="C00000"/>
                </a:solidFill>
                <a:latin typeface="Arial" panose="020B0604020202020204" pitchFamily="34" charset="0"/>
                <a:cs typeface="Arial" panose="020B0604020202020204" pitchFamily="34" charset="0"/>
              </a:rPr>
            </a:br>
            <a:r>
              <a:rPr lang="en-US" sz="1800" cap="none" dirty="0">
                <a:solidFill>
                  <a:srgbClr val="C00000"/>
                </a:solidFill>
                <a:latin typeface="Arial" panose="020B0604020202020204" pitchFamily="34" charset="0"/>
                <a:cs typeface="Arial" panose="020B0604020202020204" pitchFamily="34" charset="0"/>
              </a:rPr>
              <a:t>2-customer and manager enter a wrong password or email.</a:t>
            </a:r>
            <a:br>
              <a:rPr lang="ar-EG" sz="1800" cap="none" dirty="0">
                <a:solidFill>
                  <a:srgbClr val="C00000"/>
                </a:solidFill>
                <a:latin typeface="Arial" panose="020B0604020202020204" pitchFamily="34" charset="0"/>
                <a:cs typeface="Arial" panose="020B0604020202020204" pitchFamily="34" charset="0"/>
              </a:rPr>
            </a:br>
            <a:br>
              <a:rPr lang="en-US" sz="1800" cap="none" dirty="0">
                <a:solidFill>
                  <a:srgbClr val="B80E0F"/>
                </a:solidFill>
                <a:latin typeface="Arial" panose="020B0604020202020204" pitchFamily="34" charset="0"/>
                <a:cs typeface="Arial" panose="020B0604020202020204" pitchFamily="34" charset="0"/>
              </a:rPr>
            </a:br>
            <a:r>
              <a:rPr lang="en-US" sz="1800" cap="none" dirty="0">
                <a:solidFill>
                  <a:prstClr val="black"/>
                </a:solidFill>
                <a:latin typeface="Arial" panose="020B0604020202020204" pitchFamily="34" charset="0"/>
                <a:cs typeface="Arial" panose="020B0604020202020204" pitchFamily="34" charset="0"/>
              </a:rPr>
              <a:t>Post conditions:</a:t>
            </a:r>
            <a:br>
              <a:rPr lang="ar-EG" sz="1800" cap="none" dirty="0">
                <a:solidFill>
                  <a:prstClr val="black"/>
                </a:solidFill>
                <a:latin typeface="Arial" panose="020B0604020202020204" pitchFamily="34" charset="0"/>
                <a:cs typeface="Arial" panose="020B0604020202020204" pitchFamily="34" charset="0"/>
              </a:rPr>
            </a:br>
            <a:br>
              <a:rPr lang="en-US" sz="1800" cap="none" dirty="0">
                <a:solidFill>
                  <a:srgbClr val="B80E0F"/>
                </a:solidFill>
                <a:latin typeface="Arial" panose="020B0604020202020204" pitchFamily="34" charset="0"/>
                <a:cs typeface="Arial" panose="020B0604020202020204" pitchFamily="34" charset="0"/>
              </a:rPr>
            </a:br>
            <a:r>
              <a:rPr lang="en-US" sz="1800" cap="none" dirty="0">
                <a:solidFill>
                  <a:srgbClr val="B80E0F"/>
                </a:solidFill>
                <a:latin typeface="Arial" panose="020B0604020202020204" pitchFamily="34" charset="0"/>
                <a:cs typeface="Arial" panose="020B0604020202020204" pitchFamily="34" charset="0"/>
              </a:rPr>
              <a:t>1.The manager and customer are </a:t>
            </a:r>
            <a:r>
              <a:rPr lang="en-US" sz="1800" cap="none" dirty="0">
                <a:solidFill>
                  <a:srgbClr val="C00000"/>
                </a:solidFill>
                <a:latin typeface="Arial" panose="020B0604020202020204" pitchFamily="34" charset="0"/>
                <a:cs typeface="Arial" panose="020B0604020202020204" pitchFamily="34" charset="0"/>
              </a:rPr>
              <a:t>registering into system.</a:t>
            </a:r>
            <a:br>
              <a:rPr lang="ar-EG" sz="1600" dirty="0">
                <a:solidFill>
                  <a:srgbClr val="B80E0F"/>
                </a:solidFill>
                <a:latin typeface="Arial" panose="020B0604020202020204" pitchFamily="34" charset="0"/>
                <a:cs typeface="Arial" panose="020B0604020202020204" pitchFamily="34" charset="0"/>
              </a:rPr>
            </a:br>
            <a:br>
              <a:rPr lang="en-US" sz="1600" dirty="0">
                <a:solidFill>
                  <a:srgbClr val="B80E0F"/>
                </a:solidFill>
                <a:latin typeface="Arial" panose="020B0604020202020204" pitchFamily="34" charset="0"/>
                <a:cs typeface="Arial" panose="020B0604020202020204" pitchFamily="34" charset="0"/>
              </a:rPr>
            </a:br>
            <a:endParaRPr lang="en-US" dirty="0"/>
          </a:p>
        </p:txBody>
      </p:sp>
    </p:spTree>
    <p:extLst>
      <p:ext uri="{BB962C8B-B14F-4D97-AF65-F5344CB8AC3E}">
        <p14:creationId xmlns:p14="http://schemas.microsoft.com/office/powerpoint/2010/main" val="469785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1EA238-55CC-DEFF-81D4-EE4A24737F2A}"/>
              </a:ext>
            </a:extLst>
          </p:cNvPr>
          <p:cNvSpPr>
            <a:spLocks noGrp="1"/>
          </p:cNvSpPr>
          <p:nvPr>
            <p:ph type="title"/>
          </p:nvPr>
        </p:nvSpPr>
        <p:spPr>
          <a:xfrm flipH="1" flipV="1">
            <a:off x="12353924" y="1028700"/>
            <a:ext cx="45719" cy="76200"/>
          </a:xfrm>
        </p:spPr>
        <p:txBody>
          <a:bodyPr>
            <a:normAutofit fontScale="90000"/>
          </a:bodyPr>
          <a:lstStyle/>
          <a:p>
            <a:endParaRPr lang="en-US"/>
          </a:p>
        </p:txBody>
      </p:sp>
      <p:sp>
        <p:nvSpPr>
          <p:cNvPr id="3" name="Inhoud-plekhouer 2">
            <a:extLst>
              <a:ext uri="{FF2B5EF4-FFF2-40B4-BE49-F238E27FC236}">
                <a16:creationId xmlns:a16="http://schemas.microsoft.com/office/drawing/2014/main" id="{166187D1-3332-5D44-F175-34AD7B4C25FB}"/>
              </a:ext>
            </a:extLst>
          </p:cNvPr>
          <p:cNvSpPr>
            <a:spLocks noGrp="1"/>
          </p:cNvSpPr>
          <p:nvPr>
            <p:ph idx="1"/>
          </p:nvPr>
        </p:nvSpPr>
        <p:spPr>
          <a:xfrm>
            <a:off x="1531937" y="5722"/>
            <a:ext cx="10614344" cy="6852278"/>
          </a:xfrm>
        </p:spPr>
        <p:txBody>
          <a:bodyPr>
            <a:normAutofit fontScale="92500" lnSpcReduction="20000"/>
          </a:bodyPr>
          <a:lstStyle/>
          <a:p>
            <a:r>
              <a:rPr lang="en-US" sz="1800" cap="none" dirty="0">
                <a:solidFill>
                  <a:schemeClr val="tx1"/>
                </a:solidFill>
                <a:latin typeface="Arial" panose="020B0604020202020204" pitchFamily="34" charset="0"/>
                <a:cs typeface="Arial" panose="020B0604020202020204" pitchFamily="34" charset="0"/>
              </a:rPr>
              <a:t>Use case :</a:t>
            </a:r>
            <a:r>
              <a:rPr lang="en-US" sz="1800" cap="none" dirty="0">
                <a:solidFill>
                  <a:srgbClr val="C00000"/>
                </a:solidFill>
                <a:latin typeface="Arial" panose="020B0604020202020204" pitchFamily="34" charset="0"/>
                <a:cs typeface="Arial" panose="020B0604020202020204" pitchFamily="34" charset="0"/>
              </a:rPr>
              <a:t>3</a:t>
            </a:r>
            <a:br>
              <a:rPr lang="ar-EG" sz="1800" cap="none" dirty="0">
                <a:solidFill>
                  <a:schemeClr val="tx1"/>
                </a:solidFill>
                <a:latin typeface="Arial" panose="020B0604020202020204" pitchFamily="34" charset="0"/>
                <a:cs typeface="Arial" panose="020B0604020202020204" pitchFamily="34" charset="0"/>
              </a:rPr>
            </a:br>
            <a:br>
              <a:rPr lang="en-US" sz="2000" cap="none" dirty="0">
                <a:solidFill>
                  <a:schemeClr val="tx1"/>
                </a:solidFill>
                <a:latin typeface="Arial" panose="020B0604020202020204" pitchFamily="34" charset="0"/>
                <a:cs typeface="Arial" panose="020B0604020202020204" pitchFamily="34" charset="0"/>
              </a:rPr>
            </a:br>
            <a:r>
              <a:rPr lang="en-US" sz="1800" cap="none" dirty="0">
                <a:solidFill>
                  <a:schemeClr val="tx1"/>
                </a:solidFill>
                <a:latin typeface="Arial" panose="020B0604020202020204" pitchFamily="34" charset="0"/>
                <a:cs typeface="Arial" panose="020B0604020202020204" pitchFamily="34" charset="0"/>
              </a:rPr>
              <a:t>use case name: </a:t>
            </a:r>
            <a:r>
              <a:rPr lang="en-US" sz="1800" cap="none" dirty="0">
                <a:solidFill>
                  <a:srgbClr val="C00000"/>
                </a:solidFill>
                <a:latin typeface="Arial" panose="020B0604020202020204" pitchFamily="34" charset="0"/>
                <a:cs typeface="Arial" panose="020B0604020202020204" pitchFamily="34" charset="0"/>
              </a:rPr>
              <a:t>search</a:t>
            </a:r>
            <a:br>
              <a:rPr lang="ar-EG" sz="1800" cap="none" dirty="0">
                <a:solidFill>
                  <a:schemeClr val="tx1"/>
                </a:solidFill>
                <a:latin typeface="Arial" panose="020B0604020202020204" pitchFamily="34" charset="0"/>
                <a:cs typeface="Arial" panose="020B0604020202020204" pitchFamily="34" charset="0"/>
              </a:rPr>
            </a:br>
            <a:br>
              <a:rPr lang="en-US" sz="1800" cap="none" dirty="0">
                <a:solidFill>
                  <a:schemeClr val="tx1"/>
                </a:solidFill>
                <a:latin typeface="Arial" panose="020B0604020202020204" pitchFamily="34" charset="0"/>
                <a:cs typeface="Arial" panose="020B0604020202020204" pitchFamily="34" charset="0"/>
              </a:rPr>
            </a:br>
            <a:r>
              <a:rPr lang="en-US" sz="1800" cap="none" dirty="0">
                <a:solidFill>
                  <a:schemeClr val="tx1"/>
                </a:solidFill>
                <a:latin typeface="Arial" panose="020B0604020202020204" pitchFamily="34" charset="0"/>
                <a:cs typeface="Arial" panose="020B0604020202020204" pitchFamily="34" charset="0"/>
              </a:rPr>
              <a:t>actors: </a:t>
            </a:r>
            <a:r>
              <a:rPr lang="en-US" sz="1800" cap="none" dirty="0">
                <a:solidFill>
                  <a:srgbClr val="C00000"/>
                </a:solidFill>
                <a:latin typeface="Arial" panose="020B0604020202020204" pitchFamily="34" charset="0"/>
                <a:cs typeface="Arial" panose="020B0604020202020204" pitchFamily="34" charset="0"/>
              </a:rPr>
              <a:t>customer</a:t>
            </a:r>
            <a:br>
              <a:rPr lang="ar-EG" sz="1800" cap="none" dirty="0">
                <a:solidFill>
                  <a:srgbClr val="C00000"/>
                </a:solidFill>
                <a:latin typeface="Arial" panose="020B0604020202020204" pitchFamily="34" charset="0"/>
                <a:cs typeface="Arial" panose="020B0604020202020204" pitchFamily="34" charset="0"/>
              </a:rPr>
            </a:br>
            <a:br>
              <a:rPr lang="ar-EG" sz="1800" cap="none" dirty="0">
                <a:solidFill>
                  <a:srgbClr val="C00000"/>
                </a:solidFill>
                <a:latin typeface="Arial" panose="020B0604020202020204" pitchFamily="34" charset="0"/>
                <a:cs typeface="Arial" panose="020B0604020202020204" pitchFamily="34" charset="0"/>
              </a:rPr>
            </a:br>
            <a:r>
              <a:rPr lang="en-US" sz="1800" cap="none" dirty="0">
                <a:solidFill>
                  <a:schemeClr val="tx1"/>
                </a:solidFill>
                <a:latin typeface="Arial" panose="020B0604020202020204" pitchFamily="34" charset="0"/>
                <a:cs typeface="Arial" panose="020B0604020202020204" pitchFamily="34" charset="0"/>
              </a:rPr>
              <a:t>priority: </a:t>
            </a:r>
            <a:r>
              <a:rPr lang="en-US" sz="1800" cap="none" dirty="0">
                <a:latin typeface="Arial" panose="020B0604020202020204" pitchFamily="34" charset="0"/>
                <a:cs typeface="Arial" panose="020B0604020202020204" pitchFamily="34" charset="0"/>
              </a:rPr>
              <a:t>high</a:t>
            </a:r>
            <a:br>
              <a:rPr lang="ar-EG" sz="1800" cap="none" dirty="0">
                <a:latin typeface="Arial" panose="020B0604020202020204" pitchFamily="34" charset="0"/>
                <a:cs typeface="Arial" panose="020B0604020202020204" pitchFamily="34" charset="0"/>
              </a:rPr>
            </a:br>
            <a:br>
              <a:rPr lang="ar-EG" sz="1800" cap="none" dirty="0">
                <a:latin typeface="Arial" panose="020B0604020202020204" pitchFamily="34" charset="0"/>
                <a:cs typeface="Arial" panose="020B0604020202020204" pitchFamily="34" charset="0"/>
              </a:rPr>
            </a:br>
            <a:r>
              <a:rPr lang="en-US" sz="1800" cap="none" dirty="0">
                <a:solidFill>
                  <a:schemeClr val="tx1"/>
                </a:solidFill>
                <a:latin typeface="Arial" panose="020B0604020202020204" pitchFamily="34" charset="0"/>
                <a:cs typeface="Arial" panose="020B0604020202020204" pitchFamily="34" charset="0"/>
              </a:rPr>
              <a:t>type</a:t>
            </a:r>
            <a:r>
              <a:rPr lang="en-US" sz="1800" cap="none" dirty="0">
                <a:latin typeface="Arial" panose="020B0604020202020204" pitchFamily="34" charset="0"/>
                <a:cs typeface="Arial" panose="020B0604020202020204" pitchFamily="34" charset="0"/>
              </a:rPr>
              <a:t>: external.</a:t>
            </a:r>
            <a:br>
              <a:rPr lang="en-US" sz="1800" cap="none" dirty="0">
                <a:solidFill>
                  <a:srgbClr val="C00000"/>
                </a:solidFill>
                <a:latin typeface="Arial" panose="020B0604020202020204" pitchFamily="34" charset="0"/>
                <a:cs typeface="Arial" panose="020B0604020202020204" pitchFamily="34" charset="0"/>
              </a:rPr>
            </a:br>
            <a:br>
              <a:rPr lang="en-US" sz="1800" cap="none" dirty="0">
                <a:solidFill>
                  <a:schemeClr val="tx1"/>
                </a:solidFill>
                <a:latin typeface="Arial" panose="020B0604020202020204" pitchFamily="34" charset="0"/>
                <a:cs typeface="Arial" panose="020B0604020202020204" pitchFamily="34" charset="0"/>
              </a:rPr>
            </a:br>
            <a:r>
              <a:rPr lang="en-US" sz="1800" cap="none" dirty="0">
                <a:solidFill>
                  <a:schemeClr val="tx1"/>
                </a:solidFill>
                <a:latin typeface="Arial" panose="020B0604020202020204" pitchFamily="34" charset="0"/>
                <a:cs typeface="Arial" panose="020B0604020202020204" pitchFamily="34" charset="0"/>
              </a:rPr>
              <a:t>Description: </a:t>
            </a:r>
            <a:r>
              <a:rPr lang="en-US" sz="1800" cap="none" dirty="0">
                <a:solidFill>
                  <a:srgbClr val="C00000"/>
                </a:solidFill>
                <a:latin typeface="Arial" panose="020B0604020202020204" pitchFamily="34" charset="0"/>
                <a:cs typeface="Arial" panose="020B0604020202020204" pitchFamily="34" charset="0"/>
              </a:rPr>
              <a:t>this use case allow customer to search and choose for product.</a:t>
            </a:r>
            <a:br>
              <a:rPr lang="ar-EG" sz="1800" cap="none" dirty="0">
                <a:solidFill>
                  <a:srgbClr val="C00000"/>
                </a:solidFill>
                <a:latin typeface="Arial" panose="020B0604020202020204" pitchFamily="34" charset="0"/>
                <a:cs typeface="Arial" panose="020B0604020202020204" pitchFamily="34" charset="0"/>
              </a:rPr>
            </a:br>
            <a:br>
              <a:rPr lang="ar-EG" sz="1800" cap="none" dirty="0">
                <a:solidFill>
                  <a:srgbClr val="C00000"/>
                </a:solidFill>
                <a:latin typeface="Arial" panose="020B0604020202020204" pitchFamily="34" charset="0"/>
                <a:cs typeface="Arial" panose="020B0604020202020204" pitchFamily="34" charset="0"/>
              </a:rPr>
            </a:br>
            <a:r>
              <a:rPr lang="en-US" sz="1800" cap="none" dirty="0">
                <a:solidFill>
                  <a:schemeClr val="tx1"/>
                </a:solidFill>
                <a:latin typeface="Arial" panose="020B0604020202020204" pitchFamily="34" charset="0"/>
                <a:cs typeface="Arial" panose="020B0604020202020204" pitchFamily="34" charset="0"/>
              </a:rPr>
              <a:t>Trigger : </a:t>
            </a:r>
            <a:r>
              <a:rPr lang="en-US" sz="1800" cap="none" dirty="0">
                <a:solidFill>
                  <a:srgbClr val="C00000"/>
                </a:solidFill>
                <a:latin typeface="Arial" panose="020B0604020202020204" pitchFamily="34" charset="0"/>
                <a:cs typeface="Arial" panose="020B0604020202020204" pitchFamily="34" charset="0"/>
              </a:rPr>
              <a:t>searching for favorite product</a:t>
            </a:r>
            <a:r>
              <a:rPr lang="en-US" sz="1800" cap="none" dirty="0">
                <a:solidFill>
                  <a:schemeClr val="tx1"/>
                </a:solidFill>
                <a:latin typeface="Arial" panose="020B0604020202020204" pitchFamily="34" charset="0"/>
                <a:cs typeface="Arial" panose="020B0604020202020204" pitchFamily="34" charset="0"/>
              </a:rPr>
              <a:t> </a:t>
            </a:r>
            <a:r>
              <a:rPr lang="en-US" sz="1800" cap="none" dirty="0">
                <a:solidFill>
                  <a:srgbClr val="C00000"/>
                </a:solidFill>
                <a:latin typeface="Arial" panose="020B0604020202020204" pitchFamily="34" charset="0"/>
                <a:cs typeface="Arial" panose="020B0604020202020204" pitchFamily="34" charset="0"/>
              </a:rPr>
              <a:t>and selecting favorite supermarket.</a:t>
            </a:r>
            <a:br>
              <a:rPr lang="ar-EG" sz="1800" cap="none" dirty="0">
                <a:solidFill>
                  <a:srgbClr val="C00000"/>
                </a:solidFill>
                <a:latin typeface="Arial" panose="020B0604020202020204" pitchFamily="34" charset="0"/>
                <a:cs typeface="Arial" panose="020B0604020202020204" pitchFamily="34" charset="0"/>
              </a:rPr>
            </a:br>
            <a:br>
              <a:rPr lang="en-US" sz="1800" cap="none" dirty="0">
                <a:solidFill>
                  <a:schemeClr val="tx1"/>
                </a:solidFill>
                <a:latin typeface="Arial" panose="020B0604020202020204" pitchFamily="34" charset="0"/>
                <a:cs typeface="Arial" panose="020B0604020202020204" pitchFamily="34" charset="0"/>
              </a:rPr>
            </a:br>
            <a:r>
              <a:rPr lang="en-US" sz="1800" cap="none" dirty="0">
                <a:solidFill>
                  <a:schemeClr val="tx1"/>
                </a:solidFill>
                <a:latin typeface="Arial" panose="020B0604020202020204" pitchFamily="34" charset="0"/>
                <a:cs typeface="Arial" panose="020B0604020202020204" pitchFamily="34" charset="0"/>
              </a:rPr>
              <a:t>Preconditions:</a:t>
            </a:r>
            <a:br>
              <a:rPr lang="en-US" sz="1800" cap="none" dirty="0">
                <a:solidFill>
                  <a:schemeClr val="tx1"/>
                </a:solidFill>
                <a:latin typeface="Arial" panose="020B0604020202020204" pitchFamily="34" charset="0"/>
                <a:cs typeface="Arial" panose="020B0604020202020204" pitchFamily="34" charset="0"/>
              </a:rPr>
            </a:br>
            <a:r>
              <a:rPr lang="en-US" sz="1800" cap="none" dirty="0">
                <a:solidFill>
                  <a:srgbClr val="C00000"/>
                </a:solidFill>
                <a:latin typeface="Arial" panose="020B0604020202020204" pitchFamily="34" charset="0"/>
                <a:cs typeface="Arial" panose="020B0604020202020204" pitchFamily="34" charset="0"/>
              </a:rPr>
              <a:t>1.The customer should be registered.</a:t>
            </a:r>
            <a:br>
              <a:rPr lang="en-US" sz="1800" cap="none" dirty="0">
                <a:solidFill>
                  <a:schemeClr val="tx1"/>
                </a:solidFill>
                <a:latin typeface="Arial" panose="020B0604020202020204" pitchFamily="34" charset="0"/>
                <a:cs typeface="Arial" panose="020B0604020202020204" pitchFamily="34" charset="0"/>
              </a:rPr>
            </a:br>
            <a:br>
              <a:rPr lang="en-US" sz="1800" cap="none" dirty="0">
                <a:solidFill>
                  <a:schemeClr val="tx1"/>
                </a:solidFill>
                <a:latin typeface="Arial" panose="020B0604020202020204" pitchFamily="34" charset="0"/>
                <a:cs typeface="Arial" panose="020B0604020202020204" pitchFamily="34" charset="0"/>
              </a:rPr>
            </a:br>
            <a:r>
              <a:rPr lang="en-US" sz="1800" cap="none" dirty="0">
                <a:solidFill>
                  <a:schemeClr val="tx1"/>
                </a:solidFill>
                <a:latin typeface="Arial" panose="020B0604020202020204" pitchFamily="34" charset="0"/>
                <a:cs typeface="Arial" panose="020B0604020202020204" pitchFamily="34" charset="0"/>
              </a:rPr>
              <a:t>Normal course:</a:t>
            </a:r>
            <a:br>
              <a:rPr lang="en-US" sz="1800" cap="none" dirty="0">
                <a:solidFill>
                  <a:schemeClr val="tx1"/>
                </a:solidFill>
                <a:latin typeface="Arial" panose="020B0604020202020204" pitchFamily="34" charset="0"/>
                <a:cs typeface="Arial" panose="020B0604020202020204" pitchFamily="34" charset="0"/>
              </a:rPr>
            </a:br>
            <a:r>
              <a:rPr lang="en-US" sz="1800" cap="none" dirty="0">
                <a:solidFill>
                  <a:srgbClr val="C00000"/>
                </a:solidFill>
                <a:latin typeface="Arial" panose="020B0604020202020204" pitchFamily="34" charset="0"/>
                <a:cs typeface="Arial" panose="020B0604020202020204" pitchFamily="34" charset="0"/>
              </a:rPr>
              <a:t>1.Search bar appear on homepage.</a:t>
            </a:r>
            <a:br>
              <a:rPr lang="en-US" sz="1800" cap="none" dirty="0">
                <a:solidFill>
                  <a:srgbClr val="C00000"/>
                </a:solidFill>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Alternative courses:</a:t>
            </a:r>
          </a:p>
          <a:p>
            <a:pPr marL="457200" indent="-457200">
              <a:buAutoNum type="arabicPeriod"/>
            </a:pPr>
            <a:r>
              <a:rPr lang="en-US" sz="1800" dirty="0">
                <a:solidFill>
                  <a:srgbClr val="C00000"/>
                </a:solidFill>
                <a:latin typeface="Arial" panose="020B0604020202020204" pitchFamily="34" charset="0"/>
                <a:cs typeface="Arial" panose="020B0604020202020204" pitchFamily="34" charset="0"/>
              </a:rPr>
              <a:t>No supermarket available</a:t>
            </a:r>
          </a:p>
          <a:p>
            <a:pPr marL="457200" indent="-457200">
              <a:buAutoNum type="arabicPeriod"/>
            </a:pPr>
            <a:endParaRPr lang="en-US" sz="1800" dirty="0">
              <a:solidFill>
                <a:srgbClr val="C00000"/>
              </a:solidFill>
              <a:latin typeface="Arial" panose="020B0604020202020204" pitchFamily="34" charset="0"/>
              <a:cs typeface="Arial" panose="020B0604020202020204" pitchFamily="34" charset="0"/>
            </a:endParaRPr>
          </a:p>
          <a:p>
            <a:r>
              <a:rPr lang="en-US" sz="1800" dirty="0">
                <a:solidFill>
                  <a:srgbClr val="C00000"/>
                </a:solidFill>
                <a:latin typeface="Arial" panose="020B0604020202020204" pitchFamily="34" charset="0"/>
                <a:cs typeface="Arial" panose="020B0604020202020204" pitchFamily="34" charset="0"/>
              </a:rPr>
              <a:t>2.The system display the message sorry no supermarket available in that area.</a:t>
            </a:r>
            <a:br>
              <a:rPr lang="en-US" sz="1800" dirty="0">
                <a:latin typeface="Arial" panose="020B0604020202020204" pitchFamily="34" charset="0"/>
                <a:cs typeface="Arial" panose="020B0604020202020204" pitchFamily="34" charset="0"/>
              </a:rPr>
            </a:br>
            <a:br>
              <a:rPr lang="en-US" sz="1800" dirty="0"/>
            </a:br>
            <a:r>
              <a:rPr lang="en-US" sz="1800" dirty="0">
                <a:latin typeface="Arial" panose="020B0604020202020204" pitchFamily="34" charset="0"/>
                <a:cs typeface="Arial" panose="020B0604020202020204" pitchFamily="34" charset="0"/>
              </a:rPr>
              <a:t>Post conditions:</a:t>
            </a:r>
            <a:br>
              <a:rPr lang="en-US" sz="1800" dirty="0">
                <a:latin typeface="Arial" panose="020B0604020202020204" pitchFamily="34" charset="0"/>
                <a:cs typeface="Arial" panose="020B0604020202020204" pitchFamily="34" charset="0"/>
              </a:rPr>
            </a:br>
            <a:r>
              <a:rPr lang="en-US" sz="1800" dirty="0">
                <a:solidFill>
                  <a:srgbClr val="C00000"/>
                </a:solidFill>
                <a:latin typeface="Arial" panose="020B0604020202020204" pitchFamily="34" charset="0"/>
                <a:cs typeface="Arial" panose="020B0604020202020204" pitchFamily="34" charset="0"/>
              </a:rPr>
              <a:t>1.The system display the supermarket that customer searched.</a:t>
            </a:r>
          </a:p>
          <a:p>
            <a:br>
              <a:rPr lang="en-US" sz="1800" dirty="0">
                <a:solidFill>
                  <a:srgbClr val="C00000"/>
                </a:solidFill>
                <a:latin typeface="Arial" panose="020B0604020202020204" pitchFamily="34" charset="0"/>
                <a:cs typeface="Arial" panose="020B0604020202020204" pitchFamily="34" charset="0"/>
              </a:rPr>
            </a:br>
            <a:r>
              <a:rPr lang="en-US" sz="1800" dirty="0">
                <a:solidFill>
                  <a:srgbClr val="C00000"/>
                </a:solidFill>
                <a:latin typeface="Arial" panose="020B0604020202020204" pitchFamily="34" charset="0"/>
                <a:cs typeface="Arial" panose="020B0604020202020204" pitchFamily="34" charset="0"/>
              </a:rPr>
              <a:t>2.The system does not display the nearby restaurant incase searched supermarket not available.</a:t>
            </a:r>
          </a:p>
          <a:p>
            <a:endParaRPr lang="en-US" dirty="0"/>
          </a:p>
        </p:txBody>
      </p:sp>
    </p:spTree>
    <p:extLst>
      <p:ext uri="{BB962C8B-B14F-4D97-AF65-F5344CB8AC3E}">
        <p14:creationId xmlns:p14="http://schemas.microsoft.com/office/powerpoint/2010/main" val="2397548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7FD9E42-F9A3-5747-645D-5E08BEC662B2}"/>
              </a:ext>
            </a:extLst>
          </p:cNvPr>
          <p:cNvSpPr>
            <a:spLocks noGrp="1"/>
          </p:cNvSpPr>
          <p:nvPr>
            <p:ph type="title"/>
          </p:nvPr>
        </p:nvSpPr>
        <p:spPr>
          <a:xfrm>
            <a:off x="1609725" y="1"/>
            <a:ext cx="9847262" cy="6734174"/>
          </a:xfrm>
        </p:spPr>
        <p:txBody>
          <a:bodyPr>
            <a:normAutofit fontScale="90000"/>
          </a:bodyPr>
          <a:lstStyle/>
          <a:p>
            <a:r>
              <a:rPr lang="en-US" sz="1800" cap="none" dirty="0">
                <a:solidFill>
                  <a:schemeClr val="tx1"/>
                </a:solidFill>
                <a:latin typeface="Arial" panose="020B0604020202020204" pitchFamily="34" charset="0"/>
                <a:ea typeface="+mn-ea"/>
                <a:cs typeface="Arial" panose="020B0604020202020204" pitchFamily="34" charset="0"/>
              </a:rPr>
              <a:t>Use case :</a:t>
            </a:r>
            <a:r>
              <a:rPr lang="en-US" sz="1800" cap="none" dirty="0">
                <a:solidFill>
                  <a:srgbClr val="C00000"/>
                </a:solidFill>
                <a:latin typeface="Arial" panose="020B0604020202020204" pitchFamily="34" charset="0"/>
                <a:ea typeface="+mn-ea"/>
                <a:cs typeface="Arial" panose="020B0604020202020204" pitchFamily="34" charset="0"/>
              </a:rPr>
              <a:t>4</a:t>
            </a:r>
            <a:br>
              <a:rPr lang="en-US" sz="1800" cap="none" dirty="0">
                <a:solidFill>
                  <a:srgbClr val="C00000"/>
                </a:solidFill>
                <a:latin typeface="Arial" panose="020B0604020202020204" pitchFamily="34" charset="0"/>
                <a:ea typeface="+mn-ea"/>
                <a:cs typeface="Arial" panose="020B0604020202020204" pitchFamily="34" charset="0"/>
              </a:rPr>
            </a:br>
            <a:br>
              <a:rPr lang="en-US" sz="1800" cap="none" dirty="0">
                <a:solidFill>
                  <a:schemeClr val="tx1"/>
                </a:solidFill>
                <a:latin typeface="Arial" panose="020B0604020202020204" pitchFamily="34" charset="0"/>
                <a:ea typeface="+mn-ea"/>
                <a:cs typeface="Arial" panose="020B0604020202020204" pitchFamily="34" charset="0"/>
              </a:rPr>
            </a:br>
            <a:r>
              <a:rPr lang="en-US" sz="1800" cap="none" dirty="0">
                <a:solidFill>
                  <a:schemeClr val="tx1"/>
                </a:solidFill>
                <a:latin typeface="Arial" panose="020B0604020202020204" pitchFamily="34" charset="0"/>
                <a:ea typeface="+mn-ea"/>
                <a:cs typeface="Arial" panose="020B0604020202020204" pitchFamily="34" charset="0"/>
              </a:rPr>
              <a:t>use case name: </a:t>
            </a:r>
            <a:r>
              <a:rPr lang="en-US" sz="1800" dirty="0">
                <a:solidFill>
                  <a:srgbClr val="C00000"/>
                </a:solidFill>
                <a:latin typeface="Arial" panose="020B0604020202020204" pitchFamily="34" charset="0"/>
                <a:ea typeface="+mn-ea"/>
                <a:cs typeface="Arial" panose="020B0604020202020204" pitchFamily="34" charset="0"/>
              </a:rPr>
              <a:t>select</a:t>
            </a:r>
            <a:br>
              <a:rPr lang="en-US" sz="1800" cap="none" dirty="0">
                <a:solidFill>
                  <a:srgbClr val="C00000"/>
                </a:solidFill>
                <a:latin typeface="Arial" panose="020B0604020202020204" pitchFamily="34" charset="0"/>
                <a:ea typeface="+mn-ea"/>
                <a:cs typeface="Arial" panose="020B0604020202020204" pitchFamily="34" charset="0"/>
              </a:rPr>
            </a:br>
            <a:br>
              <a:rPr lang="en-US" sz="1800" cap="none" dirty="0">
                <a:solidFill>
                  <a:schemeClr val="tx1"/>
                </a:solidFill>
                <a:latin typeface="Arial" panose="020B0604020202020204" pitchFamily="34" charset="0"/>
                <a:ea typeface="+mn-ea"/>
                <a:cs typeface="Arial" panose="020B0604020202020204" pitchFamily="34" charset="0"/>
              </a:rPr>
            </a:br>
            <a:r>
              <a:rPr lang="en-US" sz="1800" cap="none" dirty="0">
                <a:solidFill>
                  <a:schemeClr val="tx1"/>
                </a:solidFill>
                <a:latin typeface="Arial" panose="020B0604020202020204" pitchFamily="34" charset="0"/>
                <a:ea typeface="+mn-ea"/>
                <a:cs typeface="Arial" panose="020B0604020202020204" pitchFamily="34" charset="0"/>
              </a:rPr>
              <a:t>actors: </a:t>
            </a:r>
            <a:r>
              <a:rPr lang="en-US" sz="1800" cap="none" dirty="0">
                <a:solidFill>
                  <a:srgbClr val="C00000"/>
                </a:solidFill>
                <a:latin typeface="Arial" panose="020B0604020202020204" pitchFamily="34" charset="0"/>
                <a:ea typeface="+mn-ea"/>
                <a:cs typeface="Arial" panose="020B0604020202020204" pitchFamily="34" charset="0"/>
              </a:rPr>
              <a:t>customer</a:t>
            </a:r>
            <a:br>
              <a:rPr lang="en-US" sz="1800" cap="none" dirty="0">
                <a:solidFill>
                  <a:srgbClr val="C00000"/>
                </a:solidFill>
                <a:latin typeface="Arial" panose="020B0604020202020204" pitchFamily="34" charset="0"/>
                <a:ea typeface="+mn-ea"/>
                <a:cs typeface="Arial" panose="020B0604020202020204" pitchFamily="34" charset="0"/>
              </a:rPr>
            </a:br>
            <a:r>
              <a:rPr lang="en-US" sz="1800" cap="none" dirty="0">
                <a:solidFill>
                  <a:srgbClr val="C00000"/>
                </a:solidFill>
                <a:latin typeface="Arial" panose="020B0604020202020204" pitchFamily="34" charset="0"/>
                <a:ea typeface="+mn-ea"/>
                <a:cs typeface="Arial" panose="020B0604020202020204" pitchFamily="34" charset="0"/>
              </a:rPr>
              <a:t> </a:t>
            </a:r>
            <a:br>
              <a:rPr lang="en-US" sz="1800" cap="none" dirty="0">
                <a:solidFill>
                  <a:srgbClr val="C00000"/>
                </a:solidFill>
                <a:latin typeface="Arial" panose="020B0604020202020204" pitchFamily="34" charset="0"/>
                <a:ea typeface="+mn-ea"/>
                <a:cs typeface="Arial" panose="020B0604020202020204" pitchFamily="34" charset="0"/>
              </a:rPr>
            </a:br>
            <a:r>
              <a:rPr lang="en-US" sz="1800" cap="none" dirty="0">
                <a:solidFill>
                  <a:schemeClr val="tx1"/>
                </a:solidFill>
                <a:latin typeface="Arial" panose="020B0604020202020204" pitchFamily="34" charset="0"/>
                <a:cs typeface="Arial" panose="020B0604020202020204" pitchFamily="34" charset="0"/>
              </a:rPr>
              <a:t>priority: </a:t>
            </a:r>
            <a:r>
              <a:rPr lang="en-US" sz="1800" cap="none" dirty="0">
                <a:latin typeface="Arial" panose="020B0604020202020204" pitchFamily="34" charset="0"/>
                <a:cs typeface="Arial" panose="020B0604020202020204" pitchFamily="34" charset="0"/>
              </a:rPr>
              <a:t>high</a:t>
            </a:r>
            <a:br>
              <a:rPr lang="en-US" sz="1800" cap="none" dirty="0">
                <a:latin typeface="Arial" panose="020B0604020202020204" pitchFamily="34" charset="0"/>
                <a:cs typeface="Arial" panose="020B0604020202020204" pitchFamily="34" charset="0"/>
              </a:rPr>
            </a:br>
            <a:br>
              <a:rPr lang="en-US" sz="1800" cap="none" dirty="0">
                <a:latin typeface="Arial" panose="020B0604020202020204" pitchFamily="34" charset="0"/>
                <a:cs typeface="Arial" panose="020B0604020202020204" pitchFamily="34" charset="0"/>
              </a:rPr>
            </a:br>
            <a:r>
              <a:rPr lang="en-US" sz="1800" cap="none" dirty="0">
                <a:solidFill>
                  <a:schemeClr val="tx1"/>
                </a:solidFill>
                <a:latin typeface="Arial" panose="020B0604020202020204" pitchFamily="34" charset="0"/>
                <a:cs typeface="Arial" panose="020B0604020202020204" pitchFamily="34" charset="0"/>
              </a:rPr>
              <a:t>type</a:t>
            </a:r>
            <a:r>
              <a:rPr lang="en-US" sz="1800" cap="none" dirty="0">
                <a:latin typeface="Arial" panose="020B0604020202020204" pitchFamily="34" charset="0"/>
                <a:cs typeface="Arial" panose="020B0604020202020204" pitchFamily="34" charset="0"/>
              </a:rPr>
              <a:t>: external.</a:t>
            </a:r>
            <a:br>
              <a:rPr lang="en-US" sz="1800" cap="none" dirty="0">
                <a:solidFill>
                  <a:srgbClr val="C00000"/>
                </a:solidFill>
                <a:latin typeface="Arial" panose="020B0604020202020204" pitchFamily="34" charset="0"/>
                <a:cs typeface="Arial" panose="020B0604020202020204" pitchFamily="34" charset="0"/>
              </a:rPr>
            </a:br>
            <a:br>
              <a:rPr lang="en-US" sz="1800" cap="none" dirty="0">
                <a:latin typeface="Arial" panose="020B0604020202020204" pitchFamily="34" charset="0"/>
                <a:cs typeface="Arial" panose="020B0604020202020204" pitchFamily="34" charset="0"/>
              </a:rPr>
            </a:br>
            <a:r>
              <a:rPr lang="en-US" sz="1800" cap="none" dirty="0">
                <a:solidFill>
                  <a:schemeClr val="tx1"/>
                </a:solidFill>
                <a:latin typeface="Arial" panose="020B0604020202020204" pitchFamily="34" charset="0"/>
                <a:cs typeface="Arial" panose="020B0604020202020204" pitchFamily="34" charset="0"/>
              </a:rPr>
              <a:t>Trigger : </a:t>
            </a:r>
            <a:r>
              <a:rPr lang="en-US" sz="1800" cap="none" dirty="0">
                <a:solidFill>
                  <a:srgbClr val="C00000"/>
                </a:solidFill>
                <a:latin typeface="Arial" panose="020B0604020202020204" pitchFamily="34" charset="0"/>
                <a:cs typeface="Arial" panose="020B0604020202020204" pitchFamily="34" charset="0"/>
              </a:rPr>
              <a:t>searching </a:t>
            </a:r>
            <a:r>
              <a:rPr lang="en-US" sz="1800" cap="none" dirty="0">
                <a:solidFill>
                  <a:schemeClr val="tx1"/>
                </a:solidFill>
                <a:latin typeface="Arial" panose="020B0604020202020204" pitchFamily="34" charset="0"/>
                <a:cs typeface="Arial" panose="020B0604020202020204" pitchFamily="34" charset="0"/>
              </a:rPr>
              <a:t> </a:t>
            </a:r>
            <a:r>
              <a:rPr lang="en-US" sz="1800" cap="none" dirty="0">
                <a:solidFill>
                  <a:srgbClr val="C00000"/>
                </a:solidFill>
                <a:latin typeface="Arial" panose="020B0604020202020204" pitchFamily="34" charset="0"/>
                <a:cs typeface="Arial" panose="020B0604020202020204" pitchFamily="34" charset="0"/>
              </a:rPr>
              <a:t>and selecting meal.</a:t>
            </a:r>
            <a:br>
              <a:rPr lang="en-US" sz="1800" cap="none" dirty="0">
                <a:latin typeface="Arial" panose="020B0604020202020204" pitchFamily="34" charset="0"/>
                <a:cs typeface="Arial" panose="020B0604020202020204" pitchFamily="34" charset="0"/>
              </a:rPr>
            </a:br>
            <a:br>
              <a:rPr lang="en-US" sz="1800" cap="none" dirty="0">
                <a:solidFill>
                  <a:schemeClr val="tx1"/>
                </a:solidFill>
                <a:latin typeface="Arial" panose="020B0604020202020204" pitchFamily="34" charset="0"/>
                <a:ea typeface="+mn-ea"/>
                <a:cs typeface="Arial" panose="020B0604020202020204" pitchFamily="34" charset="0"/>
              </a:rPr>
            </a:br>
            <a:r>
              <a:rPr lang="en-US" sz="1800" cap="none" dirty="0">
                <a:solidFill>
                  <a:schemeClr val="tx1"/>
                </a:solidFill>
                <a:latin typeface="Arial" panose="020B0604020202020204" pitchFamily="34" charset="0"/>
                <a:ea typeface="+mn-ea"/>
                <a:cs typeface="Arial" panose="020B0604020202020204" pitchFamily="34" charset="0"/>
              </a:rPr>
              <a:t>Description: </a:t>
            </a:r>
            <a:r>
              <a:rPr lang="en-US" sz="1800" cap="none" dirty="0">
                <a:solidFill>
                  <a:srgbClr val="C00000"/>
                </a:solidFill>
                <a:latin typeface="Arial" panose="020B0604020202020204" pitchFamily="34" charset="0"/>
                <a:ea typeface="+mn-ea"/>
                <a:cs typeface="Arial" panose="020B0604020202020204" pitchFamily="34" charset="0"/>
              </a:rPr>
              <a:t>this use case allow customer to check the menu of supermarket</a:t>
            </a:r>
            <a:r>
              <a:rPr lang="en-US" sz="1800" cap="none" dirty="0">
                <a:solidFill>
                  <a:schemeClr val="tx1"/>
                </a:solidFill>
                <a:latin typeface="Arial" panose="020B0604020202020204" pitchFamily="34" charset="0"/>
                <a:ea typeface="+mn-ea"/>
                <a:cs typeface="Arial" panose="020B0604020202020204" pitchFamily="34" charset="0"/>
              </a:rPr>
              <a:t>.</a:t>
            </a:r>
            <a:br>
              <a:rPr lang="en-US" sz="1800" cap="none" dirty="0">
                <a:solidFill>
                  <a:schemeClr val="tx1"/>
                </a:solidFill>
                <a:latin typeface="Arial" panose="020B0604020202020204" pitchFamily="34" charset="0"/>
                <a:ea typeface="+mn-ea"/>
                <a:cs typeface="Arial" panose="020B0604020202020204" pitchFamily="34" charset="0"/>
              </a:rPr>
            </a:br>
            <a:br>
              <a:rPr lang="en-US" sz="1800" cap="none" dirty="0">
                <a:solidFill>
                  <a:schemeClr val="tx1"/>
                </a:solidFill>
                <a:latin typeface="Arial" panose="020B0604020202020204" pitchFamily="34" charset="0"/>
                <a:ea typeface="+mn-ea"/>
                <a:cs typeface="Arial" panose="020B0604020202020204" pitchFamily="34" charset="0"/>
              </a:rPr>
            </a:br>
            <a:r>
              <a:rPr lang="en-US" sz="1800" cap="none" dirty="0">
                <a:solidFill>
                  <a:schemeClr val="tx1"/>
                </a:solidFill>
                <a:latin typeface="Arial" panose="020B0604020202020204" pitchFamily="34" charset="0"/>
                <a:ea typeface="+mn-ea"/>
                <a:cs typeface="Arial" panose="020B0604020202020204" pitchFamily="34" charset="0"/>
              </a:rPr>
              <a:t>Preconditions:</a:t>
            </a:r>
            <a:br>
              <a:rPr lang="en-US" sz="1800" cap="none" dirty="0">
                <a:solidFill>
                  <a:schemeClr val="tx1"/>
                </a:solidFill>
                <a:latin typeface="Arial" panose="020B0604020202020204" pitchFamily="34" charset="0"/>
                <a:ea typeface="+mn-ea"/>
                <a:cs typeface="Arial" panose="020B0604020202020204" pitchFamily="34" charset="0"/>
              </a:rPr>
            </a:br>
            <a:r>
              <a:rPr lang="en-US" sz="1800" cap="none" dirty="0">
                <a:solidFill>
                  <a:srgbClr val="C00000"/>
                </a:solidFill>
                <a:latin typeface="Arial" panose="020B0604020202020204" pitchFamily="34" charset="0"/>
                <a:ea typeface="+mn-ea"/>
                <a:cs typeface="Arial" panose="020B0604020202020204" pitchFamily="34" charset="0"/>
              </a:rPr>
              <a:t>1.The customer should be registered.</a:t>
            </a:r>
            <a:br>
              <a:rPr lang="en-US" sz="1800" cap="none" dirty="0">
                <a:solidFill>
                  <a:srgbClr val="C00000"/>
                </a:solidFill>
                <a:latin typeface="Arial" panose="020B0604020202020204" pitchFamily="34" charset="0"/>
                <a:ea typeface="+mn-ea"/>
                <a:cs typeface="Arial" panose="020B0604020202020204" pitchFamily="34" charset="0"/>
              </a:rPr>
            </a:br>
            <a:br>
              <a:rPr lang="en-US" sz="1800" cap="none" dirty="0">
                <a:solidFill>
                  <a:schemeClr val="tx1"/>
                </a:solidFill>
                <a:latin typeface="Arial" panose="020B0604020202020204" pitchFamily="34" charset="0"/>
                <a:ea typeface="+mn-ea"/>
                <a:cs typeface="Arial" panose="020B0604020202020204" pitchFamily="34" charset="0"/>
              </a:rPr>
            </a:br>
            <a:r>
              <a:rPr lang="en-US" sz="1800" cap="none" dirty="0">
                <a:solidFill>
                  <a:srgbClr val="C00000"/>
                </a:solidFill>
                <a:latin typeface="Arial" panose="020B0604020202020204" pitchFamily="34" charset="0"/>
                <a:ea typeface="+mn-ea"/>
                <a:cs typeface="Arial" panose="020B0604020202020204" pitchFamily="34" charset="0"/>
              </a:rPr>
              <a:t>2.The customer should search for supermarket</a:t>
            </a:r>
            <a:br>
              <a:rPr lang="en-US" sz="1800" cap="none" dirty="0">
                <a:solidFill>
                  <a:srgbClr val="C00000"/>
                </a:solidFill>
                <a:latin typeface="Arial" panose="020B0604020202020204" pitchFamily="34" charset="0"/>
                <a:ea typeface="+mn-ea"/>
                <a:cs typeface="Arial" panose="020B0604020202020204" pitchFamily="34" charset="0"/>
              </a:rPr>
            </a:br>
            <a:br>
              <a:rPr lang="en-US" sz="1800" cap="none" dirty="0">
                <a:solidFill>
                  <a:schemeClr val="tx1"/>
                </a:solidFill>
                <a:latin typeface="Arial" panose="020B0604020202020204" pitchFamily="34" charset="0"/>
                <a:ea typeface="+mn-ea"/>
                <a:cs typeface="Arial" panose="020B0604020202020204" pitchFamily="34" charset="0"/>
              </a:rPr>
            </a:br>
            <a:r>
              <a:rPr lang="en-US" sz="1800" cap="none" dirty="0">
                <a:solidFill>
                  <a:schemeClr val="tx1"/>
                </a:solidFill>
                <a:latin typeface="Arial" panose="020B0604020202020204" pitchFamily="34" charset="0"/>
                <a:ea typeface="+mn-ea"/>
                <a:cs typeface="Arial" panose="020B0604020202020204" pitchFamily="34" charset="0"/>
              </a:rPr>
              <a:t>Normal course:</a:t>
            </a:r>
            <a:br>
              <a:rPr lang="en-US" sz="1800" cap="none" dirty="0">
                <a:solidFill>
                  <a:schemeClr val="tx1"/>
                </a:solidFill>
                <a:latin typeface="Arial" panose="020B0604020202020204" pitchFamily="34" charset="0"/>
                <a:ea typeface="+mn-ea"/>
                <a:cs typeface="Arial" panose="020B0604020202020204" pitchFamily="34" charset="0"/>
              </a:rPr>
            </a:br>
            <a:r>
              <a:rPr lang="en-US" sz="1800" cap="none" dirty="0">
                <a:solidFill>
                  <a:srgbClr val="C00000"/>
                </a:solidFill>
                <a:latin typeface="Arial" panose="020B0604020202020204" pitchFamily="34" charset="0"/>
                <a:ea typeface="+mn-ea"/>
                <a:cs typeface="Arial" panose="020B0604020202020204" pitchFamily="34" charset="0"/>
              </a:rPr>
              <a:t>1.The customer search for supermarket</a:t>
            </a:r>
            <a:br>
              <a:rPr lang="en-US" sz="1800" cap="none" dirty="0">
                <a:solidFill>
                  <a:srgbClr val="C00000"/>
                </a:solidFill>
                <a:latin typeface="Arial" panose="020B0604020202020204" pitchFamily="34" charset="0"/>
                <a:ea typeface="+mn-ea"/>
                <a:cs typeface="Arial" panose="020B0604020202020204" pitchFamily="34" charset="0"/>
              </a:rPr>
            </a:br>
            <a:br>
              <a:rPr lang="en-US" sz="1800" cap="none" dirty="0">
                <a:solidFill>
                  <a:schemeClr val="tx1"/>
                </a:solidFill>
                <a:latin typeface="Arial" panose="020B0604020202020204" pitchFamily="34" charset="0"/>
                <a:ea typeface="+mn-ea"/>
                <a:cs typeface="Arial" panose="020B0604020202020204" pitchFamily="34" charset="0"/>
              </a:rPr>
            </a:br>
            <a:r>
              <a:rPr lang="en-US" sz="1800" cap="none" dirty="0">
                <a:solidFill>
                  <a:srgbClr val="C00000"/>
                </a:solidFill>
                <a:latin typeface="Arial" panose="020B0604020202020204" pitchFamily="34" charset="0"/>
                <a:ea typeface="+mn-ea"/>
                <a:cs typeface="Arial" panose="020B0604020202020204" pitchFamily="34" charset="0"/>
              </a:rPr>
              <a:t>2.The system displays the supermarket section.</a:t>
            </a:r>
            <a:br>
              <a:rPr lang="en-US" sz="1800" cap="none" dirty="0">
                <a:solidFill>
                  <a:srgbClr val="C00000"/>
                </a:solidFill>
                <a:latin typeface="Arial" panose="020B0604020202020204" pitchFamily="34" charset="0"/>
                <a:ea typeface="+mn-ea"/>
                <a:cs typeface="Arial" panose="020B0604020202020204" pitchFamily="34" charset="0"/>
              </a:rPr>
            </a:br>
            <a:br>
              <a:rPr lang="en-US" sz="1800" cap="none" dirty="0">
                <a:solidFill>
                  <a:schemeClr val="tx1"/>
                </a:solidFill>
                <a:latin typeface="Arial" panose="020B0604020202020204" pitchFamily="34" charset="0"/>
                <a:ea typeface="+mn-ea"/>
                <a:cs typeface="Arial" panose="020B0604020202020204" pitchFamily="34" charset="0"/>
              </a:rPr>
            </a:br>
            <a:r>
              <a:rPr lang="en-US" sz="1800" cap="none" dirty="0">
                <a:solidFill>
                  <a:srgbClr val="C00000"/>
                </a:solidFill>
                <a:latin typeface="Arial" panose="020B0604020202020204" pitchFamily="34" charset="0"/>
                <a:ea typeface="+mn-ea"/>
                <a:cs typeface="Arial" panose="020B0604020202020204" pitchFamily="34" charset="0"/>
              </a:rPr>
              <a:t>3.The check menu button appear at top of supermarket section.</a:t>
            </a:r>
            <a:br>
              <a:rPr lang="en-US" sz="1800" cap="none" dirty="0">
                <a:solidFill>
                  <a:srgbClr val="C00000"/>
                </a:solidFill>
                <a:latin typeface="Arial" panose="020B0604020202020204" pitchFamily="34" charset="0"/>
                <a:ea typeface="+mn-ea"/>
                <a:cs typeface="Arial" panose="020B0604020202020204" pitchFamily="34" charset="0"/>
              </a:rPr>
            </a:br>
            <a:br>
              <a:rPr lang="en-US" sz="1800" cap="none" dirty="0">
                <a:solidFill>
                  <a:srgbClr val="C00000"/>
                </a:solidFill>
                <a:latin typeface="Arial" panose="020B0604020202020204" pitchFamily="34" charset="0"/>
                <a:ea typeface="+mn-ea"/>
                <a:cs typeface="Arial" panose="020B0604020202020204" pitchFamily="34" charset="0"/>
              </a:rPr>
            </a:br>
            <a:endParaRPr lang="en-US" sz="1800" dirty="0"/>
          </a:p>
        </p:txBody>
      </p:sp>
    </p:spTree>
    <p:extLst>
      <p:ext uri="{BB962C8B-B14F-4D97-AF65-F5344CB8AC3E}">
        <p14:creationId xmlns:p14="http://schemas.microsoft.com/office/powerpoint/2010/main" val="3427299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B176D2-2F0B-6122-61F2-94433368054C}"/>
              </a:ext>
            </a:extLst>
          </p:cNvPr>
          <p:cNvSpPr>
            <a:spLocks noGrp="1"/>
          </p:cNvSpPr>
          <p:nvPr>
            <p:ph type="title"/>
          </p:nvPr>
        </p:nvSpPr>
        <p:spPr>
          <a:xfrm>
            <a:off x="1685926" y="624110"/>
            <a:ext cx="9818686" cy="5109940"/>
          </a:xfrm>
        </p:spPr>
        <p:txBody>
          <a:bodyPr>
            <a:normAutofit/>
          </a:bodyPr>
          <a:lstStyle/>
          <a:p>
            <a:r>
              <a:rPr lang="en-US" sz="1800" dirty="0">
                <a:latin typeface="Arial" panose="020B0604020202020204" pitchFamily="34" charset="0"/>
                <a:cs typeface="Arial" panose="020B0604020202020204" pitchFamily="34" charset="0"/>
              </a:rPr>
              <a:t>Alternative courses:</a:t>
            </a:r>
            <a:br>
              <a:rPr lang="en-US" sz="1800" dirty="0">
                <a:latin typeface="Arial" panose="020B0604020202020204" pitchFamily="34" charset="0"/>
                <a:cs typeface="Arial" panose="020B0604020202020204" pitchFamily="34" charset="0"/>
              </a:rPr>
            </a:br>
            <a:r>
              <a:rPr lang="en-US" sz="1800" dirty="0">
                <a:solidFill>
                  <a:srgbClr val="C00000"/>
                </a:solidFill>
                <a:latin typeface="Arial" panose="020B0604020202020204" pitchFamily="34" charset="0"/>
                <a:cs typeface="Arial" panose="020B0604020202020204" pitchFamily="34" charset="0"/>
              </a:rPr>
              <a:t>No product available</a:t>
            </a:r>
            <a:br>
              <a:rPr lang="en-US" sz="1800" dirty="0">
                <a:solidFill>
                  <a:srgbClr val="C00000"/>
                </a:solidFill>
                <a:latin typeface="Arial" panose="020B0604020202020204" pitchFamily="34" charset="0"/>
                <a:cs typeface="Arial" panose="020B0604020202020204" pitchFamily="34" charset="0"/>
              </a:rPr>
            </a:br>
            <a:br>
              <a:rPr lang="en-US" sz="1800" dirty="0">
                <a:solidFill>
                  <a:srgbClr val="C00000"/>
                </a:solidFill>
                <a:latin typeface="Arial" panose="020B0604020202020204" pitchFamily="34" charset="0"/>
                <a:cs typeface="Arial" panose="020B0604020202020204" pitchFamily="34" charset="0"/>
              </a:rPr>
            </a:br>
            <a:r>
              <a:rPr lang="en-US" sz="1800" dirty="0">
                <a:solidFill>
                  <a:srgbClr val="C00000"/>
                </a:solidFill>
                <a:latin typeface="Arial" panose="020B0604020202020204" pitchFamily="34" charset="0"/>
                <a:cs typeface="Arial" panose="020B0604020202020204" pitchFamily="34" charset="0"/>
              </a:rPr>
              <a:t>2.The system display the message sorry no product in that menu.</a:t>
            </a:r>
            <a:br>
              <a:rPr lang="en-US" sz="1800" dirty="0">
                <a:latin typeface="Arial" panose="020B0604020202020204" pitchFamily="34" charset="0"/>
                <a:cs typeface="Arial" panose="020B0604020202020204" pitchFamily="34" charset="0"/>
              </a:rPr>
            </a:br>
            <a:br>
              <a:rPr lang="en-US" sz="1800" dirty="0"/>
            </a:br>
            <a:r>
              <a:rPr lang="en-US" sz="1800" dirty="0">
                <a:latin typeface="Arial" panose="020B0604020202020204" pitchFamily="34" charset="0"/>
                <a:cs typeface="Arial" panose="020B0604020202020204" pitchFamily="34" charset="0"/>
              </a:rPr>
              <a:t>Post conditions:</a:t>
            </a:r>
            <a:br>
              <a:rPr lang="en-US" sz="1800" dirty="0">
                <a:latin typeface="Arial" panose="020B0604020202020204" pitchFamily="34" charset="0"/>
                <a:cs typeface="Arial" panose="020B0604020202020204" pitchFamily="34" charset="0"/>
              </a:rPr>
            </a:br>
            <a:r>
              <a:rPr lang="en-US" sz="1800" dirty="0">
                <a:solidFill>
                  <a:srgbClr val="C00000"/>
                </a:solidFill>
                <a:latin typeface="Arial" panose="020B0604020202020204" pitchFamily="34" charset="0"/>
                <a:cs typeface="Arial" panose="020B0604020202020204" pitchFamily="34" charset="0"/>
              </a:rPr>
              <a:t>1.The system display meal that customer searched.</a:t>
            </a:r>
            <a:br>
              <a:rPr lang="en-US" sz="1800" dirty="0">
                <a:solidFill>
                  <a:srgbClr val="C00000"/>
                </a:solidFill>
                <a:latin typeface="Arial" panose="020B0604020202020204" pitchFamily="34" charset="0"/>
                <a:cs typeface="Arial" panose="020B0604020202020204" pitchFamily="34" charset="0"/>
              </a:rPr>
            </a:br>
            <a:br>
              <a:rPr lang="en-US" sz="1800" dirty="0">
                <a:solidFill>
                  <a:srgbClr val="C00000"/>
                </a:solidFill>
                <a:latin typeface="Arial" panose="020B0604020202020204" pitchFamily="34" charset="0"/>
                <a:cs typeface="Arial" panose="020B0604020202020204" pitchFamily="34" charset="0"/>
              </a:rPr>
            </a:br>
            <a:r>
              <a:rPr lang="en-US" sz="1800" dirty="0">
                <a:solidFill>
                  <a:srgbClr val="C00000"/>
                </a:solidFill>
                <a:latin typeface="Arial" panose="020B0604020202020204" pitchFamily="34" charset="0"/>
                <a:cs typeface="Arial" panose="020B0604020202020204" pitchFamily="34" charset="0"/>
              </a:rPr>
              <a:t>2.The system does not display meal incase searched meal not available</a:t>
            </a:r>
            <a:r>
              <a:rPr lang="ar-EG" sz="1800" dirty="0">
                <a:solidFill>
                  <a:srgbClr val="C00000"/>
                </a:solidFill>
                <a:latin typeface="Arial" panose="020B0604020202020204" pitchFamily="34" charset="0"/>
                <a:cs typeface="Arial" panose="020B0604020202020204" pitchFamily="34" charset="0"/>
              </a:rPr>
              <a:t> </a:t>
            </a:r>
            <a:r>
              <a:rPr lang="en-US" sz="1800" dirty="0">
                <a:solidFill>
                  <a:srgbClr val="C00000"/>
                </a:solidFill>
                <a:latin typeface="Arial" panose="020B0604020202020204" pitchFamily="34" charset="0"/>
                <a:cs typeface="Arial" panose="020B0604020202020204" pitchFamily="34" charset="0"/>
              </a:rPr>
              <a:t>in menu.</a:t>
            </a:r>
            <a:br>
              <a:rPr lang="en-US" sz="1800" dirty="0">
                <a:solidFill>
                  <a:srgbClr val="C00000"/>
                </a:solidFill>
                <a:latin typeface="Arial" panose="020B0604020202020204" pitchFamily="34" charset="0"/>
                <a:cs typeface="Arial" panose="020B0604020202020204" pitchFamily="34" charset="0"/>
              </a:rPr>
            </a:br>
            <a:endParaRPr lang="en-US" sz="1800" dirty="0"/>
          </a:p>
        </p:txBody>
      </p:sp>
    </p:spTree>
    <p:extLst>
      <p:ext uri="{BB962C8B-B14F-4D97-AF65-F5344CB8AC3E}">
        <p14:creationId xmlns:p14="http://schemas.microsoft.com/office/powerpoint/2010/main" val="1041397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8AF2C1-AF6A-CCED-1B46-AB0E3B6F00C3}"/>
              </a:ext>
            </a:extLst>
          </p:cNvPr>
          <p:cNvSpPr>
            <a:spLocks noGrp="1"/>
          </p:cNvSpPr>
          <p:nvPr>
            <p:ph type="title"/>
          </p:nvPr>
        </p:nvSpPr>
        <p:spPr>
          <a:xfrm>
            <a:off x="1590676" y="0"/>
            <a:ext cx="9913936" cy="6705600"/>
          </a:xfrm>
        </p:spPr>
        <p:txBody>
          <a:bodyPr>
            <a:normAutofit fontScale="90000"/>
          </a:bodyPr>
          <a:lstStyle/>
          <a:p>
            <a:pPr>
              <a:lnSpc>
                <a:spcPct val="115000"/>
              </a:lnSpc>
              <a:spcAft>
                <a:spcPts val="1000"/>
              </a:spcAft>
            </a:pPr>
            <a:r>
              <a:rPr lang="en-US" sz="1800" dirty="0">
                <a:latin typeface="Arial" panose="020B0604020202020204" pitchFamily="34" charset="0"/>
                <a:cs typeface="Arial" panose="020B0604020202020204" pitchFamily="34" charset="0"/>
              </a:rPr>
              <a:t>Use case: </a:t>
            </a:r>
            <a:r>
              <a:rPr lang="en-US" sz="1800" dirty="0">
                <a:solidFill>
                  <a:srgbClr val="C00000"/>
                </a:solidFill>
                <a:latin typeface="Arial" panose="020B0604020202020204" pitchFamily="34" charset="0"/>
                <a:cs typeface="Arial" panose="020B0604020202020204" pitchFamily="34" charset="0"/>
              </a:rPr>
              <a:t>5</a:t>
            </a:r>
            <a:br>
              <a:rPr lang="en-US" sz="1800" dirty="0">
                <a:solidFill>
                  <a:srgbClr val="C00000"/>
                </a:solidFill>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Use case name: </a:t>
            </a:r>
            <a:r>
              <a:rPr lang="en-US" sz="1800" dirty="0">
                <a:solidFill>
                  <a:srgbClr val="C00000"/>
                </a:solidFill>
                <a:latin typeface="Arial" panose="020B0604020202020204" pitchFamily="34" charset="0"/>
                <a:cs typeface="Arial" panose="020B0604020202020204" pitchFamily="34" charset="0"/>
              </a:rPr>
              <a:t>payment.</a:t>
            </a:r>
            <a:br>
              <a:rPr lang="en-US" sz="1800" dirty="0">
                <a:solidFill>
                  <a:srgbClr val="C00000"/>
                </a:solidFill>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Priority: high</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Actor: </a:t>
            </a:r>
            <a:r>
              <a:rPr lang="en-US" sz="1800" dirty="0">
                <a:solidFill>
                  <a:srgbClr val="C00000"/>
                </a:solidFill>
                <a:latin typeface="Arial" panose="020B0604020202020204" pitchFamily="34" charset="0"/>
                <a:cs typeface="Arial" panose="020B0604020202020204" pitchFamily="34" charset="0"/>
              </a:rPr>
              <a:t>customer</a:t>
            </a:r>
            <a:br>
              <a:rPr lang="en-US" sz="1800" dirty="0">
                <a:solidFill>
                  <a:srgbClr val="C00000"/>
                </a:solidFill>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Description:</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t>
            </a:r>
            <a:r>
              <a:rPr lang="en-US" sz="1800" dirty="0">
                <a:solidFill>
                  <a:srgbClr val="C00000"/>
                </a:solidFill>
                <a:latin typeface="Arial" panose="020B0604020202020204" pitchFamily="34" charset="0"/>
                <a:cs typeface="Arial" panose="020B0604020202020204" pitchFamily="34" charset="0"/>
              </a:rPr>
              <a:t>A process in which the customer choose how to pay for supermarket</a:t>
            </a:r>
            <a:r>
              <a:rPr lang="en-US" sz="1800" dirty="0">
                <a:latin typeface="Arial" panose="020B0604020202020204" pitchFamily="34" charset="0"/>
                <a:cs typeface="Arial" panose="020B0604020202020204" pitchFamily="34" charset="0"/>
              </a:rPr>
              <a:t>.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Trigger:</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t>
            </a:r>
            <a:r>
              <a:rPr lang="en-US" sz="1800" dirty="0">
                <a:solidFill>
                  <a:srgbClr val="C00000"/>
                </a:solidFill>
                <a:latin typeface="Arial" panose="020B0604020202020204" pitchFamily="34" charset="0"/>
                <a:cs typeface="Arial" panose="020B0604020202020204" pitchFamily="34" charset="0"/>
              </a:rPr>
              <a:t>Pay to supermarket.</a:t>
            </a:r>
            <a:br>
              <a:rPr lang="en-US" sz="1800" dirty="0">
                <a:solidFill>
                  <a:srgbClr val="C00000"/>
                </a:solidFill>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Type: </a:t>
            </a:r>
            <a:r>
              <a:rPr lang="en-US" sz="1800" dirty="0">
                <a:solidFill>
                  <a:srgbClr val="C00000"/>
                </a:solidFill>
                <a:latin typeface="Arial" panose="020B0604020202020204" pitchFamily="34" charset="0"/>
                <a:cs typeface="Arial" panose="020B0604020202020204" pitchFamily="34" charset="0"/>
              </a:rPr>
              <a:t>external.</a:t>
            </a:r>
            <a:br>
              <a:rPr lang="en-US" sz="1800" dirty="0">
                <a:solidFill>
                  <a:srgbClr val="C00000"/>
                </a:solidFill>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Pre-condition:</a:t>
            </a:r>
            <a:br>
              <a:rPr lang="en-US" sz="1800" dirty="0">
                <a:latin typeface="Arial" panose="020B0604020202020204" pitchFamily="34" charset="0"/>
                <a:cs typeface="Arial" panose="020B0604020202020204" pitchFamily="34" charset="0"/>
              </a:rPr>
            </a:br>
            <a:r>
              <a:rPr lang="en-US" sz="1800" dirty="0">
                <a:solidFill>
                  <a:srgbClr val="C00000"/>
                </a:solidFill>
                <a:latin typeface="Arial" panose="020B0604020202020204" pitchFamily="34" charset="0"/>
                <a:cs typeface="Arial" panose="020B0604020202020204" pitchFamily="34" charset="0"/>
              </a:rPr>
              <a:t>If payment is cash ,customer will pays after he will take meal.</a:t>
            </a:r>
            <a:br>
              <a:rPr lang="en-US" sz="1800" dirty="0">
                <a:solidFill>
                  <a:srgbClr val="C00000"/>
                </a:solidFill>
                <a:latin typeface="Arial" panose="020B0604020202020204" pitchFamily="34" charset="0"/>
                <a:cs typeface="Arial" panose="020B0604020202020204" pitchFamily="34" charset="0"/>
              </a:rPr>
            </a:br>
            <a:r>
              <a:rPr lang="en-US" sz="1800" dirty="0">
                <a:solidFill>
                  <a:srgbClr val="C00000"/>
                </a:solidFill>
                <a:latin typeface="Arial" panose="020B0604020202020204" pitchFamily="34" charset="0"/>
                <a:cs typeface="Arial" panose="020B0604020202020204" pitchFamily="34" charset="0"/>
              </a:rPr>
              <a:t>If payment is credit card ,customer will pays before he will make order.</a:t>
            </a:r>
            <a:br>
              <a:rPr lang="en-US" sz="1800" dirty="0">
                <a:solidFill>
                  <a:srgbClr val="C00000"/>
                </a:solidFill>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Normal case:</a:t>
            </a:r>
            <a:br>
              <a:rPr lang="en-US" sz="1800" dirty="0">
                <a:latin typeface="Arial" panose="020B0604020202020204" pitchFamily="34" charset="0"/>
                <a:cs typeface="Arial" panose="020B0604020202020204" pitchFamily="34" charset="0"/>
              </a:rPr>
            </a:br>
            <a:r>
              <a:rPr lang="en-US" sz="1800" dirty="0">
                <a:solidFill>
                  <a:srgbClr val="C00000"/>
                </a:solidFill>
                <a:latin typeface="Arial" panose="020B0604020202020204" pitchFamily="34" charset="0"/>
                <a:cs typeface="Arial" panose="020B0604020202020204" pitchFamily="34" charset="0"/>
              </a:rPr>
              <a:t>Customer will determine how he will pay for supermarket </a:t>
            </a:r>
            <a:br>
              <a:rPr lang="en-US" sz="1800" dirty="0">
                <a:solidFill>
                  <a:srgbClr val="C00000"/>
                </a:solidFill>
                <a:latin typeface="Arial" panose="020B0604020202020204" pitchFamily="34" charset="0"/>
                <a:cs typeface="Arial" panose="020B0604020202020204" pitchFamily="34" charset="0"/>
              </a:rPr>
            </a:br>
            <a:br>
              <a:rPr lang="en-US" sz="1800" dirty="0">
                <a:solidFill>
                  <a:srgbClr val="C00000"/>
                </a:solidFill>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Post condition:</a:t>
            </a:r>
            <a:br>
              <a:rPr lang="en-US" sz="2000" dirty="0">
                <a:latin typeface="Arial" panose="020B0604020202020204" pitchFamily="34" charset="0"/>
                <a:cs typeface="Arial" panose="020B0604020202020204" pitchFamily="34" charset="0"/>
              </a:rPr>
            </a:br>
            <a:r>
              <a:rPr lang="en-US" sz="2000" dirty="0">
                <a:solidFill>
                  <a:srgbClr val="C00000"/>
                </a:solidFill>
                <a:latin typeface="Arial" panose="020B0604020202020204" pitchFamily="34" charset="0"/>
                <a:cs typeface="Arial" panose="020B0604020202020204" pitchFamily="34" charset="0"/>
              </a:rPr>
              <a:t>-If customer </a:t>
            </a:r>
            <a:r>
              <a:rPr lang="en-US" sz="2000" dirty="0" err="1">
                <a:solidFill>
                  <a:srgbClr val="C00000"/>
                </a:solidFill>
                <a:latin typeface="Arial" panose="020B0604020202020204" pitchFamily="34" charset="0"/>
                <a:cs typeface="Arial" panose="020B0604020202020204" pitchFamily="34" charset="0"/>
              </a:rPr>
              <a:t>payed</a:t>
            </a:r>
            <a:r>
              <a:rPr lang="en-US" sz="2000" dirty="0">
                <a:solidFill>
                  <a:srgbClr val="C00000"/>
                </a:solidFill>
                <a:latin typeface="Arial" panose="020B0604020202020204" pitchFamily="34" charset="0"/>
                <a:cs typeface="Arial" panose="020B0604020202020204" pitchFamily="34" charset="0"/>
              </a:rPr>
              <a:t> cash , delivery will get it.</a:t>
            </a:r>
            <a:br>
              <a:rPr lang="en-US" sz="2000" dirty="0">
                <a:solidFill>
                  <a:srgbClr val="C00000"/>
                </a:solidFill>
                <a:latin typeface="Arial" panose="020B0604020202020204" pitchFamily="34" charset="0"/>
                <a:cs typeface="Arial" panose="020B0604020202020204" pitchFamily="34" charset="0"/>
              </a:rPr>
            </a:br>
            <a:r>
              <a:rPr lang="en-US" sz="2000" dirty="0">
                <a:solidFill>
                  <a:srgbClr val="C00000"/>
                </a:solidFill>
                <a:latin typeface="Arial" panose="020B0604020202020204" pitchFamily="34" charset="0"/>
                <a:cs typeface="Arial" panose="020B0604020202020204" pitchFamily="34" charset="0"/>
              </a:rPr>
              <a:t>-If customer will pay credit card , system will send massage with confirmation payment.</a:t>
            </a:r>
            <a:br>
              <a:rPr lang="en-US" sz="2000" dirty="0">
                <a:solidFill>
                  <a:srgbClr val="C00000"/>
                </a:solidFill>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Alternative course:</a:t>
            </a:r>
            <a:br>
              <a:rPr lang="en-US" sz="2000" dirty="0">
                <a:latin typeface="Arial" panose="020B0604020202020204" pitchFamily="34" charset="0"/>
                <a:cs typeface="Arial" panose="020B0604020202020204" pitchFamily="34" charset="0"/>
              </a:rPr>
            </a:br>
            <a:r>
              <a:rPr lang="en-US" sz="2000" dirty="0">
                <a:solidFill>
                  <a:srgbClr val="C00000"/>
                </a:solidFill>
                <a:latin typeface="Arial" panose="020B0604020202020204" pitchFamily="34" charset="0"/>
                <a:cs typeface="Arial" panose="020B0604020202020204" pitchFamily="34" charset="0"/>
              </a:rPr>
              <a:t>Customer does not have the money in cash :-</a:t>
            </a:r>
            <a:br>
              <a:rPr lang="en-US" sz="2000" dirty="0">
                <a:solidFill>
                  <a:srgbClr val="C00000"/>
                </a:solidFill>
                <a:latin typeface="Arial" panose="020B0604020202020204" pitchFamily="34" charset="0"/>
                <a:cs typeface="Arial" panose="020B0604020202020204" pitchFamily="34" charset="0"/>
              </a:rPr>
            </a:br>
            <a:r>
              <a:rPr lang="en-US" sz="2000" dirty="0">
                <a:solidFill>
                  <a:srgbClr val="C00000"/>
                </a:solidFill>
                <a:latin typeface="Arial" panose="020B0604020202020204" pitchFamily="34" charset="0"/>
                <a:cs typeface="Arial" panose="020B0604020202020204" pitchFamily="34" charset="0"/>
              </a:rPr>
              <a:t>-pay money by credit card.</a:t>
            </a:r>
            <a:br>
              <a:rPr lang="en-US" sz="2000" dirty="0">
                <a:solidFill>
                  <a:srgbClr val="C00000"/>
                </a:solidFill>
                <a:latin typeface="Arial" panose="020B0604020202020204" pitchFamily="34" charset="0"/>
                <a:cs typeface="Arial" panose="020B0604020202020204" pitchFamily="34" charset="0"/>
              </a:rPr>
            </a:br>
            <a:br>
              <a:rPr lang="en-US" sz="2000" dirty="0">
                <a:solidFill>
                  <a:srgbClr val="C00000"/>
                </a:solidFill>
                <a:latin typeface="Arial" panose="020B0604020202020204" pitchFamily="34" charset="0"/>
                <a:cs typeface="Arial" panose="020B0604020202020204" pitchFamily="34" charset="0"/>
              </a:rPr>
            </a:br>
            <a:endParaRPr lang="en-US" sz="1800" dirty="0"/>
          </a:p>
        </p:txBody>
      </p:sp>
    </p:spTree>
    <p:extLst>
      <p:ext uri="{BB962C8B-B14F-4D97-AF65-F5344CB8AC3E}">
        <p14:creationId xmlns:p14="http://schemas.microsoft.com/office/powerpoint/2010/main" val="2410818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015F65-B5F1-DE48-C1E7-BD87EAFCBCAB}"/>
              </a:ext>
            </a:extLst>
          </p:cNvPr>
          <p:cNvSpPr>
            <a:spLocks noGrp="1"/>
          </p:cNvSpPr>
          <p:nvPr>
            <p:ph type="title"/>
          </p:nvPr>
        </p:nvSpPr>
        <p:spPr>
          <a:xfrm>
            <a:off x="1609723" y="0"/>
            <a:ext cx="10582275" cy="671290"/>
          </a:xfrm>
        </p:spPr>
        <p:txBody>
          <a:bodyPr>
            <a:normAutofit fontScale="90000"/>
          </a:bodyPr>
          <a:lstStyle/>
          <a:p>
            <a:r>
              <a:rPr lang="en-US" sz="4000" b="1" u="sng" dirty="0">
                <a:solidFill>
                  <a:schemeClr val="accent1">
                    <a:lumMod val="75000"/>
                  </a:schemeClr>
                </a:solidFill>
              </a:rPr>
              <a:t>Feasibility study</a:t>
            </a:r>
          </a:p>
        </p:txBody>
      </p:sp>
      <p:sp>
        <p:nvSpPr>
          <p:cNvPr id="3" name="Inhoud-plekhouer 2">
            <a:extLst>
              <a:ext uri="{FF2B5EF4-FFF2-40B4-BE49-F238E27FC236}">
                <a16:creationId xmlns:a16="http://schemas.microsoft.com/office/drawing/2014/main" id="{9965BA6D-7882-1B91-1465-3D564FDE8F2B}"/>
              </a:ext>
            </a:extLst>
          </p:cNvPr>
          <p:cNvSpPr>
            <a:spLocks noGrp="1"/>
          </p:cNvSpPr>
          <p:nvPr>
            <p:ph idx="1"/>
          </p:nvPr>
        </p:nvSpPr>
        <p:spPr>
          <a:xfrm>
            <a:off x="1609724" y="671290"/>
            <a:ext cx="10582275" cy="6186710"/>
          </a:xfrm>
        </p:spPr>
        <p:txBody>
          <a:bodyPr/>
          <a:lstStyle/>
          <a:p>
            <a:r>
              <a:rPr lang="en-US" sz="3600" b="1" cap="none" dirty="0">
                <a:solidFill>
                  <a:schemeClr val="accent1">
                    <a:lumMod val="75000"/>
                  </a:schemeClr>
                </a:solidFill>
                <a:latin typeface="Bell MT" panose="02020503060305020303" pitchFamily="18" charset="0"/>
              </a:rPr>
              <a:t>Technical feasibility  </a:t>
            </a:r>
          </a:p>
          <a:p>
            <a:r>
              <a:rPr lang="en-US" sz="3600" b="1" cap="none" dirty="0">
                <a:solidFill>
                  <a:schemeClr val="accent1">
                    <a:lumMod val="75000"/>
                  </a:schemeClr>
                </a:solidFill>
                <a:latin typeface="Bell MT" panose="02020503060305020303" pitchFamily="18" charset="0"/>
              </a:rPr>
              <a:t>Economic feasibility</a:t>
            </a:r>
          </a:p>
          <a:p>
            <a:r>
              <a:rPr lang="en-US" sz="3600" b="1" cap="none" dirty="0">
                <a:solidFill>
                  <a:schemeClr val="accent1">
                    <a:lumMod val="75000"/>
                  </a:schemeClr>
                </a:solidFill>
                <a:latin typeface="Bell MT" panose="02020503060305020303" pitchFamily="18" charset="0"/>
              </a:rPr>
              <a:t>Organizational feasibility</a:t>
            </a:r>
          </a:p>
          <a:p>
            <a:endParaRPr lang="en-US" dirty="0"/>
          </a:p>
        </p:txBody>
      </p:sp>
    </p:spTree>
    <p:extLst>
      <p:ext uri="{BB962C8B-B14F-4D97-AF65-F5344CB8AC3E}">
        <p14:creationId xmlns:p14="http://schemas.microsoft.com/office/powerpoint/2010/main" val="1906782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E0DC2F-2D91-812C-0E13-45350CB6D13F}"/>
              </a:ext>
            </a:extLst>
          </p:cNvPr>
          <p:cNvSpPr>
            <a:spLocks noGrp="1"/>
          </p:cNvSpPr>
          <p:nvPr>
            <p:ph type="title"/>
          </p:nvPr>
        </p:nvSpPr>
        <p:spPr>
          <a:xfrm>
            <a:off x="1818641" y="95790"/>
            <a:ext cx="9005252" cy="850988"/>
          </a:xfrm>
        </p:spPr>
        <p:txBody>
          <a:bodyPr/>
          <a:lstStyle/>
          <a:p>
            <a:r>
              <a:rPr lang="en-US" sz="3600" b="1" dirty="0">
                <a:solidFill>
                  <a:schemeClr val="accent1">
                    <a:lumMod val="75000"/>
                  </a:schemeClr>
                </a:solidFill>
                <a:latin typeface="Arial" panose="020B0604020202020204" pitchFamily="34" charset="0"/>
                <a:cs typeface="Arial" panose="020B0604020202020204" pitchFamily="34" charset="0"/>
              </a:rPr>
              <a:t>Technical feasibility</a:t>
            </a:r>
            <a:endParaRPr lang="en-US" dirty="0">
              <a:solidFill>
                <a:schemeClr val="accent1">
                  <a:lumMod val="75000"/>
                </a:schemeClr>
              </a:solidFill>
            </a:endParaRPr>
          </a:p>
        </p:txBody>
      </p:sp>
      <p:sp>
        <p:nvSpPr>
          <p:cNvPr id="3" name="Inhoud-plekhouer 2">
            <a:extLst>
              <a:ext uri="{FF2B5EF4-FFF2-40B4-BE49-F238E27FC236}">
                <a16:creationId xmlns:a16="http://schemas.microsoft.com/office/drawing/2014/main" id="{FB86E36C-7315-6A25-2F50-A6BCBE5FFCF3}"/>
              </a:ext>
            </a:extLst>
          </p:cNvPr>
          <p:cNvSpPr>
            <a:spLocks noGrp="1"/>
          </p:cNvSpPr>
          <p:nvPr>
            <p:ph idx="1"/>
          </p:nvPr>
        </p:nvSpPr>
        <p:spPr>
          <a:xfrm>
            <a:off x="1818641" y="946778"/>
            <a:ext cx="10373359" cy="5911222"/>
          </a:xfrm>
        </p:spPr>
        <p:txBody>
          <a:bodyPr/>
          <a:lstStyle/>
          <a:p>
            <a:r>
              <a:rPr lang="en-US" b="1" cap="none" dirty="0">
                <a:solidFill>
                  <a:srgbClr val="FF0000"/>
                </a:solidFill>
                <a:latin typeface="Arial" panose="020B0604020202020204" pitchFamily="34" charset="0"/>
                <a:cs typeface="Arial" panose="020B0604020202020204" pitchFamily="34" charset="0"/>
              </a:rPr>
              <a:t>Familiarity with technology</a:t>
            </a:r>
            <a:r>
              <a:rPr lang="en-US" dirty="0">
                <a:solidFill>
                  <a:srgbClr val="FF0000"/>
                </a:solidFill>
              </a:rPr>
              <a:t>:</a:t>
            </a:r>
          </a:p>
          <a:p>
            <a:r>
              <a:rPr lang="en-US" b="1" cap="none" dirty="0">
                <a:latin typeface="Arial" panose="020B0604020202020204" pitchFamily="34" charset="0"/>
                <a:cs typeface="Arial" panose="020B0604020202020204" pitchFamily="34" charset="0"/>
              </a:rPr>
              <a:t>Our team has good experiences and sufficient knowledge to deal with technology and web application, and if they do not have sufficient experience in web application, we will give them sufficient training and courses on how to deal with web application.</a:t>
            </a:r>
          </a:p>
          <a:p>
            <a:r>
              <a:rPr lang="en-US" b="1" cap="none" dirty="0">
                <a:solidFill>
                  <a:srgbClr val="FF0000"/>
                </a:solidFill>
                <a:latin typeface="Arial" panose="020B0604020202020204" pitchFamily="34" charset="0"/>
                <a:cs typeface="Arial" panose="020B0604020202020204" pitchFamily="34" charset="0"/>
              </a:rPr>
              <a:t>compatibility:</a:t>
            </a:r>
          </a:p>
          <a:p>
            <a:r>
              <a:rPr lang="en-US" b="1" cap="none" dirty="0">
                <a:latin typeface="Arial" panose="020B0604020202020204" pitchFamily="34" charset="0"/>
                <a:cs typeface="Arial" panose="020B0604020202020204" pitchFamily="34" charset="0"/>
              </a:rPr>
              <a:t>The system integrate with servers (computers)  and web application and GPS device and food inside the supermarket and</a:t>
            </a:r>
          </a:p>
          <a:p>
            <a:r>
              <a:rPr lang="en-US" b="1" cap="none" dirty="0">
                <a:solidFill>
                  <a:srgbClr val="FF0000"/>
                </a:solidFill>
                <a:latin typeface="Arial" panose="020B0604020202020204" pitchFamily="34" charset="0"/>
                <a:cs typeface="Arial" panose="020B0604020202020204" pitchFamily="34" charset="0"/>
              </a:rPr>
              <a:t>Project Size :  </a:t>
            </a:r>
          </a:p>
          <a:p>
            <a:r>
              <a:rPr lang="en-US" dirty="0"/>
              <a:t> </a:t>
            </a:r>
            <a:r>
              <a:rPr lang="en-US" b="1" cap="none" dirty="0">
                <a:latin typeface="Arial" panose="020B0604020202020204" pitchFamily="34" charset="0"/>
                <a:cs typeface="Arial" panose="020B0604020202020204" pitchFamily="34" charset="0"/>
              </a:rPr>
              <a:t>Medium project not have more risk (because it is easy to use because of the instructions on how to use it correctly and because it saves time and effort).</a:t>
            </a:r>
            <a:endParaRPr lang="ar-EG" b="1" cap="none" dirty="0">
              <a:latin typeface="Arial" panose="020B0604020202020204" pitchFamily="34" charset="0"/>
              <a:cs typeface="Arial" panose="020B0604020202020204" pitchFamily="34" charset="0"/>
            </a:endParaRPr>
          </a:p>
          <a:p>
            <a:r>
              <a:rPr lang="en-US" sz="2000" b="1" cap="none" dirty="0">
                <a:solidFill>
                  <a:srgbClr val="FF0000"/>
                </a:solidFill>
                <a:latin typeface="Arial" panose="020B0604020202020204" pitchFamily="34" charset="0"/>
                <a:cs typeface="Arial" panose="020B0604020202020204" pitchFamily="34" charset="0"/>
              </a:rPr>
              <a:t>Familiarity with Application:</a:t>
            </a:r>
          </a:p>
          <a:p>
            <a:r>
              <a:rPr lang="en-US" sz="2000" b="1" cap="none" dirty="0">
                <a:latin typeface="Arial" panose="020B0604020202020204" pitchFamily="34" charset="0"/>
                <a:cs typeface="Arial" panose="020B0604020202020204" pitchFamily="34" charset="0"/>
              </a:rPr>
              <a:t>We should have aware of working process of communication with supermarket management system.</a:t>
            </a:r>
          </a:p>
          <a:p>
            <a:endParaRPr lang="en-US" dirty="0"/>
          </a:p>
        </p:txBody>
      </p:sp>
    </p:spTree>
    <p:extLst>
      <p:ext uri="{BB962C8B-B14F-4D97-AF65-F5344CB8AC3E}">
        <p14:creationId xmlns:p14="http://schemas.microsoft.com/office/powerpoint/2010/main" val="1581643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1CE993-2923-972F-ED44-993755FF6F36}"/>
              </a:ext>
            </a:extLst>
          </p:cNvPr>
          <p:cNvSpPr>
            <a:spLocks noGrp="1"/>
          </p:cNvSpPr>
          <p:nvPr>
            <p:ph type="title"/>
          </p:nvPr>
        </p:nvSpPr>
        <p:spPr>
          <a:xfrm>
            <a:off x="2011680" y="599440"/>
            <a:ext cx="9492933" cy="1305560"/>
          </a:xfrm>
        </p:spPr>
        <p:txBody>
          <a:bodyPr/>
          <a:lstStyle/>
          <a:p>
            <a:r>
              <a:rPr lang="en-US" b="1" dirty="0">
                <a:solidFill>
                  <a:schemeClr val="accent1"/>
                </a:solidFill>
              </a:rPr>
              <a:t>Economical</a:t>
            </a:r>
            <a:r>
              <a:rPr lang="en-US" dirty="0">
                <a:solidFill>
                  <a:schemeClr val="accent1"/>
                </a:solidFill>
              </a:rPr>
              <a:t> </a:t>
            </a:r>
            <a:r>
              <a:rPr lang="en-US" b="1" dirty="0">
                <a:solidFill>
                  <a:schemeClr val="accent1"/>
                </a:solidFill>
              </a:rPr>
              <a:t>feasibility</a:t>
            </a:r>
          </a:p>
        </p:txBody>
      </p:sp>
      <p:graphicFrame>
        <p:nvGraphicFramePr>
          <p:cNvPr id="8" name="Tabel 8">
            <a:extLst>
              <a:ext uri="{FF2B5EF4-FFF2-40B4-BE49-F238E27FC236}">
                <a16:creationId xmlns:a16="http://schemas.microsoft.com/office/drawing/2014/main" id="{779473C3-E870-6AA9-4F83-7031DCE62CD5}"/>
              </a:ext>
            </a:extLst>
          </p:cNvPr>
          <p:cNvGraphicFramePr>
            <a:graphicFrameLocks noGrp="1"/>
          </p:cNvGraphicFramePr>
          <p:nvPr>
            <p:ph idx="1"/>
            <p:extLst>
              <p:ext uri="{D42A27DB-BD31-4B8C-83A1-F6EECF244321}">
                <p14:modId xmlns:p14="http://schemas.microsoft.com/office/powerpoint/2010/main" val="1455692292"/>
              </p:ext>
            </p:extLst>
          </p:nvPr>
        </p:nvGraphicFramePr>
        <p:xfrm>
          <a:off x="1412240" y="1554480"/>
          <a:ext cx="10092372" cy="4775200"/>
        </p:xfrm>
        <a:graphic>
          <a:graphicData uri="http://schemas.openxmlformats.org/drawingml/2006/table">
            <a:tbl>
              <a:tblPr firstRow="1" bandRow="1">
                <a:tableStyleId>{5C22544A-7EE6-4342-B048-85BDC9FD1C3A}</a:tableStyleId>
              </a:tblPr>
              <a:tblGrid>
                <a:gridCol w="1682062">
                  <a:extLst>
                    <a:ext uri="{9D8B030D-6E8A-4147-A177-3AD203B41FA5}">
                      <a16:colId xmlns:a16="http://schemas.microsoft.com/office/drawing/2014/main" val="3073996327"/>
                    </a:ext>
                  </a:extLst>
                </a:gridCol>
                <a:gridCol w="1682062">
                  <a:extLst>
                    <a:ext uri="{9D8B030D-6E8A-4147-A177-3AD203B41FA5}">
                      <a16:colId xmlns:a16="http://schemas.microsoft.com/office/drawing/2014/main" val="629941169"/>
                    </a:ext>
                  </a:extLst>
                </a:gridCol>
                <a:gridCol w="1682062">
                  <a:extLst>
                    <a:ext uri="{9D8B030D-6E8A-4147-A177-3AD203B41FA5}">
                      <a16:colId xmlns:a16="http://schemas.microsoft.com/office/drawing/2014/main" val="2799160402"/>
                    </a:ext>
                  </a:extLst>
                </a:gridCol>
                <a:gridCol w="1682062">
                  <a:extLst>
                    <a:ext uri="{9D8B030D-6E8A-4147-A177-3AD203B41FA5}">
                      <a16:colId xmlns:a16="http://schemas.microsoft.com/office/drawing/2014/main" val="390393152"/>
                    </a:ext>
                  </a:extLst>
                </a:gridCol>
                <a:gridCol w="1682062">
                  <a:extLst>
                    <a:ext uri="{9D8B030D-6E8A-4147-A177-3AD203B41FA5}">
                      <a16:colId xmlns:a16="http://schemas.microsoft.com/office/drawing/2014/main" val="27828001"/>
                    </a:ext>
                  </a:extLst>
                </a:gridCol>
                <a:gridCol w="1682062">
                  <a:extLst>
                    <a:ext uri="{9D8B030D-6E8A-4147-A177-3AD203B41FA5}">
                      <a16:colId xmlns:a16="http://schemas.microsoft.com/office/drawing/2014/main" val="2262125096"/>
                    </a:ext>
                  </a:extLst>
                </a:gridCol>
              </a:tblGrid>
              <a:tr h="873760">
                <a:tc>
                  <a:txBody>
                    <a:bodyPr/>
                    <a:lstStyle/>
                    <a:p>
                      <a:endParaRPr lang="en-US" dirty="0"/>
                    </a:p>
                  </a:txBody>
                  <a:tcPr/>
                </a:tc>
                <a:tc>
                  <a:txBody>
                    <a:bodyPr/>
                    <a:lstStyle/>
                    <a:p>
                      <a:r>
                        <a:rPr lang="en-US" dirty="0"/>
                        <a:t>  </a:t>
                      </a:r>
                    </a:p>
                    <a:p>
                      <a:r>
                        <a:rPr lang="en-US" sz="2000" dirty="0"/>
                        <a:t>    YEAR 0</a:t>
                      </a:r>
                    </a:p>
                  </a:txBody>
                  <a:tcPr/>
                </a:tc>
                <a:tc>
                  <a:txBody>
                    <a:bodyPr/>
                    <a:lstStyle/>
                    <a:p>
                      <a:endParaRPr lang="en-US" dirty="0"/>
                    </a:p>
                    <a:p>
                      <a:r>
                        <a:rPr lang="en-US" sz="2400" dirty="0"/>
                        <a:t>   YEAR 1</a:t>
                      </a:r>
                    </a:p>
                  </a:txBody>
                  <a:tcPr/>
                </a:tc>
                <a:tc>
                  <a:txBody>
                    <a:bodyPr/>
                    <a:lstStyle/>
                    <a:p>
                      <a:endParaRPr lang="en-US" dirty="0"/>
                    </a:p>
                    <a:p>
                      <a:r>
                        <a:rPr lang="en-US" sz="2400" dirty="0"/>
                        <a:t>   YEAR 2</a:t>
                      </a:r>
                    </a:p>
                  </a:txBody>
                  <a:tcPr/>
                </a:tc>
                <a:tc>
                  <a:txBody>
                    <a:bodyPr/>
                    <a:lstStyle/>
                    <a:p>
                      <a:endParaRPr lang="en-US" dirty="0"/>
                    </a:p>
                    <a:p>
                      <a:r>
                        <a:rPr lang="en-US" sz="2400" dirty="0"/>
                        <a:t>    YEAR 3</a:t>
                      </a:r>
                    </a:p>
                  </a:txBody>
                  <a:tcPr/>
                </a:tc>
                <a:tc>
                  <a:txBody>
                    <a:bodyPr/>
                    <a:lstStyle/>
                    <a:p>
                      <a:r>
                        <a:rPr lang="en-US" dirty="0"/>
                        <a:t> </a:t>
                      </a:r>
                    </a:p>
                    <a:p>
                      <a:r>
                        <a:rPr lang="en-US" dirty="0"/>
                        <a:t>    </a:t>
                      </a:r>
                      <a:r>
                        <a:rPr lang="en-US" sz="2400" b="1" dirty="0"/>
                        <a:t>YEAR 4</a:t>
                      </a:r>
                      <a:endParaRPr lang="en-US" b="1" dirty="0"/>
                    </a:p>
                  </a:txBody>
                  <a:tcPr/>
                </a:tc>
                <a:extLst>
                  <a:ext uri="{0D108BD9-81ED-4DB2-BD59-A6C34878D82A}">
                    <a16:rowId xmlns:a16="http://schemas.microsoft.com/office/drawing/2014/main" val="1563470934"/>
                  </a:ext>
                </a:extLst>
              </a:tr>
              <a:tr h="873760">
                <a:tc>
                  <a:txBody>
                    <a:bodyPr/>
                    <a:lstStyle/>
                    <a:p>
                      <a:r>
                        <a:rPr lang="en-US" sz="2400" b="1" dirty="0"/>
                        <a:t>Total</a:t>
                      </a:r>
                    </a:p>
                    <a:p>
                      <a:r>
                        <a:rPr lang="en-US" sz="2400" b="1" dirty="0"/>
                        <a:t>benefits</a:t>
                      </a:r>
                    </a:p>
                  </a:txBody>
                  <a:tcPr/>
                </a:tc>
                <a:tc>
                  <a:txBody>
                    <a:bodyPr/>
                    <a:lstStyle/>
                    <a:p>
                      <a:endParaRPr lang="en-US"/>
                    </a:p>
                  </a:txBody>
                  <a:tcPr/>
                </a:tc>
                <a:tc>
                  <a:txBody>
                    <a:bodyPr/>
                    <a:lstStyle/>
                    <a:p>
                      <a:r>
                        <a:rPr lang="en-US" sz="2400" b="1" dirty="0"/>
                        <a:t>3000</a:t>
                      </a:r>
                    </a:p>
                  </a:txBody>
                  <a:tcPr/>
                </a:tc>
                <a:tc>
                  <a:txBody>
                    <a:bodyPr/>
                    <a:lstStyle/>
                    <a:p>
                      <a:r>
                        <a:rPr lang="en-US" sz="2400" b="1" dirty="0"/>
                        <a:t>2200</a:t>
                      </a:r>
                    </a:p>
                  </a:txBody>
                  <a:tcPr/>
                </a:tc>
                <a:tc>
                  <a:txBody>
                    <a:bodyPr/>
                    <a:lstStyle/>
                    <a:p>
                      <a:r>
                        <a:rPr lang="en-US" sz="2400" b="1" dirty="0"/>
                        <a:t>6000</a:t>
                      </a:r>
                    </a:p>
                  </a:txBody>
                  <a:tcPr/>
                </a:tc>
                <a:tc>
                  <a:txBody>
                    <a:bodyPr/>
                    <a:lstStyle/>
                    <a:p>
                      <a:r>
                        <a:rPr lang="en-US" sz="2400" b="1" dirty="0"/>
                        <a:t>11200</a:t>
                      </a:r>
                    </a:p>
                  </a:txBody>
                  <a:tcPr/>
                </a:tc>
                <a:extLst>
                  <a:ext uri="{0D108BD9-81ED-4DB2-BD59-A6C34878D82A}">
                    <a16:rowId xmlns:a16="http://schemas.microsoft.com/office/drawing/2014/main" val="2244961179"/>
                  </a:ext>
                </a:extLst>
              </a:tr>
              <a:tr h="873760">
                <a:tc>
                  <a:txBody>
                    <a:bodyPr/>
                    <a:lstStyle/>
                    <a:p>
                      <a:r>
                        <a:rPr lang="en-US" sz="2400" b="1" i="1" dirty="0"/>
                        <a:t>Total</a:t>
                      </a:r>
                    </a:p>
                    <a:p>
                      <a:r>
                        <a:rPr lang="en-US" sz="2400" b="1" i="1" dirty="0"/>
                        <a:t>costs</a:t>
                      </a:r>
                    </a:p>
                  </a:txBody>
                  <a:tcPr/>
                </a:tc>
                <a:tc>
                  <a:txBody>
                    <a:bodyPr/>
                    <a:lstStyle/>
                    <a:p>
                      <a:r>
                        <a:rPr lang="en-US" sz="2800" b="1" dirty="0"/>
                        <a:t>2080</a:t>
                      </a:r>
                    </a:p>
                  </a:txBody>
                  <a:tcPr/>
                </a:tc>
                <a:tc>
                  <a:txBody>
                    <a:bodyPr/>
                    <a:lstStyle/>
                    <a:p>
                      <a:r>
                        <a:rPr lang="en-US" sz="2400" b="1" dirty="0"/>
                        <a:t>1120</a:t>
                      </a:r>
                    </a:p>
                  </a:txBody>
                  <a:tcPr/>
                </a:tc>
                <a:tc>
                  <a:txBody>
                    <a:bodyPr/>
                    <a:lstStyle/>
                    <a:p>
                      <a:r>
                        <a:rPr lang="en-US" sz="2400" b="1" dirty="0"/>
                        <a:t>1800</a:t>
                      </a:r>
                    </a:p>
                  </a:txBody>
                  <a:tcPr/>
                </a:tc>
                <a:tc>
                  <a:txBody>
                    <a:bodyPr/>
                    <a:lstStyle/>
                    <a:p>
                      <a:r>
                        <a:rPr lang="en-US" sz="2400" b="1" dirty="0"/>
                        <a:t>3500</a:t>
                      </a:r>
                    </a:p>
                  </a:txBody>
                  <a:tcPr/>
                </a:tc>
                <a:tc>
                  <a:txBody>
                    <a:bodyPr/>
                    <a:lstStyle/>
                    <a:p>
                      <a:r>
                        <a:rPr lang="en-US" sz="2400" b="1" dirty="0"/>
                        <a:t>8500</a:t>
                      </a:r>
                    </a:p>
                  </a:txBody>
                  <a:tcPr/>
                </a:tc>
                <a:extLst>
                  <a:ext uri="{0D108BD9-81ED-4DB2-BD59-A6C34878D82A}">
                    <a16:rowId xmlns:a16="http://schemas.microsoft.com/office/drawing/2014/main" val="3977250077"/>
                  </a:ext>
                </a:extLst>
              </a:tr>
              <a:tr h="965200">
                <a:tc>
                  <a:txBody>
                    <a:bodyPr/>
                    <a:lstStyle/>
                    <a:p>
                      <a:r>
                        <a:rPr lang="en-US" sz="2000" b="1" dirty="0"/>
                        <a:t>Net</a:t>
                      </a:r>
                    </a:p>
                    <a:p>
                      <a:r>
                        <a:rPr lang="en-US" sz="2000" b="1" dirty="0"/>
                        <a:t>benefits</a:t>
                      </a:r>
                    </a:p>
                  </a:txBody>
                  <a:tcPr/>
                </a:tc>
                <a:tc>
                  <a:txBody>
                    <a:bodyPr/>
                    <a:lstStyle/>
                    <a:p>
                      <a:r>
                        <a:rPr lang="en-US" sz="2800" b="1" dirty="0"/>
                        <a:t>2080</a:t>
                      </a:r>
                    </a:p>
                  </a:txBody>
                  <a:tcPr/>
                </a:tc>
                <a:tc>
                  <a:txBody>
                    <a:bodyPr/>
                    <a:lstStyle/>
                    <a:p>
                      <a:r>
                        <a:rPr lang="en-US" sz="2400" b="1" dirty="0"/>
                        <a:t>1880</a:t>
                      </a:r>
                    </a:p>
                  </a:txBody>
                  <a:tcPr/>
                </a:tc>
                <a:tc>
                  <a:txBody>
                    <a:bodyPr/>
                    <a:lstStyle/>
                    <a:p>
                      <a:r>
                        <a:rPr lang="en-US" sz="2400" b="1" dirty="0"/>
                        <a:t>400</a:t>
                      </a:r>
                    </a:p>
                  </a:txBody>
                  <a:tcPr/>
                </a:tc>
                <a:tc>
                  <a:txBody>
                    <a:bodyPr/>
                    <a:lstStyle/>
                    <a:p>
                      <a:r>
                        <a:rPr lang="en-US" sz="2400" b="1" dirty="0"/>
                        <a:t>2500</a:t>
                      </a:r>
                    </a:p>
                  </a:txBody>
                  <a:tcPr/>
                </a:tc>
                <a:tc>
                  <a:txBody>
                    <a:bodyPr/>
                    <a:lstStyle/>
                    <a:p>
                      <a:r>
                        <a:rPr lang="en-US" sz="2400" b="1" dirty="0"/>
                        <a:t>2700</a:t>
                      </a:r>
                    </a:p>
                  </a:txBody>
                  <a:tcPr/>
                </a:tc>
                <a:extLst>
                  <a:ext uri="{0D108BD9-81ED-4DB2-BD59-A6C34878D82A}">
                    <a16:rowId xmlns:a16="http://schemas.microsoft.com/office/drawing/2014/main" val="3883069568"/>
                  </a:ext>
                </a:extLst>
              </a:tr>
              <a:tr h="873760">
                <a:tc>
                  <a:txBody>
                    <a:bodyPr/>
                    <a:lstStyle/>
                    <a:p>
                      <a:pPr algn="l" rtl="1"/>
                      <a:r>
                        <a:rPr lang="en-US" sz="1800" b="1" dirty="0">
                          <a:solidFill>
                            <a:schemeClr val="tx1"/>
                          </a:solidFill>
                        </a:rPr>
                        <a:t>Cumulative</a:t>
                      </a:r>
                    </a:p>
                    <a:p>
                      <a:pPr algn="l" rtl="1"/>
                      <a:r>
                        <a:rPr lang="en-US" sz="1800" b="1" dirty="0">
                          <a:solidFill>
                            <a:schemeClr val="tx1"/>
                          </a:solidFill>
                        </a:rPr>
                        <a:t>Net Cash</a:t>
                      </a:r>
                      <a:r>
                        <a:rPr lang="en-US" sz="1800" b="1" baseline="0" dirty="0">
                          <a:solidFill>
                            <a:schemeClr val="tx1"/>
                          </a:solidFill>
                        </a:rPr>
                        <a:t> Flow </a:t>
                      </a:r>
                      <a:endParaRPr lang="ar-EG" sz="1800" b="1" dirty="0">
                        <a:solidFill>
                          <a:schemeClr val="tx1"/>
                        </a:solidFill>
                      </a:endParaRPr>
                    </a:p>
                    <a:p>
                      <a:endParaRPr lang="en-US" dirty="0"/>
                    </a:p>
                  </a:txBody>
                  <a:tcPr/>
                </a:tc>
                <a:tc>
                  <a:txBody>
                    <a:bodyPr/>
                    <a:lstStyle/>
                    <a:p>
                      <a:r>
                        <a:rPr lang="en-US" sz="2800" b="1" dirty="0"/>
                        <a:t>2080</a:t>
                      </a:r>
                    </a:p>
                  </a:txBody>
                  <a:tcPr/>
                </a:tc>
                <a:tc>
                  <a:txBody>
                    <a:bodyPr/>
                    <a:lstStyle/>
                    <a:p>
                      <a:r>
                        <a:rPr lang="en-US" sz="2400" b="1" dirty="0"/>
                        <a:t>200</a:t>
                      </a:r>
                    </a:p>
                  </a:txBody>
                  <a:tcPr/>
                </a:tc>
                <a:tc>
                  <a:txBody>
                    <a:bodyPr/>
                    <a:lstStyle/>
                    <a:p>
                      <a:r>
                        <a:rPr lang="en-US" sz="2400" b="1" dirty="0"/>
                        <a:t>200</a:t>
                      </a:r>
                    </a:p>
                  </a:txBody>
                  <a:tcPr/>
                </a:tc>
                <a:tc>
                  <a:txBody>
                    <a:bodyPr/>
                    <a:lstStyle/>
                    <a:p>
                      <a:r>
                        <a:rPr lang="en-US" sz="2400" b="1" dirty="0"/>
                        <a:t>2700</a:t>
                      </a:r>
                    </a:p>
                  </a:txBody>
                  <a:tcPr/>
                </a:tc>
                <a:tc>
                  <a:txBody>
                    <a:bodyPr/>
                    <a:lstStyle/>
                    <a:p>
                      <a:endParaRPr lang="en-US" dirty="0"/>
                    </a:p>
                  </a:txBody>
                  <a:tcPr/>
                </a:tc>
                <a:extLst>
                  <a:ext uri="{0D108BD9-81ED-4DB2-BD59-A6C34878D82A}">
                    <a16:rowId xmlns:a16="http://schemas.microsoft.com/office/drawing/2014/main" val="3854111585"/>
                  </a:ext>
                </a:extLst>
              </a:tr>
            </a:tbl>
          </a:graphicData>
        </a:graphic>
      </p:graphicFrame>
      <p:sp>
        <p:nvSpPr>
          <p:cNvPr id="9" name="Pyltjie: Op 8">
            <a:extLst>
              <a:ext uri="{FF2B5EF4-FFF2-40B4-BE49-F238E27FC236}">
                <a16:creationId xmlns:a16="http://schemas.microsoft.com/office/drawing/2014/main" id="{FF538402-D1AB-730A-0B4E-03DFAF45157C}"/>
              </a:ext>
            </a:extLst>
          </p:cNvPr>
          <p:cNvSpPr/>
          <p:nvPr/>
        </p:nvSpPr>
        <p:spPr>
          <a:xfrm>
            <a:off x="2592925" y="3992880"/>
            <a:ext cx="221395" cy="50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2872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DFF2D71-AE37-8EBE-CD97-F204A305E3AB}"/>
              </a:ext>
            </a:extLst>
          </p:cNvPr>
          <p:cNvSpPr>
            <a:spLocks noGrp="1"/>
          </p:cNvSpPr>
          <p:nvPr>
            <p:ph type="title"/>
          </p:nvPr>
        </p:nvSpPr>
        <p:spPr>
          <a:xfrm>
            <a:off x="1513840" y="650240"/>
            <a:ext cx="10596880" cy="6207760"/>
          </a:xfrm>
        </p:spPr>
        <p:txBody>
          <a:bodyPr/>
          <a:lstStyle/>
          <a:p>
            <a:r>
              <a:rPr lang="en-US" sz="3600" dirty="0">
                <a:solidFill>
                  <a:schemeClr val="accent1"/>
                </a:solidFill>
                <a:latin typeface="Arial" panose="020B0604020202020204" pitchFamily="34" charset="0"/>
                <a:cs typeface="Arial" panose="020B0604020202020204" pitchFamily="34" charset="0"/>
              </a:rPr>
              <a:t>B.E.P=YEARS NAGATIVE +(YEAR NET CASH – YEAR COMM)/YEAR COMM</a:t>
            </a:r>
            <a:br>
              <a:rPr lang="ar-EG" sz="3600" dirty="0">
                <a:solidFill>
                  <a:schemeClr val="accent1"/>
                </a:solidFill>
                <a:latin typeface="Arial" panose="020B0604020202020204" pitchFamily="34" charset="0"/>
                <a:cs typeface="Arial" panose="020B0604020202020204" pitchFamily="34" charset="0"/>
              </a:rPr>
            </a:br>
            <a:br>
              <a:rPr lang="en-US" sz="3600" dirty="0">
                <a:solidFill>
                  <a:schemeClr val="accent1"/>
                </a:solidFill>
                <a:latin typeface="Arial" panose="020B0604020202020204" pitchFamily="34" charset="0"/>
                <a:cs typeface="Arial" panose="020B0604020202020204" pitchFamily="34" charset="0"/>
              </a:rPr>
            </a:br>
            <a:r>
              <a:rPr lang="en-US" sz="3600" dirty="0">
                <a:solidFill>
                  <a:schemeClr val="accent1"/>
                </a:solidFill>
                <a:latin typeface="Arial" panose="020B0604020202020204" pitchFamily="34" charset="0"/>
                <a:cs typeface="Arial" panose="020B0604020202020204" pitchFamily="34" charset="0"/>
              </a:rPr>
              <a:t>B.E.P=1+(400-200)/400=1.5</a:t>
            </a:r>
            <a:br>
              <a:rPr lang="en-US" sz="3600" dirty="0">
                <a:solidFill>
                  <a:schemeClr val="accent1"/>
                </a:solidFill>
                <a:latin typeface="Arial" panose="020B0604020202020204" pitchFamily="34" charset="0"/>
                <a:cs typeface="Arial" panose="020B0604020202020204" pitchFamily="34" charset="0"/>
              </a:rPr>
            </a:br>
            <a:br>
              <a:rPr lang="en-US" sz="3600" dirty="0">
                <a:solidFill>
                  <a:schemeClr val="accent1"/>
                </a:solidFill>
                <a:latin typeface="Arial" panose="020B0604020202020204" pitchFamily="34" charset="0"/>
                <a:cs typeface="Arial" panose="020B0604020202020204" pitchFamily="34" charset="0"/>
              </a:rPr>
            </a:br>
            <a:r>
              <a:rPr lang="en-US" sz="3600" dirty="0">
                <a:solidFill>
                  <a:schemeClr val="accent1"/>
                </a:solidFill>
                <a:latin typeface="Arial" panose="020B0604020202020204" pitchFamily="34" charset="0"/>
                <a:cs typeface="Arial" panose="020B0604020202020204" pitchFamily="34" charset="0"/>
              </a:rPr>
              <a:t>ROI=(TOTAL BENEFIT-TOTAL COST )/TOTAL COST </a:t>
            </a:r>
            <a:br>
              <a:rPr lang="en-US" sz="3600" dirty="0">
                <a:solidFill>
                  <a:schemeClr val="accent1"/>
                </a:solidFill>
                <a:latin typeface="Arial" panose="020B0604020202020204" pitchFamily="34" charset="0"/>
                <a:cs typeface="Arial" panose="020B0604020202020204" pitchFamily="34" charset="0"/>
              </a:rPr>
            </a:br>
            <a:br>
              <a:rPr lang="en-US" sz="3600" dirty="0">
                <a:solidFill>
                  <a:schemeClr val="accent1"/>
                </a:solidFill>
                <a:latin typeface="Arial" panose="020B0604020202020204" pitchFamily="34" charset="0"/>
                <a:cs typeface="Arial" panose="020B0604020202020204" pitchFamily="34" charset="0"/>
              </a:rPr>
            </a:br>
            <a:r>
              <a:rPr lang="en-US" sz="3600" dirty="0">
                <a:solidFill>
                  <a:schemeClr val="accent1"/>
                </a:solidFill>
                <a:latin typeface="Arial" panose="020B0604020202020204" pitchFamily="34" charset="0"/>
                <a:cs typeface="Arial" panose="020B0604020202020204" pitchFamily="34" charset="0"/>
              </a:rPr>
              <a:t>ROI=(11200-8500)/8500  =31%</a:t>
            </a:r>
            <a:endParaRPr lang="en-US" dirty="0">
              <a:solidFill>
                <a:schemeClr val="accent1"/>
              </a:solidFill>
            </a:endParaRPr>
          </a:p>
        </p:txBody>
      </p:sp>
    </p:spTree>
    <p:extLst>
      <p:ext uri="{BB962C8B-B14F-4D97-AF65-F5344CB8AC3E}">
        <p14:creationId xmlns:p14="http://schemas.microsoft.com/office/powerpoint/2010/main" val="2870488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9CA018-221E-CBC7-22C0-204D13894C8F}"/>
              </a:ext>
            </a:extLst>
          </p:cNvPr>
          <p:cNvSpPr>
            <a:spLocks noGrp="1"/>
          </p:cNvSpPr>
          <p:nvPr>
            <p:ph type="title"/>
          </p:nvPr>
        </p:nvSpPr>
        <p:spPr>
          <a:xfrm>
            <a:off x="1810605" y="146590"/>
            <a:ext cx="8911687" cy="1280890"/>
          </a:xfrm>
        </p:spPr>
        <p:txBody>
          <a:bodyPr/>
          <a:lstStyle/>
          <a:p>
            <a:r>
              <a:rPr lang="en-US" sz="3600" b="1" cap="all" dirty="0">
                <a:solidFill>
                  <a:schemeClr val="accent1"/>
                </a:solidFill>
                <a:latin typeface="Arial" panose="020B0604020202020204" pitchFamily="34" charset="0"/>
                <a:ea typeface="+mj-ea"/>
                <a:cs typeface="Arial" panose="020B0604020202020204" pitchFamily="34" charset="0"/>
              </a:rPr>
              <a:t>Organizational feasibility</a:t>
            </a:r>
            <a:endParaRPr lang="en-US" dirty="0"/>
          </a:p>
        </p:txBody>
      </p:sp>
      <p:sp>
        <p:nvSpPr>
          <p:cNvPr id="3" name="Inhoud-plekhouer 2">
            <a:extLst>
              <a:ext uri="{FF2B5EF4-FFF2-40B4-BE49-F238E27FC236}">
                <a16:creationId xmlns:a16="http://schemas.microsoft.com/office/drawing/2014/main" id="{210654AE-19BD-6D6D-1FAE-CE06923C240A}"/>
              </a:ext>
            </a:extLst>
          </p:cNvPr>
          <p:cNvSpPr>
            <a:spLocks noGrp="1"/>
          </p:cNvSpPr>
          <p:nvPr>
            <p:ph idx="1"/>
          </p:nvPr>
        </p:nvSpPr>
        <p:spPr>
          <a:xfrm>
            <a:off x="1810605" y="1117600"/>
            <a:ext cx="9694007" cy="4793622"/>
          </a:xfrm>
        </p:spPr>
        <p:txBody>
          <a:bodyPr>
            <a:normAutofit/>
          </a:bodyPr>
          <a:lstStyle/>
          <a:p>
            <a:r>
              <a:rPr lang="en-US" sz="2400" b="1" cap="none" dirty="0">
                <a:solidFill>
                  <a:schemeClr val="accent1"/>
                </a:solidFill>
                <a:latin typeface="Arial" panose="020B0604020202020204" pitchFamily="34" charset="0"/>
                <a:ea typeface="+mn-ea"/>
                <a:cs typeface="Arial" panose="020B0604020202020204" pitchFamily="34" charset="0"/>
              </a:rPr>
              <a:t>From my point of view , the direction of organizational process, this project has low risk. The objective of the system, which is to increase income, easily dealing with the supermarket by online, facilitate payment methods (credit or cash).</a:t>
            </a:r>
            <a:endParaRPr lang="en-US" sz="2400" dirty="0">
              <a:solidFill>
                <a:schemeClr val="accent1"/>
              </a:solidFill>
            </a:endParaRPr>
          </a:p>
        </p:txBody>
      </p:sp>
    </p:spTree>
    <p:extLst>
      <p:ext uri="{BB962C8B-B14F-4D97-AF65-F5344CB8AC3E}">
        <p14:creationId xmlns:p14="http://schemas.microsoft.com/office/powerpoint/2010/main" val="2987124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173D7-041C-930B-4B84-5D7EA9FB10B7}"/>
              </a:ext>
            </a:extLst>
          </p:cNvPr>
          <p:cNvSpPr>
            <a:spLocks noGrp="1"/>
          </p:cNvSpPr>
          <p:nvPr>
            <p:ph type="title"/>
          </p:nvPr>
        </p:nvSpPr>
        <p:spPr>
          <a:xfrm>
            <a:off x="2589212" y="671735"/>
            <a:ext cx="8911687" cy="1280890"/>
          </a:xfrm>
        </p:spPr>
        <p:txBody>
          <a:bodyPr/>
          <a:lstStyle/>
          <a:p>
            <a:r>
              <a:rPr lang="en-US" b="1" dirty="0"/>
              <a:t>content</a:t>
            </a:r>
          </a:p>
        </p:txBody>
      </p:sp>
      <p:sp>
        <p:nvSpPr>
          <p:cNvPr id="3" name="Inhoud-plekhouer 2">
            <a:extLst>
              <a:ext uri="{FF2B5EF4-FFF2-40B4-BE49-F238E27FC236}">
                <a16:creationId xmlns:a16="http://schemas.microsoft.com/office/drawing/2014/main" id="{FA274E2B-605E-758F-D5F0-D81416A2EA39}"/>
              </a:ext>
            </a:extLst>
          </p:cNvPr>
          <p:cNvSpPr>
            <a:spLocks noGrp="1"/>
          </p:cNvSpPr>
          <p:nvPr>
            <p:ph idx="1"/>
          </p:nvPr>
        </p:nvSpPr>
        <p:spPr/>
        <p:txBody>
          <a:bodyPr/>
          <a:lstStyle/>
          <a:p>
            <a:r>
              <a:rPr lang="en-US" sz="2800" b="1" dirty="0">
                <a:solidFill>
                  <a:schemeClr val="accent2">
                    <a:lumMod val="50000"/>
                  </a:schemeClr>
                </a:solidFill>
              </a:rPr>
              <a:t>(</a:t>
            </a:r>
            <a:r>
              <a:rPr lang="en-US" sz="2800" b="1" i="0" dirty="0">
                <a:solidFill>
                  <a:schemeClr val="accent2">
                    <a:lumMod val="50000"/>
                  </a:schemeClr>
                </a:solidFill>
                <a:effectLst/>
                <a:latin typeface="Helvetica Neue"/>
              </a:rPr>
              <a:t>use case - use case scenario - context level - data flow levels ( with declaring physical and logical) - ER - data dictionary - interview question – questioner form - and other methods you used to gather related information about system )</a:t>
            </a:r>
            <a:endParaRPr lang="en-US" sz="2800" b="1" dirty="0">
              <a:solidFill>
                <a:schemeClr val="accent2">
                  <a:lumMod val="50000"/>
                </a:schemeClr>
              </a:solidFill>
            </a:endParaRPr>
          </a:p>
          <a:p>
            <a:endParaRPr lang="en-US" dirty="0"/>
          </a:p>
        </p:txBody>
      </p:sp>
    </p:spTree>
    <p:extLst>
      <p:ext uri="{BB962C8B-B14F-4D97-AF65-F5344CB8AC3E}">
        <p14:creationId xmlns:p14="http://schemas.microsoft.com/office/powerpoint/2010/main" val="1268903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F5F5F9-327B-668A-B6DB-6DB305B48E90}"/>
              </a:ext>
            </a:extLst>
          </p:cNvPr>
          <p:cNvSpPr>
            <a:spLocks noGrp="1"/>
          </p:cNvSpPr>
          <p:nvPr>
            <p:ph type="title"/>
          </p:nvPr>
        </p:nvSpPr>
        <p:spPr>
          <a:xfrm>
            <a:off x="1925318" y="528320"/>
            <a:ext cx="9794241" cy="1097280"/>
          </a:xfrm>
        </p:spPr>
        <p:txBody>
          <a:bodyPr/>
          <a:lstStyle/>
          <a:p>
            <a:r>
              <a:rPr lang="en-US" sz="3600" b="1" i="0" dirty="0">
                <a:solidFill>
                  <a:schemeClr val="accent1"/>
                </a:solidFill>
                <a:effectLst/>
                <a:latin typeface="Helvetica Neue"/>
              </a:rPr>
              <a:t>interview question</a:t>
            </a:r>
            <a:endParaRPr lang="en-US" dirty="0">
              <a:solidFill>
                <a:schemeClr val="accent1"/>
              </a:solidFill>
            </a:endParaRPr>
          </a:p>
        </p:txBody>
      </p:sp>
      <p:sp>
        <p:nvSpPr>
          <p:cNvPr id="3" name="Inhoud-plekhouer 2">
            <a:extLst>
              <a:ext uri="{FF2B5EF4-FFF2-40B4-BE49-F238E27FC236}">
                <a16:creationId xmlns:a16="http://schemas.microsoft.com/office/drawing/2014/main" id="{D6A00B63-81EE-720A-E66F-BA14DDF04827}"/>
              </a:ext>
            </a:extLst>
          </p:cNvPr>
          <p:cNvSpPr>
            <a:spLocks noGrp="1"/>
          </p:cNvSpPr>
          <p:nvPr>
            <p:ph idx="1"/>
          </p:nvPr>
        </p:nvSpPr>
        <p:spPr>
          <a:xfrm>
            <a:off x="1727199" y="1412240"/>
            <a:ext cx="10190481" cy="5425440"/>
          </a:xfrm>
        </p:spPr>
        <p:txBody>
          <a:bodyPr/>
          <a:lstStyle/>
          <a:p>
            <a:r>
              <a:rPr lang="en-US" sz="2400" b="1" i="0" dirty="0">
                <a:solidFill>
                  <a:schemeClr val="accent3">
                    <a:lumMod val="75000"/>
                  </a:schemeClr>
                </a:solidFill>
                <a:effectLst/>
                <a:latin typeface="Arial" panose="020B0604020202020204" pitchFamily="34" charset="0"/>
              </a:rPr>
              <a:t> Do you have any previous supermarket experience?</a:t>
            </a:r>
            <a:endParaRPr lang="ar-EG" sz="2400" b="1" i="0" dirty="0">
              <a:solidFill>
                <a:schemeClr val="accent3">
                  <a:lumMod val="75000"/>
                </a:schemeClr>
              </a:solidFill>
              <a:effectLst/>
              <a:latin typeface="Arial" panose="020B0604020202020204" pitchFamily="34" charset="0"/>
            </a:endParaRPr>
          </a:p>
          <a:p>
            <a:r>
              <a:rPr lang="en-US" sz="2400" b="1" i="0" dirty="0">
                <a:solidFill>
                  <a:schemeClr val="accent3">
                    <a:lumMod val="75000"/>
                  </a:schemeClr>
                </a:solidFill>
                <a:effectLst/>
                <a:latin typeface="Arial" panose="020B0604020202020204" pitchFamily="34" charset="0"/>
              </a:rPr>
              <a:t>Do you prefer to work alone or as part of a team?</a:t>
            </a:r>
          </a:p>
          <a:p>
            <a:r>
              <a:rPr lang="en-US" sz="2400" b="1" i="0" dirty="0">
                <a:solidFill>
                  <a:schemeClr val="accent3">
                    <a:lumMod val="75000"/>
                  </a:schemeClr>
                </a:solidFill>
                <a:effectLst/>
                <a:latin typeface="Arial" panose="020B0604020202020204" pitchFamily="34" charset="0"/>
              </a:rPr>
              <a:t>How did you hear about the position?</a:t>
            </a:r>
          </a:p>
          <a:p>
            <a:r>
              <a:rPr lang="en-US" sz="2400" b="1" i="0" dirty="0">
                <a:solidFill>
                  <a:schemeClr val="accent3">
                    <a:lumMod val="75000"/>
                  </a:schemeClr>
                </a:solidFill>
                <a:effectLst/>
                <a:latin typeface="Arial" panose="020B0604020202020204" pitchFamily="34" charset="0"/>
              </a:rPr>
              <a:t>Why do you want to work here?</a:t>
            </a:r>
          </a:p>
          <a:p>
            <a:r>
              <a:rPr lang="en-US" sz="2400" b="1" i="0" dirty="0">
                <a:solidFill>
                  <a:schemeClr val="accent3">
                    <a:lumMod val="75000"/>
                  </a:schemeClr>
                </a:solidFill>
                <a:effectLst/>
                <a:latin typeface="Arial" panose="020B0604020202020204" pitchFamily="34" charset="0"/>
              </a:rPr>
              <a:t>What are your leadership experiences?</a:t>
            </a:r>
          </a:p>
          <a:p>
            <a:r>
              <a:rPr lang="en-US" sz="2400" b="1" dirty="0">
                <a:solidFill>
                  <a:schemeClr val="accent3">
                    <a:lumMod val="75000"/>
                  </a:schemeClr>
                </a:solidFill>
                <a:latin typeface="Arial" panose="020B0604020202020204" pitchFamily="34" charset="0"/>
              </a:rPr>
              <a:t>Why did you choose this career</a:t>
            </a:r>
            <a:endParaRPr lang="en-US" sz="2400" b="1" i="0" dirty="0">
              <a:solidFill>
                <a:schemeClr val="accent3">
                  <a:lumMod val="75000"/>
                </a:schemeClr>
              </a:solidFill>
              <a:effectLst/>
              <a:latin typeface="Arial" panose="020B0604020202020204" pitchFamily="34" charset="0"/>
            </a:endParaRPr>
          </a:p>
          <a:p>
            <a:r>
              <a:rPr lang="en-US" sz="2400" b="1" i="0" dirty="0">
                <a:solidFill>
                  <a:schemeClr val="accent3">
                    <a:lumMod val="75000"/>
                  </a:schemeClr>
                </a:solidFill>
                <a:effectLst/>
                <a:latin typeface="Arial" panose="020B0604020202020204" pitchFamily="34" charset="0"/>
              </a:rPr>
              <a:t>Tell me about a time you had to work under a lot of pressure. How did you handle it?</a:t>
            </a:r>
          </a:p>
          <a:p>
            <a:r>
              <a:rPr lang="en-US" sz="2400" b="1" dirty="0">
                <a:solidFill>
                  <a:schemeClr val="accent3">
                    <a:lumMod val="75000"/>
                  </a:schemeClr>
                </a:solidFill>
                <a:latin typeface="Arial" panose="020B0604020202020204" pitchFamily="34" charset="0"/>
              </a:rPr>
              <a:t>Do you want to work at team or alone?</a:t>
            </a:r>
          </a:p>
          <a:p>
            <a:r>
              <a:rPr lang="en-US" sz="2800" b="1" i="0" dirty="0">
                <a:solidFill>
                  <a:srgbClr val="333333"/>
                </a:solidFill>
                <a:latin typeface="Arial" panose="020B0604020202020204" pitchFamily="34" charset="0"/>
              </a:rPr>
              <a:t> </a:t>
            </a:r>
            <a:r>
              <a:rPr lang="en-US" sz="2400" b="1" i="0" strike="noStrike" dirty="0">
                <a:solidFill>
                  <a:schemeClr val="accent3">
                    <a:lumMod val="75000"/>
                  </a:schemeClr>
                </a:solidFill>
                <a:latin typeface="Arial" panose="020B0604020202020204" pitchFamily="34" charset="0"/>
                <a:hlinkClick r:id="rId2">
                  <a:extLst>
                    <a:ext uri="{A12FA001-AC4F-418D-AE19-62706E023703}">
                      <ahyp:hlinkClr xmlns:ahyp="http://schemas.microsoft.com/office/drawing/2018/hyperlinkcolor" val="tx"/>
                    </a:ext>
                  </a:extLst>
                </a:hlinkClick>
              </a:rPr>
              <a:t>What do you know about our company?</a:t>
            </a:r>
            <a:endParaRPr lang="en-US" sz="2400" b="1" i="0" strike="noStrike" dirty="0">
              <a:solidFill>
                <a:schemeClr val="accent3">
                  <a:lumMod val="75000"/>
                </a:schemeClr>
              </a:solidFill>
              <a:latin typeface="Arial" panose="020B0604020202020204" pitchFamily="34" charset="0"/>
            </a:endParaRPr>
          </a:p>
          <a:p>
            <a:r>
              <a:rPr lang="en-US" sz="2400" b="1" i="0" dirty="0">
                <a:solidFill>
                  <a:schemeClr val="accent3">
                    <a:lumMod val="75000"/>
                  </a:schemeClr>
                </a:solidFill>
                <a:latin typeface="Arial" panose="020B0604020202020204" pitchFamily="34" charset="0"/>
              </a:rPr>
              <a:t>What motivates you?</a:t>
            </a:r>
          </a:p>
          <a:p>
            <a:endParaRPr lang="en-US" sz="2400" b="1" i="0" dirty="0">
              <a:solidFill>
                <a:schemeClr val="accent3">
                  <a:lumMod val="75000"/>
                </a:schemeClr>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1376374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FDE49E-2967-7821-B6A8-3418C0600898}"/>
              </a:ext>
            </a:extLst>
          </p:cNvPr>
          <p:cNvSpPr>
            <a:spLocks noGrp="1"/>
          </p:cNvSpPr>
          <p:nvPr>
            <p:ph type="title"/>
          </p:nvPr>
        </p:nvSpPr>
        <p:spPr>
          <a:xfrm>
            <a:off x="1754743" y="81280"/>
            <a:ext cx="8252857" cy="873760"/>
          </a:xfrm>
        </p:spPr>
        <p:txBody>
          <a:bodyPr/>
          <a:lstStyle/>
          <a:p>
            <a:r>
              <a:rPr lang="en-US" b="1" dirty="0">
                <a:solidFill>
                  <a:schemeClr val="accent1"/>
                </a:solidFill>
              </a:rPr>
              <a:t>questionnaire form</a:t>
            </a:r>
          </a:p>
        </p:txBody>
      </p:sp>
      <p:sp>
        <p:nvSpPr>
          <p:cNvPr id="3" name="Inhoud-plekhouer 2">
            <a:extLst>
              <a:ext uri="{FF2B5EF4-FFF2-40B4-BE49-F238E27FC236}">
                <a16:creationId xmlns:a16="http://schemas.microsoft.com/office/drawing/2014/main" id="{68168DB5-AE0E-BD5C-ADD4-3575203877A3}"/>
              </a:ext>
            </a:extLst>
          </p:cNvPr>
          <p:cNvSpPr>
            <a:spLocks noGrp="1"/>
          </p:cNvSpPr>
          <p:nvPr>
            <p:ph idx="1"/>
          </p:nvPr>
        </p:nvSpPr>
        <p:spPr>
          <a:xfrm>
            <a:off x="1524001" y="1198880"/>
            <a:ext cx="10667999" cy="5577840"/>
          </a:xfrm>
        </p:spPr>
        <p:txBody>
          <a:bodyPr>
            <a:normAutofit lnSpcReduction="10000"/>
          </a:bodyPr>
          <a:lstStyle/>
          <a:p>
            <a:r>
              <a:rPr lang="en-US" sz="2400" b="1" dirty="0">
                <a:solidFill>
                  <a:schemeClr val="accent3">
                    <a:lumMod val="50000"/>
                  </a:schemeClr>
                </a:solidFill>
              </a:rPr>
              <a:t>How many times have you bought our products?</a:t>
            </a:r>
            <a:endParaRPr lang="ar-EG" sz="2400" b="1" dirty="0">
              <a:solidFill>
                <a:schemeClr val="accent3">
                  <a:lumMod val="50000"/>
                </a:schemeClr>
              </a:solidFill>
            </a:endParaRPr>
          </a:p>
          <a:p>
            <a:r>
              <a:rPr lang="en-US" sz="2400" b="1" dirty="0">
                <a:solidFill>
                  <a:schemeClr val="accent3">
                    <a:lumMod val="50000"/>
                  </a:schemeClr>
                </a:solidFill>
              </a:rPr>
              <a:t>Have you used any of our discounts and special offers?</a:t>
            </a:r>
            <a:endParaRPr lang="ar-EG" sz="2400" b="1" dirty="0">
              <a:solidFill>
                <a:schemeClr val="accent3">
                  <a:lumMod val="50000"/>
                </a:schemeClr>
              </a:solidFill>
            </a:endParaRPr>
          </a:p>
          <a:p>
            <a:r>
              <a:rPr lang="en-US" sz="2400" b="1" dirty="0">
                <a:solidFill>
                  <a:schemeClr val="accent3">
                    <a:lumMod val="50000"/>
                  </a:schemeClr>
                </a:solidFill>
              </a:rPr>
              <a:t>How well do you evaluate the quality of our products?</a:t>
            </a:r>
            <a:endParaRPr lang="ar-EG" sz="2400" b="1" dirty="0">
              <a:solidFill>
                <a:schemeClr val="accent3">
                  <a:lumMod val="50000"/>
                </a:schemeClr>
              </a:solidFill>
            </a:endParaRPr>
          </a:p>
          <a:p>
            <a:r>
              <a:rPr lang="en-US" sz="2400" b="1" dirty="0">
                <a:solidFill>
                  <a:schemeClr val="accent3">
                    <a:lumMod val="50000"/>
                  </a:schemeClr>
                </a:solidFill>
              </a:rPr>
              <a:t>What did you like most about our offers?</a:t>
            </a:r>
          </a:p>
          <a:p>
            <a:r>
              <a:rPr lang="en-US" sz="2400" b="1" dirty="0">
                <a:solidFill>
                  <a:schemeClr val="accent3">
                    <a:lumMod val="50000"/>
                  </a:schemeClr>
                </a:solidFill>
              </a:rPr>
              <a:t>How fast is the service?</a:t>
            </a:r>
          </a:p>
          <a:p>
            <a:r>
              <a:rPr lang="en-US" sz="2400" b="1" dirty="0">
                <a:solidFill>
                  <a:schemeClr val="accent3">
                    <a:lumMod val="50000"/>
                  </a:schemeClr>
                </a:solidFill>
              </a:rPr>
              <a:t>How satisfied are you with the online application experience on our site?</a:t>
            </a:r>
            <a:endParaRPr lang="ar-EG" sz="2400" b="1" dirty="0">
              <a:solidFill>
                <a:schemeClr val="accent3">
                  <a:lumMod val="50000"/>
                </a:schemeClr>
              </a:solidFill>
            </a:endParaRPr>
          </a:p>
          <a:p>
            <a:r>
              <a:rPr lang="en-US" sz="2400" b="1" dirty="0">
                <a:solidFill>
                  <a:schemeClr val="accent3">
                    <a:lumMod val="50000"/>
                  </a:schemeClr>
                </a:solidFill>
              </a:rPr>
              <a:t>Do you find it difficult to access the product?</a:t>
            </a:r>
          </a:p>
          <a:p>
            <a:r>
              <a:rPr lang="en-US" sz="2400" b="1" dirty="0">
                <a:solidFill>
                  <a:schemeClr val="accent3">
                    <a:lumMod val="50000"/>
                  </a:schemeClr>
                </a:solidFill>
              </a:rPr>
              <a:t>Are you taking a long time to get to your product?</a:t>
            </a:r>
            <a:endParaRPr lang="ar-EG" sz="2400" b="1" dirty="0">
              <a:solidFill>
                <a:schemeClr val="accent3">
                  <a:lumMod val="50000"/>
                </a:schemeClr>
              </a:solidFill>
            </a:endParaRPr>
          </a:p>
          <a:p>
            <a:r>
              <a:rPr lang="en-US" sz="2400" b="1" dirty="0">
                <a:solidFill>
                  <a:schemeClr val="accent3">
                    <a:lumMod val="50000"/>
                  </a:schemeClr>
                </a:solidFill>
              </a:rPr>
              <a:t>How likely are you to visit our site again?</a:t>
            </a:r>
            <a:endParaRPr lang="ar-EG" sz="2400" b="1" dirty="0">
              <a:solidFill>
                <a:schemeClr val="accent3">
                  <a:lumMod val="50000"/>
                </a:schemeClr>
              </a:solidFill>
            </a:endParaRPr>
          </a:p>
          <a:p>
            <a:r>
              <a:rPr lang="en-US" sz="2400" b="1" dirty="0">
                <a:solidFill>
                  <a:schemeClr val="accent3">
                    <a:lumMod val="50000"/>
                  </a:schemeClr>
                </a:solidFill>
              </a:rPr>
              <a:t>How likely is it that a supermarket recommends a friend or family member?</a:t>
            </a:r>
            <a:endParaRPr lang="ar-EG" sz="2400" b="1" dirty="0">
              <a:solidFill>
                <a:schemeClr val="accent3">
                  <a:lumMod val="50000"/>
                </a:schemeClr>
              </a:solidFill>
            </a:endParaRPr>
          </a:p>
          <a:p>
            <a:endParaRPr lang="en-US" sz="2400" b="1" dirty="0">
              <a:solidFill>
                <a:schemeClr val="accent3">
                  <a:lumMod val="50000"/>
                </a:schemeClr>
              </a:solidFill>
            </a:endParaRPr>
          </a:p>
        </p:txBody>
      </p:sp>
    </p:spTree>
    <p:extLst>
      <p:ext uri="{BB962C8B-B14F-4D97-AF65-F5344CB8AC3E}">
        <p14:creationId xmlns:p14="http://schemas.microsoft.com/office/powerpoint/2010/main" val="1551640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AE36B-7D25-3B29-BC45-91F57D6448F1}"/>
              </a:ext>
            </a:extLst>
          </p:cNvPr>
          <p:cNvSpPr>
            <a:spLocks noGrp="1"/>
          </p:cNvSpPr>
          <p:nvPr>
            <p:ph type="title"/>
          </p:nvPr>
        </p:nvSpPr>
        <p:spPr>
          <a:xfrm>
            <a:off x="1721656" y="451582"/>
            <a:ext cx="8911687" cy="1280890"/>
          </a:xfrm>
        </p:spPr>
        <p:txBody>
          <a:bodyPr/>
          <a:lstStyle/>
          <a:p>
            <a:r>
              <a:rPr lang="en-US" b="1" dirty="0" err="1">
                <a:solidFill>
                  <a:schemeClr val="accent1"/>
                </a:solidFill>
              </a:rPr>
              <a:t>SuperMarket</a:t>
            </a:r>
            <a:r>
              <a:rPr lang="en-US" b="1" dirty="0">
                <a:solidFill>
                  <a:schemeClr val="accent1"/>
                </a:solidFill>
              </a:rPr>
              <a:t> ERD :</a:t>
            </a:r>
            <a:endParaRPr lang="en-US" dirty="0"/>
          </a:p>
        </p:txBody>
      </p:sp>
      <p:pic>
        <p:nvPicPr>
          <p:cNvPr id="5" name="Content Placeholder 4">
            <a:extLst>
              <a:ext uri="{FF2B5EF4-FFF2-40B4-BE49-F238E27FC236}">
                <a16:creationId xmlns:a16="http://schemas.microsoft.com/office/drawing/2014/main" id="{EA04062E-BC51-354D-210E-01C6776A530F}"/>
              </a:ext>
            </a:extLst>
          </p:cNvPr>
          <p:cNvPicPr>
            <a:picLocks noGrp="1" noChangeAspect="1"/>
          </p:cNvPicPr>
          <p:nvPr>
            <p:ph idx="1"/>
          </p:nvPr>
        </p:nvPicPr>
        <p:blipFill>
          <a:blip r:embed="rId2"/>
          <a:stretch>
            <a:fillRect/>
          </a:stretch>
        </p:blipFill>
        <p:spPr>
          <a:xfrm>
            <a:off x="3122761" y="1637582"/>
            <a:ext cx="7626646" cy="44605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8436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776C5-6F1F-A234-A2F9-3BAC8C223D69}"/>
              </a:ext>
            </a:extLst>
          </p:cNvPr>
          <p:cNvSpPr>
            <a:spLocks noGrp="1"/>
          </p:cNvSpPr>
          <p:nvPr>
            <p:ph type="title"/>
          </p:nvPr>
        </p:nvSpPr>
        <p:spPr>
          <a:xfrm>
            <a:off x="1463765" y="460208"/>
            <a:ext cx="8911687" cy="1280890"/>
          </a:xfrm>
        </p:spPr>
        <p:txBody>
          <a:bodyPr/>
          <a:lstStyle/>
          <a:p>
            <a:r>
              <a:rPr lang="en-US" b="1" dirty="0">
                <a:solidFill>
                  <a:schemeClr val="accent1"/>
                </a:solidFill>
              </a:rPr>
              <a:t>This Slide Done By :</a:t>
            </a:r>
            <a:endParaRPr lang="en-US" dirty="0"/>
          </a:p>
        </p:txBody>
      </p:sp>
      <p:sp>
        <p:nvSpPr>
          <p:cNvPr id="3" name="Content Placeholder 2">
            <a:extLst>
              <a:ext uri="{FF2B5EF4-FFF2-40B4-BE49-F238E27FC236}">
                <a16:creationId xmlns:a16="http://schemas.microsoft.com/office/drawing/2014/main" id="{199F5BD8-1160-7B8D-59FD-1787DBE81231}"/>
              </a:ext>
            </a:extLst>
          </p:cNvPr>
          <p:cNvSpPr>
            <a:spLocks noGrp="1"/>
          </p:cNvSpPr>
          <p:nvPr>
            <p:ph idx="1"/>
          </p:nvPr>
        </p:nvSpPr>
        <p:spPr>
          <a:xfrm>
            <a:off x="1812835" y="1741098"/>
            <a:ext cx="8915400" cy="3777622"/>
          </a:xfrm>
        </p:spPr>
        <p:txBody>
          <a:bodyPr/>
          <a:lstStyle/>
          <a:p>
            <a:r>
              <a:rPr lang="en-US" sz="2000" b="1" dirty="0"/>
              <a:t>Hassan Barka</a:t>
            </a:r>
          </a:p>
          <a:p>
            <a:endParaRPr lang="en-US" sz="2000" b="1" dirty="0"/>
          </a:p>
          <a:p>
            <a:r>
              <a:rPr lang="en-US" sz="2000" b="1" dirty="0"/>
              <a:t>Omer Mohamed Abo </a:t>
            </a:r>
            <a:r>
              <a:rPr lang="en-US" sz="2000" b="1" dirty="0" err="1"/>
              <a:t>Zied</a:t>
            </a:r>
            <a:endParaRPr lang="en-US" sz="2000" b="1" dirty="0"/>
          </a:p>
          <a:p>
            <a:pPr marL="0" indent="0">
              <a:buNone/>
            </a:pPr>
            <a:endParaRPr lang="en-US" sz="2000" b="1" dirty="0"/>
          </a:p>
          <a:p>
            <a:endParaRPr lang="en-US" dirty="0"/>
          </a:p>
          <a:p>
            <a:endParaRPr lang="en-US" dirty="0"/>
          </a:p>
          <a:p>
            <a:pPr marL="0" indent="0">
              <a:buNone/>
            </a:pPr>
            <a:endParaRPr lang="en-US" dirty="0"/>
          </a:p>
        </p:txBody>
      </p:sp>
      <p:sp>
        <p:nvSpPr>
          <p:cNvPr id="4" name="Title 1">
            <a:extLst>
              <a:ext uri="{FF2B5EF4-FFF2-40B4-BE49-F238E27FC236}">
                <a16:creationId xmlns:a16="http://schemas.microsoft.com/office/drawing/2014/main" id="{B21F181F-D145-07B4-6C0D-19B9B7679E27}"/>
              </a:ext>
            </a:extLst>
          </p:cNvPr>
          <p:cNvSpPr txBox="1">
            <a:spLocks/>
          </p:cNvSpPr>
          <p:nvPr/>
        </p:nvSpPr>
        <p:spPr>
          <a:xfrm>
            <a:off x="1467478" y="3629909"/>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chemeClr val="accent1"/>
                </a:solidFill>
              </a:rPr>
              <a:t>DeskTop</a:t>
            </a:r>
            <a:r>
              <a:rPr lang="en-US" b="1" dirty="0">
                <a:solidFill>
                  <a:schemeClr val="accent1"/>
                </a:solidFill>
              </a:rPr>
              <a:t> App With </a:t>
            </a:r>
            <a:r>
              <a:rPr lang="en-US" b="1" dirty="0" err="1">
                <a:solidFill>
                  <a:schemeClr val="accent1"/>
                </a:solidFill>
              </a:rPr>
              <a:t>DataBase</a:t>
            </a:r>
            <a:r>
              <a:rPr lang="en-US" b="1" dirty="0">
                <a:solidFill>
                  <a:schemeClr val="accent1"/>
                </a:solidFill>
              </a:rPr>
              <a:t> Done By :</a:t>
            </a:r>
          </a:p>
          <a:p>
            <a:endParaRPr lang="en-US" dirty="0"/>
          </a:p>
        </p:txBody>
      </p:sp>
      <p:sp>
        <p:nvSpPr>
          <p:cNvPr id="5" name="Content Placeholder 2">
            <a:extLst>
              <a:ext uri="{FF2B5EF4-FFF2-40B4-BE49-F238E27FC236}">
                <a16:creationId xmlns:a16="http://schemas.microsoft.com/office/drawing/2014/main" id="{7D304162-726B-082A-4461-F545E9EFFBDF}"/>
              </a:ext>
            </a:extLst>
          </p:cNvPr>
          <p:cNvSpPr txBox="1">
            <a:spLocks/>
          </p:cNvSpPr>
          <p:nvPr/>
        </p:nvSpPr>
        <p:spPr>
          <a:xfrm>
            <a:off x="1809122" y="4628072"/>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b="1" dirty="0"/>
              <a:t>Ahmed Abd </a:t>
            </a:r>
            <a:r>
              <a:rPr lang="en-US" sz="2000" b="1" dirty="0" err="1"/>
              <a:t>Elrahman</a:t>
            </a:r>
            <a:r>
              <a:rPr lang="en-US" sz="2000" b="1" dirty="0"/>
              <a:t> Shams</a:t>
            </a:r>
          </a:p>
          <a:p>
            <a:endParaRPr lang="en-US" sz="2000" b="1" dirty="0"/>
          </a:p>
          <a:p>
            <a:pPr marL="0" indent="0">
              <a:buFont typeface="Wingdings 3" charset="2"/>
              <a:buNone/>
            </a:pPr>
            <a:endParaRPr lang="en-US" sz="2000" b="1" dirty="0"/>
          </a:p>
          <a:p>
            <a:endParaRPr lang="en-US" dirty="0"/>
          </a:p>
          <a:p>
            <a:endParaRPr lang="en-US" dirty="0"/>
          </a:p>
          <a:p>
            <a:pPr marL="0" indent="0">
              <a:buFont typeface="Wingdings 3" charset="2"/>
              <a:buNone/>
            </a:pPr>
            <a:endParaRPr lang="en-US" dirty="0"/>
          </a:p>
        </p:txBody>
      </p:sp>
    </p:spTree>
    <p:extLst>
      <p:ext uri="{BB962C8B-B14F-4D97-AF65-F5344CB8AC3E}">
        <p14:creationId xmlns:p14="http://schemas.microsoft.com/office/powerpoint/2010/main" val="3880805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C9F66BE-9FF7-D9DF-6FC0-74871A1F861A}"/>
              </a:ext>
            </a:extLst>
          </p:cNvPr>
          <p:cNvSpPr>
            <a:spLocks noGrp="1"/>
          </p:cNvSpPr>
          <p:nvPr>
            <p:ph type="title"/>
          </p:nvPr>
        </p:nvSpPr>
        <p:spPr>
          <a:xfrm>
            <a:off x="1818640" y="624110"/>
            <a:ext cx="9685971" cy="5888450"/>
          </a:xfrm>
        </p:spPr>
        <p:txBody>
          <a:bodyPr/>
          <a:lstStyle/>
          <a:p>
            <a:r>
              <a:rPr lang="en-US" b="1" dirty="0">
                <a:solidFill>
                  <a:schemeClr val="accent1"/>
                </a:solidFill>
              </a:rPr>
              <a:t>Members</a:t>
            </a:r>
            <a:r>
              <a:rPr lang="en-US" b="1" dirty="0"/>
              <a:t> </a:t>
            </a:r>
            <a:r>
              <a:rPr lang="en-US" b="1" dirty="0">
                <a:solidFill>
                  <a:schemeClr val="accent1"/>
                </a:solidFill>
              </a:rPr>
              <a:t>:</a:t>
            </a:r>
            <a:br>
              <a:rPr lang="en-US" b="1" dirty="0"/>
            </a:br>
            <a:br>
              <a:rPr lang="en-US" b="1" dirty="0"/>
            </a:br>
            <a:r>
              <a:rPr lang="en-US" b="1" dirty="0"/>
              <a:t>1-</a:t>
            </a:r>
            <a:r>
              <a:rPr lang="ar-EG" b="1" dirty="0"/>
              <a:t> </a:t>
            </a:r>
            <a:r>
              <a:rPr lang="en-US" sz="3600" b="1" dirty="0"/>
              <a:t>Hassan Barka</a:t>
            </a:r>
            <a:br>
              <a:rPr lang="en-US" sz="3600" b="1" dirty="0"/>
            </a:br>
            <a:br>
              <a:rPr lang="ar-EG" b="1" dirty="0"/>
            </a:br>
            <a:r>
              <a:rPr lang="en-US" b="1" dirty="0"/>
              <a:t>2-</a:t>
            </a:r>
            <a:r>
              <a:rPr lang="en-US" sz="3600" b="1" dirty="0"/>
              <a:t>Ahmed Abd </a:t>
            </a:r>
            <a:r>
              <a:rPr lang="en-US" sz="3600" b="1" dirty="0" err="1"/>
              <a:t>Elrahman</a:t>
            </a:r>
            <a:r>
              <a:rPr lang="en-US" sz="3600" b="1" dirty="0"/>
              <a:t> Shams</a:t>
            </a:r>
            <a:br>
              <a:rPr lang="en-US" sz="3600" b="1" dirty="0"/>
            </a:br>
            <a:br>
              <a:rPr lang="ar-EG" b="1" dirty="0"/>
            </a:br>
            <a:r>
              <a:rPr lang="en-US" b="1" dirty="0"/>
              <a:t>3-</a:t>
            </a:r>
            <a:r>
              <a:rPr lang="en-US" sz="3600" b="1" dirty="0"/>
              <a:t>Omer Mohamed Abo </a:t>
            </a:r>
            <a:r>
              <a:rPr lang="en-US" sz="3600" b="1" dirty="0" err="1"/>
              <a:t>Zied</a:t>
            </a:r>
            <a:br>
              <a:rPr lang="en-US" sz="3600" b="1" dirty="0"/>
            </a:br>
            <a:endParaRPr lang="en-US" b="1" dirty="0"/>
          </a:p>
        </p:txBody>
      </p:sp>
    </p:spTree>
    <p:extLst>
      <p:ext uri="{BB962C8B-B14F-4D97-AF65-F5344CB8AC3E}">
        <p14:creationId xmlns:p14="http://schemas.microsoft.com/office/powerpoint/2010/main" val="1257837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237622-BDAF-2A5F-089C-5373150660C8}"/>
              </a:ext>
            </a:extLst>
          </p:cNvPr>
          <p:cNvSpPr>
            <a:spLocks noGrp="1"/>
          </p:cNvSpPr>
          <p:nvPr>
            <p:ph type="title"/>
          </p:nvPr>
        </p:nvSpPr>
        <p:spPr>
          <a:xfrm>
            <a:off x="2105026" y="0"/>
            <a:ext cx="9258300" cy="571500"/>
          </a:xfrm>
        </p:spPr>
        <p:txBody>
          <a:bodyPr>
            <a:normAutofit fontScale="90000"/>
          </a:bodyPr>
          <a:lstStyle/>
          <a:p>
            <a:r>
              <a:rPr lang="en-US" sz="3600" b="1" i="0" dirty="0">
                <a:solidFill>
                  <a:schemeClr val="accent2">
                    <a:lumMod val="50000"/>
                  </a:schemeClr>
                </a:solidFill>
                <a:effectLst/>
                <a:latin typeface="Helvetica Neue"/>
              </a:rPr>
              <a:t>context level</a:t>
            </a:r>
            <a:endParaRPr lang="en-US" dirty="0"/>
          </a:p>
        </p:txBody>
      </p:sp>
      <p:sp>
        <p:nvSpPr>
          <p:cNvPr id="3" name="Inhoud-plekhouer 2">
            <a:extLst>
              <a:ext uri="{FF2B5EF4-FFF2-40B4-BE49-F238E27FC236}">
                <a16:creationId xmlns:a16="http://schemas.microsoft.com/office/drawing/2014/main" id="{EAF35597-F4F3-B72D-8626-2596802ACB67}"/>
              </a:ext>
            </a:extLst>
          </p:cNvPr>
          <p:cNvSpPr>
            <a:spLocks noGrp="1"/>
          </p:cNvSpPr>
          <p:nvPr>
            <p:ph idx="1"/>
          </p:nvPr>
        </p:nvSpPr>
        <p:spPr>
          <a:xfrm>
            <a:off x="0" y="704850"/>
            <a:ext cx="12087225" cy="6153150"/>
          </a:xfrm>
          <a:effectLst>
            <a:softEdge rad="635000"/>
          </a:effectLst>
        </p:spPr>
        <p:txBody>
          <a:bodyPr/>
          <a:lstStyle/>
          <a:p>
            <a:endParaRPr lang="en-US" dirty="0"/>
          </a:p>
        </p:txBody>
      </p:sp>
      <p:sp>
        <p:nvSpPr>
          <p:cNvPr id="4" name="Vloeidiagram: verbinder 3">
            <a:extLst>
              <a:ext uri="{FF2B5EF4-FFF2-40B4-BE49-F238E27FC236}">
                <a16:creationId xmlns:a16="http://schemas.microsoft.com/office/drawing/2014/main" id="{D94C8257-9037-06B4-80F9-AF28946ADBA9}"/>
              </a:ext>
            </a:extLst>
          </p:cNvPr>
          <p:cNvSpPr/>
          <p:nvPr/>
        </p:nvSpPr>
        <p:spPr>
          <a:xfrm>
            <a:off x="3743325" y="2276475"/>
            <a:ext cx="3048000" cy="2771775"/>
          </a:xfrm>
          <a:prstGeom prst="flowChartConnec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u="sng" dirty="0"/>
              <a:t>Supermarket system </a:t>
            </a:r>
          </a:p>
        </p:txBody>
      </p:sp>
      <p:sp>
        <p:nvSpPr>
          <p:cNvPr id="6" name="Reghoek 5">
            <a:extLst>
              <a:ext uri="{FF2B5EF4-FFF2-40B4-BE49-F238E27FC236}">
                <a16:creationId xmlns:a16="http://schemas.microsoft.com/office/drawing/2014/main" id="{1BF0A750-7ADA-7C6F-AA85-0697376A7CBE}"/>
              </a:ext>
            </a:extLst>
          </p:cNvPr>
          <p:cNvSpPr/>
          <p:nvPr/>
        </p:nvSpPr>
        <p:spPr>
          <a:xfrm>
            <a:off x="9677400" y="704850"/>
            <a:ext cx="2409825" cy="14097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b="1" dirty="0"/>
              <a:t>Customer </a:t>
            </a:r>
          </a:p>
          <a:p>
            <a:pPr algn="ctr"/>
            <a:r>
              <a:rPr lang="en-US" sz="2400" b="1" dirty="0"/>
              <a:t>Data base</a:t>
            </a:r>
          </a:p>
        </p:txBody>
      </p:sp>
      <p:sp>
        <p:nvSpPr>
          <p:cNvPr id="7" name="Reghoek 6">
            <a:extLst>
              <a:ext uri="{FF2B5EF4-FFF2-40B4-BE49-F238E27FC236}">
                <a16:creationId xmlns:a16="http://schemas.microsoft.com/office/drawing/2014/main" id="{4B09235A-0769-A94E-4B15-DA4FB7057CD0}"/>
              </a:ext>
            </a:extLst>
          </p:cNvPr>
          <p:cNvSpPr/>
          <p:nvPr/>
        </p:nvSpPr>
        <p:spPr>
          <a:xfrm>
            <a:off x="9677400" y="3019425"/>
            <a:ext cx="2409825" cy="157162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a:t>Product</a:t>
            </a:r>
          </a:p>
          <a:p>
            <a:pPr algn="ctr"/>
            <a:r>
              <a:rPr lang="en-US" sz="2400" b="1" dirty="0"/>
              <a:t>Data store</a:t>
            </a:r>
            <a:endParaRPr lang="en-US" b="1" dirty="0"/>
          </a:p>
        </p:txBody>
      </p:sp>
      <p:sp>
        <p:nvSpPr>
          <p:cNvPr id="8" name="Reghoek 7">
            <a:extLst>
              <a:ext uri="{FF2B5EF4-FFF2-40B4-BE49-F238E27FC236}">
                <a16:creationId xmlns:a16="http://schemas.microsoft.com/office/drawing/2014/main" id="{94190D50-B535-EE58-E1CB-6EBCB7B88D63}"/>
              </a:ext>
            </a:extLst>
          </p:cNvPr>
          <p:cNvSpPr/>
          <p:nvPr/>
        </p:nvSpPr>
        <p:spPr>
          <a:xfrm>
            <a:off x="1" y="704850"/>
            <a:ext cx="2895600" cy="14097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t>customer</a:t>
            </a:r>
            <a:endParaRPr lang="en-US" b="1" dirty="0"/>
          </a:p>
        </p:txBody>
      </p:sp>
      <p:sp>
        <p:nvSpPr>
          <p:cNvPr id="9" name="Reghoek 8">
            <a:extLst>
              <a:ext uri="{FF2B5EF4-FFF2-40B4-BE49-F238E27FC236}">
                <a16:creationId xmlns:a16="http://schemas.microsoft.com/office/drawing/2014/main" id="{C14B4AFF-2B2A-4E06-FC04-99C2FFBC1A3F}"/>
              </a:ext>
            </a:extLst>
          </p:cNvPr>
          <p:cNvSpPr/>
          <p:nvPr/>
        </p:nvSpPr>
        <p:spPr>
          <a:xfrm>
            <a:off x="9677400" y="5629275"/>
            <a:ext cx="2409825" cy="122872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a:t>purchase data store</a:t>
            </a:r>
          </a:p>
        </p:txBody>
      </p:sp>
      <p:cxnSp>
        <p:nvCxnSpPr>
          <p:cNvPr id="11" name="Reguit Verbinder 10">
            <a:extLst>
              <a:ext uri="{FF2B5EF4-FFF2-40B4-BE49-F238E27FC236}">
                <a16:creationId xmlns:a16="http://schemas.microsoft.com/office/drawing/2014/main" id="{90CDCFA9-3DD9-3C43-E5EA-DF55C87DE2AF}"/>
              </a:ext>
            </a:extLst>
          </p:cNvPr>
          <p:cNvCxnSpPr>
            <a:cxnSpLocks/>
          </p:cNvCxnSpPr>
          <p:nvPr/>
        </p:nvCxnSpPr>
        <p:spPr>
          <a:xfrm flipH="1">
            <a:off x="1524001" y="4476750"/>
            <a:ext cx="2590799"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 name="Reguit pyltjieverbinder 13">
            <a:extLst>
              <a:ext uri="{FF2B5EF4-FFF2-40B4-BE49-F238E27FC236}">
                <a16:creationId xmlns:a16="http://schemas.microsoft.com/office/drawing/2014/main" id="{68381F4B-8990-B405-07B3-5AC4146DCFF1}"/>
              </a:ext>
            </a:extLst>
          </p:cNvPr>
          <p:cNvCxnSpPr/>
          <p:nvPr/>
        </p:nvCxnSpPr>
        <p:spPr>
          <a:xfrm flipV="1">
            <a:off x="1485901" y="2171700"/>
            <a:ext cx="0" cy="23050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Reguit Verbinder 15">
            <a:extLst>
              <a:ext uri="{FF2B5EF4-FFF2-40B4-BE49-F238E27FC236}">
                <a16:creationId xmlns:a16="http://schemas.microsoft.com/office/drawing/2014/main" id="{BBAB43BE-4CB2-1891-95BF-2930EA1CDE1A}"/>
              </a:ext>
            </a:extLst>
          </p:cNvPr>
          <p:cNvCxnSpPr/>
          <p:nvPr/>
        </p:nvCxnSpPr>
        <p:spPr>
          <a:xfrm>
            <a:off x="2895601" y="1143000"/>
            <a:ext cx="2438399"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 name="Reguit pyltjieverbinder 17">
            <a:extLst>
              <a:ext uri="{FF2B5EF4-FFF2-40B4-BE49-F238E27FC236}">
                <a16:creationId xmlns:a16="http://schemas.microsoft.com/office/drawing/2014/main" id="{B1F5B633-7779-14AA-AFEC-C31621B4B486}"/>
              </a:ext>
            </a:extLst>
          </p:cNvPr>
          <p:cNvCxnSpPr/>
          <p:nvPr/>
        </p:nvCxnSpPr>
        <p:spPr>
          <a:xfrm>
            <a:off x="5334000" y="1171575"/>
            <a:ext cx="0" cy="9429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0" name="Reguit Verbinder 19">
            <a:extLst>
              <a:ext uri="{FF2B5EF4-FFF2-40B4-BE49-F238E27FC236}">
                <a16:creationId xmlns:a16="http://schemas.microsoft.com/office/drawing/2014/main" id="{49EC3094-B11C-C393-5492-046BECB07FDB}"/>
              </a:ext>
            </a:extLst>
          </p:cNvPr>
          <p:cNvCxnSpPr/>
          <p:nvPr/>
        </p:nvCxnSpPr>
        <p:spPr>
          <a:xfrm flipV="1">
            <a:off x="6334125" y="1171575"/>
            <a:ext cx="0" cy="140017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 name="Reguit pyltjieverbinder 21">
            <a:extLst>
              <a:ext uri="{FF2B5EF4-FFF2-40B4-BE49-F238E27FC236}">
                <a16:creationId xmlns:a16="http://schemas.microsoft.com/office/drawing/2014/main" id="{2FCDF7A1-63BB-9919-6E48-5CC3D5EA5082}"/>
              </a:ext>
            </a:extLst>
          </p:cNvPr>
          <p:cNvCxnSpPr/>
          <p:nvPr/>
        </p:nvCxnSpPr>
        <p:spPr>
          <a:xfrm>
            <a:off x="6334125" y="1143000"/>
            <a:ext cx="31051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Reguit Verbinder 25">
            <a:extLst>
              <a:ext uri="{FF2B5EF4-FFF2-40B4-BE49-F238E27FC236}">
                <a16:creationId xmlns:a16="http://schemas.microsoft.com/office/drawing/2014/main" id="{4EFD4A7B-B529-FBCF-2556-11A9C0E719A1}"/>
              </a:ext>
            </a:extLst>
          </p:cNvPr>
          <p:cNvCxnSpPr/>
          <p:nvPr/>
        </p:nvCxnSpPr>
        <p:spPr>
          <a:xfrm>
            <a:off x="9886950" y="2171700"/>
            <a:ext cx="0" cy="62865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 name="Reguit pyltjieverbinder 27">
            <a:extLst>
              <a:ext uri="{FF2B5EF4-FFF2-40B4-BE49-F238E27FC236}">
                <a16:creationId xmlns:a16="http://schemas.microsoft.com/office/drawing/2014/main" id="{34D6C6DB-2F68-A348-94E4-8C17F784328B}"/>
              </a:ext>
            </a:extLst>
          </p:cNvPr>
          <p:cNvCxnSpPr/>
          <p:nvPr/>
        </p:nvCxnSpPr>
        <p:spPr>
          <a:xfrm flipH="1">
            <a:off x="6562725" y="2800350"/>
            <a:ext cx="332422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0" name="Reguit pyltjieverbinder 29">
            <a:extLst>
              <a:ext uri="{FF2B5EF4-FFF2-40B4-BE49-F238E27FC236}">
                <a16:creationId xmlns:a16="http://schemas.microsoft.com/office/drawing/2014/main" id="{2455A869-7231-81AF-B8DD-97C8D547DFE1}"/>
              </a:ext>
            </a:extLst>
          </p:cNvPr>
          <p:cNvCxnSpPr/>
          <p:nvPr/>
        </p:nvCxnSpPr>
        <p:spPr>
          <a:xfrm>
            <a:off x="6791325" y="3324225"/>
            <a:ext cx="27622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Reguit Verbinder 31">
            <a:extLst>
              <a:ext uri="{FF2B5EF4-FFF2-40B4-BE49-F238E27FC236}">
                <a16:creationId xmlns:a16="http://schemas.microsoft.com/office/drawing/2014/main" id="{6841B011-E697-DEA8-BC78-3FA2B8AABBC1}"/>
              </a:ext>
            </a:extLst>
          </p:cNvPr>
          <p:cNvCxnSpPr>
            <a:cxnSpLocks/>
          </p:cNvCxnSpPr>
          <p:nvPr/>
        </p:nvCxnSpPr>
        <p:spPr>
          <a:xfrm>
            <a:off x="10639425" y="4591050"/>
            <a:ext cx="0" cy="4572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5" name="Reguit Verbinder 34">
            <a:extLst>
              <a:ext uri="{FF2B5EF4-FFF2-40B4-BE49-F238E27FC236}">
                <a16:creationId xmlns:a16="http://schemas.microsoft.com/office/drawing/2014/main" id="{73518E96-AED5-B4DF-98CC-49CED00DB5AF}"/>
              </a:ext>
            </a:extLst>
          </p:cNvPr>
          <p:cNvCxnSpPr/>
          <p:nvPr/>
        </p:nvCxnSpPr>
        <p:spPr>
          <a:xfrm flipH="1">
            <a:off x="6562725" y="5048250"/>
            <a:ext cx="402907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7" name="Reguit pyltjieverbinder 36">
            <a:extLst>
              <a:ext uri="{FF2B5EF4-FFF2-40B4-BE49-F238E27FC236}">
                <a16:creationId xmlns:a16="http://schemas.microsoft.com/office/drawing/2014/main" id="{0B7E4606-EF2B-74A2-4E32-2D136A69CE73}"/>
              </a:ext>
            </a:extLst>
          </p:cNvPr>
          <p:cNvCxnSpPr/>
          <p:nvPr/>
        </p:nvCxnSpPr>
        <p:spPr>
          <a:xfrm flipV="1">
            <a:off x="6562725" y="4591050"/>
            <a:ext cx="0" cy="4572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1" name="Reguit Verbinder 40">
            <a:extLst>
              <a:ext uri="{FF2B5EF4-FFF2-40B4-BE49-F238E27FC236}">
                <a16:creationId xmlns:a16="http://schemas.microsoft.com/office/drawing/2014/main" id="{92A710B6-4D91-29FB-C102-9D71B4A30AB4}"/>
              </a:ext>
            </a:extLst>
          </p:cNvPr>
          <p:cNvCxnSpPr/>
          <p:nvPr/>
        </p:nvCxnSpPr>
        <p:spPr>
          <a:xfrm>
            <a:off x="5267325" y="5048250"/>
            <a:ext cx="0" cy="135255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3" name="Reguit pyltjieverbinder 42">
            <a:extLst>
              <a:ext uri="{FF2B5EF4-FFF2-40B4-BE49-F238E27FC236}">
                <a16:creationId xmlns:a16="http://schemas.microsoft.com/office/drawing/2014/main" id="{3BFA7D82-4DAC-A315-F684-A6A19B298325}"/>
              </a:ext>
            </a:extLst>
          </p:cNvPr>
          <p:cNvCxnSpPr/>
          <p:nvPr/>
        </p:nvCxnSpPr>
        <p:spPr>
          <a:xfrm>
            <a:off x="5267325" y="6419850"/>
            <a:ext cx="42862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4" name="Reghoek: Geronde hoeke 43">
            <a:extLst>
              <a:ext uri="{FF2B5EF4-FFF2-40B4-BE49-F238E27FC236}">
                <a16:creationId xmlns:a16="http://schemas.microsoft.com/office/drawing/2014/main" id="{02BC33FE-2C4B-A524-A3AD-75B9F87245A6}"/>
              </a:ext>
            </a:extLst>
          </p:cNvPr>
          <p:cNvSpPr/>
          <p:nvPr/>
        </p:nvSpPr>
        <p:spPr>
          <a:xfrm>
            <a:off x="1609727" y="3857629"/>
            <a:ext cx="1895473" cy="457195"/>
          </a:xfrm>
          <a:prstGeom prst="roundRect">
            <a:avLst/>
          </a:prstGeom>
          <a:effectLst>
            <a:softEdge rad="635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get receipt</a:t>
            </a:r>
          </a:p>
        </p:txBody>
      </p:sp>
      <p:sp>
        <p:nvSpPr>
          <p:cNvPr id="45" name="Reghoek 44">
            <a:extLst>
              <a:ext uri="{FF2B5EF4-FFF2-40B4-BE49-F238E27FC236}">
                <a16:creationId xmlns:a16="http://schemas.microsoft.com/office/drawing/2014/main" id="{A1108554-9D09-BBD6-E0B4-A5D96696CAD7}"/>
              </a:ext>
            </a:extLst>
          </p:cNvPr>
          <p:cNvSpPr/>
          <p:nvPr/>
        </p:nvSpPr>
        <p:spPr>
          <a:xfrm>
            <a:off x="2895600" y="704850"/>
            <a:ext cx="2457447" cy="381000"/>
          </a:xfrm>
          <a:prstGeom prst="rect">
            <a:avLst/>
          </a:prstGeom>
          <a:effectLst>
            <a:softEdge rad="635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CustName</a:t>
            </a:r>
            <a:r>
              <a:rPr lang="en-US" b="1" dirty="0"/>
              <a:t> ,contact</a:t>
            </a:r>
          </a:p>
        </p:txBody>
      </p:sp>
      <p:sp>
        <p:nvSpPr>
          <p:cNvPr id="46" name="Reghoek 45">
            <a:extLst>
              <a:ext uri="{FF2B5EF4-FFF2-40B4-BE49-F238E27FC236}">
                <a16:creationId xmlns:a16="http://schemas.microsoft.com/office/drawing/2014/main" id="{DBCD7932-B2BC-3796-9807-5B2A9D33423E}"/>
              </a:ext>
            </a:extLst>
          </p:cNvPr>
          <p:cNvSpPr/>
          <p:nvPr/>
        </p:nvSpPr>
        <p:spPr>
          <a:xfrm>
            <a:off x="2895600" y="1181099"/>
            <a:ext cx="2371725" cy="457195"/>
          </a:xfrm>
          <a:prstGeom prst="rect">
            <a:avLst/>
          </a:prstGeom>
          <a:effectLst>
            <a:softEdge rad="635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Product barcode</a:t>
            </a:r>
          </a:p>
          <a:p>
            <a:pPr algn="ctr"/>
            <a:r>
              <a:rPr lang="en-US" b="1" dirty="0"/>
              <a:t>And payment</a:t>
            </a:r>
          </a:p>
        </p:txBody>
      </p:sp>
      <p:sp>
        <p:nvSpPr>
          <p:cNvPr id="47" name="Reghoek 46">
            <a:extLst>
              <a:ext uri="{FF2B5EF4-FFF2-40B4-BE49-F238E27FC236}">
                <a16:creationId xmlns:a16="http://schemas.microsoft.com/office/drawing/2014/main" id="{7FAA2A3B-F892-9D93-5872-0013C9E8B047}"/>
              </a:ext>
            </a:extLst>
          </p:cNvPr>
          <p:cNvSpPr/>
          <p:nvPr/>
        </p:nvSpPr>
        <p:spPr>
          <a:xfrm>
            <a:off x="6334125" y="704850"/>
            <a:ext cx="2895593" cy="438150"/>
          </a:xfrm>
          <a:prstGeom prst="rect">
            <a:avLst/>
          </a:prstGeom>
          <a:effectLst>
            <a:softEdge rad="635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Custname</a:t>
            </a:r>
            <a:r>
              <a:rPr lang="en-US" b="1" dirty="0"/>
              <a:t>, address</a:t>
            </a:r>
          </a:p>
        </p:txBody>
      </p:sp>
      <p:sp>
        <p:nvSpPr>
          <p:cNvPr id="48" name="Reghoek 47">
            <a:extLst>
              <a:ext uri="{FF2B5EF4-FFF2-40B4-BE49-F238E27FC236}">
                <a16:creationId xmlns:a16="http://schemas.microsoft.com/office/drawing/2014/main" id="{B76E4560-430D-D5D9-0703-84D7A3266117}"/>
              </a:ext>
            </a:extLst>
          </p:cNvPr>
          <p:cNvSpPr/>
          <p:nvPr/>
        </p:nvSpPr>
        <p:spPr>
          <a:xfrm>
            <a:off x="6400800" y="1038222"/>
            <a:ext cx="1676399" cy="438150"/>
          </a:xfrm>
          <a:prstGeom prst="rect">
            <a:avLst/>
          </a:prstGeom>
          <a:effectLst>
            <a:softEdge rad="635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contact</a:t>
            </a:r>
          </a:p>
        </p:txBody>
      </p:sp>
      <p:sp>
        <p:nvSpPr>
          <p:cNvPr id="49" name="Reghoek 48">
            <a:extLst>
              <a:ext uri="{FF2B5EF4-FFF2-40B4-BE49-F238E27FC236}">
                <a16:creationId xmlns:a16="http://schemas.microsoft.com/office/drawing/2014/main" id="{3790F90C-D082-EB10-18E3-D6B4CB1645EA}"/>
              </a:ext>
            </a:extLst>
          </p:cNvPr>
          <p:cNvSpPr/>
          <p:nvPr/>
        </p:nvSpPr>
        <p:spPr>
          <a:xfrm>
            <a:off x="6905625" y="2352672"/>
            <a:ext cx="2200275" cy="438153"/>
          </a:xfrm>
          <a:prstGeom prst="rect">
            <a:avLst/>
          </a:prstGeom>
          <a:effectLst>
            <a:softEdge rad="635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Customer id</a:t>
            </a:r>
          </a:p>
        </p:txBody>
      </p:sp>
      <p:sp>
        <p:nvSpPr>
          <p:cNvPr id="50" name="Reghoek 49">
            <a:extLst>
              <a:ext uri="{FF2B5EF4-FFF2-40B4-BE49-F238E27FC236}">
                <a16:creationId xmlns:a16="http://schemas.microsoft.com/office/drawing/2014/main" id="{D7552D13-6B8A-DE39-B2E0-9B796C8434A5}"/>
              </a:ext>
            </a:extLst>
          </p:cNvPr>
          <p:cNvSpPr/>
          <p:nvPr/>
        </p:nvSpPr>
        <p:spPr>
          <a:xfrm>
            <a:off x="7115174" y="3286124"/>
            <a:ext cx="1990719" cy="571495"/>
          </a:xfrm>
          <a:prstGeom prst="rect">
            <a:avLst/>
          </a:prstGeom>
          <a:effectLst>
            <a:softEdge rad="635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Get barcode</a:t>
            </a:r>
          </a:p>
        </p:txBody>
      </p:sp>
      <p:sp>
        <p:nvSpPr>
          <p:cNvPr id="51" name="Reghoek 50">
            <a:extLst>
              <a:ext uri="{FF2B5EF4-FFF2-40B4-BE49-F238E27FC236}">
                <a16:creationId xmlns:a16="http://schemas.microsoft.com/office/drawing/2014/main" id="{936813A9-4426-2B83-EC97-163465588257}"/>
              </a:ext>
            </a:extLst>
          </p:cNvPr>
          <p:cNvSpPr/>
          <p:nvPr/>
        </p:nvSpPr>
        <p:spPr>
          <a:xfrm>
            <a:off x="6657977" y="4605334"/>
            <a:ext cx="3752849" cy="428624"/>
          </a:xfrm>
          <a:prstGeom prst="rect">
            <a:avLst/>
          </a:prstGeom>
          <a:effectLst>
            <a:softEdge rad="635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product id and price</a:t>
            </a:r>
          </a:p>
        </p:txBody>
      </p:sp>
      <p:sp>
        <p:nvSpPr>
          <p:cNvPr id="52" name="Reghoek 51">
            <a:extLst>
              <a:ext uri="{FF2B5EF4-FFF2-40B4-BE49-F238E27FC236}">
                <a16:creationId xmlns:a16="http://schemas.microsoft.com/office/drawing/2014/main" id="{713EAF4F-83B1-F8DD-E6CB-D69059D862BE}"/>
              </a:ext>
            </a:extLst>
          </p:cNvPr>
          <p:cNvSpPr/>
          <p:nvPr/>
        </p:nvSpPr>
        <p:spPr>
          <a:xfrm>
            <a:off x="6905625" y="5200651"/>
            <a:ext cx="2962274" cy="371474"/>
          </a:xfrm>
          <a:prstGeom prst="rect">
            <a:avLst/>
          </a:prstGeom>
          <a:effectLst>
            <a:softEdge rad="635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Product</a:t>
            </a:r>
            <a:r>
              <a:rPr lang="en-US" dirty="0"/>
              <a:t> </a:t>
            </a:r>
            <a:r>
              <a:rPr lang="en-US" b="1" dirty="0" err="1"/>
              <a:t>qoauntity</a:t>
            </a:r>
            <a:endParaRPr lang="en-US" b="1" dirty="0"/>
          </a:p>
        </p:txBody>
      </p:sp>
      <p:sp>
        <p:nvSpPr>
          <p:cNvPr id="53" name="Reghoek 52">
            <a:extLst>
              <a:ext uri="{FF2B5EF4-FFF2-40B4-BE49-F238E27FC236}">
                <a16:creationId xmlns:a16="http://schemas.microsoft.com/office/drawing/2014/main" id="{0951AFCB-3C28-0FBF-5014-1C4175A1223F}"/>
              </a:ext>
            </a:extLst>
          </p:cNvPr>
          <p:cNvSpPr/>
          <p:nvPr/>
        </p:nvSpPr>
        <p:spPr>
          <a:xfrm>
            <a:off x="5334000" y="5953125"/>
            <a:ext cx="4219575" cy="419103"/>
          </a:xfrm>
          <a:prstGeom prst="rect">
            <a:avLst/>
          </a:prstGeom>
          <a:effectLst>
            <a:softEdge rad="635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Cust id, product id and price</a:t>
            </a:r>
          </a:p>
        </p:txBody>
      </p:sp>
      <p:sp>
        <p:nvSpPr>
          <p:cNvPr id="54" name="Reghoek 53">
            <a:extLst>
              <a:ext uri="{FF2B5EF4-FFF2-40B4-BE49-F238E27FC236}">
                <a16:creationId xmlns:a16="http://schemas.microsoft.com/office/drawing/2014/main" id="{69F8273C-1212-A8A6-3433-43EB011A926F}"/>
              </a:ext>
            </a:extLst>
          </p:cNvPr>
          <p:cNvSpPr/>
          <p:nvPr/>
        </p:nvSpPr>
        <p:spPr>
          <a:xfrm>
            <a:off x="5981700" y="6505575"/>
            <a:ext cx="2990850" cy="333366"/>
          </a:xfrm>
          <a:prstGeom prst="rect">
            <a:avLst/>
          </a:prstGeom>
          <a:effectLst>
            <a:softEdge rad="635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a:t>receipt</a:t>
            </a:r>
            <a:endParaRPr lang="en-US"/>
          </a:p>
        </p:txBody>
      </p:sp>
    </p:spTree>
    <p:extLst>
      <p:ext uri="{BB962C8B-B14F-4D97-AF65-F5344CB8AC3E}">
        <p14:creationId xmlns:p14="http://schemas.microsoft.com/office/powerpoint/2010/main" val="1038986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0061B153-2B3E-2264-337A-3E11A295DCA0}"/>
              </a:ext>
            </a:extLst>
          </p:cNvPr>
          <p:cNvSpPr>
            <a:spLocks noGrp="1"/>
          </p:cNvSpPr>
          <p:nvPr>
            <p:ph type="title"/>
          </p:nvPr>
        </p:nvSpPr>
        <p:spPr/>
        <p:txBody>
          <a:bodyPr/>
          <a:lstStyle/>
          <a:p>
            <a:r>
              <a:rPr lang="en-US" dirty="0"/>
              <a:t>Logical data flow </a:t>
            </a:r>
            <a:r>
              <a:rPr lang="en-US" dirty="0" err="1"/>
              <a:t>digram</a:t>
            </a:r>
            <a:endParaRPr lang="en-US" dirty="0"/>
          </a:p>
        </p:txBody>
      </p:sp>
      <p:sp>
        <p:nvSpPr>
          <p:cNvPr id="9" name="Inhoud-plekhouer 8">
            <a:extLst>
              <a:ext uri="{FF2B5EF4-FFF2-40B4-BE49-F238E27FC236}">
                <a16:creationId xmlns:a16="http://schemas.microsoft.com/office/drawing/2014/main" id="{045FE68A-2311-5F57-CE76-FD4D759C3BB6}"/>
              </a:ext>
            </a:extLst>
          </p:cNvPr>
          <p:cNvSpPr>
            <a:spLocks noGrp="1"/>
          </p:cNvSpPr>
          <p:nvPr>
            <p:ph idx="1"/>
          </p:nvPr>
        </p:nvSpPr>
        <p:spPr>
          <a:xfrm>
            <a:off x="171451" y="1562100"/>
            <a:ext cx="12020550" cy="5295900"/>
          </a:xfrm>
        </p:spPr>
        <p:txBody>
          <a:bodyPr/>
          <a:lstStyle/>
          <a:p>
            <a:endParaRPr lang="en-US" dirty="0"/>
          </a:p>
        </p:txBody>
      </p:sp>
      <p:sp>
        <p:nvSpPr>
          <p:cNvPr id="10" name="Reghoek 9">
            <a:extLst>
              <a:ext uri="{FF2B5EF4-FFF2-40B4-BE49-F238E27FC236}">
                <a16:creationId xmlns:a16="http://schemas.microsoft.com/office/drawing/2014/main" id="{57588191-6C10-0B86-0A47-C21D2AB12B62}"/>
              </a:ext>
            </a:extLst>
          </p:cNvPr>
          <p:cNvSpPr/>
          <p:nvPr/>
        </p:nvSpPr>
        <p:spPr>
          <a:xfrm>
            <a:off x="523874" y="2019300"/>
            <a:ext cx="2371725" cy="14668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customer</a:t>
            </a:r>
          </a:p>
        </p:txBody>
      </p:sp>
      <p:sp>
        <p:nvSpPr>
          <p:cNvPr id="11" name="Reghoek 10">
            <a:extLst>
              <a:ext uri="{FF2B5EF4-FFF2-40B4-BE49-F238E27FC236}">
                <a16:creationId xmlns:a16="http://schemas.microsoft.com/office/drawing/2014/main" id="{B33DA8F1-52AF-EDF5-9F50-C8AA236AF88F}"/>
              </a:ext>
            </a:extLst>
          </p:cNvPr>
          <p:cNvSpPr/>
          <p:nvPr/>
        </p:nvSpPr>
        <p:spPr>
          <a:xfrm>
            <a:off x="9117807" y="1828800"/>
            <a:ext cx="2684462" cy="15811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customer</a:t>
            </a:r>
          </a:p>
        </p:txBody>
      </p:sp>
      <p:sp>
        <p:nvSpPr>
          <p:cNvPr id="12" name="Reghoek: Geronde hoeke 11">
            <a:extLst>
              <a:ext uri="{FF2B5EF4-FFF2-40B4-BE49-F238E27FC236}">
                <a16:creationId xmlns:a16="http://schemas.microsoft.com/office/drawing/2014/main" id="{D7C1D9CE-54CA-F98B-EA8A-ED89FF36C159}"/>
              </a:ext>
            </a:extLst>
          </p:cNvPr>
          <p:cNvSpPr/>
          <p:nvPr/>
        </p:nvSpPr>
        <p:spPr>
          <a:xfrm>
            <a:off x="514350" y="4419600"/>
            <a:ext cx="1983325" cy="2438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Identify items</a:t>
            </a:r>
          </a:p>
        </p:txBody>
      </p:sp>
      <p:sp>
        <p:nvSpPr>
          <p:cNvPr id="13" name="Reghoek: Geronde hoeke 12">
            <a:extLst>
              <a:ext uri="{FF2B5EF4-FFF2-40B4-BE49-F238E27FC236}">
                <a16:creationId xmlns:a16="http://schemas.microsoft.com/office/drawing/2014/main" id="{C76F7585-662A-7F88-47B9-DAB4F491174B}"/>
              </a:ext>
            </a:extLst>
          </p:cNvPr>
          <p:cNvSpPr/>
          <p:nvPr/>
        </p:nvSpPr>
        <p:spPr>
          <a:xfrm>
            <a:off x="3633788" y="4371975"/>
            <a:ext cx="1866900" cy="2438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Look up</a:t>
            </a:r>
          </a:p>
          <a:p>
            <a:pPr algn="ctr"/>
            <a:r>
              <a:rPr lang="en-US" b="1" dirty="0"/>
              <a:t>price</a:t>
            </a:r>
          </a:p>
        </p:txBody>
      </p:sp>
      <p:sp>
        <p:nvSpPr>
          <p:cNvPr id="14" name="Reghoek: Geronde hoeke 13">
            <a:extLst>
              <a:ext uri="{FF2B5EF4-FFF2-40B4-BE49-F238E27FC236}">
                <a16:creationId xmlns:a16="http://schemas.microsoft.com/office/drawing/2014/main" id="{A135A53E-FAB4-ADE3-8303-0F8B72C489F1}"/>
              </a:ext>
            </a:extLst>
          </p:cNvPr>
          <p:cNvSpPr/>
          <p:nvPr/>
        </p:nvSpPr>
        <p:spPr>
          <a:xfrm>
            <a:off x="6791325" y="4419601"/>
            <a:ext cx="1809750" cy="2438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Compute total cost</a:t>
            </a:r>
          </a:p>
        </p:txBody>
      </p:sp>
      <p:sp>
        <p:nvSpPr>
          <p:cNvPr id="15" name="Reghoek: Geronde hoeke 14">
            <a:extLst>
              <a:ext uri="{FF2B5EF4-FFF2-40B4-BE49-F238E27FC236}">
                <a16:creationId xmlns:a16="http://schemas.microsoft.com/office/drawing/2014/main" id="{CEEFBD24-0006-4C4C-7091-1A2FF7494939}"/>
              </a:ext>
            </a:extLst>
          </p:cNvPr>
          <p:cNvSpPr/>
          <p:nvPr/>
        </p:nvSpPr>
        <p:spPr>
          <a:xfrm>
            <a:off x="9791700" y="4419600"/>
            <a:ext cx="1885950" cy="2438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Collect money and give receipt </a:t>
            </a:r>
          </a:p>
        </p:txBody>
      </p:sp>
      <p:sp>
        <p:nvSpPr>
          <p:cNvPr id="16" name="Reghoek 15">
            <a:extLst>
              <a:ext uri="{FF2B5EF4-FFF2-40B4-BE49-F238E27FC236}">
                <a16:creationId xmlns:a16="http://schemas.microsoft.com/office/drawing/2014/main" id="{398D687D-AB49-7502-0A06-D0C312608916}"/>
              </a:ext>
            </a:extLst>
          </p:cNvPr>
          <p:cNvSpPr/>
          <p:nvPr/>
        </p:nvSpPr>
        <p:spPr>
          <a:xfrm>
            <a:off x="3691731" y="2233613"/>
            <a:ext cx="2247900" cy="7715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price</a:t>
            </a:r>
          </a:p>
        </p:txBody>
      </p:sp>
      <p:sp>
        <p:nvSpPr>
          <p:cNvPr id="17" name="Pyltjie: Af 16">
            <a:extLst>
              <a:ext uri="{FF2B5EF4-FFF2-40B4-BE49-F238E27FC236}">
                <a16:creationId xmlns:a16="http://schemas.microsoft.com/office/drawing/2014/main" id="{6FC2D2CC-8AE9-9153-69F9-DED8E9C9E771}"/>
              </a:ext>
            </a:extLst>
          </p:cNvPr>
          <p:cNvSpPr/>
          <p:nvPr/>
        </p:nvSpPr>
        <p:spPr>
          <a:xfrm>
            <a:off x="1243013" y="3562350"/>
            <a:ext cx="419100" cy="8572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yltjie: Regs 17">
            <a:extLst>
              <a:ext uri="{FF2B5EF4-FFF2-40B4-BE49-F238E27FC236}">
                <a16:creationId xmlns:a16="http://schemas.microsoft.com/office/drawing/2014/main" id="{105DEDDF-6796-9392-1DC3-5EC29DB29835}"/>
              </a:ext>
            </a:extLst>
          </p:cNvPr>
          <p:cNvSpPr/>
          <p:nvPr/>
        </p:nvSpPr>
        <p:spPr>
          <a:xfrm>
            <a:off x="2545300" y="5505450"/>
            <a:ext cx="1064675"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yltjie: Regs 18">
            <a:extLst>
              <a:ext uri="{FF2B5EF4-FFF2-40B4-BE49-F238E27FC236}">
                <a16:creationId xmlns:a16="http://schemas.microsoft.com/office/drawing/2014/main" id="{70554238-5916-D907-76BB-CCFEB02FF134}"/>
              </a:ext>
            </a:extLst>
          </p:cNvPr>
          <p:cNvSpPr/>
          <p:nvPr/>
        </p:nvSpPr>
        <p:spPr>
          <a:xfrm>
            <a:off x="5524501" y="5505450"/>
            <a:ext cx="1314450"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yltjie: Regs 19">
            <a:extLst>
              <a:ext uri="{FF2B5EF4-FFF2-40B4-BE49-F238E27FC236}">
                <a16:creationId xmlns:a16="http://schemas.microsoft.com/office/drawing/2014/main" id="{84153DB0-E5A7-7C21-C52B-2E2A72787C76}"/>
              </a:ext>
            </a:extLst>
          </p:cNvPr>
          <p:cNvSpPr/>
          <p:nvPr/>
        </p:nvSpPr>
        <p:spPr>
          <a:xfrm>
            <a:off x="8601075" y="5505450"/>
            <a:ext cx="1190625"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yltjie: Af 20">
            <a:extLst>
              <a:ext uri="{FF2B5EF4-FFF2-40B4-BE49-F238E27FC236}">
                <a16:creationId xmlns:a16="http://schemas.microsoft.com/office/drawing/2014/main" id="{B7832251-19AF-D6F7-67F6-5C45028E4C89}"/>
              </a:ext>
            </a:extLst>
          </p:cNvPr>
          <p:cNvSpPr/>
          <p:nvPr/>
        </p:nvSpPr>
        <p:spPr>
          <a:xfrm>
            <a:off x="4248149" y="2990849"/>
            <a:ext cx="295276" cy="1428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yltjie: Af 21">
            <a:extLst>
              <a:ext uri="{FF2B5EF4-FFF2-40B4-BE49-F238E27FC236}">
                <a16:creationId xmlns:a16="http://schemas.microsoft.com/office/drawing/2014/main" id="{DD73A464-1860-1A3C-CA74-D6E8A2F45380}"/>
              </a:ext>
            </a:extLst>
          </p:cNvPr>
          <p:cNvSpPr/>
          <p:nvPr/>
        </p:nvSpPr>
        <p:spPr>
          <a:xfrm>
            <a:off x="10529887" y="3486149"/>
            <a:ext cx="419100" cy="8572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yltjie: Op 22">
            <a:extLst>
              <a:ext uri="{FF2B5EF4-FFF2-40B4-BE49-F238E27FC236}">
                <a16:creationId xmlns:a16="http://schemas.microsoft.com/office/drawing/2014/main" id="{540F2EFA-9209-9B17-8F34-F23D0E09942A}"/>
              </a:ext>
            </a:extLst>
          </p:cNvPr>
          <p:cNvSpPr/>
          <p:nvPr/>
        </p:nvSpPr>
        <p:spPr>
          <a:xfrm>
            <a:off x="9872662" y="3448051"/>
            <a:ext cx="514351" cy="8572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Reguit Verbinder 24">
            <a:extLst>
              <a:ext uri="{FF2B5EF4-FFF2-40B4-BE49-F238E27FC236}">
                <a16:creationId xmlns:a16="http://schemas.microsoft.com/office/drawing/2014/main" id="{68F02A1D-E958-A706-71D0-FE83B9BF37E0}"/>
              </a:ext>
            </a:extLst>
          </p:cNvPr>
          <p:cNvCxnSpPr>
            <a:cxnSpLocks/>
          </p:cNvCxnSpPr>
          <p:nvPr/>
        </p:nvCxnSpPr>
        <p:spPr>
          <a:xfrm>
            <a:off x="4248149" y="2233613"/>
            <a:ext cx="0" cy="757235"/>
          </a:xfrm>
          <a:prstGeom prst="line">
            <a:avLst/>
          </a:prstGeom>
        </p:spPr>
        <p:style>
          <a:lnRef idx="2">
            <a:schemeClr val="accent6"/>
          </a:lnRef>
          <a:fillRef idx="0">
            <a:schemeClr val="accent6"/>
          </a:fillRef>
          <a:effectRef idx="1">
            <a:schemeClr val="accent6"/>
          </a:effectRef>
          <a:fontRef idx="minor">
            <a:schemeClr val="tx1"/>
          </a:fontRef>
        </p:style>
      </p:cxnSp>
      <p:sp>
        <p:nvSpPr>
          <p:cNvPr id="27" name="Reghoek 26">
            <a:extLst>
              <a:ext uri="{FF2B5EF4-FFF2-40B4-BE49-F238E27FC236}">
                <a16:creationId xmlns:a16="http://schemas.microsoft.com/office/drawing/2014/main" id="{EB74E794-F7AB-DEF3-66DB-A54321882A91}"/>
              </a:ext>
            </a:extLst>
          </p:cNvPr>
          <p:cNvSpPr/>
          <p:nvPr/>
        </p:nvSpPr>
        <p:spPr>
          <a:xfrm>
            <a:off x="3686175" y="2233613"/>
            <a:ext cx="561963" cy="757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D1</a:t>
            </a:r>
          </a:p>
        </p:txBody>
      </p:sp>
      <p:cxnSp>
        <p:nvCxnSpPr>
          <p:cNvPr id="29" name="Reguit Verbinder 28">
            <a:extLst>
              <a:ext uri="{FF2B5EF4-FFF2-40B4-BE49-F238E27FC236}">
                <a16:creationId xmlns:a16="http://schemas.microsoft.com/office/drawing/2014/main" id="{031A67BD-BE30-00E4-64A9-D3626810E376}"/>
              </a:ext>
            </a:extLst>
          </p:cNvPr>
          <p:cNvCxnSpPr/>
          <p:nvPr/>
        </p:nvCxnSpPr>
        <p:spPr>
          <a:xfrm>
            <a:off x="514349" y="4981575"/>
            <a:ext cx="1983325"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31" name="Reguit Verbinder 30">
            <a:extLst>
              <a:ext uri="{FF2B5EF4-FFF2-40B4-BE49-F238E27FC236}">
                <a16:creationId xmlns:a16="http://schemas.microsoft.com/office/drawing/2014/main" id="{1867F84C-7FF4-9D12-DF2D-0D1583A4CDE9}"/>
              </a:ext>
            </a:extLst>
          </p:cNvPr>
          <p:cNvCxnSpPr/>
          <p:nvPr/>
        </p:nvCxnSpPr>
        <p:spPr>
          <a:xfrm>
            <a:off x="3609975" y="4981575"/>
            <a:ext cx="18669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33" name="Reguit Verbinder 32">
            <a:extLst>
              <a:ext uri="{FF2B5EF4-FFF2-40B4-BE49-F238E27FC236}">
                <a16:creationId xmlns:a16="http://schemas.microsoft.com/office/drawing/2014/main" id="{AA18ABE6-EA69-D1CC-5894-41C58BD3EE4B}"/>
              </a:ext>
            </a:extLst>
          </p:cNvPr>
          <p:cNvCxnSpPr/>
          <p:nvPr/>
        </p:nvCxnSpPr>
        <p:spPr>
          <a:xfrm>
            <a:off x="6791325" y="4981575"/>
            <a:ext cx="180975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35" name="Reguit Verbinder 34">
            <a:extLst>
              <a:ext uri="{FF2B5EF4-FFF2-40B4-BE49-F238E27FC236}">
                <a16:creationId xmlns:a16="http://schemas.microsoft.com/office/drawing/2014/main" id="{42031573-CC0C-22A6-B8FE-195B6780D23F}"/>
              </a:ext>
            </a:extLst>
          </p:cNvPr>
          <p:cNvCxnSpPr/>
          <p:nvPr/>
        </p:nvCxnSpPr>
        <p:spPr>
          <a:xfrm>
            <a:off x="9791700" y="4981575"/>
            <a:ext cx="1885950" cy="0"/>
          </a:xfrm>
          <a:prstGeom prst="line">
            <a:avLst/>
          </a:prstGeom>
        </p:spPr>
        <p:style>
          <a:lnRef idx="2">
            <a:schemeClr val="accent6"/>
          </a:lnRef>
          <a:fillRef idx="0">
            <a:schemeClr val="accent6"/>
          </a:fillRef>
          <a:effectRef idx="1">
            <a:schemeClr val="accent6"/>
          </a:effectRef>
          <a:fontRef idx="minor">
            <a:schemeClr val="tx1"/>
          </a:fontRef>
        </p:style>
      </p:cxnSp>
      <p:sp>
        <p:nvSpPr>
          <p:cNvPr id="36" name="Reghoek: Geronde hoeke 35">
            <a:extLst>
              <a:ext uri="{FF2B5EF4-FFF2-40B4-BE49-F238E27FC236}">
                <a16:creationId xmlns:a16="http://schemas.microsoft.com/office/drawing/2014/main" id="{9EF75AEC-BFC6-2C84-FA88-91735587EA96}"/>
              </a:ext>
            </a:extLst>
          </p:cNvPr>
          <p:cNvSpPr/>
          <p:nvPr/>
        </p:nvSpPr>
        <p:spPr>
          <a:xfrm>
            <a:off x="523874" y="4419599"/>
            <a:ext cx="1895476" cy="56197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1</a:t>
            </a:r>
          </a:p>
        </p:txBody>
      </p:sp>
      <p:sp>
        <p:nvSpPr>
          <p:cNvPr id="39" name="Reghoek: Geronde hoeke 38">
            <a:extLst>
              <a:ext uri="{FF2B5EF4-FFF2-40B4-BE49-F238E27FC236}">
                <a16:creationId xmlns:a16="http://schemas.microsoft.com/office/drawing/2014/main" id="{6F7D878F-74CE-CE33-8B4D-9B1C5440E98C}"/>
              </a:ext>
            </a:extLst>
          </p:cNvPr>
          <p:cNvSpPr/>
          <p:nvPr/>
        </p:nvSpPr>
        <p:spPr>
          <a:xfrm>
            <a:off x="3764498" y="4495799"/>
            <a:ext cx="1493302" cy="485774"/>
          </a:xfrm>
          <a:prstGeom prst="roundRect">
            <a:avLst/>
          </a:prstGeom>
          <a:effectLst>
            <a:softEdge rad="635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ar-EG" sz="2000" b="1" dirty="0"/>
              <a:t>2</a:t>
            </a:r>
            <a:endParaRPr lang="en-US" sz="2000" b="1" dirty="0"/>
          </a:p>
        </p:txBody>
      </p:sp>
      <p:sp>
        <p:nvSpPr>
          <p:cNvPr id="40" name="Reghoek: Geronde hoeke 39">
            <a:extLst>
              <a:ext uri="{FF2B5EF4-FFF2-40B4-BE49-F238E27FC236}">
                <a16:creationId xmlns:a16="http://schemas.microsoft.com/office/drawing/2014/main" id="{E1F263E1-4CD0-237C-9F39-97EB8AD181E0}"/>
              </a:ext>
            </a:extLst>
          </p:cNvPr>
          <p:cNvSpPr/>
          <p:nvPr/>
        </p:nvSpPr>
        <p:spPr>
          <a:xfrm>
            <a:off x="7072313" y="4419598"/>
            <a:ext cx="1281112" cy="533403"/>
          </a:xfrm>
          <a:prstGeom prst="roundRect">
            <a:avLst/>
          </a:prstGeom>
          <a:effectLst>
            <a:softEdge rad="635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ar-EG" sz="2000" b="1" dirty="0"/>
              <a:t>3</a:t>
            </a:r>
            <a:endParaRPr lang="en-US" b="1" dirty="0"/>
          </a:p>
        </p:txBody>
      </p:sp>
      <p:sp>
        <p:nvSpPr>
          <p:cNvPr id="41" name="Reghoek: Geronde hoeke 40">
            <a:extLst>
              <a:ext uri="{FF2B5EF4-FFF2-40B4-BE49-F238E27FC236}">
                <a16:creationId xmlns:a16="http://schemas.microsoft.com/office/drawing/2014/main" id="{AF6AC917-022B-B3D5-D8A9-45EB025D56AB}"/>
              </a:ext>
            </a:extLst>
          </p:cNvPr>
          <p:cNvSpPr/>
          <p:nvPr/>
        </p:nvSpPr>
        <p:spPr>
          <a:xfrm>
            <a:off x="10129838" y="4495799"/>
            <a:ext cx="1109662" cy="495299"/>
          </a:xfrm>
          <a:prstGeom prst="roundRect">
            <a:avLst/>
          </a:prstGeom>
          <a:effectLst>
            <a:softEdge rad="635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ar-EG" sz="2000" b="1" dirty="0"/>
              <a:t>4</a:t>
            </a:r>
            <a:endParaRPr lang="en-US" sz="2000" b="1" dirty="0"/>
          </a:p>
        </p:txBody>
      </p:sp>
      <p:sp>
        <p:nvSpPr>
          <p:cNvPr id="42" name="Reghoek: Geronde hoeke 41">
            <a:extLst>
              <a:ext uri="{FF2B5EF4-FFF2-40B4-BE49-F238E27FC236}">
                <a16:creationId xmlns:a16="http://schemas.microsoft.com/office/drawing/2014/main" id="{11D8D9EC-4BBB-FA3B-500F-9AA263115B95}"/>
              </a:ext>
            </a:extLst>
          </p:cNvPr>
          <p:cNvSpPr/>
          <p:nvPr/>
        </p:nvSpPr>
        <p:spPr>
          <a:xfrm>
            <a:off x="3267074" y="3319461"/>
            <a:ext cx="990601" cy="561976"/>
          </a:xfrm>
          <a:prstGeom prst="roundRect">
            <a:avLst/>
          </a:prstGeom>
          <a:effectLst>
            <a:softEdge rad="635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price</a:t>
            </a:r>
          </a:p>
        </p:txBody>
      </p:sp>
      <p:sp>
        <p:nvSpPr>
          <p:cNvPr id="43" name="Reghoek: Geronde hoeke 42">
            <a:extLst>
              <a:ext uri="{FF2B5EF4-FFF2-40B4-BE49-F238E27FC236}">
                <a16:creationId xmlns:a16="http://schemas.microsoft.com/office/drawing/2014/main" id="{C96E0A92-BD82-FC50-C72A-E2B57946612A}"/>
              </a:ext>
            </a:extLst>
          </p:cNvPr>
          <p:cNvSpPr/>
          <p:nvPr/>
        </p:nvSpPr>
        <p:spPr>
          <a:xfrm>
            <a:off x="2573873" y="4867275"/>
            <a:ext cx="940851" cy="638174"/>
          </a:xfrm>
          <a:prstGeom prst="roundRect">
            <a:avLst/>
          </a:prstGeom>
          <a:effectLst>
            <a:softEdge rad="635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Items id</a:t>
            </a:r>
          </a:p>
        </p:txBody>
      </p:sp>
      <p:sp>
        <p:nvSpPr>
          <p:cNvPr id="44" name="Reghoek: Geronde hoeke 43">
            <a:extLst>
              <a:ext uri="{FF2B5EF4-FFF2-40B4-BE49-F238E27FC236}">
                <a16:creationId xmlns:a16="http://schemas.microsoft.com/office/drawing/2014/main" id="{EF20FB58-1513-0AAF-53CB-DB28711A5760}"/>
              </a:ext>
            </a:extLst>
          </p:cNvPr>
          <p:cNvSpPr/>
          <p:nvPr/>
        </p:nvSpPr>
        <p:spPr>
          <a:xfrm>
            <a:off x="5524501" y="4867275"/>
            <a:ext cx="1188499" cy="619124"/>
          </a:xfrm>
          <a:prstGeom prst="roundRect">
            <a:avLst/>
          </a:prstGeom>
          <a:effectLst>
            <a:softEdge rad="635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Items ,price</a:t>
            </a:r>
          </a:p>
        </p:txBody>
      </p:sp>
      <p:sp>
        <p:nvSpPr>
          <p:cNvPr id="45" name="Reghoek: Geronde hoeke 44">
            <a:extLst>
              <a:ext uri="{FF2B5EF4-FFF2-40B4-BE49-F238E27FC236}">
                <a16:creationId xmlns:a16="http://schemas.microsoft.com/office/drawing/2014/main" id="{D576E0F4-EC1D-3970-13D0-A50C6067D5B8}"/>
              </a:ext>
            </a:extLst>
          </p:cNvPr>
          <p:cNvSpPr/>
          <p:nvPr/>
        </p:nvSpPr>
        <p:spPr>
          <a:xfrm>
            <a:off x="10869215" y="3705224"/>
            <a:ext cx="1307307" cy="390507"/>
          </a:xfrm>
          <a:prstGeom prst="roundRect">
            <a:avLst/>
          </a:prstGeom>
          <a:effectLst>
            <a:softEdge rad="635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payment</a:t>
            </a:r>
          </a:p>
        </p:txBody>
      </p:sp>
      <p:sp>
        <p:nvSpPr>
          <p:cNvPr id="46" name="Reghoek 45">
            <a:extLst>
              <a:ext uri="{FF2B5EF4-FFF2-40B4-BE49-F238E27FC236}">
                <a16:creationId xmlns:a16="http://schemas.microsoft.com/office/drawing/2014/main" id="{42685439-FACE-F364-4976-1A16DDE54D97}"/>
              </a:ext>
            </a:extLst>
          </p:cNvPr>
          <p:cNvSpPr/>
          <p:nvPr/>
        </p:nvSpPr>
        <p:spPr>
          <a:xfrm>
            <a:off x="8439150" y="3705224"/>
            <a:ext cx="1433512" cy="285750"/>
          </a:xfrm>
          <a:prstGeom prst="rect">
            <a:avLst/>
          </a:prstGeom>
          <a:effectLst>
            <a:softEdge rad="635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receip</a:t>
            </a:r>
            <a:r>
              <a:rPr lang="en-US" dirty="0"/>
              <a:t>t</a:t>
            </a:r>
          </a:p>
        </p:txBody>
      </p:sp>
      <p:sp>
        <p:nvSpPr>
          <p:cNvPr id="47" name="Reghoek 46">
            <a:extLst>
              <a:ext uri="{FF2B5EF4-FFF2-40B4-BE49-F238E27FC236}">
                <a16:creationId xmlns:a16="http://schemas.microsoft.com/office/drawing/2014/main" id="{3D279F5D-5F32-D1DF-22A2-1784AE193FD7}"/>
              </a:ext>
            </a:extLst>
          </p:cNvPr>
          <p:cNvSpPr/>
          <p:nvPr/>
        </p:nvSpPr>
        <p:spPr>
          <a:xfrm>
            <a:off x="8601075" y="4419599"/>
            <a:ext cx="1190625" cy="1152526"/>
          </a:xfrm>
          <a:prstGeom prst="rect">
            <a:avLst/>
          </a:prstGeom>
          <a:effectLst>
            <a:softEdge rad="635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a:t>Calculat</a:t>
            </a:r>
          </a:p>
          <a:p>
            <a:pPr algn="ctr"/>
            <a:r>
              <a:rPr lang="en-US"/>
              <a:t>Amount to be paid</a:t>
            </a:r>
            <a:endParaRPr lang="en-US" dirty="0"/>
          </a:p>
        </p:txBody>
      </p:sp>
    </p:spTree>
    <p:extLst>
      <p:ext uri="{BB962C8B-B14F-4D97-AF65-F5344CB8AC3E}">
        <p14:creationId xmlns:p14="http://schemas.microsoft.com/office/powerpoint/2010/main" val="1962018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EA2777-0F74-369F-39BD-5EC1ECF1FB87}"/>
              </a:ext>
            </a:extLst>
          </p:cNvPr>
          <p:cNvSpPr>
            <a:spLocks noGrp="1"/>
          </p:cNvSpPr>
          <p:nvPr>
            <p:ph type="title"/>
          </p:nvPr>
        </p:nvSpPr>
        <p:spPr>
          <a:xfrm>
            <a:off x="2135725" y="306333"/>
            <a:ext cx="8911687" cy="1280890"/>
          </a:xfrm>
        </p:spPr>
        <p:txBody>
          <a:bodyPr/>
          <a:lstStyle/>
          <a:p>
            <a:r>
              <a:rPr lang="en-US" dirty="0">
                <a:solidFill>
                  <a:schemeClr val="accent2">
                    <a:lumMod val="50000"/>
                  </a:schemeClr>
                </a:solidFill>
              </a:rPr>
              <a:t>Physical data flow diagram</a:t>
            </a:r>
          </a:p>
        </p:txBody>
      </p:sp>
      <p:sp>
        <p:nvSpPr>
          <p:cNvPr id="3" name="Inhoud-plekhouer 2">
            <a:extLst>
              <a:ext uri="{FF2B5EF4-FFF2-40B4-BE49-F238E27FC236}">
                <a16:creationId xmlns:a16="http://schemas.microsoft.com/office/drawing/2014/main" id="{C2BCE644-DD29-93AE-ACCA-30B4E4729A1E}"/>
              </a:ext>
            </a:extLst>
          </p:cNvPr>
          <p:cNvSpPr>
            <a:spLocks noGrp="1"/>
          </p:cNvSpPr>
          <p:nvPr>
            <p:ph idx="1"/>
          </p:nvPr>
        </p:nvSpPr>
        <p:spPr>
          <a:xfrm>
            <a:off x="219075" y="1114424"/>
            <a:ext cx="11972925" cy="5972176"/>
          </a:xfrm>
        </p:spPr>
        <p:style>
          <a:lnRef idx="1">
            <a:schemeClr val="accent3"/>
          </a:lnRef>
          <a:fillRef idx="3">
            <a:schemeClr val="accent3"/>
          </a:fillRef>
          <a:effectRef idx="2">
            <a:schemeClr val="accent3"/>
          </a:effectRef>
          <a:fontRef idx="minor">
            <a:schemeClr val="lt1"/>
          </a:fontRef>
        </p:style>
        <p:txBody>
          <a:bodyPr/>
          <a:lstStyle/>
          <a:p>
            <a:endParaRPr lang="en-US" dirty="0"/>
          </a:p>
          <a:p>
            <a:endParaRPr lang="en-US" dirty="0"/>
          </a:p>
          <a:p>
            <a:endParaRPr lang="en-US" dirty="0"/>
          </a:p>
          <a:p>
            <a:endParaRPr lang="en-US" dirty="0"/>
          </a:p>
          <a:p>
            <a:endParaRPr lang="en-US" dirty="0"/>
          </a:p>
          <a:p>
            <a:pPr marL="0" indent="0">
              <a:buNone/>
            </a:pPr>
            <a:r>
              <a:rPr lang="en-US" dirty="0"/>
              <a:t>     </a:t>
            </a:r>
          </a:p>
        </p:txBody>
      </p:sp>
      <p:sp>
        <p:nvSpPr>
          <p:cNvPr id="5" name="Reghoek 4">
            <a:extLst>
              <a:ext uri="{FF2B5EF4-FFF2-40B4-BE49-F238E27FC236}">
                <a16:creationId xmlns:a16="http://schemas.microsoft.com/office/drawing/2014/main" id="{22554A89-57FF-106E-00C7-243EBAB0E485}"/>
              </a:ext>
            </a:extLst>
          </p:cNvPr>
          <p:cNvSpPr/>
          <p:nvPr/>
        </p:nvSpPr>
        <p:spPr>
          <a:xfrm>
            <a:off x="679648" y="1481904"/>
            <a:ext cx="2038350" cy="13525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customer</a:t>
            </a:r>
          </a:p>
        </p:txBody>
      </p:sp>
      <p:sp>
        <p:nvSpPr>
          <p:cNvPr id="6" name="Reghoek 5">
            <a:extLst>
              <a:ext uri="{FF2B5EF4-FFF2-40B4-BE49-F238E27FC236}">
                <a16:creationId xmlns:a16="http://schemas.microsoft.com/office/drawing/2014/main" id="{9CEDD2A9-AD42-1178-F89C-4A39E480B4BC}"/>
              </a:ext>
            </a:extLst>
          </p:cNvPr>
          <p:cNvSpPr/>
          <p:nvPr/>
        </p:nvSpPr>
        <p:spPr>
          <a:xfrm>
            <a:off x="9492457" y="1395635"/>
            <a:ext cx="2162175" cy="14237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customer</a:t>
            </a:r>
          </a:p>
        </p:txBody>
      </p:sp>
      <p:sp>
        <p:nvSpPr>
          <p:cNvPr id="7" name="Reghoek 6">
            <a:extLst>
              <a:ext uri="{FF2B5EF4-FFF2-40B4-BE49-F238E27FC236}">
                <a16:creationId xmlns:a16="http://schemas.microsoft.com/office/drawing/2014/main" id="{E4C482FC-BEE0-5FE6-C30B-BF1E7E6AF262}"/>
              </a:ext>
            </a:extLst>
          </p:cNvPr>
          <p:cNvSpPr/>
          <p:nvPr/>
        </p:nvSpPr>
        <p:spPr>
          <a:xfrm>
            <a:off x="6362700" y="1990725"/>
            <a:ext cx="2038350" cy="5619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ghoek 7">
            <a:extLst>
              <a:ext uri="{FF2B5EF4-FFF2-40B4-BE49-F238E27FC236}">
                <a16:creationId xmlns:a16="http://schemas.microsoft.com/office/drawing/2014/main" id="{711DE457-177B-6C98-F213-8AAC1DA1A9BE}"/>
              </a:ext>
            </a:extLst>
          </p:cNvPr>
          <p:cNvSpPr/>
          <p:nvPr/>
        </p:nvSpPr>
        <p:spPr>
          <a:xfrm>
            <a:off x="3384153" y="1990725"/>
            <a:ext cx="1790700" cy="5619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a:t>
            </a:r>
            <a:r>
              <a:rPr lang="en-US" b="1" dirty="0"/>
              <a:t> UPC price</a:t>
            </a:r>
          </a:p>
        </p:txBody>
      </p:sp>
      <p:sp>
        <p:nvSpPr>
          <p:cNvPr id="9" name="Reghoek: Geronde hoeke 8">
            <a:extLst>
              <a:ext uri="{FF2B5EF4-FFF2-40B4-BE49-F238E27FC236}">
                <a16:creationId xmlns:a16="http://schemas.microsoft.com/office/drawing/2014/main" id="{AB08CF56-A9AD-8047-91F7-15A9700D97DD}"/>
              </a:ext>
            </a:extLst>
          </p:cNvPr>
          <p:cNvSpPr/>
          <p:nvPr/>
        </p:nvSpPr>
        <p:spPr>
          <a:xfrm>
            <a:off x="838200" y="3914774"/>
            <a:ext cx="1809750" cy="22193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ghoek: Geronde hoeke 9">
            <a:extLst>
              <a:ext uri="{FF2B5EF4-FFF2-40B4-BE49-F238E27FC236}">
                <a16:creationId xmlns:a16="http://schemas.microsoft.com/office/drawing/2014/main" id="{621AC475-7F6D-2F53-CA0D-44200D1F7134}"/>
              </a:ext>
            </a:extLst>
          </p:cNvPr>
          <p:cNvSpPr/>
          <p:nvPr/>
        </p:nvSpPr>
        <p:spPr>
          <a:xfrm>
            <a:off x="4010025" y="3905250"/>
            <a:ext cx="1666875" cy="22193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Look up code and price</a:t>
            </a:r>
          </a:p>
        </p:txBody>
      </p:sp>
      <p:sp>
        <p:nvSpPr>
          <p:cNvPr id="11" name="Reghoek: Geronde hoeke 10">
            <a:extLst>
              <a:ext uri="{FF2B5EF4-FFF2-40B4-BE49-F238E27FC236}">
                <a16:creationId xmlns:a16="http://schemas.microsoft.com/office/drawing/2014/main" id="{7D4B0289-CFD6-7039-D88A-ABD69F383564}"/>
              </a:ext>
            </a:extLst>
          </p:cNvPr>
          <p:cNvSpPr/>
          <p:nvPr/>
        </p:nvSpPr>
        <p:spPr>
          <a:xfrm>
            <a:off x="6734175" y="3905250"/>
            <a:ext cx="1666875" cy="22193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Compute total cost</a:t>
            </a:r>
          </a:p>
        </p:txBody>
      </p:sp>
      <p:sp>
        <p:nvSpPr>
          <p:cNvPr id="12" name="Reghoek: Geronde hoeke 11">
            <a:extLst>
              <a:ext uri="{FF2B5EF4-FFF2-40B4-BE49-F238E27FC236}">
                <a16:creationId xmlns:a16="http://schemas.microsoft.com/office/drawing/2014/main" id="{5E7222E1-7DBA-085B-9F12-19F7A4D089F4}"/>
              </a:ext>
            </a:extLst>
          </p:cNvPr>
          <p:cNvSpPr/>
          <p:nvPr/>
        </p:nvSpPr>
        <p:spPr>
          <a:xfrm>
            <a:off x="9596437" y="3867149"/>
            <a:ext cx="1666875" cy="22955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Collect money and give receipt </a:t>
            </a:r>
          </a:p>
        </p:txBody>
      </p:sp>
      <p:cxnSp>
        <p:nvCxnSpPr>
          <p:cNvPr id="16" name="Reguit Verbinder 15">
            <a:extLst>
              <a:ext uri="{FF2B5EF4-FFF2-40B4-BE49-F238E27FC236}">
                <a16:creationId xmlns:a16="http://schemas.microsoft.com/office/drawing/2014/main" id="{68D0E28A-FE47-7C66-9F6D-2BE28F50284F}"/>
              </a:ext>
            </a:extLst>
          </p:cNvPr>
          <p:cNvCxnSpPr/>
          <p:nvPr/>
        </p:nvCxnSpPr>
        <p:spPr>
          <a:xfrm>
            <a:off x="3857625" y="1990725"/>
            <a:ext cx="0" cy="561975"/>
          </a:xfrm>
          <a:prstGeom prst="line">
            <a:avLst/>
          </a:prstGeom>
        </p:spPr>
        <p:style>
          <a:lnRef idx="1">
            <a:schemeClr val="accent3"/>
          </a:lnRef>
          <a:fillRef idx="0">
            <a:schemeClr val="accent3"/>
          </a:fillRef>
          <a:effectRef idx="0">
            <a:schemeClr val="accent3"/>
          </a:effectRef>
          <a:fontRef idx="minor">
            <a:schemeClr val="tx1"/>
          </a:fontRef>
        </p:style>
      </p:cxnSp>
      <p:cxnSp>
        <p:nvCxnSpPr>
          <p:cNvPr id="18" name="Reguit Verbinder 17">
            <a:extLst>
              <a:ext uri="{FF2B5EF4-FFF2-40B4-BE49-F238E27FC236}">
                <a16:creationId xmlns:a16="http://schemas.microsoft.com/office/drawing/2014/main" id="{B74A4C67-5752-C855-7A91-97C502FAC60A}"/>
              </a:ext>
            </a:extLst>
          </p:cNvPr>
          <p:cNvCxnSpPr/>
          <p:nvPr/>
        </p:nvCxnSpPr>
        <p:spPr>
          <a:xfrm>
            <a:off x="6838950" y="1990725"/>
            <a:ext cx="0" cy="561975"/>
          </a:xfrm>
          <a:prstGeom prst="line">
            <a:avLst/>
          </a:prstGeom>
        </p:spPr>
        <p:style>
          <a:lnRef idx="1">
            <a:schemeClr val="accent5"/>
          </a:lnRef>
          <a:fillRef idx="0">
            <a:schemeClr val="accent5"/>
          </a:fillRef>
          <a:effectRef idx="0">
            <a:schemeClr val="accent5"/>
          </a:effectRef>
          <a:fontRef idx="minor">
            <a:schemeClr val="tx1"/>
          </a:fontRef>
        </p:style>
      </p:cxnSp>
      <p:cxnSp>
        <p:nvCxnSpPr>
          <p:cNvPr id="20" name="Reguit Verbinder 19">
            <a:extLst>
              <a:ext uri="{FF2B5EF4-FFF2-40B4-BE49-F238E27FC236}">
                <a16:creationId xmlns:a16="http://schemas.microsoft.com/office/drawing/2014/main" id="{69A0074B-A426-DA68-1CF8-CE68F28595FB}"/>
              </a:ext>
            </a:extLst>
          </p:cNvPr>
          <p:cNvCxnSpPr/>
          <p:nvPr/>
        </p:nvCxnSpPr>
        <p:spPr>
          <a:xfrm>
            <a:off x="838200" y="4448175"/>
            <a:ext cx="180975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22" name="Reguit Verbinder 21">
            <a:extLst>
              <a:ext uri="{FF2B5EF4-FFF2-40B4-BE49-F238E27FC236}">
                <a16:creationId xmlns:a16="http://schemas.microsoft.com/office/drawing/2014/main" id="{D64A2473-D607-C312-E6B0-58CFE4E9ECA5}"/>
              </a:ext>
            </a:extLst>
          </p:cNvPr>
          <p:cNvCxnSpPr/>
          <p:nvPr/>
        </p:nvCxnSpPr>
        <p:spPr>
          <a:xfrm>
            <a:off x="4010025" y="4410075"/>
            <a:ext cx="173355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24" name="Reguit Verbinder 23">
            <a:extLst>
              <a:ext uri="{FF2B5EF4-FFF2-40B4-BE49-F238E27FC236}">
                <a16:creationId xmlns:a16="http://schemas.microsoft.com/office/drawing/2014/main" id="{4C4F4D30-ED0F-E092-CF36-4296657127E2}"/>
              </a:ext>
            </a:extLst>
          </p:cNvPr>
          <p:cNvCxnSpPr/>
          <p:nvPr/>
        </p:nvCxnSpPr>
        <p:spPr>
          <a:xfrm>
            <a:off x="6734175" y="4381500"/>
            <a:ext cx="1666875"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26" name="Reguit Verbinder 25">
            <a:extLst>
              <a:ext uri="{FF2B5EF4-FFF2-40B4-BE49-F238E27FC236}">
                <a16:creationId xmlns:a16="http://schemas.microsoft.com/office/drawing/2014/main" id="{4C049ED3-6171-9C88-065D-4BFF9F3F8D3E}"/>
              </a:ext>
            </a:extLst>
          </p:cNvPr>
          <p:cNvCxnSpPr/>
          <p:nvPr/>
        </p:nvCxnSpPr>
        <p:spPr>
          <a:xfrm>
            <a:off x="9596437" y="4410075"/>
            <a:ext cx="1666875" cy="0"/>
          </a:xfrm>
          <a:prstGeom prst="line">
            <a:avLst/>
          </a:prstGeom>
        </p:spPr>
        <p:style>
          <a:lnRef idx="2">
            <a:schemeClr val="accent6"/>
          </a:lnRef>
          <a:fillRef idx="0">
            <a:schemeClr val="accent6"/>
          </a:fillRef>
          <a:effectRef idx="1">
            <a:schemeClr val="accent6"/>
          </a:effectRef>
          <a:fontRef idx="minor">
            <a:schemeClr val="tx1"/>
          </a:fontRef>
        </p:style>
      </p:cxnSp>
      <p:sp>
        <p:nvSpPr>
          <p:cNvPr id="29" name="Pyltjie: Af 28">
            <a:extLst>
              <a:ext uri="{FF2B5EF4-FFF2-40B4-BE49-F238E27FC236}">
                <a16:creationId xmlns:a16="http://schemas.microsoft.com/office/drawing/2014/main" id="{E7FB191A-FE35-60C5-5D3F-4CA4B0DF06D2}"/>
              </a:ext>
            </a:extLst>
          </p:cNvPr>
          <p:cNvSpPr/>
          <p:nvPr/>
        </p:nvSpPr>
        <p:spPr>
          <a:xfrm>
            <a:off x="1589285" y="2864563"/>
            <a:ext cx="305595" cy="1032695"/>
          </a:xfrm>
          <a:prstGeom prst="down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30" name="Pyltjie: Regs 29">
            <a:extLst>
              <a:ext uri="{FF2B5EF4-FFF2-40B4-BE49-F238E27FC236}">
                <a16:creationId xmlns:a16="http://schemas.microsoft.com/office/drawing/2014/main" id="{F3A362BC-D198-77FB-B90F-BB6C0D67ECF1}"/>
              </a:ext>
            </a:extLst>
          </p:cNvPr>
          <p:cNvSpPr/>
          <p:nvPr/>
        </p:nvSpPr>
        <p:spPr>
          <a:xfrm>
            <a:off x="2698951" y="4905373"/>
            <a:ext cx="1292024" cy="238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Pyltjie: Regs 30">
            <a:extLst>
              <a:ext uri="{FF2B5EF4-FFF2-40B4-BE49-F238E27FC236}">
                <a16:creationId xmlns:a16="http://schemas.microsoft.com/office/drawing/2014/main" id="{EC6526DC-D9FE-81C7-EAED-C020F3D4A286}"/>
              </a:ext>
            </a:extLst>
          </p:cNvPr>
          <p:cNvSpPr/>
          <p:nvPr/>
        </p:nvSpPr>
        <p:spPr>
          <a:xfrm>
            <a:off x="5691187" y="4914901"/>
            <a:ext cx="1028700" cy="2690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yltjie: Regs 31">
            <a:extLst>
              <a:ext uri="{FF2B5EF4-FFF2-40B4-BE49-F238E27FC236}">
                <a16:creationId xmlns:a16="http://schemas.microsoft.com/office/drawing/2014/main" id="{1845BDEF-47C4-AC64-9816-76BD59400F5E}"/>
              </a:ext>
            </a:extLst>
          </p:cNvPr>
          <p:cNvSpPr/>
          <p:nvPr/>
        </p:nvSpPr>
        <p:spPr>
          <a:xfrm>
            <a:off x="8401050" y="4905373"/>
            <a:ext cx="1195387" cy="227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yltjie: Op 32">
            <a:extLst>
              <a:ext uri="{FF2B5EF4-FFF2-40B4-BE49-F238E27FC236}">
                <a16:creationId xmlns:a16="http://schemas.microsoft.com/office/drawing/2014/main" id="{40489D27-1D82-6DB8-9506-FDED504895C4}"/>
              </a:ext>
            </a:extLst>
          </p:cNvPr>
          <p:cNvSpPr/>
          <p:nvPr/>
        </p:nvSpPr>
        <p:spPr>
          <a:xfrm>
            <a:off x="9972675" y="2834454"/>
            <a:ext cx="219075" cy="101744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yltjie: Af 33">
            <a:extLst>
              <a:ext uri="{FF2B5EF4-FFF2-40B4-BE49-F238E27FC236}">
                <a16:creationId xmlns:a16="http://schemas.microsoft.com/office/drawing/2014/main" id="{4323584C-C404-7E04-886E-25E6DD144AA3}"/>
              </a:ext>
            </a:extLst>
          </p:cNvPr>
          <p:cNvSpPr/>
          <p:nvPr/>
        </p:nvSpPr>
        <p:spPr>
          <a:xfrm>
            <a:off x="10315575" y="2834454"/>
            <a:ext cx="219075" cy="10174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Pyltjie: Op 34">
            <a:extLst>
              <a:ext uri="{FF2B5EF4-FFF2-40B4-BE49-F238E27FC236}">
                <a16:creationId xmlns:a16="http://schemas.microsoft.com/office/drawing/2014/main" id="{13A0CE03-28A9-B18A-9361-9143A2103461}"/>
              </a:ext>
            </a:extLst>
          </p:cNvPr>
          <p:cNvSpPr/>
          <p:nvPr/>
        </p:nvSpPr>
        <p:spPr>
          <a:xfrm>
            <a:off x="6962776" y="2552700"/>
            <a:ext cx="304799" cy="129919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Pyltjie: Af 35">
            <a:extLst>
              <a:ext uri="{FF2B5EF4-FFF2-40B4-BE49-F238E27FC236}">
                <a16:creationId xmlns:a16="http://schemas.microsoft.com/office/drawing/2014/main" id="{B7484982-328A-E24E-6396-69257CC2E2F4}"/>
              </a:ext>
            </a:extLst>
          </p:cNvPr>
          <p:cNvSpPr/>
          <p:nvPr/>
        </p:nvSpPr>
        <p:spPr>
          <a:xfrm>
            <a:off x="7530308" y="2638427"/>
            <a:ext cx="304799" cy="12134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Pyltjie: Af 36">
            <a:extLst>
              <a:ext uri="{FF2B5EF4-FFF2-40B4-BE49-F238E27FC236}">
                <a16:creationId xmlns:a16="http://schemas.microsoft.com/office/drawing/2014/main" id="{8262B7E7-2182-D3CE-68BC-0F2CD037B878}"/>
              </a:ext>
            </a:extLst>
          </p:cNvPr>
          <p:cNvSpPr/>
          <p:nvPr/>
        </p:nvSpPr>
        <p:spPr>
          <a:xfrm>
            <a:off x="4737894" y="2638427"/>
            <a:ext cx="204986" cy="12134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yltjie: Op 37">
            <a:extLst>
              <a:ext uri="{FF2B5EF4-FFF2-40B4-BE49-F238E27FC236}">
                <a16:creationId xmlns:a16="http://schemas.microsoft.com/office/drawing/2014/main" id="{8DD3988A-7782-637B-75EE-451032BDDDDF}"/>
              </a:ext>
            </a:extLst>
          </p:cNvPr>
          <p:cNvSpPr/>
          <p:nvPr/>
        </p:nvSpPr>
        <p:spPr>
          <a:xfrm>
            <a:off x="4375348" y="2683787"/>
            <a:ext cx="219075" cy="121347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ghoek 39">
            <a:extLst>
              <a:ext uri="{FF2B5EF4-FFF2-40B4-BE49-F238E27FC236}">
                <a16:creationId xmlns:a16="http://schemas.microsoft.com/office/drawing/2014/main" id="{F5E9914D-30E1-21F4-E01F-AD346F302B3F}"/>
              </a:ext>
            </a:extLst>
          </p:cNvPr>
          <p:cNvSpPr/>
          <p:nvPr/>
        </p:nvSpPr>
        <p:spPr>
          <a:xfrm>
            <a:off x="90488" y="2898001"/>
            <a:ext cx="1390650" cy="1032695"/>
          </a:xfrm>
          <a:prstGeom prst="rect">
            <a:avLst/>
          </a:prstGeom>
          <a:effectLst>
            <a:softEdge rad="317500"/>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Items brought to checkout </a:t>
            </a:r>
          </a:p>
        </p:txBody>
      </p:sp>
      <p:sp>
        <p:nvSpPr>
          <p:cNvPr id="41" name="Reghoek: Geronde hoeke 40">
            <a:extLst>
              <a:ext uri="{FF2B5EF4-FFF2-40B4-BE49-F238E27FC236}">
                <a16:creationId xmlns:a16="http://schemas.microsoft.com/office/drawing/2014/main" id="{49EF3612-5EEA-5FE4-45C7-B1F1AF3D1E3A}"/>
              </a:ext>
            </a:extLst>
          </p:cNvPr>
          <p:cNvSpPr/>
          <p:nvPr/>
        </p:nvSpPr>
        <p:spPr>
          <a:xfrm>
            <a:off x="1056085" y="3994243"/>
            <a:ext cx="1448594" cy="3895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u="sng" dirty="0"/>
              <a:t>1</a:t>
            </a:r>
          </a:p>
        </p:txBody>
      </p:sp>
      <p:sp>
        <p:nvSpPr>
          <p:cNvPr id="42" name="Reghoek: Geronde hoeke 41">
            <a:extLst>
              <a:ext uri="{FF2B5EF4-FFF2-40B4-BE49-F238E27FC236}">
                <a16:creationId xmlns:a16="http://schemas.microsoft.com/office/drawing/2014/main" id="{BDD86922-99FD-7F4D-E3C1-5C767AEC53EB}"/>
              </a:ext>
            </a:extLst>
          </p:cNvPr>
          <p:cNvSpPr/>
          <p:nvPr/>
        </p:nvSpPr>
        <p:spPr>
          <a:xfrm>
            <a:off x="4301925" y="3994243"/>
            <a:ext cx="1136849" cy="33866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2</a:t>
            </a:r>
          </a:p>
        </p:txBody>
      </p:sp>
      <p:sp>
        <p:nvSpPr>
          <p:cNvPr id="43" name="Reghoek: Geronde hoeke 42">
            <a:extLst>
              <a:ext uri="{FF2B5EF4-FFF2-40B4-BE49-F238E27FC236}">
                <a16:creationId xmlns:a16="http://schemas.microsoft.com/office/drawing/2014/main" id="{D96AFFDD-D762-6F65-063D-EB2BEB9E3B3F}"/>
              </a:ext>
            </a:extLst>
          </p:cNvPr>
          <p:cNvSpPr/>
          <p:nvPr/>
        </p:nvSpPr>
        <p:spPr>
          <a:xfrm>
            <a:off x="7011790" y="3994243"/>
            <a:ext cx="981075" cy="33390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3</a:t>
            </a:r>
          </a:p>
        </p:txBody>
      </p:sp>
      <p:sp>
        <p:nvSpPr>
          <p:cNvPr id="44" name="Reghoek: Geronde hoeke 43">
            <a:extLst>
              <a:ext uri="{FF2B5EF4-FFF2-40B4-BE49-F238E27FC236}">
                <a16:creationId xmlns:a16="http://schemas.microsoft.com/office/drawing/2014/main" id="{FCB00B08-C4EE-9110-7D9B-8CCE06B5FF55}"/>
              </a:ext>
            </a:extLst>
          </p:cNvPr>
          <p:cNvSpPr/>
          <p:nvPr/>
        </p:nvSpPr>
        <p:spPr>
          <a:xfrm>
            <a:off x="9972675" y="3994243"/>
            <a:ext cx="828675" cy="3339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4</a:t>
            </a:r>
          </a:p>
        </p:txBody>
      </p:sp>
      <p:sp>
        <p:nvSpPr>
          <p:cNvPr id="45" name="Reghoek: Geronde hoeke 44">
            <a:extLst>
              <a:ext uri="{FF2B5EF4-FFF2-40B4-BE49-F238E27FC236}">
                <a16:creationId xmlns:a16="http://schemas.microsoft.com/office/drawing/2014/main" id="{03040E23-D96D-ABB7-7F64-38A446A86B8B}"/>
              </a:ext>
            </a:extLst>
          </p:cNvPr>
          <p:cNvSpPr/>
          <p:nvPr/>
        </p:nvSpPr>
        <p:spPr>
          <a:xfrm>
            <a:off x="3375025" y="2002625"/>
            <a:ext cx="513557" cy="561975"/>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D2</a:t>
            </a:r>
          </a:p>
        </p:txBody>
      </p:sp>
      <p:sp>
        <p:nvSpPr>
          <p:cNvPr id="46" name="Reghoek: Geronde hoeke 45">
            <a:extLst>
              <a:ext uri="{FF2B5EF4-FFF2-40B4-BE49-F238E27FC236}">
                <a16:creationId xmlns:a16="http://schemas.microsoft.com/office/drawing/2014/main" id="{29A14429-4057-EBF0-7343-FA5463ECF918}"/>
              </a:ext>
            </a:extLst>
          </p:cNvPr>
          <p:cNvSpPr/>
          <p:nvPr/>
        </p:nvSpPr>
        <p:spPr>
          <a:xfrm>
            <a:off x="6394056" y="2002625"/>
            <a:ext cx="568720" cy="5500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D1</a:t>
            </a:r>
          </a:p>
        </p:txBody>
      </p:sp>
      <p:sp>
        <p:nvSpPr>
          <p:cNvPr id="47" name="Reghoek 46">
            <a:extLst>
              <a:ext uri="{FF2B5EF4-FFF2-40B4-BE49-F238E27FC236}">
                <a16:creationId xmlns:a16="http://schemas.microsoft.com/office/drawing/2014/main" id="{4981F8D2-5C74-1F99-E478-D85B9E2A5A54}"/>
              </a:ext>
            </a:extLst>
          </p:cNvPr>
          <p:cNvSpPr/>
          <p:nvPr/>
        </p:nvSpPr>
        <p:spPr>
          <a:xfrm>
            <a:off x="6962776" y="2002625"/>
            <a:ext cx="1477169" cy="5619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Temporary </a:t>
            </a:r>
            <a:r>
              <a:rPr lang="en-US" b="1" dirty="0" err="1"/>
              <a:t>trans.file</a:t>
            </a:r>
            <a:endParaRPr lang="en-US" b="1" dirty="0"/>
          </a:p>
        </p:txBody>
      </p:sp>
      <p:sp>
        <p:nvSpPr>
          <p:cNvPr id="48" name="Reghoek: Geronde hoeke 47">
            <a:extLst>
              <a:ext uri="{FF2B5EF4-FFF2-40B4-BE49-F238E27FC236}">
                <a16:creationId xmlns:a16="http://schemas.microsoft.com/office/drawing/2014/main" id="{53B61D0E-15EC-940D-F79B-3872CE2FF58B}"/>
              </a:ext>
            </a:extLst>
          </p:cNvPr>
          <p:cNvSpPr/>
          <p:nvPr/>
        </p:nvSpPr>
        <p:spPr>
          <a:xfrm>
            <a:off x="838200" y="4448175"/>
            <a:ext cx="1809750" cy="16763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Pass item over scanner</a:t>
            </a:r>
          </a:p>
        </p:txBody>
      </p:sp>
      <p:sp>
        <p:nvSpPr>
          <p:cNvPr id="50" name="Reghoek: Geronde hoeke 49">
            <a:extLst>
              <a:ext uri="{FF2B5EF4-FFF2-40B4-BE49-F238E27FC236}">
                <a16:creationId xmlns:a16="http://schemas.microsoft.com/office/drawing/2014/main" id="{C99FC03A-B77D-4008-7A04-B21B09B763DB}"/>
              </a:ext>
            </a:extLst>
          </p:cNvPr>
          <p:cNvSpPr/>
          <p:nvPr/>
        </p:nvSpPr>
        <p:spPr>
          <a:xfrm>
            <a:off x="2730300" y="4356376"/>
            <a:ext cx="1213050" cy="537097"/>
          </a:xfrm>
          <a:prstGeom prst="roundRect">
            <a:avLst/>
          </a:prstGeom>
          <a:effectLst>
            <a:softEdge rad="635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UPC BAR code</a:t>
            </a:r>
          </a:p>
        </p:txBody>
      </p:sp>
      <p:sp>
        <p:nvSpPr>
          <p:cNvPr id="53" name="Reghoek: Geronde hoeke 52">
            <a:extLst>
              <a:ext uri="{FF2B5EF4-FFF2-40B4-BE49-F238E27FC236}">
                <a16:creationId xmlns:a16="http://schemas.microsoft.com/office/drawing/2014/main" id="{6BB46AE5-FE07-F1EC-4E00-A9761B58E264}"/>
              </a:ext>
            </a:extLst>
          </p:cNvPr>
          <p:cNvSpPr/>
          <p:nvPr/>
        </p:nvSpPr>
        <p:spPr>
          <a:xfrm>
            <a:off x="5676900" y="4448175"/>
            <a:ext cx="971550" cy="422551"/>
          </a:xfrm>
          <a:prstGeom prst="roundRect">
            <a:avLst/>
          </a:prstGeom>
          <a:effectLst>
            <a:softEdge rad="3175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Item code </a:t>
            </a:r>
          </a:p>
        </p:txBody>
      </p:sp>
      <p:sp>
        <p:nvSpPr>
          <p:cNvPr id="54" name="Reghoek: Geronde hoeke 53">
            <a:extLst>
              <a:ext uri="{FF2B5EF4-FFF2-40B4-BE49-F238E27FC236}">
                <a16:creationId xmlns:a16="http://schemas.microsoft.com/office/drawing/2014/main" id="{3D104405-86CD-7229-85DC-8373BC69230B}"/>
              </a:ext>
            </a:extLst>
          </p:cNvPr>
          <p:cNvSpPr/>
          <p:nvPr/>
        </p:nvSpPr>
        <p:spPr>
          <a:xfrm>
            <a:off x="5872958" y="2864563"/>
            <a:ext cx="999329" cy="850187"/>
          </a:xfrm>
          <a:prstGeom prst="roundRect">
            <a:avLst/>
          </a:prstGeom>
          <a:effectLst>
            <a:softEdge rad="635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Item and price</a:t>
            </a:r>
          </a:p>
        </p:txBody>
      </p:sp>
      <p:sp>
        <p:nvSpPr>
          <p:cNvPr id="55" name="Reghoek: Geronde hoeke 54">
            <a:extLst>
              <a:ext uri="{FF2B5EF4-FFF2-40B4-BE49-F238E27FC236}">
                <a16:creationId xmlns:a16="http://schemas.microsoft.com/office/drawing/2014/main" id="{D20DCC59-38F3-DB7C-2053-ED40A188FAAD}"/>
              </a:ext>
            </a:extLst>
          </p:cNvPr>
          <p:cNvSpPr/>
          <p:nvPr/>
        </p:nvSpPr>
        <p:spPr>
          <a:xfrm>
            <a:off x="3375026" y="2898001"/>
            <a:ext cx="876498" cy="953897"/>
          </a:xfrm>
          <a:prstGeom prst="roundRect">
            <a:avLst>
              <a:gd name="adj" fmla="val 4040"/>
            </a:avLst>
          </a:prstGeom>
          <a:effectLst>
            <a:softEdge rad="635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CPU code</a:t>
            </a:r>
          </a:p>
        </p:txBody>
      </p:sp>
      <p:sp>
        <p:nvSpPr>
          <p:cNvPr id="56" name="Reghoek: Geronde hoeke 55">
            <a:extLst>
              <a:ext uri="{FF2B5EF4-FFF2-40B4-BE49-F238E27FC236}">
                <a16:creationId xmlns:a16="http://schemas.microsoft.com/office/drawing/2014/main" id="{0E46701A-D601-5378-AE84-9913CCB90F27}"/>
              </a:ext>
            </a:extLst>
          </p:cNvPr>
          <p:cNvSpPr/>
          <p:nvPr/>
        </p:nvSpPr>
        <p:spPr>
          <a:xfrm>
            <a:off x="7827667" y="2625447"/>
            <a:ext cx="1127422" cy="1187581"/>
          </a:xfrm>
          <a:prstGeom prst="roundRect">
            <a:avLst/>
          </a:prstGeom>
          <a:effectLst>
            <a:softEdge rad="3175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Items , price and </a:t>
            </a:r>
            <a:r>
              <a:rPr lang="en-US" dirty="0" err="1"/>
              <a:t>subtotl</a:t>
            </a:r>
            <a:endParaRPr lang="en-US" dirty="0"/>
          </a:p>
        </p:txBody>
      </p:sp>
      <p:sp>
        <p:nvSpPr>
          <p:cNvPr id="57" name="Reghoek: Geronde hoeke 56">
            <a:extLst>
              <a:ext uri="{FF2B5EF4-FFF2-40B4-BE49-F238E27FC236}">
                <a16:creationId xmlns:a16="http://schemas.microsoft.com/office/drawing/2014/main" id="{338BD722-1B04-491E-4FCA-4F6A860EC073}"/>
              </a:ext>
            </a:extLst>
          </p:cNvPr>
          <p:cNvSpPr/>
          <p:nvPr/>
        </p:nvSpPr>
        <p:spPr>
          <a:xfrm>
            <a:off x="8401050" y="3994244"/>
            <a:ext cx="1262062" cy="965476"/>
          </a:xfrm>
          <a:prstGeom prst="roundRect">
            <a:avLst/>
          </a:prstGeom>
          <a:effectLst>
            <a:softEdge rad="3175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Calculat</a:t>
            </a:r>
            <a:endParaRPr lang="en-US" dirty="0"/>
          </a:p>
          <a:p>
            <a:pPr algn="ctr"/>
            <a:r>
              <a:rPr lang="en-US" dirty="0"/>
              <a:t>Amount to be paid </a:t>
            </a:r>
          </a:p>
          <a:p>
            <a:pPr algn="ctr"/>
            <a:endParaRPr lang="en-US" dirty="0"/>
          </a:p>
        </p:txBody>
      </p:sp>
      <p:sp>
        <p:nvSpPr>
          <p:cNvPr id="58" name="Reghoek: Geronde hoeke 57">
            <a:extLst>
              <a:ext uri="{FF2B5EF4-FFF2-40B4-BE49-F238E27FC236}">
                <a16:creationId xmlns:a16="http://schemas.microsoft.com/office/drawing/2014/main" id="{07F01D61-7A65-AD99-7A9E-C360D21F210B}"/>
              </a:ext>
            </a:extLst>
          </p:cNvPr>
          <p:cNvSpPr/>
          <p:nvPr/>
        </p:nvSpPr>
        <p:spPr>
          <a:xfrm>
            <a:off x="4956323" y="2625447"/>
            <a:ext cx="1094830" cy="1194640"/>
          </a:xfrm>
          <a:prstGeom prst="roundRect">
            <a:avLst/>
          </a:prstGeom>
          <a:effectLst>
            <a:softEdge rad="635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Items desc.</a:t>
            </a:r>
          </a:p>
          <a:p>
            <a:pPr algn="ctr"/>
            <a:r>
              <a:rPr lang="en-US" dirty="0"/>
              <a:t>And</a:t>
            </a:r>
          </a:p>
          <a:p>
            <a:pPr algn="ctr"/>
            <a:r>
              <a:rPr lang="en-US" dirty="0"/>
              <a:t>price</a:t>
            </a:r>
          </a:p>
        </p:txBody>
      </p:sp>
      <p:sp>
        <p:nvSpPr>
          <p:cNvPr id="59" name="Reghoek: Geronde hoeke 58">
            <a:extLst>
              <a:ext uri="{FF2B5EF4-FFF2-40B4-BE49-F238E27FC236}">
                <a16:creationId xmlns:a16="http://schemas.microsoft.com/office/drawing/2014/main" id="{AF5F5959-8BB0-DA66-9AAF-CA794DEB858F}"/>
              </a:ext>
            </a:extLst>
          </p:cNvPr>
          <p:cNvSpPr/>
          <p:nvPr/>
        </p:nvSpPr>
        <p:spPr>
          <a:xfrm>
            <a:off x="9055497" y="2875363"/>
            <a:ext cx="993377" cy="909854"/>
          </a:xfrm>
          <a:prstGeom prst="roundRect">
            <a:avLst/>
          </a:prstGeom>
          <a:effectLst>
            <a:softEdge rad="635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cash check</a:t>
            </a:r>
          </a:p>
        </p:txBody>
      </p:sp>
      <p:sp>
        <p:nvSpPr>
          <p:cNvPr id="60" name="Reghoek 59">
            <a:extLst>
              <a:ext uri="{FF2B5EF4-FFF2-40B4-BE49-F238E27FC236}">
                <a16:creationId xmlns:a16="http://schemas.microsoft.com/office/drawing/2014/main" id="{CA663FA4-D623-FAC1-34FD-198C17429E05}"/>
              </a:ext>
            </a:extLst>
          </p:cNvPr>
          <p:cNvSpPr/>
          <p:nvPr/>
        </p:nvSpPr>
        <p:spPr>
          <a:xfrm>
            <a:off x="10658476" y="2943223"/>
            <a:ext cx="1104900" cy="771527"/>
          </a:xfrm>
          <a:prstGeom prst="rect">
            <a:avLst/>
          </a:prstGeom>
          <a:effectLst>
            <a:softEdge rad="635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Cash </a:t>
            </a:r>
          </a:p>
          <a:p>
            <a:pPr algn="ctr"/>
            <a:r>
              <a:rPr lang="en-US" dirty="0"/>
              <a:t>Register </a:t>
            </a:r>
          </a:p>
          <a:p>
            <a:pPr algn="ctr"/>
            <a:r>
              <a:rPr lang="en-US" dirty="0"/>
              <a:t>receipt</a:t>
            </a:r>
          </a:p>
        </p:txBody>
      </p:sp>
    </p:spTree>
    <p:extLst>
      <p:ext uri="{BB962C8B-B14F-4D97-AF65-F5344CB8AC3E}">
        <p14:creationId xmlns:p14="http://schemas.microsoft.com/office/powerpoint/2010/main" val="2668982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AAD7EE-61D2-90F0-4174-0D7106116719}"/>
              </a:ext>
            </a:extLst>
          </p:cNvPr>
          <p:cNvSpPr>
            <a:spLocks noGrp="1"/>
          </p:cNvSpPr>
          <p:nvPr>
            <p:ph type="title"/>
          </p:nvPr>
        </p:nvSpPr>
        <p:spPr>
          <a:xfrm>
            <a:off x="3067050" y="180975"/>
            <a:ext cx="4162425" cy="765803"/>
          </a:xfrm>
        </p:spPr>
        <p:txBody>
          <a:bodyPr/>
          <a:lstStyle/>
          <a:p>
            <a:r>
              <a:rPr lang="en-US" dirty="0"/>
              <a:t>  </a:t>
            </a:r>
            <a:r>
              <a:rPr lang="en-US" b="1" dirty="0"/>
              <a:t>Use case</a:t>
            </a:r>
          </a:p>
        </p:txBody>
      </p:sp>
      <p:sp>
        <p:nvSpPr>
          <p:cNvPr id="3" name="Inhoud-plekhouer 2">
            <a:extLst>
              <a:ext uri="{FF2B5EF4-FFF2-40B4-BE49-F238E27FC236}">
                <a16:creationId xmlns:a16="http://schemas.microsoft.com/office/drawing/2014/main" id="{5BD75D31-1144-2FC9-0E61-13F6104AA5CA}"/>
              </a:ext>
            </a:extLst>
          </p:cNvPr>
          <p:cNvSpPr>
            <a:spLocks noGrp="1"/>
          </p:cNvSpPr>
          <p:nvPr>
            <p:ph idx="1"/>
          </p:nvPr>
        </p:nvSpPr>
        <p:spPr>
          <a:xfrm>
            <a:off x="0" y="586729"/>
            <a:ext cx="12192000" cy="6547496"/>
          </a:xfrm>
        </p:spPr>
        <p:txBody>
          <a:bodyPr/>
          <a:lstStyle/>
          <a:p>
            <a:endParaRPr lang="en-US" dirty="0"/>
          </a:p>
        </p:txBody>
      </p:sp>
      <p:sp>
        <p:nvSpPr>
          <p:cNvPr id="4" name="Ovaal 3">
            <a:extLst>
              <a:ext uri="{FF2B5EF4-FFF2-40B4-BE49-F238E27FC236}">
                <a16:creationId xmlns:a16="http://schemas.microsoft.com/office/drawing/2014/main" id="{1F6818F7-7ECC-6310-E240-3EF13B8D16E0}"/>
              </a:ext>
            </a:extLst>
          </p:cNvPr>
          <p:cNvSpPr/>
          <p:nvPr/>
        </p:nvSpPr>
        <p:spPr>
          <a:xfrm>
            <a:off x="400050" y="1905000"/>
            <a:ext cx="466725"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Reguit Verbinder 8">
            <a:extLst>
              <a:ext uri="{FF2B5EF4-FFF2-40B4-BE49-F238E27FC236}">
                <a16:creationId xmlns:a16="http://schemas.microsoft.com/office/drawing/2014/main" id="{37A5444B-202E-CF9B-A9FD-2E276CF0F204}"/>
              </a:ext>
            </a:extLst>
          </p:cNvPr>
          <p:cNvCxnSpPr/>
          <p:nvPr/>
        </p:nvCxnSpPr>
        <p:spPr>
          <a:xfrm>
            <a:off x="638175" y="2333625"/>
            <a:ext cx="0" cy="504825"/>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Reguit Verbinder 12">
            <a:extLst>
              <a:ext uri="{FF2B5EF4-FFF2-40B4-BE49-F238E27FC236}">
                <a16:creationId xmlns:a16="http://schemas.microsoft.com/office/drawing/2014/main" id="{F73C98EB-26C3-492C-9580-D0EB82EA9C81}"/>
              </a:ext>
            </a:extLst>
          </p:cNvPr>
          <p:cNvCxnSpPr/>
          <p:nvPr/>
        </p:nvCxnSpPr>
        <p:spPr>
          <a:xfrm>
            <a:off x="633412" y="2828925"/>
            <a:ext cx="376238" cy="37147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Reguit Verbinder 14">
            <a:extLst>
              <a:ext uri="{FF2B5EF4-FFF2-40B4-BE49-F238E27FC236}">
                <a16:creationId xmlns:a16="http://schemas.microsoft.com/office/drawing/2014/main" id="{ACF65EBE-3FB6-597E-F521-8C08C006B1A9}"/>
              </a:ext>
            </a:extLst>
          </p:cNvPr>
          <p:cNvCxnSpPr/>
          <p:nvPr/>
        </p:nvCxnSpPr>
        <p:spPr>
          <a:xfrm flipH="1">
            <a:off x="400050" y="2847975"/>
            <a:ext cx="233362" cy="3429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Reguit Verbinder 16">
            <a:extLst>
              <a:ext uri="{FF2B5EF4-FFF2-40B4-BE49-F238E27FC236}">
                <a16:creationId xmlns:a16="http://schemas.microsoft.com/office/drawing/2014/main" id="{B6723ED9-5C4F-26B0-5012-31E65F7E2B2F}"/>
              </a:ext>
            </a:extLst>
          </p:cNvPr>
          <p:cNvCxnSpPr/>
          <p:nvPr/>
        </p:nvCxnSpPr>
        <p:spPr>
          <a:xfrm flipH="1">
            <a:off x="400050" y="2586037"/>
            <a:ext cx="609600" cy="0"/>
          </a:xfrm>
          <a:prstGeom prst="line">
            <a:avLst/>
          </a:prstGeom>
        </p:spPr>
        <p:style>
          <a:lnRef idx="3">
            <a:schemeClr val="accent1"/>
          </a:lnRef>
          <a:fillRef idx="0">
            <a:schemeClr val="accent1"/>
          </a:fillRef>
          <a:effectRef idx="2">
            <a:schemeClr val="accent1"/>
          </a:effectRef>
          <a:fontRef idx="minor">
            <a:schemeClr val="tx1"/>
          </a:fontRef>
        </p:style>
      </p:cxnSp>
      <p:sp>
        <p:nvSpPr>
          <p:cNvPr id="18" name="Ovaal 17">
            <a:extLst>
              <a:ext uri="{FF2B5EF4-FFF2-40B4-BE49-F238E27FC236}">
                <a16:creationId xmlns:a16="http://schemas.microsoft.com/office/drawing/2014/main" id="{0797DE92-75D8-C492-BACC-323447836241}"/>
              </a:ext>
            </a:extLst>
          </p:cNvPr>
          <p:cNvSpPr/>
          <p:nvPr/>
        </p:nvSpPr>
        <p:spPr>
          <a:xfrm>
            <a:off x="11049000" y="1076325"/>
            <a:ext cx="504825" cy="371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Reguit Verbinder 19">
            <a:extLst>
              <a:ext uri="{FF2B5EF4-FFF2-40B4-BE49-F238E27FC236}">
                <a16:creationId xmlns:a16="http://schemas.microsoft.com/office/drawing/2014/main" id="{1DA8F7B5-066C-3C5A-0A4F-E786ADE4BC4C}"/>
              </a:ext>
            </a:extLst>
          </p:cNvPr>
          <p:cNvCxnSpPr>
            <a:cxnSpLocks/>
            <a:stCxn id="18" idx="4"/>
          </p:cNvCxnSpPr>
          <p:nvPr/>
        </p:nvCxnSpPr>
        <p:spPr>
          <a:xfrm>
            <a:off x="11301413" y="1447800"/>
            <a:ext cx="0" cy="438150"/>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Reguit Verbinder 22">
            <a:extLst>
              <a:ext uri="{FF2B5EF4-FFF2-40B4-BE49-F238E27FC236}">
                <a16:creationId xmlns:a16="http://schemas.microsoft.com/office/drawing/2014/main" id="{61294806-7F43-D3FA-E3FF-5EBA5A090097}"/>
              </a:ext>
            </a:extLst>
          </p:cNvPr>
          <p:cNvCxnSpPr/>
          <p:nvPr/>
        </p:nvCxnSpPr>
        <p:spPr>
          <a:xfrm flipH="1">
            <a:off x="11049000" y="1885950"/>
            <a:ext cx="252413" cy="333375"/>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Reguit Verbinder 24">
            <a:extLst>
              <a:ext uri="{FF2B5EF4-FFF2-40B4-BE49-F238E27FC236}">
                <a16:creationId xmlns:a16="http://schemas.microsoft.com/office/drawing/2014/main" id="{1BB0043C-CF23-9C96-1F65-A4C68439DB3B}"/>
              </a:ext>
            </a:extLst>
          </p:cNvPr>
          <p:cNvCxnSpPr>
            <a:cxnSpLocks/>
          </p:cNvCxnSpPr>
          <p:nvPr/>
        </p:nvCxnSpPr>
        <p:spPr>
          <a:xfrm>
            <a:off x="11301412" y="1885950"/>
            <a:ext cx="338137" cy="327653"/>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Reguit Verbinder 27">
            <a:extLst>
              <a:ext uri="{FF2B5EF4-FFF2-40B4-BE49-F238E27FC236}">
                <a16:creationId xmlns:a16="http://schemas.microsoft.com/office/drawing/2014/main" id="{44F50A4F-2BBE-2517-E410-D84AC73E8000}"/>
              </a:ext>
            </a:extLst>
          </p:cNvPr>
          <p:cNvCxnSpPr/>
          <p:nvPr/>
        </p:nvCxnSpPr>
        <p:spPr>
          <a:xfrm flipH="1">
            <a:off x="10963277" y="1577347"/>
            <a:ext cx="676271" cy="0"/>
          </a:xfrm>
          <a:prstGeom prst="line">
            <a:avLst/>
          </a:prstGeom>
        </p:spPr>
        <p:style>
          <a:lnRef idx="3">
            <a:schemeClr val="accent1"/>
          </a:lnRef>
          <a:fillRef idx="0">
            <a:schemeClr val="accent1"/>
          </a:fillRef>
          <a:effectRef idx="2">
            <a:schemeClr val="accent1"/>
          </a:effectRef>
          <a:fontRef idx="minor">
            <a:schemeClr val="tx1"/>
          </a:fontRef>
        </p:style>
      </p:cxnSp>
      <p:sp>
        <p:nvSpPr>
          <p:cNvPr id="29" name="Reghoek 28">
            <a:extLst>
              <a:ext uri="{FF2B5EF4-FFF2-40B4-BE49-F238E27FC236}">
                <a16:creationId xmlns:a16="http://schemas.microsoft.com/office/drawing/2014/main" id="{A972BABE-3368-77B9-2BFE-DC49A063E9FF}"/>
              </a:ext>
            </a:extLst>
          </p:cNvPr>
          <p:cNvSpPr/>
          <p:nvPr/>
        </p:nvSpPr>
        <p:spPr>
          <a:xfrm>
            <a:off x="0" y="1447800"/>
            <a:ext cx="1685925" cy="400050"/>
          </a:xfrm>
          <a:prstGeom prst="rect">
            <a:avLst/>
          </a:prstGeom>
          <a:effectLst>
            <a:softEdge rad="635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customer</a:t>
            </a:r>
          </a:p>
        </p:txBody>
      </p:sp>
      <p:sp>
        <p:nvSpPr>
          <p:cNvPr id="30" name="Reghoek 29">
            <a:extLst>
              <a:ext uri="{FF2B5EF4-FFF2-40B4-BE49-F238E27FC236}">
                <a16:creationId xmlns:a16="http://schemas.microsoft.com/office/drawing/2014/main" id="{76F914D5-AE63-0400-D39A-940EBD183EDA}"/>
              </a:ext>
            </a:extLst>
          </p:cNvPr>
          <p:cNvSpPr/>
          <p:nvPr/>
        </p:nvSpPr>
        <p:spPr>
          <a:xfrm>
            <a:off x="10372725" y="709613"/>
            <a:ext cx="1433513" cy="327653"/>
          </a:xfrm>
          <a:prstGeom prst="rect">
            <a:avLst/>
          </a:prstGeom>
          <a:effectLst>
            <a:softEdge rad="635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client</a:t>
            </a:r>
          </a:p>
        </p:txBody>
      </p:sp>
      <p:sp>
        <p:nvSpPr>
          <p:cNvPr id="31" name="Ovaal 30">
            <a:extLst>
              <a:ext uri="{FF2B5EF4-FFF2-40B4-BE49-F238E27FC236}">
                <a16:creationId xmlns:a16="http://schemas.microsoft.com/office/drawing/2014/main" id="{BDD8D73C-449F-4690-BC4B-399A13391CE4}"/>
              </a:ext>
            </a:extLst>
          </p:cNvPr>
          <p:cNvSpPr/>
          <p:nvPr/>
        </p:nvSpPr>
        <p:spPr>
          <a:xfrm>
            <a:off x="4893469" y="973432"/>
            <a:ext cx="2238373" cy="739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registration</a:t>
            </a:r>
          </a:p>
        </p:txBody>
      </p:sp>
      <p:sp>
        <p:nvSpPr>
          <p:cNvPr id="32" name="Ovaal 31">
            <a:extLst>
              <a:ext uri="{FF2B5EF4-FFF2-40B4-BE49-F238E27FC236}">
                <a16:creationId xmlns:a16="http://schemas.microsoft.com/office/drawing/2014/main" id="{461586EE-2C51-D1F2-593A-1FEFCE7A7AEB}"/>
              </a:ext>
            </a:extLst>
          </p:cNvPr>
          <p:cNvSpPr/>
          <p:nvPr/>
        </p:nvSpPr>
        <p:spPr>
          <a:xfrm>
            <a:off x="4893470" y="1860248"/>
            <a:ext cx="2238374" cy="794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search</a:t>
            </a:r>
          </a:p>
        </p:txBody>
      </p:sp>
      <p:sp>
        <p:nvSpPr>
          <p:cNvPr id="33" name="Ovaal 32">
            <a:extLst>
              <a:ext uri="{FF2B5EF4-FFF2-40B4-BE49-F238E27FC236}">
                <a16:creationId xmlns:a16="http://schemas.microsoft.com/office/drawing/2014/main" id="{CE89626B-41A0-B068-9D47-7DF1873E8C9F}"/>
              </a:ext>
            </a:extLst>
          </p:cNvPr>
          <p:cNvSpPr/>
          <p:nvPr/>
        </p:nvSpPr>
        <p:spPr>
          <a:xfrm>
            <a:off x="4895852" y="2828925"/>
            <a:ext cx="2333623" cy="739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select</a:t>
            </a:r>
          </a:p>
        </p:txBody>
      </p:sp>
      <p:sp>
        <p:nvSpPr>
          <p:cNvPr id="34" name="Ovaal 33">
            <a:extLst>
              <a:ext uri="{FF2B5EF4-FFF2-40B4-BE49-F238E27FC236}">
                <a16:creationId xmlns:a16="http://schemas.microsoft.com/office/drawing/2014/main" id="{78346C6A-99F0-A949-832C-5601EB453333}"/>
              </a:ext>
            </a:extLst>
          </p:cNvPr>
          <p:cNvSpPr/>
          <p:nvPr/>
        </p:nvSpPr>
        <p:spPr>
          <a:xfrm>
            <a:off x="4893470" y="3774735"/>
            <a:ext cx="2333623" cy="739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accept</a:t>
            </a:r>
          </a:p>
        </p:txBody>
      </p:sp>
      <p:sp>
        <p:nvSpPr>
          <p:cNvPr id="35" name="Ovaal 34">
            <a:extLst>
              <a:ext uri="{FF2B5EF4-FFF2-40B4-BE49-F238E27FC236}">
                <a16:creationId xmlns:a16="http://schemas.microsoft.com/office/drawing/2014/main" id="{21E29403-A456-98FF-712C-81515ACE84C7}"/>
              </a:ext>
            </a:extLst>
          </p:cNvPr>
          <p:cNvSpPr/>
          <p:nvPr/>
        </p:nvSpPr>
        <p:spPr>
          <a:xfrm>
            <a:off x="4893470" y="5731632"/>
            <a:ext cx="2333623" cy="7658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payment</a:t>
            </a:r>
          </a:p>
        </p:txBody>
      </p:sp>
      <p:sp>
        <p:nvSpPr>
          <p:cNvPr id="38" name="Reghoek: Geronde hoeke 37">
            <a:extLst>
              <a:ext uri="{FF2B5EF4-FFF2-40B4-BE49-F238E27FC236}">
                <a16:creationId xmlns:a16="http://schemas.microsoft.com/office/drawing/2014/main" id="{79DE6835-678F-282F-69C5-A3E5BF97AEF3}"/>
              </a:ext>
            </a:extLst>
          </p:cNvPr>
          <p:cNvSpPr/>
          <p:nvPr/>
        </p:nvSpPr>
        <p:spPr>
          <a:xfrm>
            <a:off x="9201150" y="3056574"/>
            <a:ext cx="2709863" cy="978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u="sng" dirty="0"/>
              <a:t>system</a:t>
            </a:r>
          </a:p>
        </p:txBody>
      </p:sp>
      <p:cxnSp>
        <p:nvCxnSpPr>
          <p:cNvPr id="49" name="Reguit pyltjieverbinder 48">
            <a:extLst>
              <a:ext uri="{FF2B5EF4-FFF2-40B4-BE49-F238E27FC236}">
                <a16:creationId xmlns:a16="http://schemas.microsoft.com/office/drawing/2014/main" id="{D7B123B9-7238-9923-F6E9-790EBBA5635F}"/>
              </a:ext>
            </a:extLst>
          </p:cNvPr>
          <p:cNvCxnSpPr/>
          <p:nvPr/>
        </p:nvCxnSpPr>
        <p:spPr>
          <a:xfrm flipH="1">
            <a:off x="1276351" y="1398749"/>
            <a:ext cx="3390900" cy="1077293"/>
          </a:xfrm>
          <a:prstGeom prst="straightConnector1">
            <a:avLst/>
          </a:prstGeom>
          <a:ln w="38100" cap="flat" cmpd="sng" algn="ctr">
            <a:solidFill>
              <a:schemeClr val="accent1">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52" name="Ovaal 51">
            <a:extLst>
              <a:ext uri="{FF2B5EF4-FFF2-40B4-BE49-F238E27FC236}">
                <a16:creationId xmlns:a16="http://schemas.microsoft.com/office/drawing/2014/main" id="{265F1D82-7279-C390-36EC-B78813A667A8}"/>
              </a:ext>
            </a:extLst>
          </p:cNvPr>
          <p:cNvSpPr/>
          <p:nvPr/>
        </p:nvSpPr>
        <p:spPr>
          <a:xfrm>
            <a:off x="4893469" y="4732881"/>
            <a:ext cx="2333623" cy="7173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Check </a:t>
            </a:r>
            <a:r>
              <a:rPr lang="en-US" b="1" dirty="0" err="1"/>
              <a:t>price,id</a:t>
            </a:r>
            <a:endParaRPr lang="en-US" b="1" dirty="0"/>
          </a:p>
        </p:txBody>
      </p:sp>
      <p:cxnSp>
        <p:nvCxnSpPr>
          <p:cNvPr id="54" name="Reguit pyltjieverbinder 53">
            <a:extLst>
              <a:ext uri="{FF2B5EF4-FFF2-40B4-BE49-F238E27FC236}">
                <a16:creationId xmlns:a16="http://schemas.microsoft.com/office/drawing/2014/main" id="{41C7CE16-F9D8-63B7-2B77-3110CEE5CAB2}"/>
              </a:ext>
            </a:extLst>
          </p:cNvPr>
          <p:cNvCxnSpPr/>
          <p:nvPr/>
        </p:nvCxnSpPr>
        <p:spPr>
          <a:xfrm>
            <a:off x="1276351" y="3056574"/>
            <a:ext cx="3524249" cy="14382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Reguit pyltjieverbinder 55">
            <a:extLst>
              <a:ext uri="{FF2B5EF4-FFF2-40B4-BE49-F238E27FC236}">
                <a16:creationId xmlns:a16="http://schemas.microsoft.com/office/drawing/2014/main" id="{9C9E54BD-B72B-81F6-C450-817B4E43B997}"/>
              </a:ext>
            </a:extLst>
          </p:cNvPr>
          <p:cNvCxnSpPr/>
          <p:nvPr/>
        </p:nvCxnSpPr>
        <p:spPr>
          <a:xfrm>
            <a:off x="1190625" y="3568110"/>
            <a:ext cx="3476626" cy="246121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Reguit pyltjieverbinder 57">
            <a:extLst>
              <a:ext uri="{FF2B5EF4-FFF2-40B4-BE49-F238E27FC236}">
                <a16:creationId xmlns:a16="http://schemas.microsoft.com/office/drawing/2014/main" id="{98128A85-77B7-7A1E-05CB-E95518ED072A}"/>
              </a:ext>
            </a:extLst>
          </p:cNvPr>
          <p:cNvCxnSpPr/>
          <p:nvPr/>
        </p:nvCxnSpPr>
        <p:spPr>
          <a:xfrm flipH="1" flipV="1">
            <a:off x="7227092" y="1447800"/>
            <a:ext cx="3328989" cy="21907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Reguit pyltjieverbinder 59">
            <a:extLst>
              <a:ext uri="{FF2B5EF4-FFF2-40B4-BE49-F238E27FC236}">
                <a16:creationId xmlns:a16="http://schemas.microsoft.com/office/drawing/2014/main" id="{D960368E-59C3-C98A-8C13-ABABFFDE49D7}"/>
              </a:ext>
            </a:extLst>
          </p:cNvPr>
          <p:cNvCxnSpPr/>
          <p:nvPr/>
        </p:nvCxnSpPr>
        <p:spPr>
          <a:xfrm flipH="1">
            <a:off x="7358060" y="2297902"/>
            <a:ext cx="3014665" cy="167596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Reguit pyltjieverbinder 61">
            <a:extLst>
              <a:ext uri="{FF2B5EF4-FFF2-40B4-BE49-F238E27FC236}">
                <a16:creationId xmlns:a16="http://schemas.microsoft.com/office/drawing/2014/main" id="{A23D1466-008D-F82B-7F78-5B0D9EB82FEB}"/>
              </a:ext>
            </a:extLst>
          </p:cNvPr>
          <p:cNvCxnSpPr/>
          <p:nvPr/>
        </p:nvCxnSpPr>
        <p:spPr>
          <a:xfrm flipH="1">
            <a:off x="7453312" y="4034797"/>
            <a:ext cx="1602582" cy="96582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Reguit pyltjieverbinder 63">
            <a:extLst>
              <a:ext uri="{FF2B5EF4-FFF2-40B4-BE49-F238E27FC236}">
                <a16:creationId xmlns:a16="http://schemas.microsoft.com/office/drawing/2014/main" id="{CE9B6091-A403-0B3A-AB0B-53C0A9BE284F}"/>
              </a:ext>
            </a:extLst>
          </p:cNvPr>
          <p:cNvCxnSpPr/>
          <p:nvPr/>
        </p:nvCxnSpPr>
        <p:spPr>
          <a:xfrm>
            <a:off x="7358060" y="2257444"/>
            <a:ext cx="1843089" cy="79913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C62248-8C3D-4B67-7A06-13F9229F2A79}"/>
              </a:ext>
            </a:extLst>
          </p:cNvPr>
          <p:cNvSpPr>
            <a:spLocks noGrp="1"/>
          </p:cNvSpPr>
          <p:nvPr>
            <p:ph type="title"/>
          </p:nvPr>
        </p:nvSpPr>
        <p:spPr>
          <a:xfrm>
            <a:off x="2419350" y="200025"/>
            <a:ext cx="9085262" cy="1000125"/>
          </a:xfrm>
        </p:spPr>
        <p:txBody>
          <a:bodyPr/>
          <a:lstStyle/>
          <a:p>
            <a:r>
              <a:rPr lang="en-US" sz="3600" b="1" i="0" dirty="0">
                <a:solidFill>
                  <a:schemeClr val="accent2">
                    <a:lumMod val="50000"/>
                  </a:schemeClr>
                </a:solidFill>
                <a:effectLst/>
                <a:latin typeface="Helvetica Neue"/>
              </a:rPr>
              <a:t>use case scenario</a:t>
            </a:r>
            <a:endParaRPr lang="en-US" dirty="0"/>
          </a:p>
        </p:txBody>
      </p:sp>
      <p:sp>
        <p:nvSpPr>
          <p:cNvPr id="3" name="Inhoud-plekhouer 2">
            <a:extLst>
              <a:ext uri="{FF2B5EF4-FFF2-40B4-BE49-F238E27FC236}">
                <a16:creationId xmlns:a16="http://schemas.microsoft.com/office/drawing/2014/main" id="{5E5FAB69-F35A-B2B0-9CF7-8C8A93C711BE}"/>
              </a:ext>
            </a:extLst>
          </p:cNvPr>
          <p:cNvSpPr>
            <a:spLocks noGrp="1"/>
          </p:cNvSpPr>
          <p:nvPr>
            <p:ph idx="1"/>
          </p:nvPr>
        </p:nvSpPr>
        <p:spPr>
          <a:xfrm>
            <a:off x="352425" y="809625"/>
            <a:ext cx="11839575" cy="6048375"/>
          </a:xfrm>
        </p:spPr>
        <p:txBody>
          <a:bodyPr>
            <a:normAutofit fontScale="85000" lnSpcReduction="10000"/>
          </a:bodyPr>
          <a:lstStyle/>
          <a:p>
            <a:r>
              <a:rPr lang="en-US" sz="1800" cap="none" dirty="0">
                <a:solidFill>
                  <a:schemeClr val="tx1"/>
                </a:solidFill>
                <a:latin typeface="Arial" panose="020B0604020202020204" pitchFamily="34" charset="0"/>
                <a:cs typeface="Arial" panose="020B0604020202020204" pitchFamily="34" charset="0"/>
              </a:rPr>
              <a:t>Use case :</a:t>
            </a:r>
            <a:r>
              <a:rPr lang="en-US" sz="1800" cap="none" dirty="0">
                <a:latin typeface="Arial" panose="020B0604020202020204" pitchFamily="34" charset="0"/>
                <a:cs typeface="Arial" panose="020B0604020202020204" pitchFamily="34" charset="0"/>
              </a:rPr>
              <a:t>1</a:t>
            </a:r>
            <a:br>
              <a:rPr lang="ar-EG" sz="1800" cap="none" dirty="0">
                <a:latin typeface="Arial" panose="020B0604020202020204" pitchFamily="34" charset="0"/>
                <a:cs typeface="Arial" panose="020B0604020202020204" pitchFamily="34" charset="0"/>
              </a:rPr>
            </a:br>
            <a:br>
              <a:rPr lang="en-US" sz="1800" cap="none" dirty="0">
                <a:latin typeface="Arial" panose="020B0604020202020204" pitchFamily="34" charset="0"/>
                <a:cs typeface="Arial" panose="020B0604020202020204" pitchFamily="34" charset="0"/>
              </a:rPr>
            </a:br>
            <a:r>
              <a:rPr lang="en-US" sz="1800" cap="none" dirty="0">
                <a:solidFill>
                  <a:schemeClr val="tx1"/>
                </a:solidFill>
                <a:latin typeface="Arial" panose="020B0604020202020204" pitchFamily="34" charset="0"/>
                <a:cs typeface="Arial" panose="020B0604020202020204" pitchFamily="34" charset="0"/>
              </a:rPr>
              <a:t>use case name: </a:t>
            </a:r>
            <a:r>
              <a:rPr lang="en-US" sz="1800" cap="none" dirty="0">
                <a:latin typeface="Arial" panose="020B0604020202020204" pitchFamily="34" charset="0"/>
                <a:cs typeface="Arial" panose="020B0604020202020204" pitchFamily="34" charset="0"/>
              </a:rPr>
              <a:t>create account</a:t>
            </a:r>
            <a:br>
              <a:rPr lang="ar-EG" sz="1800" cap="none" dirty="0">
                <a:latin typeface="Arial" panose="020B0604020202020204" pitchFamily="34" charset="0"/>
                <a:cs typeface="Arial" panose="020B0604020202020204" pitchFamily="34" charset="0"/>
              </a:rPr>
            </a:br>
            <a:br>
              <a:rPr lang="en-US" sz="1800" cap="none" dirty="0">
                <a:latin typeface="Arial" panose="020B0604020202020204" pitchFamily="34" charset="0"/>
                <a:cs typeface="Arial" panose="020B0604020202020204" pitchFamily="34" charset="0"/>
              </a:rPr>
            </a:br>
            <a:r>
              <a:rPr lang="en-US" sz="1800" cap="none" dirty="0">
                <a:solidFill>
                  <a:schemeClr val="tx1"/>
                </a:solidFill>
                <a:latin typeface="Arial" panose="020B0604020202020204" pitchFamily="34" charset="0"/>
                <a:cs typeface="Arial" panose="020B0604020202020204" pitchFamily="34" charset="0"/>
              </a:rPr>
              <a:t>actors: </a:t>
            </a:r>
            <a:r>
              <a:rPr lang="en-US" sz="1800" cap="none" dirty="0">
                <a:latin typeface="Arial" panose="020B0604020202020204" pitchFamily="34" charset="0"/>
                <a:cs typeface="Arial" panose="020B0604020202020204" pitchFamily="34" charset="0"/>
              </a:rPr>
              <a:t>manager, customer</a:t>
            </a:r>
            <a:br>
              <a:rPr lang="en-US" sz="1800" cap="none" dirty="0">
                <a:latin typeface="Arial" panose="020B0604020202020204" pitchFamily="34" charset="0"/>
                <a:cs typeface="Arial" panose="020B0604020202020204" pitchFamily="34" charset="0"/>
              </a:rPr>
            </a:br>
            <a:br>
              <a:rPr lang="ar-EG" sz="1800" cap="none" dirty="0">
                <a:latin typeface="Arial" panose="020B0604020202020204" pitchFamily="34" charset="0"/>
                <a:cs typeface="Arial" panose="020B0604020202020204" pitchFamily="34" charset="0"/>
              </a:rPr>
            </a:br>
            <a:r>
              <a:rPr lang="en-US" sz="1800" cap="none" dirty="0">
                <a:solidFill>
                  <a:schemeClr val="tx1"/>
                </a:solidFill>
                <a:latin typeface="Arial" panose="020B0604020202020204" pitchFamily="34" charset="0"/>
                <a:cs typeface="Arial" panose="020B0604020202020204" pitchFamily="34" charset="0"/>
              </a:rPr>
              <a:t>priority: </a:t>
            </a:r>
            <a:r>
              <a:rPr lang="en-US" sz="1800" cap="none" dirty="0">
                <a:latin typeface="Arial" panose="020B0604020202020204" pitchFamily="34" charset="0"/>
                <a:cs typeface="Arial" panose="020B0604020202020204" pitchFamily="34" charset="0"/>
              </a:rPr>
              <a:t>high</a:t>
            </a:r>
            <a:br>
              <a:rPr lang="ar-EG" sz="1800" cap="none" dirty="0">
                <a:latin typeface="Arial" panose="020B0604020202020204" pitchFamily="34" charset="0"/>
                <a:cs typeface="Arial" panose="020B0604020202020204" pitchFamily="34" charset="0"/>
              </a:rPr>
            </a:br>
            <a:br>
              <a:rPr lang="ar-EG" sz="1800" cap="none" dirty="0">
                <a:latin typeface="Arial" panose="020B0604020202020204" pitchFamily="34" charset="0"/>
                <a:cs typeface="Arial" panose="020B0604020202020204" pitchFamily="34" charset="0"/>
              </a:rPr>
            </a:br>
            <a:r>
              <a:rPr lang="en-US" sz="1800" cap="none" dirty="0">
                <a:solidFill>
                  <a:schemeClr val="tx1"/>
                </a:solidFill>
                <a:latin typeface="Arial" panose="020B0604020202020204" pitchFamily="34" charset="0"/>
                <a:cs typeface="Arial" panose="020B0604020202020204" pitchFamily="34" charset="0"/>
              </a:rPr>
              <a:t>TYPE: </a:t>
            </a:r>
            <a:r>
              <a:rPr lang="en-US" sz="1800" cap="none" dirty="0">
                <a:latin typeface="Arial" panose="020B0604020202020204" pitchFamily="34" charset="0"/>
                <a:cs typeface="Arial" panose="020B0604020202020204" pitchFamily="34" charset="0"/>
              </a:rPr>
              <a:t>external.</a:t>
            </a:r>
            <a:br>
              <a:rPr lang="ar-EG" sz="1800" cap="none" dirty="0">
                <a:latin typeface="Arial" panose="020B0604020202020204" pitchFamily="34" charset="0"/>
                <a:cs typeface="Arial" panose="020B0604020202020204" pitchFamily="34" charset="0"/>
              </a:rPr>
            </a:br>
            <a:br>
              <a:rPr lang="ar-EG" sz="1800" cap="none" dirty="0">
                <a:latin typeface="Arial" panose="020B0604020202020204" pitchFamily="34" charset="0"/>
                <a:cs typeface="Arial" panose="020B0604020202020204" pitchFamily="34" charset="0"/>
              </a:rPr>
            </a:br>
            <a:r>
              <a:rPr lang="en-US" sz="1800" cap="none" dirty="0">
                <a:solidFill>
                  <a:schemeClr val="tx1"/>
                </a:solidFill>
                <a:latin typeface="Arial" panose="020B0604020202020204" pitchFamily="34" charset="0"/>
                <a:cs typeface="Arial" panose="020B0604020202020204" pitchFamily="34" charset="0"/>
              </a:rPr>
              <a:t>Trigger : </a:t>
            </a:r>
            <a:r>
              <a:rPr lang="en-US" sz="1800" cap="none" dirty="0">
                <a:solidFill>
                  <a:srgbClr val="C00000"/>
                </a:solidFill>
                <a:latin typeface="Arial" panose="020B0604020202020204" pitchFamily="34" charset="0"/>
                <a:cs typeface="Arial" panose="020B0604020202020204" pitchFamily="34" charset="0"/>
              </a:rPr>
              <a:t>user selects the “crate account user" link.</a:t>
            </a:r>
            <a:br>
              <a:rPr lang="en-US" sz="6000" cap="none" dirty="0"/>
            </a:br>
            <a:br>
              <a:rPr lang="en-US"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 </a:t>
            </a:r>
            <a:r>
              <a:rPr lang="en-US" sz="1800" cap="none" dirty="0">
                <a:solidFill>
                  <a:schemeClr val="tx1"/>
                </a:solidFill>
                <a:latin typeface="Arial" panose="020B0604020202020204" pitchFamily="34" charset="0"/>
                <a:cs typeface="Arial" panose="020B0604020202020204" pitchFamily="34" charset="0"/>
              </a:rPr>
              <a:t>Description: </a:t>
            </a:r>
            <a:r>
              <a:rPr lang="en-US" sz="1800" cap="none" dirty="0">
                <a:latin typeface="Arial" panose="020B0604020202020204" pitchFamily="34" charset="0"/>
                <a:cs typeface="Arial" panose="020B0604020202020204" pitchFamily="34" charset="0"/>
              </a:rPr>
              <a:t>the create account use case allow manager and customer to create their accounts and become a registered member.</a:t>
            </a:r>
            <a:br>
              <a:rPr lang="en-US"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 </a:t>
            </a:r>
            <a:br>
              <a:rPr lang="en-US" sz="1800" cap="none" dirty="0">
                <a:latin typeface="Arial" panose="020B0604020202020204" pitchFamily="34" charset="0"/>
                <a:cs typeface="Arial" panose="020B0604020202020204" pitchFamily="34" charset="0"/>
              </a:rPr>
            </a:br>
            <a:r>
              <a:rPr lang="en-US" sz="1800" cap="none" dirty="0">
                <a:solidFill>
                  <a:schemeClr val="tx1"/>
                </a:solidFill>
                <a:latin typeface="Arial" panose="020B0604020202020204" pitchFamily="34" charset="0"/>
                <a:cs typeface="Arial" panose="020B0604020202020204" pitchFamily="34" charset="0"/>
              </a:rPr>
              <a:t>Preconditions: </a:t>
            </a:r>
            <a:r>
              <a:rPr lang="en-US" sz="1800" cap="none" dirty="0">
                <a:latin typeface="Arial" panose="020B0604020202020204" pitchFamily="34" charset="0"/>
                <a:cs typeface="Arial" panose="020B0604020202020204" pitchFamily="34" charset="0"/>
              </a:rPr>
              <a:t>none</a:t>
            </a:r>
            <a:br>
              <a:rPr lang="ar-EG" sz="1800" cap="none" dirty="0">
                <a:latin typeface="Arial" panose="020B0604020202020204" pitchFamily="34" charset="0"/>
                <a:cs typeface="Arial" panose="020B0604020202020204" pitchFamily="34" charset="0"/>
              </a:rPr>
            </a:br>
            <a:br>
              <a:rPr lang="en-US" sz="1800" cap="none" dirty="0">
                <a:latin typeface="Arial" panose="020B0604020202020204" pitchFamily="34" charset="0"/>
                <a:cs typeface="Arial" panose="020B0604020202020204" pitchFamily="34" charset="0"/>
              </a:rPr>
            </a:br>
            <a:r>
              <a:rPr lang="en-US" sz="1800" cap="none" dirty="0">
                <a:solidFill>
                  <a:schemeClr val="tx1"/>
                </a:solidFill>
                <a:latin typeface="Arial" panose="020B0604020202020204" pitchFamily="34" charset="0"/>
                <a:cs typeface="Arial" panose="020B0604020202020204" pitchFamily="34" charset="0"/>
              </a:rPr>
              <a:t>Normal course:</a:t>
            </a:r>
            <a:br>
              <a:rPr lang="en-US"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1.The customer enter the full name, email address and password.</a:t>
            </a:r>
            <a:br>
              <a:rPr lang="en-US" sz="1800" cap="none" dirty="0">
                <a:latin typeface="Arial" panose="020B0604020202020204" pitchFamily="34" charset="0"/>
                <a:cs typeface="Arial" panose="020B0604020202020204" pitchFamily="34" charset="0"/>
              </a:rPr>
            </a:br>
            <a:br>
              <a:rPr lang="en-US"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2.The manager enter the full name, email address, password and name</a:t>
            </a:r>
            <a:br>
              <a:rPr lang="ar-EG" sz="1800" cap="none" dirty="0">
                <a:latin typeface="Arial" panose="020B0604020202020204" pitchFamily="34" charset="0"/>
                <a:cs typeface="Arial" panose="020B0604020202020204" pitchFamily="34" charset="0"/>
              </a:rPr>
            </a:br>
            <a:br>
              <a:rPr lang="en-US"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3.The system will ask them to choose strong password.</a:t>
            </a:r>
            <a:br>
              <a:rPr lang="ar-EG" sz="1800" cap="none" dirty="0">
                <a:latin typeface="Arial" panose="020B0604020202020204" pitchFamily="34" charset="0"/>
                <a:cs typeface="Arial" panose="020B0604020202020204" pitchFamily="34" charset="0"/>
              </a:rPr>
            </a:br>
            <a:br>
              <a:rPr lang="en-US"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4.The system will ask to reenter the password.</a:t>
            </a:r>
            <a:br>
              <a:rPr lang="ar-EG" sz="1800" cap="none" dirty="0">
                <a:latin typeface="Arial" panose="020B0604020202020204" pitchFamily="34" charset="0"/>
                <a:cs typeface="Arial" panose="020B0604020202020204" pitchFamily="34" charset="0"/>
              </a:rPr>
            </a:br>
            <a:br>
              <a:rPr lang="en-US"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5.The account will be created after click on sign</a:t>
            </a:r>
            <a:r>
              <a:rPr lang="en-US" sz="2000" cap="none" dirty="0">
                <a:latin typeface="Arial" panose="020B0604020202020204" pitchFamily="34" charset="0"/>
                <a:cs typeface="Arial" panose="020B0604020202020204" pitchFamily="34" charset="0"/>
              </a:rPr>
              <a:t> </a:t>
            </a:r>
            <a:r>
              <a:rPr lang="en-US" sz="1800" cap="none" dirty="0">
                <a:latin typeface="Arial" panose="020B0604020202020204" pitchFamily="34" charset="0"/>
                <a:cs typeface="Arial" panose="020B0604020202020204" pitchFamily="34" charset="0"/>
              </a:rPr>
              <a:t>up button</a:t>
            </a:r>
            <a:r>
              <a:rPr lang="en-US" sz="1800" dirty="0">
                <a:latin typeface="Arial" panose="020B0604020202020204" pitchFamily="34" charset="0"/>
                <a:cs typeface="Arial" panose="020B0604020202020204" pitchFamily="34" charset="0"/>
              </a:rPr>
              <a:t>.</a:t>
            </a:r>
            <a:br>
              <a:rPr lang="en-US" sz="1800" dirty="0">
                <a:latin typeface="Arial" panose="020B0604020202020204" pitchFamily="34" charset="0"/>
                <a:cs typeface="Arial" panose="020B0604020202020204" pitchFamily="34" charset="0"/>
              </a:rPr>
            </a:br>
            <a:br>
              <a:rPr lang="en-US" dirty="0"/>
            </a:br>
            <a:endParaRPr lang="en-US" dirty="0"/>
          </a:p>
        </p:txBody>
      </p:sp>
    </p:spTree>
    <p:extLst>
      <p:ext uri="{BB962C8B-B14F-4D97-AF65-F5344CB8AC3E}">
        <p14:creationId xmlns:p14="http://schemas.microsoft.com/office/powerpoint/2010/main" val="2287372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592C78-1E18-128C-C987-D4B39660DCA2}"/>
              </a:ext>
            </a:extLst>
          </p:cNvPr>
          <p:cNvSpPr>
            <a:spLocks noGrp="1"/>
          </p:cNvSpPr>
          <p:nvPr>
            <p:ph type="title"/>
          </p:nvPr>
        </p:nvSpPr>
        <p:spPr>
          <a:xfrm flipH="1" flipV="1">
            <a:off x="15697201" y="846542"/>
            <a:ext cx="476864" cy="638128"/>
          </a:xfrm>
        </p:spPr>
        <p:txBody>
          <a:bodyPr>
            <a:normAutofit fontScale="90000"/>
          </a:bodyPr>
          <a:lstStyle/>
          <a:p>
            <a:endParaRPr lang="en-US" dirty="0"/>
          </a:p>
        </p:txBody>
      </p:sp>
      <p:sp>
        <p:nvSpPr>
          <p:cNvPr id="3" name="Inhoud-plekhouer 2">
            <a:extLst>
              <a:ext uri="{FF2B5EF4-FFF2-40B4-BE49-F238E27FC236}">
                <a16:creationId xmlns:a16="http://schemas.microsoft.com/office/drawing/2014/main" id="{A15FE32A-4278-414F-A2C1-08E79FEDA0DE}"/>
              </a:ext>
            </a:extLst>
          </p:cNvPr>
          <p:cNvSpPr>
            <a:spLocks noGrp="1"/>
          </p:cNvSpPr>
          <p:nvPr>
            <p:ph idx="1"/>
          </p:nvPr>
        </p:nvSpPr>
        <p:spPr>
          <a:xfrm>
            <a:off x="1622322" y="127819"/>
            <a:ext cx="9882289" cy="6607278"/>
          </a:xfrm>
        </p:spPr>
        <p:txBody>
          <a:bodyPr/>
          <a:lstStyle/>
          <a:p>
            <a:pPr marL="0" indent="0">
              <a:buNone/>
            </a:pPr>
            <a:r>
              <a:rPr lang="en-US" sz="1800" b="1" cap="none" dirty="0">
                <a:solidFill>
                  <a:schemeClr val="tx1"/>
                </a:solidFill>
                <a:latin typeface="Arial" panose="020B0604020202020204" pitchFamily="34" charset="0"/>
                <a:cs typeface="Arial" panose="020B0604020202020204" pitchFamily="34" charset="0"/>
              </a:rPr>
              <a:t>Alternative courses:</a:t>
            </a:r>
            <a:br>
              <a:rPr lang="en-US"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1-invalid entry of information</a:t>
            </a:r>
            <a:br>
              <a:rPr lang="ar-EG" sz="1800" cap="none" dirty="0">
                <a:latin typeface="Arial" panose="020B0604020202020204" pitchFamily="34" charset="0"/>
                <a:cs typeface="Arial" panose="020B0604020202020204" pitchFamily="34" charset="0"/>
              </a:rPr>
            </a:br>
            <a:br>
              <a:rPr lang="en-US"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-the system will show the message to reenter the valid data.</a:t>
            </a:r>
            <a:br>
              <a:rPr lang="ar-EG" sz="1800" cap="none" dirty="0">
                <a:latin typeface="Arial" panose="020B0604020202020204" pitchFamily="34" charset="0"/>
                <a:cs typeface="Arial" panose="020B0604020202020204" pitchFamily="34" charset="0"/>
              </a:rPr>
            </a:br>
            <a:br>
              <a:rPr lang="en-US"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2-weak password</a:t>
            </a:r>
            <a:br>
              <a:rPr lang="ar-EG" sz="1800" cap="none" dirty="0">
                <a:latin typeface="Arial" panose="020B0604020202020204" pitchFamily="34" charset="0"/>
                <a:cs typeface="Arial" panose="020B0604020202020204" pitchFamily="34" charset="0"/>
              </a:rPr>
            </a:br>
            <a:br>
              <a:rPr lang="en-US"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-the system will show the message to enter strong password.</a:t>
            </a:r>
            <a:br>
              <a:rPr lang="ar-EG" sz="1800" cap="none" dirty="0">
                <a:latin typeface="Arial" panose="020B0604020202020204" pitchFamily="34" charset="0"/>
                <a:cs typeface="Arial" panose="020B0604020202020204" pitchFamily="34" charset="0"/>
              </a:rPr>
            </a:br>
            <a:br>
              <a:rPr lang="en-US"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3-password not match</a:t>
            </a:r>
            <a:br>
              <a:rPr lang="ar-EG" sz="1800" cap="none" dirty="0">
                <a:latin typeface="Arial" panose="020B0604020202020204" pitchFamily="34" charset="0"/>
                <a:cs typeface="Arial" panose="020B0604020202020204" pitchFamily="34" charset="0"/>
              </a:rPr>
            </a:br>
            <a:br>
              <a:rPr lang="en-US"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-the system will show the message to reenter the password.</a:t>
            </a:r>
            <a:br>
              <a:rPr lang="ar-EG" sz="1800" cap="none" dirty="0">
                <a:latin typeface="Arial" panose="020B0604020202020204" pitchFamily="34" charset="0"/>
                <a:cs typeface="Arial" panose="020B0604020202020204" pitchFamily="34" charset="0"/>
              </a:rPr>
            </a:br>
            <a:br>
              <a:rPr lang="en-US" sz="1800" cap="none" dirty="0">
                <a:latin typeface="Arial" panose="020B0604020202020204" pitchFamily="34" charset="0"/>
                <a:cs typeface="Arial" panose="020B0604020202020204" pitchFamily="34" charset="0"/>
              </a:rPr>
            </a:br>
            <a:r>
              <a:rPr lang="en-US" sz="1800" b="1" cap="none" dirty="0">
                <a:solidFill>
                  <a:schemeClr val="tx1"/>
                </a:solidFill>
                <a:latin typeface="Arial" panose="020B0604020202020204" pitchFamily="34" charset="0"/>
                <a:cs typeface="Arial" panose="020B0604020202020204" pitchFamily="34" charset="0"/>
              </a:rPr>
              <a:t>Post conditions:</a:t>
            </a:r>
            <a:br>
              <a:rPr lang="ar-EG" sz="1800" cap="none" dirty="0">
                <a:solidFill>
                  <a:schemeClr val="tx1"/>
                </a:solidFill>
                <a:latin typeface="Arial" panose="020B0604020202020204" pitchFamily="34" charset="0"/>
                <a:cs typeface="Arial" panose="020B0604020202020204" pitchFamily="34" charset="0"/>
              </a:rPr>
            </a:br>
            <a:br>
              <a:rPr lang="en-US"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1.The manager and customer are now member.</a:t>
            </a:r>
            <a:br>
              <a:rPr lang="ar-EG" sz="1800" cap="none" dirty="0">
                <a:latin typeface="Arial" panose="020B0604020202020204" pitchFamily="34" charset="0"/>
                <a:cs typeface="Arial" panose="020B0604020202020204" pitchFamily="34" charset="0"/>
              </a:rPr>
            </a:br>
            <a:br>
              <a:rPr lang="en-US"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2.The system display all features to which customer and manager are associated with as defined in their account.</a:t>
            </a:r>
            <a:br>
              <a:rPr lang="ar-EG" sz="1800" dirty="0">
                <a:latin typeface="Arial" panose="020B0604020202020204" pitchFamily="34" charset="0"/>
                <a:cs typeface="Arial" panose="020B0604020202020204" pitchFamily="34" charset="0"/>
              </a:rPr>
            </a:br>
            <a:endParaRPr lang="en-US" dirty="0"/>
          </a:p>
        </p:txBody>
      </p:sp>
    </p:spTree>
    <p:extLst>
      <p:ext uri="{BB962C8B-B14F-4D97-AF65-F5344CB8AC3E}">
        <p14:creationId xmlns:p14="http://schemas.microsoft.com/office/powerpoint/2010/main" val="1436124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84E44A-50D0-F3BC-1624-9A9FA0E56182}"/>
              </a:ext>
            </a:extLst>
          </p:cNvPr>
          <p:cNvSpPr>
            <a:spLocks noGrp="1"/>
          </p:cNvSpPr>
          <p:nvPr>
            <p:ph type="title"/>
          </p:nvPr>
        </p:nvSpPr>
        <p:spPr>
          <a:xfrm flipH="1">
            <a:off x="13144500" y="619126"/>
            <a:ext cx="809625" cy="533399"/>
          </a:xfrm>
        </p:spPr>
        <p:txBody>
          <a:bodyPr>
            <a:normAutofit fontScale="90000"/>
          </a:bodyPr>
          <a:lstStyle/>
          <a:p>
            <a:endParaRPr lang="en-US" dirty="0"/>
          </a:p>
        </p:txBody>
      </p:sp>
      <p:sp>
        <p:nvSpPr>
          <p:cNvPr id="3" name="Inhoud-plekhouer 2">
            <a:extLst>
              <a:ext uri="{FF2B5EF4-FFF2-40B4-BE49-F238E27FC236}">
                <a16:creationId xmlns:a16="http://schemas.microsoft.com/office/drawing/2014/main" id="{903DFF76-B986-BE70-6551-A52DE0F604D6}"/>
              </a:ext>
            </a:extLst>
          </p:cNvPr>
          <p:cNvSpPr>
            <a:spLocks noGrp="1"/>
          </p:cNvSpPr>
          <p:nvPr>
            <p:ph idx="1"/>
          </p:nvPr>
        </p:nvSpPr>
        <p:spPr>
          <a:xfrm>
            <a:off x="1552575" y="0"/>
            <a:ext cx="9952037" cy="6724650"/>
          </a:xfrm>
        </p:spPr>
        <p:txBody>
          <a:bodyPr/>
          <a:lstStyle/>
          <a:p>
            <a:r>
              <a:rPr lang="en-US" sz="1800" cap="none" dirty="0">
                <a:solidFill>
                  <a:schemeClr val="tx1"/>
                </a:solidFill>
                <a:latin typeface="Arial" panose="020B0604020202020204" pitchFamily="34" charset="0"/>
                <a:cs typeface="Arial" panose="020B0604020202020204" pitchFamily="34" charset="0"/>
              </a:rPr>
              <a:t>Use case :</a:t>
            </a:r>
            <a:r>
              <a:rPr lang="en-US" sz="1800" cap="none" dirty="0">
                <a:solidFill>
                  <a:srgbClr val="C00000"/>
                </a:solidFill>
                <a:latin typeface="Arial" panose="020B0604020202020204" pitchFamily="34" charset="0"/>
                <a:cs typeface="Arial" panose="020B0604020202020204" pitchFamily="34" charset="0"/>
              </a:rPr>
              <a:t>2</a:t>
            </a:r>
            <a:br>
              <a:rPr lang="ar-EG" sz="1800" cap="none" dirty="0">
                <a:solidFill>
                  <a:schemeClr val="tx1"/>
                </a:solidFill>
                <a:latin typeface="Arial" panose="020B0604020202020204" pitchFamily="34" charset="0"/>
                <a:cs typeface="Arial" panose="020B0604020202020204" pitchFamily="34" charset="0"/>
              </a:rPr>
            </a:br>
            <a:br>
              <a:rPr lang="en-US" sz="1800" cap="none" dirty="0">
                <a:solidFill>
                  <a:schemeClr val="tx1"/>
                </a:solidFill>
                <a:latin typeface="Arial" panose="020B0604020202020204" pitchFamily="34" charset="0"/>
                <a:cs typeface="Arial" panose="020B0604020202020204" pitchFamily="34" charset="0"/>
              </a:rPr>
            </a:br>
            <a:r>
              <a:rPr lang="en-US" sz="1800" cap="none" dirty="0">
                <a:solidFill>
                  <a:schemeClr val="tx1"/>
                </a:solidFill>
                <a:latin typeface="Arial" panose="020B0604020202020204" pitchFamily="34" charset="0"/>
                <a:cs typeface="Arial" panose="020B0604020202020204" pitchFamily="34" charset="0"/>
              </a:rPr>
              <a:t>use case name: </a:t>
            </a:r>
            <a:r>
              <a:rPr lang="en-US" sz="1800" cap="none" dirty="0">
                <a:solidFill>
                  <a:srgbClr val="C00000"/>
                </a:solidFill>
                <a:latin typeface="Arial" panose="020B0604020202020204" pitchFamily="34" charset="0"/>
                <a:cs typeface="Arial" panose="020B0604020202020204" pitchFamily="34" charset="0"/>
              </a:rPr>
              <a:t>register</a:t>
            </a:r>
            <a:br>
              <a:rPr lang="ar-EG" sz="1800" cap="none" dirty="0">
                <a:solidFill>
                  <a:schemeClr val="tx1"/>
                </a:solidFill>
                <a:latin typeface="Arial" panose="020B0604020202020204" pitchFamily="34" charset="0"/>
                <a:cs typeface="Arial" panose="020B0604020202020204" pitchFamily="34" charset="0"/>
              </a:rPr>
            </a:br>
            <a:br>
              <a:rPr lang="en-US" sz="1800" cap="none" dirty="0">
                <a:solidFill>
                  <a:schemeClr val="tx1"/>
                </a:solidFill>
                <a:latin typeface="Arial" panose="020B0604020202020204" pitchFamily="34" charset="0"/>
                <a:cs typeface="Arial" panose="020B0604020202020204" pitchFamily="34" charset="0"/>
              </a:rPr>
            </a:br>
            <a:r>
              <a:rPr lang="en-US" sz="1800" cap="none" dirty="0">
                <a:solidFill>
                  <a:schemeClr val="tx1"/>
                </a:solidFill>
                <a:latin typeface="Arial" panose="020B0604020202020204" pitchFamily="34" charset="0"/>
                <a:cs typeface="Arial" panose="020B0604020202020204" pitchFamily="34" charset="0"/>
              </a:rPr>
              <a:t>actors: </a:t>
            </a:r>
            <a:r>
              <a:rPr lang="en-US" sz="1800" cap="none" dirty="0">
                <a:solidFill>
                  <a:srgbClr val="C00000"/>
                </a:solidFill>
                <a:latin typeface="Arial" panose="020B0604020202020204" pitchFamily="34" charset="0"/>
                <a:cs typeface="Arial" panose="020B0604020202020204" pitchFamily="34" charset="0"/>
              </a:rPr>
              <a:t>manager, customer</a:t>
            </a:r>
            <a:br>
              <a:rPr lang="en-US" sz="1800" cap="none" dirty="0">
                <a:solidFill>
                  <a:schemeClr val="tx1"/>
                </a:solidFill>
                <a:latin typeface="Arial" panose="020B0604020202020204" pitchFamily="34" charset="0"/>
                <a:cs typeface="Arial" panose="020B0604020202020204" pitchFamily="34" charset="0"/>
              </a:rPr>
            </a:br>
            <a:br>
              <a:rPr lang="ar-EG" sz="1800" cap="none" dirty="0">
                <a:solidFill>
                  <a:schemeClr val="tx1"/>
                </a:solidFill>
                <a:latin typeface="Arial" panose="020B0604020202020204" pitchFamily="34" charset="0"/>
                <a:cs typeface="Arial" panose="020B0604020202020204" pitchFamily="34" charset="0"/>
              </a:rPr>
            </a:br>
            <a:r>
              <a:rPr lang="en-US" sz="1800" cap="none" dirty="0">
                <a:solidFill>
                  <a:schemeClr val="tx1"/>
                </a:solidFill>
                <a:latin typeface="Arial" panose="020B0604020202020204" pitchFamily="34" charset="0"/>
                <a:cs typeface="Arial" panose="020B0604020202020204" pitchFamily="34" charset="0"/>
              </a:rPr>
              <a:t>priority: high</a:t>
            </a:r>
            <a:br>
              <a:rPr lang="ar-EG" sz="1800" cap="none" dirty="0">
                <a:solidFill>
                  <a:schemeClr val="tx1"/>
                </a:solidFill>
                <a:latin typeface="Arial" panose="020B0604020202020204" pitchFamily="34" charset="0"/>
                <a:cs typeface="Arial" panose="020B0604020202020204" pitchFamily="34" charset="0"/>
              </a:rPr>
            </a:br>
            <a:br>
              <a:rPr lang="ar-EG" sz="1800" cap="none" dirty="0">
                <a:solidFill>
                  <a:schemeClr val="tx1"/>
                </a:solidFill>
                <a:latin typeface="Arial" panose="020B0604020202020204" pitchFamily="34" charset="0"/>
                <a:cs typeface="Arial" panose="020B0604020202020204" pitchFamily="34" charset="0"/>
              </a:rPr>
            </a:br>
            <a:r>
              <a:rPr lang="en-US" sz="1800" cap="none" dirty="0">
                <a:solidFill>
                  <a:schemeClr val="tx1"/>
                </a:solidFill>
                <a:latin typeface="Arial" panose="020B0604020202020204" pitchFamily="34" charset="0"/>
                <a:cs typeface="Arial" panose="020B0604020202020204" pitchFamily="34" charset="0"/>
              </a:rPr>
              <a:t>type</a:t>
            </a:r>
            <a:r>
              <a:rPr lang="en-US" sz="1800" cap="none" dirty="0">
                <a:latin typeface="Arial" panose="020B0604020202020204" pitchFamily="34" charset="0"/>
                <a:cs typeface="Arial" panose="020B0604020202020204" pitchFamily="34" charset="0"/>
              </a:rPr>
              <a:t>: external.</a:t>
            </a:r>
            <a:br>
              <a:rPr lang="ar-EG" sz="1800" cap="none" dirty="0">
                <a:solidFill>
                  <a:schemeClr val="tx1"/>
                </a:solidFill>
                <a:latin typeface="Arial" panose="020B0604020202020204" pitchFamily="34" charset="0"/>
                <a:cs typeface="Arial" panose="020B0604020202020204" pitchFamily="34" charset="0"/>
              </a:rPr>
            </a:br>
            <a:br>
              <a:rPr lang="ar-EG" sz="1800" cap="none" dirty="0">
                <a:solidFill>
                  <a:schemeClr val="tx1"/>
                </a:solidFill>
                <a:latin typeface="Arial" panose="020B0604020202020204" pitchFamily="34" charset="0"/>
                <a:cs typeface="Arial" panose="020B0604020202020204" pitchFamily="34" charset="0"/>
              </a:rPr>
            </a:br>
            <a:r>
              <a:rPr lang="en-US" sz="1800" cap="none" dirty="0">
                <a:solidFill>
                  <a:schemeClr val="tx1"/>
                </a:solidFill>
                <a:latin typeface="Arial" panose="020B0604020202020204" pitchFamily="34" charset="0"/>
                <a:cs typeface="Arial" panose="020B0604020202020204" pitchFamily="34" charset="0"/>
              </a:rPr>
              <a:t>Trigger : </a:t>
            </a:r>
            <a:r>
              <a:rPr lang="en-US" sz="1800" cap="none" dirty="0">
                <a:solidFill>
                  <a:srgbClr val="C00000"/>
                </a:solidFill>
                <a:latin typeface="Arial" panose="020B0604020202020204" pitchFamily="34" charset="0"/>
                <a:cs typeface="Arial" panose="020B0604020202020204" pitchFamily="34" charset="0"/>
              </a:rPr>
              <a:t>user selects the “loge in" link.</a:t>
            </a:r>
            <a:br>
              <a:rPr lang="en-US" sz="1800" cap="none" dirty="0">
                <a:solidFill>
                  <a:srgbClr val="C00000"/>
                </a:solidFill>
                <a:latin typeface="Arial" panose="020B0604020202020204" pitchFamily="34" charset="0"/>
                <a:cs typeface="Arial" panose="020B0604020202020204" pitchFamily="34" charset="0"/>
              </a:rPr>
            </a:br>
            <a:br>
              <a:rPr lang="en-US" sz="1800" cap="none" dirty="0">
                <a:solidFill>
                  <a:schemeClr val="tx1"/>
                </a:solidFill>
                <a:latin typeface="Arial" panose="020B0604020202020204" pitchFamily="34" charset="0"/>
                <a:cs typeface="Arial" panose="020B0604020202020204" pitchFamily="34" charset="0"/>
              </a:rPr>
            </a:br>
            <a:r>
              <a:rPr lang="en-US" sz="1800" cap="none" dirty="0">
                <a:solidFill>
                  <a:schemeClr val="tx1"/>
                </a:solidFill>
                <a:latin typeface="Arial" panose="020B0604020202020204" pitchFamily="34" charset="0"/>
                <a:cs typeface="Arial" panose="020B0604020202020204" pitchFamily="34" charset="0"/>
              </a:rPr>
              <a:t> Description: </a:t>
            </a:r>
            <a:r>
              <a:rPr lang="en-US" sz="1800" cap="none" dirty="0">
                <a:solidFill>
                  <a:srgbClr val="C00000"/>
                </a:solidFill>
                <a:latin typeface="Arial" panose="020B0604020202020204" pitchFamily="34" charset="0"/>
                <a:cs typeface="Arial" panose="020B0604020202020204" pitchFamily="34" charset="0"/>
              </a:rPr>
              <a:t>this use case allow manager and customer (members)to loge in system for choose supermarket and product.</a:t>
            </a:r>
            <a:br>
              <a:rPr lang="en-US" sz="1800" cap="none" dirty="0">
                <a:solidFill>
                  <a:schemeClr val="tx1"/>
                </a:solidFill>
                <a:latin typeface="Arial" panose="020B0604020202020204" pitchFamily="34" charset="0"/>
                <a:cs typeface="Arial" panose="020B0604020202020204" pitchFamily="34" charset="0"/>
              </a:rPr>
            </a:br>
            <a:br>
              <a:rPr lang="en-US" sz="1800" cap="none" dirty="0">
                <a:solidFill>
                  <a:schemeClr val="tx1"/>
                </a:solidFill>
                <a:latin typeface="Arial" panose="020B0604020202020204" pitchFamily="34" charset="0"/>
                <a:cs typeface="Arial" panose="020B0604020202020204" pitchFamily="34" charset="0"/>
              </a:rPr>
            </a:br>
            <a:r>
              <a:rPr lang="en-US" sz="1800" cap="none" dirty="0">
                <a:solidFill>
                  <a:schemeClr val="tx1"/>
                </a:solidFill>
                <a:latin typeface="Arial" panose="020B0604020202020204" pitchFamily="34" charset="0"/>
                <a:cs typeface="Arial" panose="020B0604020202020204" pitchFamily="34" charset="0"/>
              </a:rPr>
              <a:t>Preconditions: </a:t>
            </a:r>
            <a:r>
              <a:rPr lang="en-US" sz="1800" cap="none" dirty="0">
                <a:solidFill>
                  <a:srgbClr val="C00000"/>
                </a:solidFill>
                <a:latin typeface="Arial" panose="020B0604020202020204" pitchFamily="34" charset="0"/>
                <a:cs typeface="Arial" panose="020B0604020202020204" pitchFamily="34" charset="0"/>
              </a:rPr>
              <a:t>customers and managers should be members.</a:t>
            </a:r>
            <a:br>
              <a:rPr lang="ar-EG" sz="1800" cap="none" dirty="0">
                <a:solidFill>
                  <a:schemeClr val="tx1"/>
                </a:solidFill>
                <a:latin typeface="Arial" panose="020B0604020202020204" pitchFamily="34" charset="0"/>
                <a:cs typeface="Arial" panose="020B0604020202020204" pitchFamily="34" charset="0"/>
              </a:rPr>
            </a:br>
            <a:br>
              <a:rPr lang="en-US" sz="1800" cap="none" dirty="0">
                <a:solidFill>
                  <a:schemeClr val="tx1"/>
                </a:solidFill>
                <a:latin typeface="Arial" panose="020B0604020202020204" pitchFamily="34" charset="0"/>
                <a:cs typeface="Arial" panose="020B0604020202020204" pitchFamily="34" charset="0"/>
              </a:rPr>
            </a:br>
            <a:r>
              <a:rPr lang="en-US" sz="1800" cap="none" dirty="0">
                <a:solidFill>
                  <a:schemeClr val="tx1"/>
                </a:solidFill>
                <a:latin typeface="Arial" panose="020B0604020202020204" pitchFamily="34" charset="0"/>
                <a:cs typeface="Arial" panose="020B0604020202020204" pitchFamily="34" charset="0"/>
              </a:rPr>
              <a:t>Normal course:</a:t>
            </a:r>
            <a:br>
              <a:rPr lang="en-US" sz="1800" cap="none" dirty="0">
                <a:solidFill>
                  <a:schemeClr val="tx1"/>
                </a:solidFill>
                <a:latin typeface="Arial" panose="020B0604020202020204" pitchFamily="34" charset="0"/>
                <a:cs typeface="Arial" panose="020B0604020202020204" pitchFamily="34" charset="0"/>
              </a:rPr>
            </a:br>
            <a:r>
              <a:rPr lang="en-US" sz="1800" cap="none" dirty="0">
                <a:solidFill>
                  <a:srgbClr val="C00000"/>
                </a:solidFill>
                <a:latin typeface="Arial" panose="020B0604020202020204" pitchFamily="34" charset="0"/>
                <a:cs typeface="Arial" panose="020B0604020202020204" pitchFamily="34" charset="0"/>
              </a:rPr>
              <a:t>1.The customer email address and password.</a:t>
            </a:r>
            <a:br>
              <a:rPr lang="en-US" sz="1800" cap="none" dirty="0">
                <a:solidFill>
                  <a:srgbClr val="C00000"/>
                </a:solidFill>
                <a:latin typeface="Arial" panose="020B0604020202020204" pitchFamily="34" charset="0"/>
                <a:cs typeface="Arial" panose="020B0604020202020204" pitchFamily="34" charset="0"/>
              </a:rPr>
            </a:br>
            <a:br>
              <a:rPr lang="en-US" sz="1800" cap="none" dirty="0">
                <a:solidFill>
                  <a:srgbClr val="C00000"/>
                </a:solidFill>
                <a:latin typeface="Arial" panose="020B0604020202020204" pitchFamily="34" charset="0"/>
                <a:cs typeface="Arial" panose="020B0604020202020204" pitchFamily="34" charset="0"/>
              </a:rPr>
            </a:br>
            <a:r>
              <a:rPr lang="en-US" sz="1800" cap="none" dirty="0">
                <a:solidFill>
                  <a:srgbClr val="C00000"/>
                </a:solidFill>
                <a:latin typeface="Arial" panose="020B0604020202020204" pitchFamily="34" charset="0"/>
                <a:cs typeface="Arial" panose="020B0604020202020204" pitchFamily="34" charset="0"/>
              </a:rPr>
              <a:t>2.The manager enter email address, password and name of the supermarket.</a:t>
            </a:r>
            <a:endParaRPr lang="en-US" dirty="0"/>
          </a:p>
        </p:txBody>
      </p:sp>
    </p:spTree>
    <p:extLst>
      <p:ext uri="{BB962C8B-B14F-4D97-AF65-F5344CB8AC3E}">
        <p14:creationId xmlns:p14="http://schemas.microsoft.com/office/powerpoint/2010/main" val="404008837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946</TotalTime>
  <Words>1638</Words>
  <Application>Microsoft Office PowerPoint</Application>
  <PresentationFormat>Widescreen</PresentationFormat>
  <Paragraphs>192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Bell MT</vt:lpstr>
      <vt:lpstr>Century Gothic</vt:lpstr>
      <vt:lpstr>Helvetica Neue</vt:lpstr>
      <vt:lpstr>Wingdings 3</vt:lpstr>
      <vt:lpstr>Wisp</vt:lpstr>
      <vt:lpstr>supermarket online   </vt:lpstr>
      <vt:lpstr>content</vt:lpstr>
      <vt:lpstr>context level</vt:lpstr>
      <vt:lpstr>Logical data flow digram</vt:lpstr>
      <vt:lpstr>Physical data flow diagram</vt:lpstr>
      <vt:lpstr>  Use case</vt:lpstr>
      <vt:lpstr>use case scenario</vt:lpstr>
      <vt:lpstr>PowerPoint Presentation</vt:lpstr>
      <vt:lpstr>PowerPoint Presentation</vt:lpstr>
      <vt:lpstr>PowerPoint Presentation</vt:lpstr>
      <vt:lpstr>PowerPoint Presentation</vt:lpstr>
      <vt:lpstr>Use case :4  use case name: select  actors: customer   priority: high  type: external.  Trigger : searching  and selecting meal.  Description: this use case allow customer to check the menu of supermarket.  Preconditions: 1.The customer should be registered.  2.The customer should search for supermarket  Normal course: 1.The customer search for supermarket  2.The system displays the supermarket section.  3.The check menu button appear at top of supermarket section.  </vt:lpstr>
      <vt:lpstr>Alternative courses: No product available  2.The system display the message sorry no product in that menu.  Post conditions: 1.The system display meal that customer searched.  2.The system does not display meal incase searched meal not available in menu. </vt:lpstr>
      <vt:lpstr>Use case: 5 Use case name: payment. Priority: high Actor: customer Description:       A process in which the customer choose how to pay for supermarket.  Trigger:       Pay to supermarket. Type: external. Pre-condition: If payment is cash ,customer will pays after he will take meal. If payment is credit card ,customer will pays before he will make order. Normal case: Customer will determine how he will pay for supermarket   Post condition: -If customer payed cash , delivery will get it. -If customer will pay credit card , system will send massage with confirmation payment.  Alternative course: Customer does not have the money in cash :- -pay money by credit card.  </vt:lpstr>
      <vt:lpstr>Feasibility study</vt:lpstr>
      <vt:lpstr>Technical feasibility</vt:lpstr>
      <vt:lpstr>Economical feasibility</vt:lpstr>
      <vt:lpstr>B.E.P=YEARS NAGATIVE +(YEAR NET CASH – YEAR COMM)/YEAR COMM  B.E.P=1+(400-200)/400=1.5  ROI=(TOTAL BENEFIT-TOTAL COST )/TOTAL COST   ROI=(11200-8500)/8500  =31%</vt:lpstr>
      <vt:lpstr>Organizational feasibility</vt:lpstr>
      <vt:lpstr>interview question</vt:lpstr>
      <vt:lpstr>questionnaire form</vt:lpstr>
      <vt:lpstr>SuperMarket ERD :</vt:lpstr>
      <vt:lpstr>This Slide Done By :</vt:lpstr>
      <vt:lpstr>Members :  1- Hassan Barka  2-Ahmed Abd Elrahman Shams  3-Omer Mohamed Abo Zied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supermarket online</dc:title>
  <dc:creator>Hassan</dc:creator>
  <cp:lastModifiedBy>ahmed shams</cp:lastModifiedBy>
  <cp:revision>16</cp:revision>
  <dcterms:created xsi:type="dcterms:W3CDTF">2022-05-28T11:43:57Z</dcterms:created>
  <dcterms:modified xsi:type="dcterms:W3CDTF">2022-06-03T12:51:18Z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