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9" r:id="rId7"/>
    <p:sldId id="261" r:id="rId8"/>
    <p:sldId id="262" r:id="rId9"/>
    <p:sldId id="271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FE309-2483-4849-BD68-AC30D3A401E2}" v="59" dt="2023-05-05T22:01:41.690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32" autoAdjust="0"/>
  </p:normalViewPr>
  <p:slideViewPr>
    <p:cSldViewPr snapToGrid="0">
      <p:cViewPr>
        <p:scale>
          <a:sx n="86" d="100"/>
          <a:sy n="86" d="100"/>
        </p:scale>
        <p:origin x="90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551019242304506E-2"/>
          <c:y val="0.55336404042577514"/>
          <c:w val="0.94546628937007871"/>
          <c:h val="0.35968450143561259"/>
        </c:manualLayout>
      </c:layout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40942159"/>
        <c:axId val="40955887"/>
      </c:barChart>
      <c:catAx>
        <c:axId val="4094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40955887"/>
        <c:crosses val="autoZero"/>
        <c:auto val="1"/>
        <c:lblAlgn val="ctr"/>
        <c:lblOffset val="100"/>
        <c:noMultiLvlLbl val="0"/>
      </c:catAx>
      <c:valAx>
        <c:axId val="40955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4215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3767076360318804"/>
          <c:y val="0.93829795744622013"/>
          <c:w val="0.24658472793623909"/>
          <c:h val="6.17020425537798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C47B699-08C0-4851-8BAE-384C14E4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4917A2-B37A-4655-9D10-50C6FD698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6051" y="4113213"/>
            <a:ext cx="388496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E5317-4FED-4CB5-85EE-6DAD46C2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22C5EA6D-CE5E-44F2-95E5-1E87F504AD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539750"/>
            <a:ext cx="6670675" cy="57594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1247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69691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680433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11FC24B6-E967-42A6-8F96-DBB1BFE196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4793" y="2119211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27584E0-1796-45AE-A691-1918676D9C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443" y="2671626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C7E3698B-A426-409C-94D0-F06ECD410B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9649" y="2119211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D2F2C5F3-51E6-4531-9805-221591315C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9299" y="2671626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9465D8-1640-4D12-B086-59416AFCB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072531" y="-2496283"/>
            <a:ext cx="6034235" cy="11610702"/>
            <a:chOff x="443748" y="446254"/>
            <a:chExt cx="3330000" cy="5760000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E7BE05B2-64AC-4F56-A098-D3A324E9D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443748" y="446254"/>
              <a:ext cx="333000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000" h="5760000">
                  <a:moveTo>
                    <a:pt x="6660000" y="5760000"/>
                  </a:moveTo>
                  <a:lnTo>
                    <a:pt x="0" y="57600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CFB6CFD5-710B-4FF7-B75B-0174B9B7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443748" y="6206254"/>
              <a:ext cx="3330000" cy="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6660000 w 6660000"/>
                <a:gd name="connsiteY0" fmla="*/ 0 h 0"/>
                <a:gd name="connsiteX1" fmla="*/ 0 w 6660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0000">
                  <a:moveTo>
                    <a:pt x="6660000" y="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66A28EB2-7446-4114-8BD6-4CB90B849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3773748" y="446254"/>
              <a:ext cx="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0 w 0"/>
                <a:gd name="connsiteY0" fmla="*/ 5760000 h 5760000"/>
                <a:gd name="connsiteX1" fmla="*/ 0 w 0"/>
                <a:gd name="connsiteY1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000">
                  <a:moveTo>
                    <a:pt x="0" y="576000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50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A6CE13-49E5-47C2-B720-1F236BBB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69691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A75683-8D5A-4D7B-AA95-90826766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680433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0014AA73-5311-4055-A626-89D8E23FFD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112353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929F4BD4-95C1-49C1-8ADF-A14CD56758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664768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Text Placeholder 23">
            <a:extLst>
              <a:ext uri="{FF2B5EF4-FFF2-40B4-BE49-F238E27FC236}">
                <a16:creationId xmlns:a16="http://schemas.microsoft.com/office/drawing/2014/main" id="{92C6830C-1F44-4F12-B457-A08A9A6E53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3829" y="2112353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631066C0-5869-41D5-A6B8-519CA72AC0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664768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9" name="Text Placeholder 23">
            <a:extLst>
              <a:ext uri="{FF2B5EF4-FFF2-40B4-BE49-F238E27FC236}">
                <a16:creationId xmlns:a16="http://schemas.microsoft.com/office/drawing/2014/main" id="{A05C520D-F031-4A59-B3AB-15CD169C1B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05931" y="2112353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918F424D-F90F-4352-B45D-8E23B4BA14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651053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CF1492E-55F0-4EDA-9C49-A4A834F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28D135F-F70E-4CF5-8CAB-4B58BA02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0B1F2E7-88D6-4A13-81A3-A31E4E8D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548AA1-D42E-4FED-9B69-F476E2648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072531" y="-2496283"/>
            <a:ext cx="6034235" cy="11610702"/>
            <a:chOff x="443748" y="446254"/>
            <a:chExt cx="3330000" cy="5760000"/>
          </a:xfrm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8C03BD57-8867-4998-B3F3-82125EA37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443748" y="446254"/>
              <a:ext cx="333000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0000" h="5760000">
                  <a:moveTo>
                    <a:pt x="6660000" y="5760000"/>
                  </a:moveTo>
                  <a:lnTo>
                    <a:pt x="0" y="57600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AF4847DD-9F53-4840-86F2-4ADCD66C1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443748" y="6206254"/>
              <a:ext cx="3330000" cy="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6660000 w 6660000"/>
                <a:gd name="connsiteY0" fmla="*/ 0 h 0"/>
                <a:gd name="connsiteX1" fmla="*/ 0 w 6660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0000">
                  <a:moveTo>
                    <a:pt x="6660000" y="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881FA255-D3EB-4D06-BDCA-3627242D6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V="1">
              <a:off x="3773748" y="446254"/>
              <a:ext cx="0" cy="5760000"/>
            </a:xfrm>
            <a:custGeom>
              <a:avLst/>
              <a:gdLst>
                <a:gd name="connsiteX0" fmla="*/ 0 w 6660000"/>
                <a:gd name="connsiteY0" fmla="*/ 0 h 5760000"/>
                <a:gd name="connsiteX1" fmla="*/ 6660000 w 6660000"/>
                <a:gd name="connsiteY1" fmla="*/ 0 h 5760000"/>
                <a:gd name="connsiteX2" fmla="*/ 6660000 w 6660000"/>
                <a:gd name="connsiteY2" fmla="*/ 5760000 h 5760000"/>
                <a:gd name="connsiteX3" fmla="*/ 0 w 6660000"/>
                <a:gd name="connsiteY3" fmla="*/ 5760000 h 5760000"/>
                <a:gd name="connsiteX4" fmla="*/ 0 w 6660000"/>
                <a:gd name="connsiteY4" fmla="*/ 0 h 5760000"/>
                <a:gd name="connsiteX0" fmla="*/ 6660000 w 6751440"/>
                <a:gd name="connsiteY0" fmla="*/ 0 h 5760000"/>
                <a:gd name="connsiteX1" fmla="*/ 6660000 w 6751440"/>
                <a:gd name="connsiteY1" fmla="*/ 5760000 h 5760000"/>
                <a:gd name="connsiteX2" fmla="*/ 0 w 6751440"/>
                <a:gd name="connsiteY2" fmla="*/ 5760000 h 5760000"/>
                <a:gd name="connsiteX3" fmla="*/ 0 w 6751440"/>
                <a:gd name="connsiteY3" fmla="*/ 0 h 5760000"/>
                <a:gd name="connsiteX4" fmla="*/ 6751440 w 6751440"/>
                <a:gd name="connsiteY4" fmla="*/ 9144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4" fmla="*/ 5068690 w 6660000"/>
                <a:gd name="connsiteY4" fmla="*/ 224790 h 5760000"/>
                <a:gd name="connsiteX0" fmla="*/ 6660000 w 6660000"/>
                <a:gd name="connsiteY0" fmla="*/ 0 h 5760000"/>
                <a:gd name="connsiteX1" fmla="*/ 6660000 w 6660000"/>
                <a:gd name="connsiteY1" fmla="*/ 5760000 h 5760000"/>
                <a:gd name="connsiteX2" fmla="*/ 0 w 6660000"/>
                <a:gd name="connsiteY2" fmla="*/ 5760000 h 5760000"/>
                <a:gd name="connsiteX3" fmla="*/ 0 w 6660000"/>
                <a:gd name="connsiteY3" fmla="*/ 0 h 5760000"/>
                <a:gd name="connsiteX0" fmla="*/ 6660000 w 6660000"/>
                <a:gd name="connsiteY0" fmla="*/ 5760000 h 5760000"/>
                <a:gd name="connsiteX1" fmla="*/ 0 w 6660000"/>
                <a:gd name="connsiteY1" fmla="*/ 5760000 h 5760000"/>
                <a:gd name="connsiteX2" fmla="*/ 0 w 6660000"/>
                <a:gd name="connsiteY2" fmla="*/ 0 h 5760000"/>
                <a:gd name="connsiteX0" fmla="*/ 0 w 0"/>
                <a:gd name="connsiteY0" fmla="*/ 5760000 h 5760000"/>
                <a:gd name="connsiteX1" fmla="*/ 0 w 0"/>
                <a:gd name="connsiteY1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760000">
                  <a:moveTo>
                    <a:pt x="0" y="5760000"/>
                  </a:moveTo>
                  <a:lnTo>
                    <a:pt x="0" y="0"/>
                  </a:lnTo>
                </a:path>
              </a:pathLst>
            </a:custGeom>
            <a:solidFill>
              <a:schemeClr val="tx2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0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 anchorCtr="0"/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49B51FEE-9706-46CF-8CEF-5E1F009FFF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4011613"/>
            <a:ext cx="2578100" cy="23034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18">
            <a:extLst>
              <a:ext uri="{FF2B5EF4-FFF2-40B4-BE49-F238E27FC236}">
                <a16:creationId xmlns:a16="http://schemas.microsoft.com/office/drawing/2014/main" id="{C2EE5695-74F8-4071-8805-A537486F22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84863" y="4011331"/>
            <a:ext cx="2578100" cy="23034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426DBDB7-E494-4BDA-BD74-10D41918C0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8887" y="4011331"/>
            <a:ext cx="2578100" cy="23034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10C3059-EF0D-4175-A421-E59E738E9A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72912" y="4011331"/>
            <a:ext cx="2578100" cy="230346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37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1089025"/>
            <a:ext cx="4451349" cy="1532951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326" y="4248000"/>
            <a:ext cx="4451349" cy="1520975"/>
          </a:xfrm>
        </p:spPr>
        <p:txBody>
          <a:bodyPr/>
          <a:lstStyle>
            <a:lvl1pPr marL="0" indent="0" algn="ctr">
              <a:buNone/>
              <a:defRPr i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2A95A91B-7863-4D63-9D9B-EB1E440C1D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50" y="539750"/>
            <a:ext cx="2768600" cy="57785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AC55B2B7-A24A-4F78-B673-918F440A12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3400" y="540000"/>
            <a:ext cx="2768600" cy="57785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F2472D78-AA98-4F36-B6D6-73FDDFED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389A6CF9-7AEC-41F9-B68D-D7919EE0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01CF4E0-7641-49C6-B4CE-2753443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7699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4426782" cy="1331637"/>
          </a:xfrm>
        </p:spPr>
        <p:txBody>
          <a:bodyPr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6A17A7B9-79E8-403B-A59F-FC5E1C5034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2013" y="539750"/>
            <a:ext cx="4438650" cy="2754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F2DFBA6D-4E5F-452E-AB45-0AE0600C5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12014" y="3563687"/>
            <a:ext cx="4438650" cy="2754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5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 anchorCtr="0"/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2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6118224" cy="1532951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33C29AD8-5547-4B1E-8E14-63A01F6B9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48000"/>
            <a:ext cx="5016500" cy="1520975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3035186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29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C57E2F-CF72-48C4-856E-92187475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4553B0-7C73-46E8-9FC4-383280D1C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44832F9-70D2-44CF-ABB6-82AEA0FA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54CB3D-A29B-4523-A51B-9BBDA540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88D83C5-3820-4BD6-AFF4-74306090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7F15-FEA9-40D4-BDB0-13A77FECA87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44550" y="2319338"/>
            <a:ext cx="10502900" cy="3717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9282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1404-6040-436F-A4F1-5A505FA30EA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82650" y="2441575"/>
            <a:ext cx="10426700" cy="347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ABF0D4-6E3E-4B6A-9402-0B1819B2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B4820-09C0-4A6A-9DEF-D377D04A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B58DA2-1433-4624-A301-D9496C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8E4701-5991-4858-AE71-47400E6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C430A52-01FF-4B61-8B7A-C60A8D0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0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8FC32C6-4CA8-4D0A-96AC-76733C2BC7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7" y="542924"/>
            <a:ext cx="11109663" cy="577239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6D5E1-C594-4160-9367-2B471F6C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00" y="552841"/>
            <a:ext cx="11109663" cy="3560127"/>
          </a:xfrm>
          <a:gradFill flip="none" rotWithShape="0">
            <a:gsLst>
              <a:gs pos="0">
                <a:schemeClr val="bg1">
                  <a:alpha val="57000"/>
                </a:schemeClr>
              </a:gs>
              <a:gs pos="8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lIns="1554480" rIns="1554480" bIns="914400" anchor="b"/>
          <a:lstStyle>
            <a:lvl1pPr algn="ctr">
              <a:lnSpc>
                <a:spcPct val="125000"/>
              </a:lnSpc>
              <a:spcBef>
                <a:spcPts val="1000"/>
              </a:spcBef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3C87561D-53CF-4295-8BCE-C9ACAA1D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63" y="4113212"/>
            <a:ext cx="11109999" cy="2201863"/>
          </a:xfrm>
          <a:gradFill flip="none" rotWithShape="0">
            <a:gsLst>
              <a:gs pos="0">
                <a:schemeClr val="bg1">
                  <a:alpha val="55000"/>
                </a:schemeClr>
              </a:gs>
              <a:gs pos="7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Date Placeholder 47">
            <a:extLst>
              <a:ext uri="{FF2B5EF4-FFF2-40B4-BE49-F238E27FC236}">
                <a16:creationId xmlns:a16="http://schemas.microsoft.com/office/drawing/2014/main" id="{A3B22F32-6863-413E-917C-18EA0DFB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6" name="Footer Placeholder 48">
            <a:extLst>
              <a:ext uri="{FF2B5EF4-FFF2-40B4-BE49-F238E27FC236}">
                <a16:creationId xmlns:a16="http://schemas.microsoft.com/office/drawing/2014/main" id="{C1CD5745-E602-4F82-9381-B24C8EF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Slide Number Placeholder 49">
            <a:extLst>
              <a:ext uri="{FF2B5EF4-FFF2-40B4-BE49-F238E27FC236}">
                <a16:creationId xmlns:a16="http://schemas.microsoft.com/office/drawing/2014/main" id="{D8E278D8-BE28-49BF-B9CA-C6791780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2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2C235F5-1E24-4AC0-9651-F632551F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6CF273-85C7-48C6-9D99-80CD0F67D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DE76C3-E6D8-463F-8388-6F9C562B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DF242C-E687-4FAA-B4B3-1F220D4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65BE381-2126-47B0-85DE-51B889D7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A890-F3B6-4230-8A2F-DD9E9465AD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09625" y="2561936"/>
            <a:ext cx="10563225" cy="3657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255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A929-3212-4520-8030-2AD44A0AAA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5163" y="2438400"/>
            <a:ext cx="10852150" cy="3963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73B8BD-0598-4710-9900-CFD86826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0E68B-56A3-4BC6-8CCD-6708C87D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2DF9CC0-EB78-4426-B0D6-62268D2F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10167B9-B6A1-4C18-A11C-5E41BDB0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C8D2EB3-722B-4A95-8F0C-E4BBA5E5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5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3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plant-pathology-2020-fgvc7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Plant Pathology</a:t>
            </a:r>
            <a:br>
              <a:rPr lang="en-US" noProof="0" dirty="0"/>
            </a:br>
            <a:endParaRPr lang="en-US" dirty="0"/>
          </a:p>
        </p:txBody>
      </p:sp>
      <p:pic>
        <p:nvPicPr>
          <p:cNvPr id="20" name="Picture Placeholder 19" descr="A close up of a leaf">
            <a:extLst>
              <a:ext uri="{FF2B5EF4-FFF2-40B4-BE49-F238E27FC236}">
                <a16:creationId xmlns:a16="http://schemas.microsoft.com/office/drawing/2014/main" id="{6E2D2D38-24AA-4E51-8201-BF33AE4158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38" y="539750"/>
            <a:ext cx="6670675" cy="5759450"/>
          </a:xfr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BF82E292-DFEA-41F7-8541-66C7DFE60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43748" y="443198"/>
            <a:ext cx="6660000" cy="57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443DD8-CE2B-4A5C-BF24-0B51AA63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13" name="Picture Placeholder 12" descr="A close up of a plant">
            <a:extLst>
              <a:ext uri="{FF2B5EF4-FFF2-40B4-BE49-F238E27FC236}">
                <a16:creationId xmlns:a16="http://schemas.microsoft.com/office/drawing/2014/main" id="{09E9642A-EBD6-4A1F-862C-5E040624C5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870325" cy="68580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F5AC9F-EF54-40AF-AE88-F588E9C3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Plant Pathology 2020 - FGVC7</a:t>
            </a:r>
          </a:p>
          <a:p>
            <a:r>
              <a:rPr lang="en-US" dirty="0">
                <a:hlinkClick r:id="rId3"/>
              </a:rPr>
              <a:t>https://www.kaggle.com/competitions/plant-pathology-2020-fgvc7</a:t>
            </a:r>
            <a:endParaRPr lang="en-US" dirty="0"/>
          </a:p>
          <a:p>
            <a:r>
              <a:rPr lang="en-US" dirty="0"/>
              <a:t>Samples :</a:t>
            </a:r>
          </a:p>
          <a:p>
            <a:r>
              <a:rPr lang="en-US" dirty="0"/>
              <a:t>-images</a:t>
            </a:r>
          </a:p>
          <a:p>
            <a:r>
              <a:rPr lang="en-US" dirty="0"/>
              <a:t>-train.csv</a:t>
            </a:r>
          </a:p>
          <a:p>
            <a:r>
              <a:rPr lang="en-US" dirty="0"/>
              <a:t>-test.csv</a:t>
            </a:r>
            <a:endParaRPr lang="ar-EG" dirty="0"/>
          </a:p>
          <a:p>
            <a:r>
              <a:rPr lang="ar-EG" dirty="0"/>
              <a:t>-</a:t>
            </a:r>
            <a:r>
              <a:rPr lang="en-US" dirty="0"/>
              <a:t>sample_submission.csv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2BA47-68FC-4EF3-BAB7-49DAB899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4943-CA7B-4463-A051-5F3076D3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lvl="0"/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Plant Pathology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E196-604E-4BF8-BB2E-9D55B1D9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lvl="0"/>
            <a:r>
              <a:rPr lang="ar-EG" noProof="0" dirty="0"/>
              <a:t>3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23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E7C10E-9A6E-4CE9-AF56-531C32852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835" y="1143889"/>
            <a:ext cx="6118224" cy="1532951"/>
          </a:xfrm>
        </p:spPr>
        <p:txBody>
          <a:bodyPr>
            <a:normAutofit fontScale="90000"/>
          </a:bodyPr>
          <a:lstStyle/>
          <a:p>
            <a:r>
              <a:rPr lang="en-US" dirty="0"/>
              <a:t>(100, 100,3)</a:t>
            </a:r>
            <a:br>
              <a:rPr lang="en-US" dirty="0"/>
            </a:br>
            <a:r>
              <a:rPr lang="en-US" dirty="0"/>
              <a:t>4 classes</a:t>
            </a:r>
            <a:br>
              <a:rPr lang="en-US" dirty="0"/>
            </a:br>
            <a:r>
              <a:rPr lang="en-US" dirty="0"/>
              <a:t>[healthy ,multiple-disease ,rust ,scab]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E400A73-803C-4AE7-A0AA-AAFF2AFA8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22" y="4044820"/>
            <a:ext cx="6118224" cy="23399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testsize</a:t>
            </a:r>
            <a:r>
              <a:rPr lang="en-US" dirty="0"/>
              <a:t> = 0.15</a:t>
            </a:r>
          </a:p>
          <a:p>
            <a:r>
              <a:rPr lang="en-US" dirty="0"/>
              <a:t>(1821 ,100,3,3)</a:t>
            </a:r>
          </a:p>
          <a:p>
            <a:r>
              <a:rPr lang="en-US" dirty="0"/>
              <a:t>(1821 ,100,3,3)</a:t>
            </a:r>
            <a:endParaRPr lang="ar-EG" dirty="0"/>
          </a:p>
          <a:p>
            <a:r>
              <a:rPr lang="en-US" dirty="0"/>
              <a:t>After </a:t>
            </a:r>
            <a:r>
              <a:rPr lang="en-US" dirty="0" err="1"/>
              <a:t>augmintaion</a:t>
            </a:r>
            <a:r>
              <a:rPr lang="en-US" dirty="0"/>
              <a:t> </a:t>
            </a:r>
          </a:p>
          <a:p>
            <a:r>
              <a:rPr lang="en-US" dirty="0" err="1"/>
              <a:t>testshape</a:t>
            </a:r>
            <a:r>
              <a:rPr lang="en-US" dirty="0"/>
              <a:t> :(2459, 100, 100, 3) </a:t>
            </a:r>
          </a:p>
          <a:p>
            <a:r>
              <a:rPr lang="en-US" dirty="0" err="1"/>
              <a:t>trainshape</a:t>
            </a:r>
            <a:r>
              <a:rPr lang="en-US" dirty="0"/>
              <a:t>:(13930, 100, 100, 3) </a:t>
            </a:r>
          </a:p>
        </p:txBody>
      </p:sp>
      <p:pic>
        <p:nvPicPr>
          <p:cNvPr id="11" name="Picture Placeholder 10" descr="Close-up of hands holding a plant">
            <a:extLst>
              <a:ext uri="{FF2B5EF4-FFF2-40B4-BE49-F238E27FC236}">
                <a16:creationId xmlns:a16="http://schemas.microsoft.com/office/drawing/2014/main" id="{84FC989E-5F5B-4B67-973D-843A2E23AC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613" y="-54864"/>
            <a:ext cx="3862387" cy="2286000"/>
          </a:xfrm>
        </p:spPr>
      </p:pic>
      <p:pic>
        <p:nvPicPr>
          <p:cNvPr id="18" name="Picture Placeholder 17" descr="A small plant growing out of the ground">
            <a:extLst>
              <a:ext uri="{FF2B5EF4-FFF2-40B4-BE49-F238E27FC236}">
                <a16:creationId xmlns:a16="http://schemas.microsoft.com/office/drawing/2014/main" id="{42FFBA0B-584C-4BD3-B20A-FA5EDC7DE8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612" y="2258568"/>
            <a:ext cx="3862387" cy="2286000"/>
          </a:xfrm>
        </p:spPr>
      </p:pic>
      <p:pic>
        <p:nvPicPr>
          <p:cNvPr id="4" name="Picture Placeholder 10" descr="Close-up of hands holding a plant">
            <a:extLst>
              <a:ext uri="{FF2B5EF4-FFF2-40B4-BE49-F238E27FC236}">
                <a16:creationId xmlns:a16="http://schemas.microsoft.com/office/drawing/2014/main" id="{304BC2DA-4492-BD8E-AA50-FF508DE7FA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611" y="4544568"/>
            <a:ext cx="386238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5AD1D1-165D-489B-BAFD-8D772D12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0" y="86669"/>
            <a:ext cx="10026650" cy="910310"/>
          </a:xfrm>
        </p:spPr>
        <p:txBody>
          <a:bodyPr/>
          <a:lstStyle/>
          <a:p>
            <a:r>
              <a:rPr lang="en-US" dirty="0" err="1"/>
              <a:t>Blockdiagram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BC149E-C961-49D9-93D8-261F5EF2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903E4C-B5B2-4C38-A848-BE409554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Plant Pathology</a:t>
            </a:r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4DD2FC-5869-4EDB-B445-321210D6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lvl="0"/>
            <a:fld id="{D39607A7-8386-47DB-8578-DDEDD194E5D4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820F1D4-73C8-414C-AD49-976394CC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4563529"/>
              </p:ext>
            </p:extLst>
          </p:nvPr>
        </p:nvGraphicFramePr>
        <p:xfrm>
          <a:off x="844550" y="2808514"/>
          <a:ext cx="10502900" cy="32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E10155-2739-28A7-0AD9-558790558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893" y="1099455"/>
            <a:ext cx="4614213" cy="52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2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59B475-732D-44FB-B00F-C69291D7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/>
          <a:lstStyle/>
          <a:p>
            <a:r>
              <a:rPr lang="en-US" dirty="0"/>
              <a:t>densenet121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E217A-0016-4592-AEF6-2EB65D40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DE30-44C4-4E17-8D7B-08CF3393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Plant Pathology</a:t>
            </a:r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EEAA0-FFCD-4F62-A33B-BD290E1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lvl="0"/>
            <a:fld id="{D39607A7-8386-47DB-8578-DDEDD194E5D4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FE18B8-ACB7-88D3-E2D8-3A96A8BDD1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1773" y="1704752"/>
            <a:ext cx="5575299" cy="443462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E390ED-E16D-55EE-5202-7BE1AAAF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6297"/>
            <a:ext cx="5797204" cy="1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A393B8-8F96-ED86-D1B2-6387D3A45E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0204" y="597159"/>
            <a:ext cx="9791591" cy="549216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1B68-7762-E8A5-C0BC-F56D9A77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C36E-1A55-9B95-95EB-43342EA1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Presentation Title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EE4F-C427-A171-8BF6-EB59BEB5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0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D2050C-0A9F-9FDF-2AF5-1A707238AC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optimization algorithm(Adam </a:t>
            </a:r>
            <a:r>
              <a:rPr lang="en-US" dirty="0"/>
              <a:t>(0.001)</a:t>
            </a: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activation function (sigmoid-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ource-serif-pro"/>
              </a:rPr>
              <a:t>relu</a:t>
            </a: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ource-serif-pro"/>
              </a:rPr>
              <a:t>softmax</a:t>
            </a:r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Number of iterations (epochs) in training </a:t>
            </a:r>
            <a:r>
              <a:rPr lang="en-US" dirty="0">
                <a:solidFill>
                  <a:schemeClr val="tx1"/>
                </a:solidFill>
                <a:latin typeface="source-serif-pro"/>
              </a:rPr>
              <a:t>(20)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drop-out rate(0.3-0</a:t>
            </a:r>
            <a:r>
              <a:rPr lang="en-US" dirty="0">
                <a:solidFill>
                  <a:schemeClr val="tx1"/>
                </a:solidFill>
                <a:latin typeface="source-serif-pro"/>
              </a:rPr>
              <a:t>.5)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Train-test split ratio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7B6322-4D07-93D7-38C7-657726B3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3BFA-57A2-CA89-39C8-3BE7EF5B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5D07-F58C-50F2-EFD9-A36A07F6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Plant Pathology</a:t>
            </a:r>
            <a:endParaRPr lang="en-US" noProof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BEB0-F957-0B89-ABB1-1042221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81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06E387-A991-C823-1A36-C1D2E23F99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600" y="110391"/>
            <a:ext cx="5138393" cy="41319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3A34-083D-8749-42BD-69037DE2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1D5DD-8289-B768-E061-0BB6433C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Plant Pathology</a:t>
            </a:r>
            <a:endParaRPr lang="en-US" noProof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059-A987-879C-F910-D9CF8B57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1CA274-869F-BB56-1ECD-65319E9DD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793" y="0"/>
            <a:ext cx="3556339" cy="5151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2B8A19-D5AB-7DEB-3C13-9B25FA35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932" y="0"/>
            <a:ext cx="3334068" cy="63501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203ED0-7781-66A5-91EF-8BDC9B7A9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20" y="4353743"/>
            <a:ext cx="4502125" cy="19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2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3C4D624-C432-4768-B655-39498B3F3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5" y="2796527"/>
            <a:ext cx="4451349" cy="15329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9" name="Picture Placeholder 18" descr="A picture containing nature, plant, dewdrop&#10;">
            <a:extLst>
              <a:ext uri="{FF2B5EF4-FFF2-40B4-BE49-F238E27FC236}">
                <a16:creationId xmlns:a16="http://schemas.microsoft.com/office/drawing/2014/main" id="{E20C2BF7-E3BC-4297-9B05-8C8493D607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50" y="539750"/>
            <a:ext cx="2768600" cy="5778500"/>
          </a:xfrm>
        </p:spPr>
      </p:pic>
      <p:pic>
        <p:nvPicPr>
          <p:cNvPr id="23" name="Picture Placeholder 22" descr="A picture containing fungus">
            <a:extLst>
              <a:ext uri="{FF2B5EF4-FFF2-40B4-BE49-F238E27FC236}">
                <a16:creationId xmlns:a16="http://schemas.microsoft.com/office/drawing/2014/main" id="{2E9E4E2C-EF65-4CAD-AEF2-A81895C64BF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2412" y="539750"/>
            <a:ext cx="2768600" cy="5778500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9A9D5C1-9AFE-48CA-8EBA-CEC89B12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9FE43F-85F0-411F-A07D-5727641C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Plant Pathology</a:t>
            </a:r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FD594B0-4A82-4149-9931-ECADC5C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lvl="0"/>
            <a:fld id="{D39607A7-8386-47DB-8578-DDEDD194E5D4}" type="slidenum">
              <a:rPr lang="en-US" noProof="0" smtClean="0"/>
              <a:pPr lvl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724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_Win32_JC_SL_v2.potx" id="{359B47FA-4504-4B92-BC48-09E055124207}" vid="{2A761B4F-F597-43DD-BB1C-5ADDB845ED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2449D-76E5-4186-BA4E-78E0266D83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5821E8-E699-48D2-B7C9-D9830F74060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79CE36-2DA9-4667-B77E-83734C2B2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Leaf design</Template>
  <TotalTime>139</TotalTime>
  <Words>158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LeafVTI</vt:lpstr>
      <vt:lpstr>Plant Pathology </vt:lpstr>
      <vt:lpstr>dataset</vt:lpstr>
      <vt:lpstr>(100, 100,3) 4 classes [healthy ,multiple-disease ,rust ,scab]  </vt:lpstr>
      <vt:lpstr>Blockdiagram</vt:lpstr>
      <vt:lpstr>densenet121</vt:lpstr>
      <vt:lpstr>PowerPoint Presentation</vt:lpstr>
      <vt:lpstr>hyperparameter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Shaima Mohamed</dc:creator>
  <cp:lastModifiedBy>Shaima Mohamed</cp:lastModifiedBy>
  <cp:revision>3</cp:revision>
  <dcterms:created xsi:type="dcterms:W3CDTF">2023-05-05T20:43:44Z</dcterms:created>
  <dcterms:modified xsi:type="dcterms:W3CDTF">2023-05-06T02:23:56Z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