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7" r:id="rId4"/>
    <p:sldId id="259" r:id="rId5"/>
    <p:sldId id="260" r:id="rId6"/>
    <p:sldId id="261" r:id="rId7"/>
    <p:sldId id="262" r:id="rId8"/>
    <p:sldId id="267" r:id="rId9"/>
    <p:sldId id="264" r:id="rId10"/>
    <p:sldId id="263" r:id="rId11"/>
    <p:sldId id="266" r:id="rId12"/>
    <p:sldId id="265"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3861" autoAdjust="0"/>
  </p:normalViewPr>
  <p:slideViewPr>
    <p:cSldViewPr snapToGrid="0">
      <p:cViewPr varScale="1">
        <p:scale>
          <a:sx n="63" d="100"/>
          <a:sy n="63"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8A143-D95B-459B-B646-4B6A069A8BEC}"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230861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A143-D95B-459B-B646-4B6A069A8BEC}"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129774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A143-D95B-459B-B646-4B6A069A8BEC}"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221998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A143-D95B-459B-B646-4B6A069A8BEC}"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277690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A143-D95B-459B-B646-4B6A069A8BEC}"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341632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8A143-D95B-459B-B646-4B6A069A8BEC}"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391747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8A143-D95B-459B-B646-4B6A069A8BEC}"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301781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8A143-D95B-459B-B646-4B6A069A8BEC}"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35631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8A143-D95B-459B-B646-4B6A069A8BEC}"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155812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8A143-D95B-459B-B646-4B6A069A8BEC}"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335251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8A143-D95B-459B-B646-4B6A069A8BEC}"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A695-5486-4DDF-B7C4-3CD4C275052C}" type="slidenum">
              <a:rPr lang="en-US" smtClean="0"/>
              <a:t>‹#›</a:t>
            </a:fld>
            <a:endParaRPr lang="en-US"/>
          </a:p>
        </p:txBody>
      </p:sp>
    </p:spTree>
    <p:extLst>
      <p:ext uri="{BB962C8B-B14F-4D97-AF65-F5344CB8AC3E}">
        <p14:creationId xmlns:p14="http://schemas.microsoft.com/office/powerpoint/2010/main" val="234523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8A143-D95B-459B-B646-4B6A069A8BEC}" type="datetimeFigureOut">
              <a:rPr lang="en-US" smtClean="0"/>
              <a:t>8/26/2020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A695-5486-4DDF-B7C4-3CD4C275052C}" type="slidenum">
              <a:rPr lang="en-US" smtClean="0"/>
              <a:t>‹#›</a:t>
            </a:fld>
            <a:endParaRPr lang="en-US"/>
          </a:p>
        </p:txBody>
      </p:sp>
    </p:spTree>
    <p:extLst>
      <p:ext uri="{BB962C8B-B14F-4D97-AF65-F5344CB8AC3E}">
        <p14:creationId xmlns:p14="http://schemas.microsoft.com/office/powerpoint/2010/main" val="169624897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reenom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idmc.org/about-bidmc/news/bidmc-researchers-use-artificial-intelligence-to-identify-bacteria-quickly-and-accuratel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ioxceltherapeutic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erghealth.com/prnewswire-berg-presents-clinical-target-validation-data-for-the-treatment-of-parkinsons-disease-and-novel-mechanism-of-action-in-neurological-disorders-at-neuroscience-2018/" TargetMode="External"/><Relationship Id="rId2" Type="http://schemas.openxmlformats.org/officeDocument/2006/relationships/hyperlink" Target="https://www.berghealth.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xtalpi.com/services/" TargetMode="External"/><Relationship Id="rId2" Type="http://schemas.openxmlformats.org/officeDocument/2006/relationships/hyperlink" Target="http://www.xtalp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tomwis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eepgenomic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benevolent.a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eckershospitalreview.com/hospital-management-administration/patients-no-1-complaint-front-desk-staff.html" TargetMode="External"/><Relationship Id="rId2" Type="http://schemas.openxmlformats.org/officeDocument/2006/relationships/hyperlink" Target="https://www.aha.org/statistics/fast-facts-us-hospit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centure.com/t20171215T032059Z__w__/us-en/_acnmedia/PDF-49/Accenture-Health-Artificial-Intelligence.pdf#zoom=50" TargetMode="External"/><Relationship Id="rId2" Type="http://schemas.openxmlformats.org/officeDocument/2006/relationships/hyperlink" Target="http://newsroom.gehealthcare.com/wp-content/uploads/2016/12/GE-Healthcare-White-Paper_FINAL.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pathai.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uoyhealth.com/#solu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c.com/lisa-calhoun/mit-ranks-the-worlds-13-smartest-artificial-intelligence-companies.html" TargetMode="External"/><Relationship Id="rId2" Type="http://schemas.openxmlformats.org/officeDocument/2006/relationships/hyperlink" Target="https://www.enlitic.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E5FE-6EF3-4910-ACF2-AB74DDD7FD8E}"/>
              </a:ext>
            </a:extLst>
          </p:cNvPr>
          <p:cNvSpPr>
            <a:spLocks noGrp="1"/>
          </p:cNvSpPr>
          <p:nvPr>
            <p:ph type="ctrTitle"/>
          </p:nvPr>
        </p:nvSpPr>
        <p:spPr>
          <a:xfrm>
            <a:off x="259080" y="2103120"/>
            <a:ext cx="11673840" cy="1554479"/>
          </a:xfrm>
        </p:spPr>
        <p:txBody>
          <a:bodyPr>
            <a:normAutofit fontScale="90000"/>
          </a:bodyPr>
          <a:lstStyle/>
          <a:p>
            <a:r>
              <a:rPr lang="en-US" sz="5400" b="1" i="0" cap="all" dirty="0">
                <a:solidFill>
                  <a:srgbClr val="54536B"/>
                </a:solidFill>
                <a:effectLst/>
                <a:latin typeface="Montserrat"/>
              </a:rPr>
              <a:t>AI IN HEALTHCARE THAT WILL MAKE YOU FEEL BETTER ABOUT THE FUTURE</a:t>
            </a:r>
            <a:endParaRPr lang="en-US" sz="5400" dirty="0">
              <a:solidFill>
                <a:srgbClr val="54536B"/>
              </a:solidFill>
            </a:endParaRPr>
          </a:p>
        </p:txBody>
      </p:sp>
    </p:spTree>
    <p:extLst>
      <p:ext uri="{BB962C8B-B14F-4D97-AF65-F5344CB8AC3E}">
        <p14:creationId xmlns:p14="http://schemas.microsoft.com/office/powerpoint/2010/main" val="13390652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5897-F7CF-469F-A427-DA6A41C94CE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86DA1D-1956-4128-A590-275E7A5C7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328974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59C9-EC9E-472A-B8C5-8A38F16DFE48}"/>
              </a:ext>
            </a:extLst>
          </p:cNvPr>
          <p:cNvSpPr>
            <a:spLocks noGrp="1"/>
          </p:cNvSpPr>
          <p:nvPr>
            <p:ph type="title"/>
          </p:nvPr>
        </p:nvSpPr>
        <p:spPr/>
        <p:txBody>
          <a:bodyPr>
            <a:normAutofit fontScale="90000"/>
          </a:bodyPr>
          <a:lstStyle/>
          <a:p>
            <a:br>
              <a:rPr lang="en-US" b="1" i="0" cap="all" dirty="0">
                <a:solidFill>
                  <a:srgbClr val="04003F"/>
                </a:solidFill>
                <a:effectLst/>
                <a:latin typeface="Montserrat"/>
              </a:rPr>
            </a:br>
            <a:r>
              <a:rPr lang="en-US" b="1" i="0" cap="all" dirty="0">
                <a:solidFill>
                  <a:srgbClr val="04003F"/>
                </a:solidFill>
                <a:effectLst/>
                <a:latin typeface="Montserrat"/>
              </a:rPr>
              <a:t>FREENOME</a:t>
            </a:r>
            <a:br>
              <a:rPr lang="en-US" b="1" i="0" cap="all" dirty="0">
                <a:solidFill>
                  <a:srgbClr val="04003F"/>
                </a:solidFill>
                <a:effectLst/>
                <a:latin typeface="Montserrat"/>
              </a:rPr>
            </a:br>
            <a:r>
              <a:rPr lang="en-US" b="1" i="1" cap="all" dirty="0">
                <a:solidFill>
                  <a:srgbClr val="04003F"/>
                </a:solidFill>
                <a:effectLst/>
                <a:latin typeface="Montserrat"/>
              </a:rPr>
              <a:t>EARLIER CANCER DETECTION WITH AI</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8479CE0A-759F-4CC7-A636-D0657A8F8EF3}"/>
              </a:ext>
            </a:extLst>
          </p:cNvPr>
          <p:cNvSpPr>
            <a:spLocks noGrp="1"/>
          </p:cNvSpPr>
          <p:nvPr>
            <p:ph idx="1"/>
          </p:nvPr>
        </p:nvSpPr>
        <p:spPr/>
        <p:txBody>
          <a:bodyPr/>
          <a:lstStyle/>
          <a:p>
            <a:r>
              <a:rPr lang="en-US" b="1" i="0" dirty="0">
                <a:solidFill>
                  <a:srgbClr val="3A3B41"/>
                </a:solidFill>
                <a:effectLst/>
                <a:latin typeface="Lora"/>
              </a:rPr>
              <a:t>How it's using AI in healthcare:</a:t>
            </a:r>
            <a:r>
              <a:rPr lang="en-US" b="0" i="0" dirty="0">
                <a:solidFill>
                  <a:srgbClr val="3A3B41"/>
                </a:solidFill>
                <a:effectLst/>
                <a:latin typeface="Lora"/>
              </a:rPr>
              <a:t> </a:t>
            </a:r>
            <a:r>
              <a:rPr lang="en-US" dirty="0" err="1">
                <a:solidFill>
                  <a:srgbClr val="3A3B41"/>
                </a:solidFill>
                <a:latin typeface="Lora"/>
                <a:hlinkClick r:id="rId2">
                  <a:extLst>
                    <a:ext uri="{A12FA001-AC4F-418D-AE19-62706E023703}">
                      <ahyp:hlinkClr xmlns:ahyp="http://schemas.microsoft.com/office/drawing/2018/hyperlinkcolor" val="tx"/>
                    </a:ext>
                  </a:extLst>
                </a:hlinkClick>
              </a:rPr>
              <a:t>Freenome</a:t>
            </a:r>
            <a:r>
              <a:rPr lang="en-US" dirty="0">
                <a:solidFill>
                  <a:srgbClr val="3A3B41"/>
                </a:solidFill>
                <a:latin typeface="Lora"/>
              </a:rPr>
              <a:t> </a:t>
            </a:r>
            <a:r>
              <a:rPr lang="en-US" b="0" i="0" dirty="0">
                <a:solidFill>
                  <a:srgbClr val="3A3B41"/>
                </a:solidFill>
                <a:effectLst/>
                <a:latin typeface="Lora"/>
              </a:rPr>
              <a:t>uses AI in screenings, diagnostic tests and blood work to test for cancer. By deploying AI at general screenings, </a:t>
            </a:r>
            <a:r>
              <a:rPr lang="en-US" b="0" i="0" dirty="0" err="1">
                <a:solidFill>
                  <a:srgbClr val="3A3B41"/>
                </a:solidFill>
                <a:effectLst/>
                <a:latin typeface="Lora"/>
              </a:rPr>
              <a:t>Freenome</a:t>
            </a:r>
            <a:r>
              <a:rPr lang="en-US" b="0" i="0" dirty="0">
                <a:solidFill>
                  <a:srgbClr val="3A3B41"/>
                </a:solidFill>
                <a:effectLst/>
                <a:latin typeface="Lora"/>
              </a:rPr>
              <a:t> aims to detect cancer in its earliest stages and subsequently develop new treatments.</a:t>
            </a:r>
            <a:endParaRPr lang="en-US" dirty="0"/>
          </a:p>
        </p:txBody>
      </p:sp>
    </p:spTree>
    <p:extLst>
      <p:ext uri="{BB962C8B-B14F-4D97-AF65-F5344CB8AC3E}">
        <p14:creationId xmlns:p14="http://schemas.microsoft.com/office/powerpoint/2010/main" val="187965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9608-95C0-4E1A-9EB3-299450D0CB1D}"/>
              </a:ext>
            </a:extLst>
          </p:cNvPr>
          <p:cNvSpPr>
            <a:spLocks noGrp="1"/>
          </p:cNvSpPr>
          <p:nvPr>
            <p:ph type="title"/>
          </p:nvPr>
        </p:nvSpPr>
        <p:spPr/>
        <p:txBody>
          <a:bodyPr/>
          <a:lstStyle/>
          <a:p>
            <a:endParaRPr lang="en-US"/>
          </a:p>
        </p:txBody>
      </p:sp>
      <p:pic>
        <p:nvPicPr>
          <p:cNvPr id="1026" name="Picture 2" descr="freenome ai healthcare">
            <a:extLst>
              <a:ext uri="{FF2B5EF4-FFF2-40B4-BE49-F238E27FC236}">
                <a16:creationId xmlns:a16="http://schemas.microsoft.com/office/drawing/2014/main" id="{FAEFCE5E-DE52-4AD7-A161-6A12744EA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079FF-4BB4-4B48-AE99-19464CE29863}"/>
              </a:ext>
            </a:extLst>
          </p:cNvPr>
          <p:cNvSpPr>
            <a:spLocks noGrp="1"/>
          </p:cNvSpPr>
          <p:nvPr>
            <p:ph idx="1"/>
          </p:nvPr>
        </p:nvSpPr>
        <p:spPr/>
        <p:txBody>
          <a:bodyPr/>
          <a:lstStyle/>
          <a:p>
            <a:pPr algn="l"/>
            <a:r>
              <a:rPr lang="en-US" b="1" i="0" dirty="0">
                <a:solidFill>
                  <a:srgbClr val="3A3B41"/>
                </a:solidFill>
                <a:effectLst/>
                <a:latin typeface="Lora"/>
              </a:rPr>
              <a:t>How it's using AI in healthcare:</a:t>
            </a:r>
            <a:r>
              <a:rPr lang="en-US" b="0" i="0" dirty="0">
                <a:solidFill>
                  <a:srgbClr val="3A3B41"/>
                </a:solidFill>
                <a:effectLst/>
                <a:latin typeface="Lora"/>
              </a:rPr>
              <a:t> Harvard University’s teaching hospital, </a:t>
            </a:r>
            <a:r>
              <a:rPr lang="en-US" b="0" i="0" u="none" strike="noStrike" dirty="0">
                <a:solidFill>
                  <a:srgbClr val="3A3B41"/>
                </a:solidFill>
                <a:effectLst/>
                <a:latin typeface="inherit"/>
                <a:hlinkClick r:id="rId2"/>
              </a:rPr>
              <a:t>Beth Israel Deaconess Medical Center</a:t>
            </a:r>
            <a:r>
              <a:rPr lang="en-US" b="0" i="0" dirty="0">
                <a:solidFill>
                  <a:srgbClr val="3A3B41"/>
                </a:solidFill>
                <a:effectLst/>
                <a:latin typeface="Lora"/>
              </a:rPr>
              <a:t>, is using artificial intelligence to diagnose potentially deadly blood diseases at a very early stage.</a:t>
            </a:r>
          </a:p>
          <a:p>
            <a:pPr algn="l"/>
            <a:r>
              <a:rPr lang="en-US" b="0" i="0" dirty="0">
                <a:solidFill>
                  <a:srgbClr val="3A3B41"/>
                </a:solidFill>
                <a:effectLst/>
                <a:latin typeface="Lora"/>
              </a:rPr>
              <a:t>Doctors are using AI-enhanced microscopes to scan for harmful </a:t>
            </a:r>
            <a:r>
              <a:rPr lang="en-US" b="0" i="0" dirty="0" err="1">
                <a:solidFill>
                  <a:srgbClr val="3A3B41"/>
                </a:solidFill>
                <a:effectLst/>
                <a:latin typeface="Lora"/>
              </a:rPr>
              <a:t>bacterias</a:t>
            </a:r>
            <a:r>
              <a:rPr lang="en-US" b="0" i="0" dirty="0">
                <a:solidFill>
                  <a:srgbClr val="3A3B41"/>
                </a:solidFill>
                <a:effectLst/>
                <a:latin typeface="Lora"/>
              </a:rPr>
              <a:t> (like E. coli and staphylococcus) in blood samples at a faster rate than is possible using manual scanning. The scientists used 25,000 images of blood samples to teach the machines how to search for bacteria. The machines then learned how to identify and predict harmful bacteria in blood with 95% accuracy.</a:t>
            </a:r>
          </a:p>
          <a:p>
            <a:endParaRPr lang="en-US" dirty="0"/>
          </a:p>
        </p:txBody>
      </p:sp>
    </p:spTree>
    <p:extLst>
      <p:ext uri="{BB962C8B-B14F-4D97-AF65-F5344CB8AC3E}">
        <p14:creationId xmlns:p14="http://schemas.microsoft.com/office/powerpoint/2010/main" val="233298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7822-F0E2-4868-B183-5C5B6FB0D110}"/>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BIOXCEL THERAPEUTICS</a:t>
            </a:r>
            <a:br>
              <a:rPr lang="en-US" b="1" i="0" cap="all" dirty="0">
                <a:solidFill>
                  <a:srgbClr val="04003F"/>
                </a:solidFill>
                <a:effectLst/>
                <a:latin typeface="Montserrat"/>
              </a:rPr>
            </a:br>
            <a:r>
              <a:rPr lang="en-US" b="1" i="1" cap="all" dirty="0">
                <a:solidFill>
                  <a:srgbClr val="04003F"/>
                </a:solidFill>
                <a:effectLst/>
                <a:latin typeface="Montserrat"/>
              </a:rPr>
              <a:t>AI IN BIOPHARMACEUTICAL DEVELOPMENT</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282DD4CB-F0AB-4384-8539-3434D3B7CB62}"/>
              </a:ext>
            </a:extLst>
          </p:cNvPr>
          <p:cNvSpPr>
            <a:spLocks noGrp="1"/>
          </p:cNvSpPr>
          <p:nvPr>
            <p:ph idx="1"/>
          </p:nvPr>
        </p:nvSpPr>
        <p:spPr/>
        <p:txBody>
          <a:bodyPr/>
          <a:lstStyle/>
          <a:p>
            <a:pPr algn="l" rtl="0"/>
            <a:r>
              <a:rPr lang="en-US" b="1" i="0" dirty="0">
                <a:solidFill>
                  <a:srgbClr val="3A3B41"/>
                </a:solidFill>
                <a:effectLst/>
                <a:latin typeface="Lora"/>
              </a:rPr>
              <a:t>How it's using AI in healthcare: </a:t>
            </a:r>
            <a:r>
              <a:rPr lang="en-US" b="0" i="0" u="none" strike="noStrike" dirty="0" err="1">
                <a:solidFill>
                  <a:srgbClr val="3A3B41"/>
                </a:solidFill>
                <a:effectLst/>
                <a:latin typeface="inherit"/>
                <a:hlinkClick r:id="rId2"/>
              </a:rPr>
              <a:t>BioXcel</a:t>
            </a:r>
            <a:r>
              <a:rPr lang="en-US" b="0" i="0" u="none" strike="noStrike" dirty="0">
                <a:solidFill>
                  <a:srgbClr val="3A3B41"/>
                </a:solidFill>
                <a:effectLst/>
                <a:latin typeface="inherit"/>
                <a:hlinkClick r:id="rId2"/>
              </a:rPr>
              <a:t> Therapeutics</a:t>
            </a:r>
            <a:r>
              <a:rPr lang="en-US" b="0" i="0" dirty="0">
                <a:solidFill>
                  <a:srgbClr val="3A3B41"/>
                </a:solidFill>
                <a:effectLst/>
                <a:latin typeface="Lora"/>
              </a:rPr>
              <a:t> uses AI to identify and develop new medicines in the fields of immuno-oncology and neuroscience. Additionally, the company’s drug re-innovation program employs AI to find new applications for existing drugs or to identify new patients.  </a:t>
            </a:r>
          </a:p>
          <a:p>
            <a:pPr algn="l" rtl="0"/>
            <a:r>
              <a:rPr lang="en-US" b="0" i="0" dirty="0" err="1">
                <a:solidFill>
                  <a:srgbClr val="3A3B41"/>
                </a:solidFill>
                <a:effectLst/>
                <a:latin typeface="Lora"/>
              </a:rPr>
              <a:t>BioXcel</a:t>
            </a:r>
            <a:r>
              <a:rPr lang="en-US" b="0" i="0" dirty="0">
                <a:solidFill>
                  <a:srgbClr val="3A3B41"/>
                </a:solidFill>
                <a:effectLst/>
                <a:latin typeface="Lora"/>
              </a:rPr>
              <a:t> Therapeutics’ work in AI-based drug development was named as one of the “Most Innovative Healthcare AI Developments of 2019."</a:t>
            </a:r>
          </a:p>
          <a:p>
            <a:endParaRPr lang="en-US" dirty="0"/>
          </a:p>
        </p:txBody>
      </p:sp>
    </p:spTree>
    <p:extLst>
      <p:ext uri="{BB962C8B-B14F-4D97-AF65-F5344CB8AC3E}">
        <p14:creationId xmlns:p14="http://schemas.microsoft.com/office/powerpoint/2010/main" val="264195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3CF9-4931-47E8-B100-C2511D9F347A}"/>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BERG HEALTH</a:t>
            </a:r>
            <a:br>
              <a:rPr lang="en-US" b="1" i="0" cap="all" dirty="0">
                <a:solidFill>
                  <a:srgbClr val="04003F"/>
                </a:solidFill>
                <a:effectLst/>
                <a:latin typeface="Montserrat"/>
              </a:rPr>
            </a:br>
            <a:r>
              <a:rPr lang="en-US" b="1" i="1" cap="all" dirty="0">
                <a:solidFill>
                  <a:srgbClr val="04003F"/>
                </a:solidFill>
                <a:effectLst/>
                <a:latin typeface="Montserrat"/>
              </a:rPr>
              <a:t>TREATING RARE DISEASE WITH AI</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750239D3-4D05-4D5A-9760-0B700953F8C9}"/>
              </a:ext>
            </a:extLst>
          </p:cNvPr>
          <p:cNvSpPr>
            <a:spLocks noGrp="1"/>
          </p:cNvSpPr>
          <p:nvPr>
            <p:ph idx="1"/>
          </p:nvPr>
        </p:nvSpPr>
        <p:spPr/>
        <p:txBody>
          <a:bodyPr/>
          <a:lstStyle/>
          <a:p>
            <a:pPr algn="l" rtl="0"/>
            <a:r>
              <a:rPr lang="en-US" b="1" i="0" dirty="0">
                <a:solidFill>
                  <a:srgbClr val="3A3B41"/>
                </a:solidFill>
                <a:effectLst/>
                <a:latin typeface="Lora"/>
              </a:rPr>
              <a:t>How it's using AI in healthcare: </a:t>
            </a:r>
            <a:r>
              <a:rPr lang="en-US" b="0" i="0" u="none" strike="noStrike" dirty="0">
                <a:solidFill>
                  <a:srgbClr val="3A3B41"/>
                </a:solidFill>
                <a:effectLst/>
                <a:latin typeface="inherit"/>
                <a:hlinkClick r:id="rId2"/>
              </a:rPr>
              <a:t>BERG</a:t>
            </a:r>
            <a:r>
              <a:rPr lang="en-US" b="0" i="0" dirty="0">
                <a:solidFill>
                  <a:srgbClr val="3A3B41"/>
                </a:solidFill>
                <a:effectLst/>
                <a:latin typeface="Lora"/>
              </a:rPr>
              <a:t> is a clinical-stage, AI-based biotech platform that maps diseases to accelerate the discovery and development of breakthrough medicines. By combining its “Interrogative Biology” approach with traditional R&amp;D, BERG can develop more robust product candidates that fight rare diseases.</a:t>
            </a:r>
          </a:p>
          <a:p>
            <a:pPr algn="l" rtl="0"/>
            <a:r>
              <a:rPr lang="en-US" b="0" i="0" dirty="0">
                <a:solidFill>
                  <a:srgbClr val="3A3B41"/>
                </a:solidFill>
                <a:effectLst/>
                <a:latin typeface="Lora"/>
              </a:rPr>
              <a:t>BERG recently </a:t>
            </a:r>
            <a:r>
              <a:rPr lang="en-US" b="0" i="0" u="none" strike="noStrike" dirty="0">
                <a:solidFill>
                  <a:srgbClr val="3A3B41"/>
                </a:solidFill>
                <a:effectLst/>
                <a:latin typeface="inherit"/>
                <a:hlinkClick r:id="rId3"/>
              </a:rPr>
              <a:t>presented its findings</a:t>
            </a:r>
            <a:r>
              <a:rPr lang="en-US" b="0" i="0" dirty="0">
                <a:solidFill>
                  <a:srgbClr val="3A3B41"/>
                </a:solidFill>
                <a:effectLst/>
                <a:latin typeface="Lora"/>
              </a:rPr>
              <a:t> on Parkinson’s Disease treatment —  they used AI to find links between chemicals in the human body that were previously unknown — at the Neuroscience 2018 conference.</a:t>
            </a:r>
          </a:p>
          <a:p>
            <a:endParaRPr lang="en-US" dirty="0"/>
          </a:p>
        </p:txBody>
      </p:sp>
    </p:spTree>
    <p:extLst>
      <p:ext uri="{BB962C8B-B14F-4D97-AF65-F5344CB8AC3E}">
        <p14:creationId xmlns:p14="http://schemas.microsoft.com/office/powerpoint/2010/main" val="306475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1CF8-4FFB-41DC-A8FA-429CA6ED3BB5}"/>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XTALPI</a:t>
            </a:r>
            <a:br>
              <a:rPr lang="en-US" b="1" i="0" cap="all" dirty="0">
                <a:solidFill>
                  <a:srgbClr val="04003F"/>
                </a:solidFill>
                <a:effectLst/>
                <a:latin typeface="Montserrat"/>
              </a:rPr>
            </a:br>
            <a:r>
              <a:rPr lang="en-US" b="1" i="1" cap="all" dirty="0">
                <a:solidFill>
                  <a:srgbClr val="04003F"/>
                </a:solidFill>
                <a:effectLst/>
                <a:latin typeface="Montserrat"/>
              </a:rPr>
              <a:t>AI, CLOUD-BASED DIGITAL DRUG DISCOVERY</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36B36461-F47A-4558-8538-71F946BE06EF}"/>
              </a:ext>
            </a:extLst>
          </p:cNvPr>
          <p:cNvSpPr>
            <a:spLocks noGrp="1"/>
          </p:cNvSpPr>
          <p:nvPr>
            <p:ph idx="1"/>
          </p:nvPr>
        </p:nvSpPr>
        <p:spPr/>
        <p:txBody>
          <a:bodyPr>
            <a:normAutofit/>
          </a:bodyPr>
          <a:lstStyle/>
          <a:p>
            <a:pPr algn="l" rtl="0"/>
            <a:r>
              <a:rPr lang="en-US" b="1" i="0" dirty="0">
                <a:solidFill>
                  <a:srgbClr val="3A3B41"/>
                </a:solidFill>
                <a:effectLst/>
                <a:latin typeface="Lora"/>
              </a:rPr>
              <a:t>How it's using AI in healthcare: </a:t>
            </a:r>
            <a:r>
              <a:rPr lang="en-US" b="0" i="0" dirty="0">
                <a:solidFill>
                  <a:srgbClr val="3A3B41"/>
                </a:solidFill>
                <a:effectLst/>
                <a:latin typeface="Lora"/>
              </a:rPr>
              <a:t>Combining AI, the cloud and quantum physics, </a:t>
            </a:r>
            <a:r>
              <a:rPr lang="en-US" b="0" i="0" u="none" strike="noStrike" dirty="0" err="1">
                <a:solidFill>
                  <a:srgbClr val="3A3B41"/>
                </a:solidFill>
                <a:effectLst/>
                <a:latin typeface="inherit"/>
                <a:hlinkClick r:id="rId2"/>
              </a:rPr>
              <a:t>XtalPi’s</a:t>
            </a:r>
            <a:r>
              <a:rPr lang="en-US" b="0" i="0" dirty="0">
                <a:solidFill>
                  <a:srgbClr val="3A3B41"/>
                </a:solidFill>
                <a:effectLst/>
                <a:latin typeface="Lora"/>
              </a:rPr>
              <a:t> ID4 platform predicts the chemical and pharmaceutical properties of small-molecule candidates for drug design and development. Additionally, the company claims its </a:t>
            </a:r>
            <a:r>
              <a:rPr lang="en-US" b="0" i="0" u="none" strike="noStrike" dirty="0">
                <a:solidFill>
                  <a:srgbClr val="3A3B41"/>
                </a:solidFill>
                <a:effectLst/>
                <a:latin typeface="inherit"/>
                <a:hlinkClick r:id="rId3"/>
              </a:rPr>
              <a:t>crystal structure prediction technology</a:t>
            </a:r>
            <a:r>
              <a:rPr lang="en-US" b="0" i="0" dirty="0">
                <a:solidFill>
                  <a:srgbClr val="3A3B41"/>
                </a:solidFill>
                <a:effectLst/>
                <a:latin typeface="Lora"/>
              </a:rPr>
              <a:t> (aka polymorph prediction) predicts complex molecular systems within days rather than weeks or months.</a:t>
            </a:r>
          </a:p>
          <a:p>
            <a:pPr algn="l" rtl="0"/>
            <a:r>
              <a:rPr lang="en-US" b="0" i="0" dirty="0" err="1">
                <a:solidFill>
                  <a:srgbClr val="3A3B41"/>
                </a:solidFill>
                <a:effectLst/>
                <a:latin typeface="Lora"/>
              </a:rPr>
              <a:t>XtalPi's</a:t>
            </a:r>
            <a:r>
              <a:rPr lang="en-US" b="0" i="0" dirty="0">
                <a:solidFill>
                  <a:srgbClr val="3A3B41"/>
                </a:solidFill>
                <a:effectLst/>
                <a:latin typeface="Lora"/>
              </a:rPr>
              <a:t> big-name investors include Google, Tencent and Sequoia Capital.</a:t>
            </a:r>
          </a:p>
          <a:p>
            <a:endParaRPr lang="en-US" dirty="0"/>
          </a:p>
        </p:txBody>
      </p:sp>
    </p:spTree>
    <p:extLst>
      <p:ext uri="{BB962C8B-B14F-4D97-AF65-F5344CB8AC3E}">
        <p14:creationId xmlns:p14="http://schemas.microsoft.com/office/powerpoint/2010/main" val="270809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D7E4-47B2-4408-BD8D-A7CAF9A311C5}"/>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ATOMWISE</a:t>
            </a:r>
            <a:br>
              <a:rPr lang="en-US" b="1" i="0" cap="all" dirty="0">
                <a:solidFill>
                  <a:srgbClr val="04003F"/>
                </a:solidFill>
                <a:effectLst/>
                <a:latin typeface="Montserrat"/>
              </a:rPr>
            </a:br>
            <a:r>
              <a:rPr lang="en-US" b="1" i="1" cap="all" dirty="0">
                <a:solidFill>
                  <a:srgbClr val="04003F"/>
                </a:solidFill>
                <a:effectLst/>
                <a:latin typeface="Montserrat"/>
              </a:rPr>
              <a:t>NEURAL NETWORK FOR CLINICAL TRIALS</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137F8AD5-4A4B-41B6-9D76-F729BFD82C02}"/>
              </a:ext>
            </a:extLst>
          </p:cNvPr>
          <p:cNvSpPr>
            <a:spLocks noGrp="1"/>
          </p:cNvSpPr>
          <p:nvPr>
            <p:ph idx="1"/>
          </p:nvPr>
        </p:nvSpPr>
        <p:spPr/>
        <p:txBody>
          <a:bodyPr/>
          <a:lstStyle/>
          <a:p>
            <a:pPr algn="l"/>
            <a:r>
              <a:rPr lang="en-US" b="1" i="0" dirty="0">
                <a:solidFill>
                  <a:srgbClr val="3A3B41"/>
                </a:solidFill>
                <a:effectLst/>
                <a:latin typeface="Lora"/>
              </a:rPr>
              <a:t>Location:</a:t>
            </a:r>
            <a:r>
              <a:rPr lang="en-US" b="0" i="0" dirty="0">
                <a:solidFill>
                  <a:srgbClr val="3A3B41"/>
                </a:solidFill>
                <a:effectLst/>
                <a:latin typeface="Lora"/>
              </a:rPr>
              <a:t> San Francisco, California</a:t>
            </a:r>
          </a:p>
          <a:p>
            <a:pPr algn="l"/>
            <a:r>
              <a:rPr lang="en-US" b="1" i="0" dirty="0">
                <a:solidFill>
                  <a:srgbClr val="3A3B41"/>
                </a:solidFill>
                <a:effectLst/>
                <a:latin typeface="Lora"/>
              </a:rPr>
              <a:t>How it's using AI in healthcare:</a:t>
            </a:r>
            <a:r>
              <a:rPr lang="en-US" b="0" i="0" dirty="0">
                <a:solidFill>
                  <a:srgbClr val="3A3B41"/>
                </a:solidFill>
                <a:effectLst/>
                <a:latin typeface="Lora"/>
              </a:rPr>
              <a:t> </a:t>
            </a:r>
            <a:r>
              <a:rPr lang="en-US" b="0" i="0" u="none" strike="noStrike" dirty="0" err="1">
                <a:solidFill>
                  <a:srgbClr val="3A3B41"/>
                </a:solidFill>
                <a:effectLst/>
                <a:latin typeface="inherit"/>
                <a:hlinkClick r:id="rId2"/>
              </a:rPr>
              <a:t>Atomwise</a:t>
            </a:r>
            <a:r>
              <a:rPr lang="en-US" b="0" i="0" dirty="0">
                <a:solidFill>
                  <a:srgbClr val="3A3B41"/>
                </a:solidFill>
                <a:effectLst/>
                <a:latin typeface="Lora"/>
              </a:rPr>
              <a:t> uses AI to tackle some of today's most serious diseases, including Ebola and multiple sclerosis.</a:t>
            </a:r>
          </a:p>
          <a:p>
            <a:pPr algn="l"/>
            <a:r>
              <a:rPr lang="en-US" b="0" i="0" dirty="0">
                <a:solidFill>
                  <a:srgbClr val="3A3B41"/>
                </a:solidFill>
                <a:effectLst/>
                <a:latin typeface="Lora"/>
              </a:rPr>
              <a:t>The company's neural network, </a:t>
            </a:r>
            <a:r>
              <a:rPr lang="en-US" b="0" i="0" dirty="0" err="1">
                <a:solidFill>
                  <a:srgbClr val="3A3B41"/>
                </a:solidFill>
                <a:effectLst/>
                <a:latin typeface="Lora"/>
              </a:rPr>
              <a:t>AtomNet</a:t>
            </a:r>
            <a:r>
              <a:rPr lang="en-US" b="0" i="0" dirty="0">
                <a:solidFill>
                  <a:srgbClr val="3A3B41"/>
                </a:solidFill>
                <a:effectLst/>
                <a:latin typeface="Lora"/>
              </a:rPr>
              <a:t>, helps predict bioactivity and identify patient characteristics for clinical trials. </a:t>
            </a:r>
            <a:r>
              <a:rPr lang="en-US" b="0" i="0" dirty="0" err="1">
                <a:solidFill>
                  <a:srgbClr val="3A3B41"/>
                </a:solidFill>
                <a:effectLst/>
                <a:latin typeface="Lora"/>
              </a:rPr>
              <a:t>Atomwise’s</a:t>
            </a:r>
            <a:r>
              <a:rPr lang="en-US" b="0" i="0" dirty="0">
                <a:solidFill>
                  <a:srgbClr val="3A3B41"/>
                </a:solidFill>
                <a:effectLst/>
                <a:latin typeface="Lora"/>
              </a:rPr>
              <a:t> AI technology screens between 10 and 20 million genetic compounds each day and can reportedly deliver results 100 times faster than traditional pharmaceutical companies.</a:t>
            </a:r>
          </a:p>
          <a:p>
            <a:endParaRPr lang="en-US" dirty="0"/>
          </a:p>
        </p:txBody>
      </p:sp>
    </p:spTree>
    <p:extLst>
      <p:ext uri="{BB962C8B-B14F-4D97-AF65-F5344CB8AC3E}">
        <p14:creationId xmlns:p14="http://schemas.microsoft.com/office/powerpoint/2010/main" val="2903594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8253-0781-4CC2-A3E2-2FEEAC913687}"/>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DEEP GENOMICS</a:t>
            </a:r>
            <a:br>
              <a:rPr lang="en-US" b="1" i="0" cap="all" dirty="0">
                <a:solidFill>
                  <a:srgbClr val="04003F"/>
                </a:solidFill>
                <a:effectLst/>
                <a:latin typeface="Montserrat"/>
              </a:rPr>
            </a:br>
            <a:r>
              <a:rPr lang="en-US" b="1" i="1" cap="all" dirty="0">
                <a:solidFill>
                  <a:srgbClr val="04003F"/>
                </a:solidFill>
                <a:effectLst/>
                <a:latin typeface="Montserrat"/>
              </a:rPr>
              <a:t>FINDING BETTER CANDIDATES FOR DEVELOPMENTAL DRUGS</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50374D7A-64D6-4483-BDB2-A12FF592189B}"/>
              </a:ext>
            </a:extLst>
          </p:cNvPr>
          <p:cNvSpPr>
            <a:spLocks noGrp="1"/>
          </p:cNvSpPr>
          <p:nvPr>
            <p:ph idx="1"/>
          </p:nvPr>
        </p:nvSpPr>
        <p:spPr/>
        <p:txBody>
          <a:bodyPr>
            <a:normAutofit/>
          </a:bodyPr>
          <a:lstStyle/>
          <a:p>
            <a:pPr algn="l"/>
            <a:r>
              <a:rPr lang="en-US" b="1" i="0" dirty="0">
                <a:solidFill>
                  <a:srgbClr val="3A3B41"/>
                </a:solidFill>
                <a:effectLst/>
                <a:latin typeface="Lora"/>
              </a:rPr>
              <a:t>Location:</a:t>
            </a:r>
            <a:r>
              <a:rPr lang="en-US" b="0" i="0" dirty="0">
                <a:solidFill>
                  <a:srgbClr val="3A3B41"/>
                </a:solidFill>
                <a:effectLst/>
                <a:latin typeface="Lora"/>
              </a:rPr>
              <a:t> Toronto, Canada</a:t>
            </a:r>
          </a:p>
          <a:p>
            <a:pPr algn="l"/>
            <a:r>
              <a:rPr lang="en-US" b="1" i="0" dirty="0">
                <a:solidFill>
                  <a:srgbClr val="3A3B41"/>
                </a:solidFill>
                <a:effectLst/>
                <a:latin typeface="Lora"/>
              </a:rPr>
              <a:t>How it's using AI in healthcare:</a:t>
            </a:r>
            <a:r>
              <a:rPr lang="en-US" b="0" i="0" dirty="0">
                <a:solidFill>
                  <a:srgbClr val="3A3B41"/>
                </a:solidFill>
                <a:effectLst/>
                <a:latin typeface="Lora"/>
              </a:rPr>
              <a:t> </a:t>
            </a:r>
            <a:r>
              <a:rPr lang="en-US" b="0" i="0" u="none" strike="noStrike" dirty="0">
                <a:solidFill>
                  <a:srgbClr val="3A3B41"/>
                </a:solidFill>
                <a:effectLst/>
                <a:latin typeface="inherit"/>
                <a:hlinkClick r:id="rId2"/>
              </a:rPr>
              <a:t>Deep </a:t>
            </a:r>
            <a:r>
              <a:rPr lang="en-US" b="0" i="0" u="none" strike="noStrike" dirty="0" err="1">
                <a:solidFill>
                  <a:srgbClr val="3A3B41"/>
                </a:solidFill>
                <a:effectLst/>
                <a:latin typeface="inherit"/>
                <a:hlinkClick r:id="rId2"/>
              </a:rPr>
              <a:t>Genomic’s</a:t>
            </a:r>
            <a:r>
              <a:rPr lang="en-US" b="0" i="0" dirty="0">
                <a:solidFill>
                  <a:srgbClr val="3A3B41"/>
                </a:solidFill>
                <a:effectLst/>
                <a:latin typeface="Lora"/>
              </a:rPr>
              <a:t> AI platform helps researchers find candidates for developmental drugs related to neuromuscular and neurodegenerative disorders. Finding the right candidates during a drug's development has statistically raised the chances of successfully passing clinical trials while also decreasing time and cost to market.</a:t>
            </a:r>
          </a:p>
          <a:p>
            <a:pPr algn="l"/>
            <a:r>
              <a:rPr lang="en-US" b="0" i="0" dirty="0">
                <a:solidFill>
                  <a:srgbClr val="3A3B41"/>
                </a:solidFill>
                <a:effectLst/>
                <a:latin typeface="Lora"/>
              </a:rPr>
              <a:t>Deep Genomics is also working on “Project Saturn,” which analyzes over 69 billion different cell compounds and provides researchers with feedback. </a:t>
            </a:r>
          </a:p>
          <a:p>
            <a:endParaRPr lang="en-US" dirty="0"/>
          </a:p>
        </p:txBody>
      </p:sp>
    </p:spTree>
    <p:extLst>
      <p:ext uri="{BB962C8B-B14F-4D97-AF65-F5344CB8AC3E}">
        <p14:creationId xmlns:p14="http://schemas.microsoft.com/office/powerpoint/2010/main" val="363516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F734-9E75-4BEC-9367-CF6A1EE47D9D}"/>
              </a:ext>
            </a:extLst>
          </p:cNvPr>
          <p:cNvSpPr>
            <a:spLocks noGrp="1"/>
          </p:cNvSpPr>
          <p:nvPr>
            <p:ph type="title"/>
          </p:nvPr>
        </p:nvSpPr>
        <p:spPr/>
        <p:txBody>
          <a:bodyPr>
            <a:normAutofit fontScale="90000"/>
          </a:bodyPr>
          <a:lstStyle/>
          <a:p>
            <a:r>
              <a:rPr lang="en-US" b="1" i="0" cap="all" dirty="0">
                <a:solidFill>
                  <a:srgbClr val="04003F"/>
                </a:solidFill>
                <a:effectLst/>
                <a:latin typeface="Montserrat"/>
              </a:rPr>
              <a:t>BENEVOLENTAI</a:t>
            </a:r>
            <a:br>
              <a:rPr lang="en-US" b="1" i="0" cap="all" dirty="0">
                <a:solidFill>
                  <a:srgbClr val="04003F"/>
                </a:solidFill>
                <a:effectLst/>
                <a:latin typeface="Montserrat"/>
              </a:rPr>
            </a:br>
            <a:r>
              <a:rPr lang="en-US" b="1" i="1" cap="all" dirty="0">
                <a:solidFill>
                  <a:srgbClr val="04003F"/>
                </a:solidFill>
                <a:effectLst/>
                <a:latin typeface="Montserrat"/>
              </a:rPr>
              <a:t>DEEP LEARNING FOR TARGETED TREATMENT</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AC48AC7A-C0A5-4B3F-8B80-9821FFC7C7F1}"/>
              </a:ext>
            </a:extLst>
          </p:cNvPr>
          <p:cNvSpPr>
            <a:spLocks noGrp="1"/>
          </p:cNvSpPr>
          <p:nvPr>
            <p:ph idx="1"/>
          </p:nvPr>
        </p:nvSpPr>
        <p:spPr/>
        <p:txBody>
          <a:bodyPr/>
          <a:lstStyle/>
          <a:p>
            <a:pPr algn="l"/>
            <a:r>
              <a:rPr lang="en-US" b="1" i="0" dirty="0">
                <a:solidFill>
                  <a:srgbClr val="3A3B41"/>
                </a:solidFill>
                <a:effectLst/>
                <a:latin typeface="Lora"/>
              </a:rPr>
              <a:t>Location:</a:t>
            </a:r>
            <a:r>
              <a:rPr lang="en-US" b="0" i="0" dirty="0">
                <a:solidFill>
                  <a:srgbClr val="3A3B41"/>
                </a:solidFill>
                <a:effectLst/>
                <a:latin typeface="Lora"/>
              </a:rPr>
              <a:t> London, England</a:t>
            </a:r>
          </a:p>
          <a:p>
            <a:pPr algn="l"/>
            <a:r>
              <a:rPr lang="en-US" b="1" i="0" dirty="0">
                <a:solidFill>
                  <a:srgbClr val="3A3B41"/>
                </a:solidFill>
                <a:effectLst/>
                <a:latin typeface="Lora"/>
              </a:rPr>
              <a:t>How it's using AI in healthcare:</a:t>
            </a:r>
            <a:r>
              <a:rPr lang="en-US" b="0" i="0" dirty="0">
                <a:solidFill>
                  <a:srgbClr val="3A3B41"/>
                </a:solidFill>
                <a:effectLst/>
                <a:latin typeface="Lora"/>
              </a:rPr>
              <a:t> The primary goal of </a:t>
            </a:r>
            <a:r>
              <a:rPr lang="en-US" b="0" i="0" u="none" strike="noStrike" dirty="0" err="1">
                <a:solidFill>
                  <a:srgbClr val="3A3B41"/>
                </a:solidFill>
                <a:effectLst/>
                <a:latin typeface="inherit"/>
                <a:hlinkClick r:id="rId2"/>
              </a:rPr>
              <a:t>BenevolentAI</a:t>
            </a:r>
            <a:r>
              <a:rPr lang="en-US" b="0" i="0" dirty="0">
                <a:solidFill>
                  <a:srgbClr val="3A3B41"/>
                </a:solidFill>
                <a:effectLst/>
                <a:latin typeface="Lora"/>
              </a:rPr>
              <a:t> is to get the right treatment to the right patients at the right time by using artificial intelligence to produce a better target selection and provide previously undiscovered insights through deep learning.</a:t>
            </a:r>
          </a:p>
          <a:p>
            <a:pPr algn="l"/>
            <a:r>
              <a:rPr lang="en-US" b="0" i="0" dirty="0" err="1">
                <a:solidFill>
                  <a:srgbClr val="3A3B41"/>
                </a:solidFill>
                <a:effectLst/>
                <a:latin typeface="Lora"/>
              </a:rPr>
              <a:t>BenevolentAI</a:t>
            </a:r>
            <a:r>
              <a:rPr lang="en-US" b="0" i="0" dirty="0">
                <a:solidFill>
                  <a:srgbClr val="3A3B41"/>
                </a:solidFill>
                <a:effectLst/>
                <a:latin typeface="Lora"/>
              </a:rPr>
              <a:t> is working with major pharmaceutical groups to license drugs, while also partnering with charities to develop easily transportable medicines for rare diseases.</a:t>
            </a:r>
          </a:p>
          <a:p>
            <a:endParaRPr lang="en-US" dirty="0"/>
          </a:p>
        </p:txBody>
      </p:sp>
    </p:spTree>
    <p:extLst>
      <p:ext uri="{BB962C8B-B14F-4D97-AF65-F5344CB8AC3E}">
        <p14:creationId xmlns:p14="http://schemas.microsoft.com/office/powerpoint/2010/main" val="10327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5B6375-41D4-429C-B29B-4CF7D4247D3E}"/>
              </a:ext>
            </a:extLst>
          </p:cNvPr>
          <p:cNvPicPr>
            <a:picLocks noGrp="1" noChangeAspect="1"/>
          </p:cNvPicPr>
          <p:nvPr>
            <p:ph idx="1"/>
          </p:nvPr>
        </p:nvPicPr>
        <p:blipFill>
          <a:blip r:embed="rId2"/>
          <a:stretch>
            <a:fillRect/>
          </a:stretch>
        </p:blipFill>
        <p:spPr>
          <a:xfrm>
            <a:off x="4724400" y="3230880"/>
            <a:ext cx="7208520" cy="3627120"/>
          </a:xfrm>
          <a:ln>
            <a:solidFill>
              <a:schemeClr val="accent1">
                <a:alpha val="71000"/>
              </a:schemeClr>
            </a:solidFill>
          </a:ln>
        </p:spPr>
      </p:pic>
      <p:sp>
        <p:nvSpPr>
          <p:cNvPr id="2" name="Title 1">
            <a:extLst>
              <a:ext uri="{FF2B5EF4-FFF2-40B4-BE49-F238E27FC236}">
                <a16:creationId xmlns:a16="http://schemas.microsoft.com/office/drawing/2014/main" id="{3493CC5E-7A92-497C-BA00-26E601E66DCF}"/>
              </a:ext>
            </a:extLst>
          </p:cNvPr>
          <p:cNvSpPr>
            <a:spLocks noGrp="1"/>
          </p:cNvSpPr>
          <p:nvPr>
            <p:ph type="title"/>
          </p:nvPr>
        </p:nvSpPr>
        <p:spPr/>
        <p:txBody>
          <a:bodyPr>
            <a:normAutofit/>
          </a:bodyPr>
          <a:lstStyle/>
          <a:p>
            <a:r>
              <a:rPr lang="en-US" sz="4800" b="1" dirty="0">
                <a:solidFill>
                  <a:srgbClr val="54536B"/>
                </a:solidFill>
              </a:rPr>
              <a:t>How is AI contribute to medical health?</a:t>
            </a:r>
          </a:p>
        </p:txBody>
      </p:sp>
    </p:spTree>
    <p:extLst>
      <p:ext uri="{BB962C8B-B14F-4D97-AF65-F5344CB8AC3E}">
        <p14:creationId xmlns:p14="http://schemas.microsoft.com/office/powerpoint/2010/main" val="223890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D50A-83F5-45C5-BC27-B2CA51664554}"/>
              </a:ext>
            </a:extLst>
          </p:cNvPr>
          <p:cNvSpPr>
            <a:spLocks noGrp="1"/>
          </p:cNvSpPr>
          <p:nvPr>
            <p:ph type="title"/>
          </p:nvPr>
        </p:nvSpPr>
        <p:spPr>
          <a:xfrm>
            <a:off x="838200" y="365125"/>
            <a:ext cx="10896600" cy="1325563"/>
          </a:xfrm>
        </p:spPr>
        <p:txBody>
          <a:bodyPr>
            <a:normAutofit/>
          </a:bodyPr>
          <a:lstStyle/>
          <a:p>
            <a:r>
              <a:rPr lang="en-US" b="1" i="0" cap="all" dirty="0">
                <a:solidFill>
                  <a:srgbClr val="04003F"/>
                </a:solidFill>
                <a:effectLst/>
                <a:latin typeface="Montserrat"/>
              </a:rPr>
              <a:t>STREAMLINING PATIENT EXPERIENCE WITH AI</a:t>
            </a:r>
            <a:endParaRPr lang="en-US" dirty="0"/>
          </a:p>
        </p:txBody>
      </p:sp>
      <p:sp>
        <p:nvSpPr>
          <p:cNvPr id="3" name="Content Placeholder 2">
            <a:extLst>
              <a:ext uri="{FF2B5EF4-FFF2-40B4-BE49-F238E27FC236}">
                <a16:creationId xmlns:a16="http://schemas.microsoft.com/office/drawing/2014/main" id="{3EDB4E83-24D4-4137-AA8B-2923D804454D}"/>
              </a:ext>
            </a:extLst>
          </p:cNvPr>
          <p:cNvSpPr>
            <a:spLocks noGrp="1"/>
          </p:cNvSpPr>
          <p:nvPr>
            <p:ph idx="1"/>
          </p:nvPr>
        </p:nvSpPr>
        <p:spPr/>
        <p:txBody>
          <a:bodyPr>
            <a:normAutofit fontScale="92500" lnSpcReduction="10000"/>
          </a:bodyPr>
          <a:lstStyle/>
          <a:p>
            <a:pPr algn="l"/>
            <a:r>
              <a:rPr lang="en-US" b="0" i="0" dirty="0">
                <a:solidFill>
                  <a:srgbClr val="3A3B41"/>
                </a:solidFill>
                <a:effectLst/>
                <a:latin typeface="Lora"/>
              </a:rPr>
              <a:t>In the healthcare industry, time is money. Efficiently providing a seamless patient experience allows hospitals, clinics and physicians treat more patients on a daily basis.</a:t>
            </a:r>
          </a:p>
          <a:p>
            <a:pPr algn="l"/>
            <a:r>
              <a:rPr lang="en-US" b="0" i="0" dirty="0">
                <a:solidFill>
                  <a:srgbClr val="3A3B41"/>
                </a:solidFill>
                <a:effectLst/>
                <a:latin typeface="Lora"/>
              </a:rPr>
              <a:t>US hospitals saw more than </a:t>
            </a:r>
            <a:r>
              <a:rPr lang="en-US" b="0" i="0" u="none" strike="noStrike" dirty="0">
                <a:solidFill>
                  <a:srgbClr val="3A3B41"/>
                </a:solidFill>
                <a:effectLst/>
                <a:latin typeface="inherit"/>
                <a:hlinkClick r:id="rId2"/>
              </a:rPr>
              <a:t>35 million patients</a:t>
            </a:r>
            <a:r>
              <a:rPr lang="en-US" b="0" i="0" dirty="0">
                <a:solidFill>
                  <a:srgbClr val="3A3B41"/>
                </a:solidFill>
                <a:effectLst/>
                <a:latin typeface="Lora"/>
              </a:rPr>
              <a:t> in 2016, each with different ailments, insurance coverage and conditions that factor into providing service. A </a:t>
            </a:r>
            <a:r>
              <a:rPr lang="en-US" b="0" i="0" u="none" strike="noStrike" dirty="0">
                <a:solidFill>
                  <a:srgbClr val="3A3B41"/>
                </a:solidFill>
                <a:effectLst/>
                <a:latin typeface="inherit"/>
                <a:hlinkClick r:id="rId3"/>
              </a:rPr>
              <a:t>2016 study of 35,000 physician reviews</a:t>
            </a:r>
            <a:r>
              <a:rPr lang="en-US" b="0" i="0" dirty="0">
                <a:solidFill>
                  <a:srgbClr val="3A3B41"/>
                </a:solidFill>
                <a:effectLst/>
                <a:latin typeface="Lora"/>
              </a:rPr>
              <a:t> revealed 96% of patient complaints are about lack of customer service, confusion over paperwork and negative front desk experiences.</a:t>
            </a:r>
          </a:p>
          <a:p>
            <a:pPr algn="l"/>
            <a:r>
              <a:rPr lang="en-US" b="0" i="0" dirty="0">
                <a:solidFill>
                  <a:srgbClr val="3A3B41"/>
                </a:solidFill>
                <a:effectLst/>
                <a:latin typeface="Lora"/>
              </a:rPr>
              <a:t>New innovations in AI healthcare technology are streamlining the patient experience, helping hospital staff process millions, if not billions of data points, faster and more efficiently. We've rounded up six examples of how AI is helping healthcare facilities better manage patient flow.</a:t>
            </a:r>
          </a:p>
          <a:p>
            <a:endParaRPr lang="en-US" dirty="0"/>
          </a:p>
        </p:txBody>
      </p:sp>
    </p:spTree>
    <p:extLst>
      <p:ext uri="{BB962C8B-B14F-4D97-AF65-F5344CB8AC3E}">
        <p14:creationId xmlns:p14="http://schemas.microsoft.com/office/powerpoint/2010/main" val="40923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1DB00-E9A9-4C44-A64E-519E95DA98CD}"/>
              </a:ext>
            </a:extLst>
          </p:cNvPr>
          <p:cNvSpPr>
            <a:spLocks noGrp="1"/>
          </p:cNvSpPr>
          <p:nvPr>
            <p:ph idx="1"/>
          </p:nvPr>
        </p:nvSpPr>
        <p:spPr>
          <a:xfrm>
            <a:off x="436099" y="295422"/>
            <a:ext cx="11577710" cy="5881541"/>
          </a:xfrm>
        </p:spPr>
        <p:txBody>
          <a:bodyPr>
            <a:normAutofit/>
          </a:bodyPr>
          <a:lstStyle/>
          <a:p>
            <a:pPr>
              <a:lnSpc>
                <a:spcPct val="100000"/>
              </a:lnSpc>
            </a:pPr>
            <a:r>
              <a:rPr lang="en-US" sz="2700" dirty="0">
                <a:solidFill>
                  <a:srgbClr val="3A3B41"/>
                </a:solidFill>
                <a:latin typeface="Lora"/>
              </a:rPr>
              <a:t>The duration of the performing tasks is less than before.</a:t>
            </a:r>
          </a:p>
          <a:p>
            <a:pPr>
              <a:lnSpc>
                <a:spcPct val="100000"/>
              </a:lnSpc>
            </a:pPr>
            <a:r>
              <a:rPr lang="en-US" sz="2700" dirty="0">
                <a:solidFill>
                  <a:srgbClr val="3A3B41"/>
                </a:solidFill>
                <a:latin typeface="Lora"/>
              </a:rPr>
              <a:t>USING AI TO EFFICIENTLY DIAGNOSE AND REDUCE ERROR</a:t>
            </a:r>
          </a:p>
          <a:p>
            <a:pPr>
              <a:lnSpc>
                <a:spcPct val="100000"/>
              </a:lnSpc>
            </a:pPr>
            <a:r>
              <a:rPr lang="en-US" sz="2700" dirty="0">
                <a:solidFill>
                  <a:srgbClr val="3A3B41"/>
                </a:solidFill>
                <a:latin typeface="Lora"/>
              </a:rPr>
              <a:t>The risk of the operation failure can not compared with before.</a:t>
            </a:r>
          </a:p>
          <a:p>
            <a:pPr>
              <a:lnSpc>
                <a:spcPct val="100000"/>
              </a:lnSpc>
            </a:pPr>
            <a:r>
              <a:rPr lang="en-US" sz="2700" dirty="0">
                <a:solidFill>
                  <a:srgbClr val="3A3B41"/>
                </a:solidFill>
                <a:latin typeface="Lora"/>
              </a:rPr>
              <a:t>In 2015, misdiagnosing illness and medical error accounted for </a:t>
            </a:r>
            <a:r>
              <a:rPr lang="en-US" sz="2700" dirty="0">
                <a:solidFill>
                  <a:srgbClr val="3A3B41"/>
                </a:solidFill>
                <a:latin typeface="Lora"/>
                <a:hlinkClick r:id="rId2">
                  <a:extLst>
                    <a:ext uri="{A12FA001-AC4F-418D-AE19-62706E023703}">
                      <ahyp:hlinkClr xmlns:ahyp="http://schemas.microsoft.com/office/drawing/2018/hyperlinkcolor" val="tx"/>
                    </a:ext>
                  </a:extLst>
                </a:hlinkClick>
              </a:rPr>
              <a:t>10% of all US deaths</a:t>
            </a:r>
            <a:r>
              <a:rPr lang="en-US" sz="2700" dirty="0">
                <a:solidFill>
                  <a:srgbClr val="3A3B41"/>
                </a:solidFill>
                <a:latin typeface="Lora"/>
              </a:rPr>
              <a:t>.</a:t>
            </a:r>
          </a:p>
          <a:p>
            <a:pPr>
              <a:lnSpc>
                <a:spcPct val="100000"/>
              </a:lnSpc>
            </a:pPr>
            <a:r>
              <a:rPr lang="en-US" sz="2700" dirty="0">
                <a:solidFill>
                  <a:srgbClr val="3A3B41"/>
                </a:solidFill>
                <a:latin typeface="Lora"/>
              </a:rPr>
              <a:t>Incomplete medical histories and large case loads can lead to deadly human errors. Immune to those variables. </a:t>
            </a:r>
          </a:p>
          <a:p>
            <a:pPr>
              <a:lnSpc>
                <a:spcPct val="100000"/>
              </a:lnSpc>
            </a:pPr>
            <a:r>
              <a:rPr lang="en-US" sz="2700" dirty="0">
                <a:solidFill>
                  <a:srgbClr val="3A3B41"/>
                </a:solidFill>
                <a:latin typeface="Lora"/>
              </a:rPr>
              <a:t>AI can predict and diagnose disease at a faster rate than most medical professionals. In one study, for example, an AI model using algorithms and deep learning diagnosed breast cancer at a higher rate than 11 pathologists.</a:t>
            </a:r>
          </a:p>
          <a:p>
            <a:pPr>
              <a:lnSpc>
                <a:spcPct val="100000"/>
              </a:lnSpc>
            </a:pPr>
            <a:r>
              <a:rPr lang="en-US" sz="2700" dirty="0">
                <a:solidFill>
                  <a:srgbClr val="3A3B41"/>
                </a:solidFill>
                <a:latin typeface="Lora"/>
              </a:rPr>
              <a:t>One of the world's highest-growth industries, the AI sector was valued at about $600 million in 2014 and is projected to reach a </a:t>
            </a:r>
            <a:r>
              <a:rPr lang="en-US" sz="2700" dirty="0">
                <a:solidFill>
                  <a:srgbClr val="3A3B41"/>
                </a:solidFill>
                <a:latin typeface="Lora"/>
                <a:hlinkClick r:id="rId3">
                  <a:extLst>
                    <a:ext uri="{A12FA001-AC4F-418D-AE19-62706E023703}">
                      <ahyp:hlinkClr xmlns:ahyp="http://schemas.microsoft.com/office/drawing/2018/hyperlinkcolor" val="tx"/>
                    </a:ext>
                  </a:extLst>
                </a:hlinkClick>
              </a:rPr>
              <a:t>$150 billion by 2026</a:t>
            </a:r>
            <a:r>
              <a:rPr lang="en-US" sz="2700" dirty="0">
                <a:solidFill>
                  <a:srgbClr val="3A3B41"/>
                </a:solidFill>
                <a:latin typeface="Lora"/>
              </a:rPr>
              <a:t>.</a:t>
            </a:r>
          </a:p>
        </p:txBody>
      </p:sp>
    </p:spTree>
    <p:extLst>
      <p:ext uri="{BB962C8B-B14F-4D97-AF65-F5344CB8AC3E}">
        <p14:creationId xmlns:p14="http://schemas.microsoft.com/office/powerpoint/2010/main" val="293328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6942-B611-441E-A922-088BC98F744B}"/>
              </a:ext>
            </a:extLst>
          </p:cNvPr>
          <p:cNvSpPr>
            <a:spLocks noGrp="1"/>
          </p:cNvSpPr>
          <p:nvPr>
            <p:ph type="title"/>
          </p:nvPr>
        </p:nvSpPr>
        <p:spPr/>
        <p:txBody>
          <a:bodyPr>
            <a:normAutofit fontScale="90000"/>
          </a:bodyPr>
          <a:lstStyle/>
          <a:p>
            <a:pPr algn="ctr"/>
            <a:br>
              <a:rPr lang="en-US" b="1" i="0" cap="all" dirty="0">
                <a:solidFill>
                  <a:srgbClr val="54536B"/>
                </a:solidFill>
                <a:effectLst/>
                <a:latin typeface="Montserrat"/>
              </a:rPr>
            </a:br>
            <a:r>
              <a:rPr lang="en-US" b="1" i="1" cap="all" dirty="0">
                <a:solidFill>
                  <a:srgbClr val="04003F"/>
                </a:solidFill>
                <a:latin typeface="Montserrat"/>
              </a:rPr>
              <a:t>AI APPLICATIONS IN HEALTHCARE</a:t>
            </a:r>
            <a:br>
              <a:rPr lang="en-US" b="1" i="0" cap="all" dirty="0">
                <a:solidFill>
                  <a:srgbClr val="EB38A6"/>
                </a:solidFill>
                <a:effectLst/>
                <a:latin typeface="Montserrat"/>
              </a:rPr>
            </a:br>
            <a:endParaRPr lang="en-US" dirty="0"/>
          </a:p>
        </p:txBody>
      </p:sp>
      <p:sp>
        <p:nvSpPr>
          <p:cNvPr id="3" name="Content Placeholder 2">
            <a:extLst>
              <a:ext uri="{FF2B5EF4-FFF2-40B4-BE49-F238E27FC236}">
                <a16:creationId xmlns:a16="http://schemas.microsoft.com/office/drawing/2014/main" id="{16F2F6DD-70DA-46F9-BB6D-F516793C2BB5}"/>
              </a:ext>
            </a:extLst>
          </p:cNvPr>
          <p:cNvSpPr>
            <a:spLocks noGrp="1"/>
          </p:cNvSpPr>
          <p:nvPr>
            <p:ph idx="1"/>
          </p:nvPr>
        </p:nvSpPr>
        <p:spPr/>
        <p:txBody>
          <a:bodyPr/>
          <a:lstStyle/>
          <a:p>
            <a:r>
              <a:rPr lang="en-US" b="0" i="0" dirty="0">
                <a:solidFill>
                  <a:srgbClr val="3A3B41"/>
                </a:solidFill>
                <a:effectLst/>
                <a:latin typeface="Lora"/>
              </a:rPr>
              <a:t>AI has countless applications in healthcare. Whether it’s being used to discover links between genetic codes, to power surgical robots or even to maximize hospital efficiency, AI has been a boon to the healthcare industry.</a:t>
            </a:r>
            <a:endParaRPr lang="en-US" dirty="0"/>
          </a:p>
        </p:txBody>
      </p:sp>
    </p:spTree>
    <p:extLst>
      <p:ext uri="{BB962C8B-B14F-4D97-AF65-F5344CB8AC3E}">
        <p14:creationId xmlns:p14="http://schemas.microsoft.com/office/powerpoint/2010/main" val="109646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E916-699D-4AFB-B57E-7A10638FBC6B}"/>
              </a:ext>
            </a:extLst>
          </p:cNvPr>
          <p:cNvSpPr>
            <a:spLocks noGrp="1"/>
          </p:cNvSpPr>
          <p:nvPr>
            <p:ph type="title"/>
          </p:nvPr>
        </p:nvSpPr>
        <p:spPr>
          <a:xfrm>
            <a:off x="1105486" y="1575582"/>
            <a:ext cx="10515600" cy="2516199"/>
          </a:xfrm>
        </p:spPr>
        <p:txBody>
          <a:bodyPr>
            <a:normAutofit/>
          </a:bodyPr>
          <a:lstStyle/>
          <a:p>
            <a:pPr algn="ctr"/>
            <a:r>
              <a:rPr lang="en-US" sz="5400" b="1" i="0" dirty="0">
                <a:solidFill>
                  <a:srgbClr val="54536B"/>
                </a:solidFill>
                <a:effectLst/>
                <a:latin typeface="Baskerville Old Face" panose="02020602080505020303" pitchFamily="18" charset="0"/>
              </a:rPr>
              <a:t>There are six ways AI is reducing errors and saving lives.</a:t>
            </a:r>
            <a:endParaRPr lang="en-US" sz="5400" dirty="0">
              <a:solidFill>
                <a:srgbClr val="54536B"/>
              </a:solidFill>
              <a:latin typeface="Baskerville Old Face" panose="02020602080505020303" pitchFamily="18" charset="0"/>
            </a:endParaRPr>
          </a:p>
        </p:txBody>
      </p:sp>
    </p:spTree>
    <p:extLst>
      <p:ext uri="{BB962C8B-B14F-4D97-AF65-F5344CB8AC3E}">
        <p14:creationId xmlns:p14="http://schemas.microsoft.com/office/powerpoint/2010/main" val="333552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8BF5-248B-4FCD-9130-EFF392C29493}"/>
              </a:ext>
            </a:extLst>
          </p:cNvPr>
          <p:cNvSpPr>
            <a:spLocks noGrp="1"/>
          </p:cNvSpPr>
          <p:nvPr>
            <p:ph type="title"/>
          </p:nvPr>
        </p:nvSpPr>
        <p:spPr>
          <a:xfrm>
            <a:off x="182880" y="29845"/>
            <a:ext cx="12009120" cy="1325563"/>
          </a:xfrm>
        </p:spPr>
        <p:txBody>
          <a:bodyPr>
            <a:normAutofit/>
          </a:bodyPr>
          <a:lstStyle/>
          <a:p>
            <a:r>
              <a:rPr lang="en-US" sz="4000" b="1" i="0" cap="all" dirty="0">
                <a:solidFill>
                  <a:srgbClr val="04003F"/>
                </a:solidFill>
                <a:effectLst/>
                <a:latin typeface="Montserrat"/>
              </a:rPr>
              <a:t>PATHAI  :</a:t>
            </a:r>
            <a:r>
              <a:rPr lang="en-US" sz="4000" b="1" i="1" cap="all" dirty="0">
                <a:solidFill>
                  <a:srgbClr val="04003F"/>
                </a:solidFill>
                <a:effectLst/>
                <a:latin typeface="Montserrat"/>
              </a:rPr>
              <a:t>MORE ACCURATE CANCER DIAGNOSIS WITH AI</a:t>
            </a:r>
            <a:endParaRPr lang="en-US" sz="4000" dirty="0"/>
          </a:p>
        </p:txBody>
      </p:sp>
      <p:sp>
        <p:nvSpPr>
          <p:cNvPr id="3" name="Content Placeholder 2">
            <a:extLst>
              <a:ext uri="{FF2B5EF4-FFF2-40B4-BE49-F238E27FC236}">
                <a16:creationId xmlns:a16="http://schemas.microsoft.com/office/drawing/2014/main" id="{D950E888-7663-4F16-8974-8AC859B044DA}"/>
              </a:ext>
            </a:extLst>
          </p:cNvPr>
          <p:cNvSpPr>
            <a:spLocks noGrp="1"/>
          </p:cNvSpPr>
          <p:nvPr>
            <p:ph idx="1"/>
          </p:nvPr>
        </p:nvSpPr>
        <p:spPr>
          <a:xfrm>
            <a:off x="838200" y="1017905"/>
            <a:ext cx="10515600" cy="4351338"/>
          </a:xfrm>
        </p:spPr>
        <p:txBody>
          <a:bodyPr/>
          <a:lstStyle/>
          <a:p>
            <a:pPr algn="l"/>
            <a:r>
              <a:rPr lang="en-US" b="1" i="0" dirty="0">
                <a:solidFill>
                  <a:srgbClr val="3A3B41"/>
                </a:solidFill>
                <a:effectLst/>
                <a:latin typeface="Lora"/>
              </a:rPr>
              <a:t>How it's using AI in healthcare:</a:t>
            </a:r>
            <a:r>
              <a:rPr lang="en-US" b="0" i="0" dirty="0">
                <a:solidFill>
                  <a:srgbClr val="3A3B41"/>
                </a:solidFill>
                <a:effectLst/>
                <a:latin typeface="Lora"/>
              </a:rPr>
              <a:t> </a:t>
            </a:r>
            <a:r>
              <a:rPr lang="en-US" b="0" i="0" u="none" strike="noStrike" dirty="0" err="1">
                <a:solidFill>
                  <a:srgbClr val="3A3B41"/>
                </a:solidFill>
                <a:effectLst/>
                <a:latin typeface="inherit"/>
                <a:hlinkClick r:id="rId2"/>
              </a:rPr>
              <a:t>PathAI</a:t>
            </a:r>
            <a:r>
              <a:rPr lang="en-US" b="0" i="0" dirty="0">
                <a:solidFill>
                  <a:srgbClr val="3A3B41"/>
                </a:solidFill>
                <a:effectLst/>
                <a:latin typeface="Lora"/>
              </a:rPr>
              <a:t> is developing machine learning technology to assist pathologists in making more accurate diagnoses. The company's current goals include reducing error in cancer diagnosis and developing methods for individualized medical treatment.</a:t>
            </a:r>
          </a:p>
          <a:p>
            <a:pPr algn="l"/>
            <a:r>
              <a:rPr lang="en-US" b="0" i="0" dirty="0" err="1">
                <a:solidFill>
                  <a:srgbClr val="3A3B41"/>
                </a:solidFill>
                <a:effectLst/>
                <a:latin typeface="Lora"/>
              </a:rPr>
              <a:t>PathAI</a:t>
            </a:r>
            <a:r>
              <a:rPr lang="en-US" b="0" i="0" dirty="0">
                <a:solidFill>
                  <a:srgbClr val="3A3B41"/>
                </a:solidFill>
                <a:effectLst/>
                <a:latin typeface="Lora"/>
              </a:rPr>
              <a:t> has worked with drug developers like Bristol-Myers Squibb and organizations like the Bill &amp; Melinda Gates Foundation to expand its AI technology into other healthcare industries.</a:t>
            </a:r>
          </a:p>
          <a:p>
            <a:endParaRPr lang="en-US" dirty="0"/>
          </a:p>
        </p:txBody>
      </p:sp>
      <p:pic>
        <p:nvPicPr>
          <p:cNvPr id="5" name="Picture 4">
            <a:extLst>
              <a:ext uri="{FF2B5EF4-FFF2-40B4-BE49-F238E27FC236}">
                <a16:creationId xmlns:a16="http://schemas.microsoft.com/office/drawing/2014/main" id="{1BE1A2B5-6C0C-45D6-8602-1F617106E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11968"/>
            <a:ext cx="12192000" cy="2571750"/>
          </a:xfrm>
          <a:prstGeom prst="rect">
            <a:avLst/>
          </a:prstGeom>
        </p:spPr>
      </p:pic>
    </p:spTree>
    <p:extLst>
      <p:ext uri="{BB962C8B-B14F-4D97-AF65-F5344CB8AC3E}">
        <p14:creationId xmlns:p14="http://schemas.microsoft.com/office/powerpoint/2010/main" val="317664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40BA-DA0B-457B-AB50-DB0546314886}"/>
              </a:ext>
            </a:extLst>
          </p:cNvPr>
          <p:cNvSpPr>
            <a:spLocks noGrp="1"/>
          </p:cNvSpPr>
          <p:nvPr>
            <p:ph type="title"/>
          </p:nvPr>
        </p:nvSpPr>
        <p:spPr>
          <a:xfrm>
            <a:off x="838200" y="349885"/>
            <a:ext cx="10515600" cy="1325563"/>
          </a:xfrm>
        </p:spPr>
        <p:txBody>
          <a:bodyPr/>
          <a:lstStyle/>
          <a:p>
            <a:r>
              <a:rPr lang="en-US" b="1" i="0" cap="all" dirty="0">
                <a:solidFill>
                  <a:srgbClr val="04003F"/>
                </a:solidFill>
                <a:effectLst/>
                <a:latin typeface="Montserrat"/>
              </a:rPr>
              <a:t>BUOY HEALTH</a:t>
            </a:r>
            <a:endParaRPr lang="en-US" dirty="0"/>
          </a:p>
        </p:txBody>
      </p:sp>
      <p:sp>
        <p:nvSpPr>
          <p:cNvPr id="3" name="Content Placeholder 2">
            <a:extLst>
              <a:ext uri="{FF2B5EF4-FFF2-40B4-BE49-F238E27FC236}">
                <a16:creationId xmlns:a16="http://schemas.microsoft.com/office/drawing/2014/main" id="{5473B2B4-1378-4606-9AFE-944E55EB02C1}"/>
              </a:ext>
            </a:extLst>
          </p:cNvPr>
          <p:cNvSpPr>
            <a:spLocks noGrp="1"/>
          </p:cNvSpPr>
          <p:nvPr>
            <p:ph idx="1"/>
          </p:nvPr>
        </p:nvSpPr>
        <p:spPr>
          <a:xfrm>
            <a:off x="838200" y="2328545"/>
            <a:ext cx="10515600" cy="4351338"/>
          </a:xfrm>
        </p:spPr>
        <p:txBody>
          <a:bodyPr/>
          <a:lstStyle/>
          <a:p>
            <a:pPr algn="l" rtl="0"/>
            <a:r>
              <a:rPr lang="en-US" b="1" i="0" dirty="0">
                <a:solidFill>
                  <a:srgbClr val="3A3B41"/>
                </a:solidFill>
                <a:effectLst/>
                <a:latin typeface="Lora"/>
              </a:rPr>
              <a:t>How it's using AI in healthcare: </a:t>
            </a:r>
            <a:r>
              <a:rPr lang="en-US" b="0" i="0" u="none" strike="noStrike" dirty="0">
                <a:solidFill>
                  <a:srgbClr val="3A3B41"/>
                </a:solidFill>
                <a:effectLst/>
                <a:latin typeface="inherit"/>
                <a:hlinkClick r:id="rId2"/>
              </a:rPr>
              <a:t>Buoy Health</a:t>
            </a:r>
            <a:r>
              <a:rPr lang="en-US" b="0" i="0" dirty="0">
                <a:solidFill>
                  <a:srgbClr val="3A3B41"/>
                </a:solidFill>
                <a:effectLst/>
                <a:latin typeface="Lora"/>
              </a:rPr>
              <a:t> is an AI-based symptom and cure checker that uses algorithms to diagnose and treat illness. Here's how it works: a chatbot listens to a patient’s symptoms and health concerns, then guides that patient to the correct care based on its diagnosis.</a:t>
            </a:r>
          </a:p>
          <a:p>
            <a:pPr algn="l" rtl="0"/>
            <a:r>
              <a:rPr lang="en-US" b="0" i="0" dirty="0">
                <a:solidFill>
                  <a:srgbClr val="3A3B41"/>
                </a:solidFill>
                <a:effectLst/>
                <a:latin typeface="Lora"/>
              </a:rPr>
              <a:t>Harvard Medical School is just one of the many hospitals and healthcare providers that uses Buoy’s AI to help diagnose and treat patients more quickly.</a:t>
            </a:r>
          </a:p>
        </p:txBody>
      </p:sp>
    </p:spTree>
    <p:extLst>
      <p:ext uri="{BB962C8B-B14F-4D97-AF65-F5344CB8AC3E}">
        <p14:creationId xmlns:p14="http://schemas.microsoft.com/office/powerpoint/2010/main" val="172933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7449-637C-4477-ABC7-DA778071DC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ED38116-7970-42EE-B8DF-DA63572BFE3A}"/>
              </a:ext>
            </a:extLst>
          </p:cNvPr>
          <p:cNvPicPr>
            <a:picLocks noGrp="1" noChangeAspect="1"/>
          </p:cNvPicPr>
          <p:nvPr>
            <p:ph idx="1"/>
          </p:nvPr>
        </p:nvPicPr>
        <p:blipFill>
          <a:blip r:embed="rId2"/>
          <a:stretch>
            <a:fillRect/>
          </a:stretch>
        </p:blipFill>
        <p:spPr>
          <a:xfrm>
            <a:off x="838199" y="394653"/>
            <a:ext cx="10912779" cy="5716587"/>
          </a:xfrm>
        </p:spPr>
      </p:pic>
    </p:spTree>
    <p:extLst>
      <p:ext uri="{BB962C8B-B14F-4D97-AF65-F5344CB8AC3E}">
        <p14:creationId xmlns:p14="http://schemas.microsoft.com/office/powerpoint/2010/main" val="30482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A102-8278-412A-B26D-9B1D39DD03B1}"/>
              </a:ext>
            </a:extLst>
          </p:cNvPr>
          <p:cNvSpPr>
            <a:spLocks noGrp="1"/>
          </p:cNvSpPr>
          <p:nvPr>
            <p:ph type="title"/>
          </p:nvPr>
        </p:nvSpPr>
        <p:spPr/>
        <p:txBody>
          <a:bodyPr>
            <a:normAutofit fontScale="90000"/>
          </a:bodyPr>
          <a:lstStyle/>
          <a:p>
            <a:br>
              <a:rPr lang="en-US" b="1" i="0" cap="all" dirty="0">
                <a:solidFill>
                  <a:srgbClr val="04003F"/>
                </a:solidFill>
                <a:effectLst/>
                <a:latin typeface="Montserrat"/>
              </a:rPr>
            </a:br>
            <a:r>
              <a:rPr lang="en-US" b="1" i="0" cap="all" dirty="0">
                <a:solidFill>
                  <a:srgbClr val="04003F"/>
                </a:solidFill>
                <a:effectLst/>
                <a:latin typeface="Montserrat"/>
              </a:rPr>
              <a:t>ENLITIC</a:t>
            </a:r>
            <a:br>
              <a:rPr lang="en-US" b="1" i="0" cap="all" dirty="0">
                <a:solidFill>
                  <a:srgbClr val="04003F"/>
                </a:solidFill>
                <a:effectLst/>
                <a:latin typeface="Montserrat"/>
              </a:rPr>
            </a:br>
            <a:r>
              <a:rPr lang="en-US" b="1" i="1" cap="all" dirty="0">
                <a:solidFill>
                  <a:srgbClr val="04003F"/>
                </a:solidFill>
                <a:effectLst/>
                <a:latin typeface="Montserrat"/>
              </a:rPr>
              <a:t>AI DEEP LEARNING FOR ACTIONABLE INSIGHTS</a:t>
            </a:r>
            <a:br>
              <a:rPr lang="en-US" b="1" i="0" cap="all" dirty="0">
                <a:solidFill>
                  <a:srgbClr val="04003F"/>
                </a:solidFill>
                <a:effectLst/>
                <a:latin typeface="Montserrat"/>
              </a:rPr>
            </a:br>
            <a:endParaRPr lang="en-US" dirty="0"/>
          </a:p>
        </p:txBody>
      </p:sp>
      <p:sp>
        <p:nvSpPr>
          <p:cNvPr id="3" name="Content Placeholder 2">
            <a:extLst>
              <a:ext uri="{FF2B5EF4-FFF2-40B4-BE49-F238E27FC236}">
                <a16:creationId xmlns:a16="http://schemas.microsoft.com/office/drawing/2014/main" id="{6B6458CB-007C-4492-B71E-D5605A355F6A}"/>
              </a:ext>
            </a:extLst>
          </p:cNvPr>
          <p:cNvSpPr>
            <a:spLocks noGrp="1"/>
          </p:cNvSpPr>
          <p:nvPr>
            <p:ph idx="1"/>
          </p:nvPr>
        </p:nvSpPr>
        <p:spPr/>
        <p:txBody>
          <a:bodyPr/>
          <a:lstStyle/>
          <a:p>
            <a:pPr algn="l" rtl="0"/>
            <a:r>
              <a:rPr lang="en-US" b="1" i="0" dirty="0">
                <a:solidFill>
                  <a:srgbClr val="3A3B41"/>
                </a:solidFill>
                <a:effectLst/>
                <a:latin typeface="Lora"/>
              </a:rPr>
              <a:t>How it's using AI in healthcare: </a:t>
            </a:r>
            <a:r>
              <a:rPr lang="en-US" b="0" i="0" u="none" strike="noStrike" dirty="0" err="1">
                <a:solidFill>
                  <a:srgbClr val="3A3B41"/>
                </a:solidFill>
                <a:effectLst/>
                <a:latin typeface="inherit"/>
                <a:hlinkClick r:id="rId2"/>
              </a:rPr>
              <a:t>Enlitic</a:t>
            </a:r>
            <a:r>
              <a:rPr lang="en-US" b="0" i="0" dirty="0">
                <a:solidFill>
                  <a:srgbClr val="3A3B41"/>
                </a:solidFill>
                <a:effectLst/>
                <a:latin typeface="Lora"/>
              </a:rPr>
              <a:t> develops deep learning medical tools to streamline radiology diagnoses. The company’s deep learning platform analyzes unstructured medical data (radiology images, blood tests, EKGs, genomics, patient medical history) to give doctors better insight into a patient’s real-time needs.  </a:t>
            </a:r>
          </a:p>
          <a:p>
            <a:pPr algn="l" rtl="0"/>
            <a:r>
              <a:rPr lang="en-US" b="0" i="0" dirty="0">
                <a:solidFill>
                  <a:srgbClr val="3A3B41"/>
                </a:solidFill>
                <a:effectLst/>
                <a:latin typeface="Lora"/>
              </a:rPr>
              <a:t>MIT </a:t>
            </a:r>
            <a:r>
              <a:rPr lang="en-US" b="0" i="0" u="none" strike="noStrike" dirty="0">
                <a:solidFill>
                  <a:srgbClr val="3A3B41"/>
                </a:solidFill>
                <a:effectLst/>
                <a:latin typeface="inherit"/>
                <a:hlinkClick r:id="rId3"/>
              </a:rPr>
              <a:t>named </a:t>
            </a:r>
            <a:r>
              <a:rPr lang="en-US" b="0" i="0" u="none" strike="noStrike" dirty="0" err="1">
                <a:solidFill>
                  <a:srgbClr val="3A3B41"/>
                </a:solidFill>
                <a:effectLst/>
                <a:latin typeface="inherit"/>
                <a:hlinkClick r:id="rId3"/>
              </a:rPr>
              <a:t>Enlitic</a:t>
            </a:r>
            <a:r>
              <a:rPr lang="en-US" b="0" i="0" dirty="0">
                <a:solidFill>
                  <a:srgbClr val="3A3B41"/>
                </a:solidFill>
                <a:effectLst/>
                <a:latin typeface="Lora"/>
              </a:rPr>
              <a:t> the 5th smartest artificial intelligence company in the world, ranking above Facebook and Microsoft.</a:t>
            </a:r>
          </a:p>
        </p:txBody>
      </p:sp>
    </p:spTree>
    <p:extLst>
      <p:ext uri="{BB962C8B-B14F-4D97-AF65-F5344CB8AC3E}">
        <p14:creationId xmlns:p14="http://schemas.microsoft.com/office/powerpoint/2010/main" val="623511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136</TotalTime>
  <Words>1260</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Baskerville Old Face</vt:lpstr>
      <vt:lpstr>Calibri</vt:lpstr>
      <vt:lpstr>Calibri Light</vt:lpstr>
      <vt:lpstr>inherit</vt:lpstr>
      <vt:lpstr>Lora</vt:lpstr>
      <vt:lpstr>Montserrat</vt:lpstr>
      <vt:lpstr>Office Theme</vt:lpstr>
      <vt:lpstr>AI IN HEALTHCARE THAT WILL MAKE YOU FEEL BETTER ABOUT THE FUTURE</vt:lpstr>
      <vt:lpstr>How is AI contribute to medical health?</vt:lpstr>
      <vt:lpstr>PowerPoint Presentation</vt:lpstr>
      <vt:lpstr> AI APPLICATIONS IN HEALTHCARE </vt:lpstr>
      <vt:lpstr>There are six ways AI is reducing errors and saving lives.</vt:lpstr>
      <vt:lpstr>PATHAI  :MORE ACCURATE CANCER DIAGNOSIS WITH AI</vt:lpstr>
      <vt:lpstr>BUOY HEALTH</vt:lpstr>
      <vt:lpstr>PowerPoint Presentation</vt:lpstr>
      <vt:lpstr> ENLITIC AI DEEP LEARNING FOR ACTIONABLE INSIGHTS </vt:lpstr>
      <vt:lpstr>PowerPoint Presentation</vt:lpstr>
      <vt:lpstr> FREENOME EARLIER CANCER DETECTION WITH AI </vt:lpstr>
      <vt:lpstr>PowerPoint Presentation</vt:lpstr>
      <vt:lpstr>PowerPoint Presentation</vt:lpstr>
      <vt:lpstr>BIOXCEL THERAPEUTICS AI IN BIOPHARMACEUTICAL DEVELOPMENT </vt:lpstr>
      <vt:lpstr>BERG HEALTH TREATING RARE DISEASE WITH AI </vt:lpstr>
      <vt:lpstr>XTALPI AI, CLOUD-BASED DIGITAL DRUG DISCOVERY </vt:lpstr>
      <vt:lpstr>ATOMWISE NEURAL NETWORK FOR CLINICAL TRIALS </vt:lpstr>
      <vt:lpstr>DEEP GENOMICS FINDING BETTER CANDIDATES FOR DEVELOPMENTAL DRUGS </vt:lpstr>
      <vt:lpstr>BENEVOLENTAI DEEP LEARNING FOR TARGETED TREATMENT </vt:lpstr>
      <vt:lpstr>STREAMLINING PATIENT EXPERIENCE WITH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HEALTHCARE THAT WILL MAKE YOU FEEL BETTER ABOUT THE FUTURE</dc:title>
  <dc:creator>AHMED SHAYKHON</dc:creator>
  <cp:lastModifiedBy>AHMED SHAYKHON</cp:lastModifiedBy>
  <cp:revision>10</cp:revision>
  <dcterms:created xsi:type="dcterms:W3CDTF">2020-08-26T18:55:02Z</dcterms:created>
  <dcterms:modified xsi:type="dcterms:W3CDTF">2020-08-26T21:11:06Z</dcterms:modified>
</cp:coreProperties>
</file>