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24FD-A1E8-46C4-9C2E-B0FE2B8A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60D1-B199-4D33-8EDE-F668905FE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06C6-97CB-4B0D-8E78-F1DD36FC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AC65-0704-4DA6-BCBA-DC5B8A07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6A30-912F-4D39-982A-2A66FEF0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71D-6FE5-46FE-986B-5F34FD6D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D9AD2-5833-4B9F-970B-2ABB47AA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BEA8-6B50-48BB-B90E-7870D6A3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F68B-8048-4475-ACB5-4ADC55C2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D7E0-8588-4E4F-80A1-60562317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C1BFC-C564-473D-B754-5B9D04422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0DD78-9935-4B41-99CD-FBDD61C4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1A32-4050-4D63-95B8-D5B61C6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A518-8CAF-4F92-B7CE-80016A59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35E4-07A9-4D24-900F-2FC9F817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FF48-7AF0-4EAB-A38A-F09D6AC5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EBED-FFAF-46CC-81E8-97F856AA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298C-8699-4E10-A8F1-C6BF93FD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F9A5-1740-4970-A6B7-27C10F95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B040-815F-43FB-A248-A561AF19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571F-F11D-4BD9-8911-3A2442AC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5D775-D91C-4B97-B4DB-3936C20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34CE-2408-4110-8102-A2ABC91F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FA55-25AF-4C85-B4DE-2333D76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C9FF-B57C-4C14-8B24-DCD8619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818E-CE60-4B35-BCD9-8F541EBD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709D-2615-4331-8B55-D50B695F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3D0F-3754-435B-9244-76FAFACE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E8E-3171-4516-B576-108A68F0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D215-C52F-4291-B92C-357E0D29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BCE2-B55F-4A6D-B254-EF501F4F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27FD-B5FF-4429-B444-66A037F7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C6F1-1C15-4F08-87D5-64B73380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38DD-3590-41C8-9E2F-0C5D253A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64A43-FF77-4960-B565-8248A3806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6D620-2ECF-4D2B-BD13-A51A21ED6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E1F68-5DFB-4CD9-AD27-9F434EB1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89725-AEA9-4012-8FC5-9EDB02A8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C88FE-9FD0-418B-AE67-74F33773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48F-2F78-4AF2-9424-62B5CADA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344C0-873A-4746-B36D-2F2F5AB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6698-7D18-4121-9541-B179274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F64FA-8E90-40C6-90E6-A6755974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0ECB2-A6C2-40A9-BCB7-C386F62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801D-3EFE-4CDF-BE47-8F42E15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3545-1DA8-487B-8C2E-D9C6549B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5E11-6C26-4B65-B4F5-E60C28C3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418-B0C1-43A6-832B-2D34B1F2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D6AE7-CB6C-4DA3-8202-D1CF5670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B974-A107-4CC0-BFC9-15B3F4F1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1ED1-1D96-447E-A411-F36047D6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FB301-7381-4846-8AC6-DF82276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3456-9ACC-40A2-8999-8417149D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A7F49-7D60-4408-B1BE-BF6DBFE0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EFF4D-22B9-40F1-9CC5-79C5006A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8AEB-E010-412B-AAE8-A73515DC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B038-3ED5-4F5A-A56B-5107A0CD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A130-10DA-4454-B7F8-64EDE642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9CA74-F5D7-4E4E-8D3F-ECE6A748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79D5-639C-4B97-8B85-0758FC36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4666-3B3E-4E02-AC3A-55A767DEE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7E48-5403-490D-8043-3BD59AEBA9C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57F2-E6D3-4752-BA0F-AEE5734A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B194-6263-4DDA-85F2-E0976CD3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E0E1-1F43-4C43-918A-2791F2DC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ptran/cardiac-segmentation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748906/#:~:text=Through%20machine%20learning%20and%20big,death%20for%20heart%20disease%20patients." TargetMode="External"/><Relationship Id="rId4" Type="http://schemas.openxmlformats.org/officeDocument/2006/relationships/hyperlink" Target="https://www.groundai.com/project/a-fully-convolutional-neural-network-for-cardiac-segmentation-in-short-axis-mri/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Artificial Intelligence Will Change Medical Imaging | Imaging  Technology News">
            <a:extLst>
              <a:ext uri="{FF2B5EF4-FFF2-40B4-BE49-F238E27FC236}">
                <a16:creationId xmlns:a16="http://schemas.microsoft.com/office/drawing/2014/main" id="{D0CDF8A6-2C2A-4C1A-B059-C1FF874DC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13670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D30B-3DAD-4890-AF16-8EA423E3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5214937" cy="5735627"/>
          </a:xfrm>
        </p:spPr>
        <p:txBody>
          <a:bodyPr anchor="b">
            <a:noAutofit/>
          </a:bodyPr>
          <a:lstStyle/>
          <a:p>
            <a:pPr algn="l"/>
            <a:r>
              <a:rPr lang="en-US" sz="8000" b="0" i="0" dirty="0">
                <a:effectLst/>
                <a:latin typeface="Arial Black" panose="020B0A04020102020204" pitchFamily="34" charset="0"/>
              </a:rPr>
              <a:t>AI in Heart Diseases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43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E41A81-A79E-4F28-8D00-9E20014C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-249321"/>
            <a:ext cx="11307649" cy="73566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CAB56-A7E7-42BE-83AD-7196EEA1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617" y="-1"/>
            <a:ext cx="12587665" cy="71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759-CDBD-4BC4-BE9E-71F174FC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" y="365125"/>
            <a:ext cx="713489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</a:t>
            </a:r>
            <a:r>
              <a:rPr lang="en-US" b="0" i="0" dirty="0">
                <a:effectLst/>
                <a:latin typeface="Georgia" panose="02040502050405020303" pitchFamily="18" charset="0"/>
              </a:rPr>
              <a:t>esults of comparison study for analyzing the effectiveness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9E83-D9A0-4375-B18A-89E6C2F5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83" y="1825625"/>
            <a:ext cx="7035823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</a:t>
            </a:r>
            <a:r>
              <a:rPr lang="en-US" b="0" i="0" dirty="0">
                <a:effectLst/>
                <a:latin typeface="+mj-lt"/>
              </a:rPr>
              <a:t>llustrates our automated cardiac segmentation and disease diagnosis framework. The pipeline involves:</a:t>
            </a:r>
          </a:p>
          <a:p>
            <a:r>
              <a:rPr lang="en-US" b="0" i="0" dirty="0">
                <a:effectLst/>
                <a:latin typeface="+mj-lt"/>
              </a:rPr>
              <a:t>Fourier analysis and Circular Hough-Transform for Region of Interest (ROI) cropping.</a:t>
            </a:r>
          </a:p>
          <a:p>
            <a:r>
              <a:rPr lang="en-US" dirty="0">
                <a:latin typeface="+mj-lt"/>
              </a:rPr>
              <a:t>P</a:t>
            </a:r>
            <a:r>
              <a:rPr lang="en-US" b="0" i="0" dirty="0">
                <a:effectLst/>
                <a:latin typeface="+mj-lt"/>
              </a:rPr>
              <a:t>roposed network for cardiac structures segmentation.</a:t>
            </a:r>
          </a:p>
          <a:p>
            <a:r>
              <a:rPr lang="en-US" b="0" i="0" dirty="0">
                <a:effectLst/>
                <a:latin typeface="+mj-lt"/>
              </a:rPr>
              <a:t> An ensemble of classifiers for disease diagnosis based on features extracted from the segmentation.</a:t>
            </a:r>
            <a:endParaRPr lang="en-US" dirty="0">
              <a:latin typeface="+mj-lt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86F91F0-6B2B-4003-9368-5E6EBAA6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07" y="133350"/>
            <a:ext cx="416021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2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93D7-9C7C-47F2-9272-AABA5129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F41E-7C81-4D17-B0CC-6C1F323D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https://www.who.int/health-topics/cardiovascular-diseases/#tab=tab_1</a:t>
            </a:r>
            <a:endParaRPr lang="en-US" dirty="0"/>
          </a:p>
          <a:p>
            <a:r>
              <a:rPr lang="en-US" dirty="0">
                <a:hlinkClick r:id="rId3"/>
              </a:rPr>
              <a:t>https://github.com/vuptran/cardiac-segmentation</a:t>
            </a:r>
            <a:endParaRPr lang="en-US" dirty="0"/>
          </a:p>
          <a:p>
            <a:r>
              <a:rPr lang="en-US" dirty="0">
                <a:hlinkClick r:id="rId4"/>
              </a:rPr>
              <a:t>https://www.groundai.com/project/a-fully-convolutional-neural-network-for-cardiac-segmentation-in-short-axis-mri/3</a:t>
            </a:r>
            <a:endParaRPr lang="en-US" dirty="0"/>
          </a:p>
          <a:p>
            <a:r>
              <a:rPr lang="en-US" dirty="0">
                <a:hlinkClick r:id="rId5"/>
              </a:rPr>
              <a:t>https://www.ncbi.nlm.nih.gov/pmc/articles/PMC6748906/#:~:text=Through%20machine%20learning%20and%20big,death%20for%20heart%20disease%20patients.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415-6CFE-4A6B-9369-D7B9F49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-137152"/>
            <a:ext cx="10722735" cy="1325563"/>
          </a:xfrm>
        </p:spPr>
        <p:txBody>
          <a:bodyPr/>
          <a:lstStyle/>
          <a:p>
            <a:r>
              <a:rPr lang="en-US" b="1" dirty="0"/>
              <a:t>Cardiovascular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EE4F-5C8D-4292-AF24-40243B21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898341"/>
            <a:ext cx="11509419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Cardiovascular diseases are the number one cause of death globally, according to the World Health Organization.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aking an estimated 17.9 million lives each year.</a:t>
            </a:r>
          </a:p>
          <a:p>
            <a:r>
              <a:rPr lang="en-US" dirty="0">
                <a:latin typeface="+mj-lt"/>
              </a:rPr>
              <a:t>one third of these deaths occur prematurely in people under 70 years of age.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BFA25-21D8-4C89-92E7-F59D2516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23" y="2990850"/>
            <a:ext cx="9782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C83D-0C6E-4052-96B4-AE05C8B5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is deep learning helps in cardiac imaging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E28C-F4FB-4EBD-A2C8-34CE3768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200" dirty="0"/>
          </a:p>
          <a:p>
            <a:r>
              <a:rPr lang="en-US" sz="3200" dirty="0"/>
              <a:t>Deep learning can help to analyze </a:t>
            </a:r>
          </a:p>
          <a:p>
            <a:pPr marL="0" indent="0">
              <a:buNone/>
            </a:pPr>
            <a:r>
              <a:rPr lang="en-US" sz="3200" dirty="0"/>
              <a:t>coronary angiography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echocardiography and electrocardiogram (ECG). </a:t>
            </a:r>
          </a:p>
          <a:p>
            <a:endParaRPr lang="en-US" sz="3200" dirty="0"/>
          </a:p>
          <a:p>
            <a:r>
              <a:rPr lang="en-US" sz="3200" dirty="0"/>
              <a:t>identify coronary atherosclerotic plaques more accurately than clinicians.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5C7AE-A009-46E6-82DB-1F6AD6DE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28" y="1027906"/>
            <a:ext cx="4357572" cy="33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CAE3B3-A308-4925-BBFE-A3935E72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38" y="2694867"/>
            <a:ext cx="3433762" cy="4477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A204-039C-407E-9745-FFC84A2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Cardiac intervention has been the main treatment for cardiovascular disease in recent decades.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BB16-B8DE-4C6B-99A1-5B1BD0B4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can also be used to analyze echocardiographic images.</a:t>
            </a:r>
          </a:p>
          <a:p>
            <a:r>
              <a:rPr lang="en-US" dirty="0"/>
              <a:t>automatic measurement of the size of each chamber and assessment of left ventricular function.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can be used to assess structural diseases, </a:t>
            </a:r>
          </a:p>
          <a:p>
            <a:pPr marL="0" indent="0">
              <a:buNone/>
            </a:pPr>
            <a:r>
              <a:rPr lang="en-US" dirty="0"/>
              <a:t>   such as valvular disease, to help determine</a:t>
            </a:r>
          </a:p>
          <a:p>
            <a:pPr marL="0" indent="0">
              <a:buNone/>
            </a:pPr>
            <a:r>
              <a:rPr lang="en-US" dirty="0"/>
              <a:t>   the classification and staging of the disease.</a:t>
            </a:r>
          </a:p>
        </p:txBody>
      </p:sp>
    </p:spTree>
    <p:extLst>
      <p:ext uri="{BB962C8B-B14F-4D97-AF65-F5344CB8AC3E}">
        <p14:creationId xmlns:p14="http://schemas.microsoft.com/office/powerpoint/2010/main" val="1666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F08F-CEDB-47E3-A9EF-07A2882C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group of experiments uses artificial intelligence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96FA-1B2A-42F8-8C98-979DA288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/>
            <a:r>
              <a:rPr lang="en-US" dirty="0"/>
              <a:t>Rima Arnaout, an assistant professor at the University of California, San Francisco, built convolutional neural networks by using the </a:t>
            </a:r>
            <a:r>
              <a:rPr lang="en-US" dirty="0" err="1"/>
              <a:t>echocardiographies</a:t>
            </a:r>
            <a:r>
              <a:rPr lang="en-US" dirty="0"/>
              <a:t> of 267 randomized patients (age range: 20–96 years) between 2000 and 2017 from the university medical center. </a:t>
            </a:r>
          </a:p>
          <a:p>
            <a:pPr marL="0" indent="0" algn="justLow">
              <a:buNone/>
            </a:pPr>
            <a:endParaRPr lang="en-US" dirty="0"/>
          </a:p>
          <a:p>
            <a:pPr algn="justLow"/>
            <a:r>
              <a:rPr lang="en-US" dirty="0"/>
              <a:t>From the perspective, 223,000 images were divided into fifteen categories. Furthermore, this classification algorithm has outperformed the human cardiovascular physicians in the classification competition of cardiac ultrasound images.</a:t>
            </a:r>
          </a:p>
        </p:txBody>
      </p:sp>
    </p:spTree>
    <p:extLst>
      <p:ext uri="{BB962C8B-B14F-4D97-AF65-F5344CB8AC3E}">
        <p14:creationId xmlns:p14="http://schemas.microsoft.com/office/powerpoint/2010/main" val="35890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1C29-4F22-4522-97A1-1E7A198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group of experiments use artificial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2489-0096-4650-AAE7-6FE0C1A9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Another study from Samad, et al.</a:t>
            </a:r>
          </a:p>
          <a:p>
            <a:endParaRPr lang="en-US" sz="4000" dirty="0"/>
          </a:p>
          <a:p>
            <a:r>
              <a:rPr lang="en-US" dirty="0"/>
              <a:t>demonstrated that deep learning can predict survival with higher accuracy after analyzing echocardiography of multiple cases.</a:t>
            </a:r>
          </a:p>
          <a:p>
            <a:r>
              <a:rPr lang="en-US" dirty="0"/>
              <a:t>Other applications of AI in cardiac imaging analysis include intravascular ultrasound (for the detection of the border of the lumen and the media-adventitia)</a:t>
            </a:r>
          </a:p>
          <a:p>
            <a:r>
              <a:rPr lang="en-US" dirty="0"/>
              <a:t>optical coherence tomography (for the classification of the three layers of the coronary artery)</a:t>
            </a:r>
          </a:p>
        </p:txBody>
      </p:sp>
    </p:spTree>
    <p:extLst>
      <p:ext uri="{BB962C8B-B14F-4D97-AF65-F5344CB8AC3E}">
        <p14:creationId xmlns:p14="http://schemas.microsoft.com/office/powerpoint/2010/main" val="35719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F401-DEA4-406A-848A-53269123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group of experiments use artificial intelligence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2FE9-8664-4A18-9E73-4376776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cardiac single-photon emission computed tomography (for the diagnosis of myocardial ischemia.</a:t>
            </a:r>
          </a:p>
          <a:p>
            <a:r>
              <a:rPr lang="en-US" dirty="0"/>
              <a:t>the improvement of the diagnostic accuracy of myocardial perfusion imaging)</a:t>
            </a:r>
          </a:p>
          <a:p>
            <a:r>
              <a:rPr lang="en-US" dirty="0"/>
              <a:t>MRI (for the efficient and fast visualization of the cardiac segmentation in short-axis MRI).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BE6-82E7-453B-8ADA-1A9AB820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Baskerville"/>
              </a:rPr>
            </a:br>
            <a:br>
              <a:rPr lang="en-US" i="0" dirty="0">
                <a:effectLst/>
                <a:latin typeface="Baskerville"/>
              </a:rPr>
            </a:br>
            <a:r>
              <a:rPr lang="en-US" b="1" i="0" dirty="0">
                <a:effectLst/>
              </a:rPr>
              <a:t>A Fully Convolutional Neural Network for Cardiac Segmentation in Short-Axis MRI.</a:t>
            </a:r>
            <a:br>
              <a:rPr lang="en-US" i="0" dirty="0">
                <a:effectLst/>
                <a:latin typeface="Baskerville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46D6-3B5B-4357-A344-C7B6AB5A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effectLst/>
                <a:latin typeface="+mj-lt"/>
              </a:rPr>
              <a:t>We propose to tackle the problem of automated left and right ventricle segmentation through the application of a deep fully convolutional neural network architecture.</a:t>
            </a:r>
          </a:p>
          <a:p>
            <a:r>
              <a:rPr lang="en-US" i="0" dirty="0">
                <a:effectLst/>
                <a:latin typeface="+mj-lt"/>
              </a:rPr>
              <a:t>Our model is efficiently trained end-to-end in a single learning stage from whole-image inputs and ground truths to make inference at every pixel.</a:t>
            </a:r>
            <a:endParaRPr lang="en-US" dirty="0">
              <a:latin typeface="+mj-lt"/>
            </a:endParaRPr>
          </a:p>
          <a:p>
            <a:r>
              <a:rPr lang="en-US" i="0" dirty="0">
                <a:effectLst/>
                <a:latin typeface="+mj-lt"/>
              </a:rPr>
              <a:t>this is the first application of a fully convolutional neural network architecture for pixel-wise labeling in cardiac magnetic resonance imaging. </a:t>
            </a:r>
          </a:p>
          <a:p>
            <a:r>
              <a:rPr lang="en-US" i="0" dirty="0">
                <a:effectLst/>
                <a:latin typeface="+mj-lt"/>
              </a:rPr>
              <a:t>The models and code are available at https://github.com/vuptran/cardiac-segmentation.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2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3BE3-3DAD-4157-AC63-85CF21C2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Deep learning segmentation of major vessels in X-ray coronary angiography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A326-7746-472A-8D59-FE44B5CB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2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There are a number of open technical challenges in automated </a:t>
            </a:r>
            <a:r>
              <a:rPr lang="en-US" sz="4400" i="0" dirty="0">
                <a:effectLst/>
              </a:rPr>
              <a:t>left ventricle (LV) and right ventricle (RV) </a:t>
            </a:r>
            <a:r>
              <a:rPr lang="en-US" sz="4400" dirty="0"/>
              <a:t>segmentation </a:t>
            </a:r>
          </a:p>
          <a:p>
            <a:r>
              <a:rPr lang="en-US" sz="3200" dirty="0"/>
              <a:t>The overlap of pixel intensity distributions between cardiac objects and surrounding background structures.</a:t>
            </a:r>
          </a:p>
          <a:p>
            <a:endParaRPr lang="en-US" sz="3200" dirty="0"/>
          </a:p>
          <a:p>
            <a:r>
              <a:rPr lang="en-US" sz="3200" dirty="0"/>
              <a:t>The shape variability of the endocardial and epicardial contours across slices and phases;</a:t>
            </a:r>
          </a:p>
          <a:p>
            <a:endParaRPr lang="en-US" sz="3200" dirty="0"/>
          </a:p>
          <a:p>
            <a:r>
              <a:rPr lang="en-US" sz="3200" dirty="0"/>
              <a:t>Extreme imbalance in the number of pixels belonging to object class versus background;</a:t>
            </a:r>
          </a:p>
          <a:p>
            <a:endParaRPr lang="en-US" sz="3200" dirty="0"/>
          </a:p>
          <a:p>
            <a:r>
              <a:rPr lang="en-US" sz="3200" dirty="0"/>
              <a:t>Fuzzy boundary and edge information, especially in basal and apical slices;</a:t>
            </a:r>
          </a:p>
          <a:p>
            <a:endParaRPr lang="en-US" sz="3200" dirty="0"/>
          </a:p>
          <a:p>
            <a:r>
              <a:rPr lang="en-US" sz="3200" dirty="0"/>
              <a:t>Variability in cine MRI from different institutions, scanners, and populations;</a:t>
            </a:r>
          </a:p>
          <a:p>
            <a:endParaRPr lang="en-US" sz="3200" dirty="0"/>
          </a:p>
          <a:p>
            <a:r>
              <a:rPr lang="en-US" sz="3200" dirty="0"/>
              <a:t>Inherent noise associated with cine MRI.</a:t>
            </a:r>
          </a:p>
        </p:txBody>
      </p:sp>
    </p:spTree>
    <p:extLst>
      <p:ext uri="{BB962C8B-B14F-4D97-AF65-F5344CB8AC3E}">
        <p14:creationId xmlns:p14="http://schemas.microsoft.com/office/powerpoint/2010/main" val="20287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 Black</vt:lpstr>
      <vt:lpstr>Baskerville</vt:lpstr>
      <vt:lpstr>Calibri</vt:lpstr>
      <vt:lpstr>Calibri Light</vt:lpstr>
      <vt:lpstr>Georgia</vt:lpstr>
      <vt:lpstr>Office Theme</vt:lpstr>
      <vt:lpstr>AI in Heart Diseases</vt:lpstr>
      <vt:lpstr>Cardiovascular diseases</vt:lpstr>
      <vt:lpstr>How is deep learning helps in cardiac imaging analysis</vt:lpstr>
      <vt:lpstr>Cardiac intervention has been the main treatment for cardiovascular disease in recent decades.</vt:lpstr>
      <vt:lpstr>A group of experiments uses artificial intelligence  </vt:lpstr>
      <vt:lpstr>A group of experiments use artificial intelligence </vt:lpstr>
      <vt:lpstr>A group of experiments use artificial intelligence </vt:lpstr>
      <vt:lpstr>  A Fully Convolutional Neural Network for Cardiac Segmentation in Short-Axis MRI.  </vt:lpstr>
      <vt:lpstr>Deep learning segmentation of major vessels in X-ray coronary angiography</vt:lpstr>
      <vt:lpstr>PowerPoint Presentation</vt:lpstr>
      <vt:lpstr>Results of comparison study for analyzing the effectiveness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Heart Diseases</dc:title>
  <dc:creator>AHMED SHAYKHON</dc:creator>
  <cp:lastModifiedBy>AHMED SHAYKHON</cp:lastModifiedBy>
  <cp:revision>13</cp:revision>
  <dcterms:created xsi:type="dcterms:W3CDTF">2020-09-03T12:08:02Z</dcterms:created>
  <dcterms:modified xsi:type="dcterms:W3CDTF">2020-09-03T15:31:41Z</dcterms:modified>
</cp:coreProperties>
</file>