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96" r:id="rId3"/>
    <p:sldId id="262" r:id="rId4"/>
    <p:sldId id="263" r:id="rId5"/>
    <p:sldId id="298" r:id="rId6"/>
    <p:sldId id="314" r:id="rId7"/>
    <p:sldId id="264" r:id="rId8"/>
    <p:sldId id="265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6" r:id="rId18"/>
    <p:sldId id="312" r:id="rId19"/>
    <p:sldId id="308" r:id="rId20"/>
    <p:sldId id="317" r:id="rId21"/>
    <p:sldId id="309" r:id="rId22"/>
    <p:sldId id="310" r:id="rId23"/>
    <p:sldId id="311" r:id="rId24"/>
    <p:sldId id="313" r:id="rId25"/>
    <p:sldId id="278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867288512780511E-2"/>
          <c:y val="9.7060838692209092E-2"/>
          <c:w val="0.94616916830708664"/>
          <c:h val="0.752081831195753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Rouge 1</c:v>
                </c:pt>
                <c:pt idx="1">
                  <c:v>Rouge 2</c:v>
                </c:pt>
                <c:pt idx="2">
                  <c:v>Rouge 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 formatCode="0.00%">
                  <c:v>0.55500000000000005</c:v>
                </c:pt>
                <c:pt idx="1">
                  <c:v>0.44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8-472D-9C3D-FF8A1433D9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Rouge 1</c:v>
                </c:pt>
                <c:pt idx="1">
                  <c:v>Rouge 2</c:v>
                </c:pt>
                <c:pt idx="2">
                  <c:v>Rouge l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0.65500000000000003</c:v>
                </c:pt>
                <c:pt idx="1">
                  <c:v>0.54200000000000004</c:v>
                </c:pt>
                <c:pt idx="2" formatCode="0%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28-472D-9C3D-FF8A1433D9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Rouge 1</c:v>
                </c:pt>
                <c:pt idx="1">
                  <c:v>Rouge 2</c:v>
                </c:pt>
                <c:pt idx="2">
                  <c:v>Rouge l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 formatCode="0%">
                  <c:v>0.6</c:v>
                </c:pt>
                <c:pt idx="1">
                  <c:v>0.48499999999999999</c:v>
                </c:pt>
                <c:pt idx="2" formatCode="0%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28-472D-9C3D-FF8A1433D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688239"/>
        <c:axId val="1100262655"/>
      </c:barChart>
      <c:catAx>
        <c:axId val="126968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262655"/>
        <c:crosses val="autoZero"/>
        <c:auto val="1"/>
        <c:lblAlgn val="ctr"/>
        <c:lblOffset val="100"/>
        <c:noMultiLvlLbl val="0"/>
      </c:catAx>
      <c:valAx>
        <c:axId val="110026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68823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2828455557564634"/>
          <c:y val="0.93634298270376859"/>
          <c:w val="0.32210730245653912"/>
          <c:h val="6.3657017296231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87919857475461E-2"/>
          <c:y val="4.9348617675275992E-2"/>
          <c:w val="0.89811077516283122"/>
          <c:h val="0.72783693351575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ISRI</c:v>
                </c:pt>
                <c:pt idx="1">
                  <c:v>Khoja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64.69</c:v>
                </c:pt>
                <c:pt idx="1">
                  <c:v>65.27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4-4778-B311-5EBA0C4B2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ISRI</c:v>
                </c:pt>
                <c:pt idx="1">
                  <c:v>Khoja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41.49</c:v>
                </c:pt>
                <c:pt idx="1">
                  <c:v>41.67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34-4778-B311-5EBA0C4B2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ISRI</c:v>
                </c:pt>
                <c:pt idx="1">
                  <c:v>Khoja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50.39</c:v>
                </c:pt>
                <c:pt idx="1">
                  <c:v>50.64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34-4778-B311-5EBA0C4B22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50859727"/>
        <c:axId val="1206006399"/>
      </c:barChart>
      <c:catAx>
        <c:axId val="85085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006399"/>
        <c:crosses val="autoZero"/>
        <c:auto val="1"/>
        <c:lblAlgn val="ctr"/>
        <c:lblOffset val="100"/>
        <c:noMultiLvlLbl val="0"/>
      </c:catAx>
      <c:valAx>
        <c:axId val="120600639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085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5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6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6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16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71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001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88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209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28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3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31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99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33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1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7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186/s40537-020-00386-7#auth-Said-Desouk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ink.springer.com/article/10.1186/s40537-020-00386-7#article-info" TargetMode="External"/><Relationship Id="rId4" Type="http://schemas.openxmlformats.org/officeDocument/2006/relationships/hyperlink" Target="https://link.springer.com/article/10.1186/s40537-020-00386-7#auth-Molham-Al_Maleh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Arabic Text Summarization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1" y="1395304"/>
            <a:ext cx="4059599" cy="256709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Stemming:</a:t>
            </a:r>
          </a:p>
          <a:p>
            <a:pPr marL="114300" indent="0">
              <a:spcBef>
                <a:spcPts val="100"/>
              </a:spcBef>
              <a:buNone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</a:t>
            </a:r>
            <a:r>
              <a:rPr lang="en-US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ISRI Stemmer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spcBef>
                <a:spcPts val="100"/>
              </a:spcBef>
              <a:buFont typeface="+mj-lt"/>
              <a:buAutoNum type="romanUcPeriod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possible prefix </a:t>
            </a:r>
          </a:p>
          <a:p>
            <a:pPr marL="857250" lvl="1" indent="-400050">
              <a:spcBef>
                <a:spcPts val="100"/>
              </a:spcBef>
              <a:buFont typeface="+mj-lt"/>
              <a:buAutoNum type="romanUcPeriod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remaining words to a group of patterns.</a:t>
            </a:r>
          </a:p>
          <a:p>
            <a:pPr marL="857250" lvl="1" indent="-400050">
              <a:spcBef>
                <a:spcPts val="100"/>
              </a:spcBef>
              <a:buFont typeface="+mj-lt"/>
              <a:buAutoNum type="romanUcPeriod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possible matches within group of patterns</a:t>
            </a:r>
          </a:p>
          <a:p>
            <a:pPr marL="857250" lvl="1" indent="-400050">
              <a:spcBef>
                <a:spcPts val="100"/>
              </a:spcBef>
              <a:buFont typeface="+mj-lt"/>
              <a:buAutoNum type="romanUcPeriod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suffix</a:t>
            </a:r>
          </a:p>
          <a:p>
            <a:pPr marL="857250" lvl="1" indent="-400050">
              <a:spcBef>
                <a:spcPts val="100"/>
              </a:spcBef>
              <a:buFont typeface="+mj-lt"/>
              <a:buAutoNum type="romanUcPeriod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stem</a:t>
            </a:r>
          </a:p>
          <a:p>
            <a:pPr>
              <a:buFont typeface="+mj-lt"/>
              <a:buAutoNum type="romanUcPeriod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393943-BE8D-4014-BA3D-C4AC1B00301C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5312" y="1158912"/>
            <a:ext cx="3956431" cy="2232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2E5DC7-6DD8-4C27-857E-7FF1F558D1F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946" y="3422353"/>
            <a:ext cx="4378620" cy="158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1" name="Arrow: Bent 20">
            <a:extLst>
              <a:ext uri="{FF2B5EF4-FFF2-40B4-BE49-F238E27FC236}">
                <a16:creationId xmlns:a16="http://schemas.microsoft.com/office/drawing/2014/main" id="{34F1619F-E68D-4BD1-B3E0-772F99C59774}"/>
              </a:ext>
            </a:extLst>
          </p:cNvPr>
          <p:cNvSpPr/>
          <p:nvPr/>
        </p:nvSpPr>
        <p:spPr>
          <a:xfrm rot="10800000">
            <a:off x="6865566" y="3390970"/>
            <a:ext cx="1229231" cy="9456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3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1" y="1395304"/>
            <a:ext cx="4059599" cy="933029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analysis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Using 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qalsadi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+mj-lt"/>
              <a:buAutoNum type="romanUcPeriod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C44C4-0445-4B4D-B7A7-5A0E80C39762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969678"/>
            <a:ext cx="5882587" cy="2666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03AA748-74D3-4E04-9C82-89E31C9CF615}"/>
              </a:ext>
            </a:extLst>
          </p:cNvPr>
          <p:cNvSpPr/>
          <p:nvPr/>
        </p:nvSpPr>
        <p:spPr>
          <a:xfrm>
            <a:off x="780661" y="2464886"/>
            <a:ext cx="1626991" cy="12156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1" y="1386838"/>
            <a:ext cx="4173012" cy="496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 and building a graph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400050">
              <a:buFont typeface="+mj-lt"/>
              <a:buAutoNum type="alphaU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  <a:p>
            <a:pPr marL="5715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22913DBE-B628-4206-AB42-45B9D72444D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b="27953"/>
          <a:stretch/>
        </p:blipFill>
        <p:spPr>
          <a:xfrm>
            <a:off x="3040242" y="2039745"/>
            <a:ext cx="5172424" cy="225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331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207601" y="1386838"/>
            <a:ext cx="4173012" cy="49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Features extraction and building a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2C27E1-91DD-4C91-A251-E985505F7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1" y="2571750"/>
            <a:ext cx="4346647" cy="2268525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0543A731-043C-4B1B-B00C-5BD335A9D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435"/>
          <a:stretch/>
        </p:blipFill>
        <p:spPr>
          <a:xfrm>
            <a:off x="4885266" y="1843050"/>
            <a:ext cx="4173011" cy="13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207601" y="1386838"/>
            <a:ext cx="4173012" cy="5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Modified Page Rank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F91F61-9B52-41B3-BF05-5B78C4B6567B}"/>
              </a:ext>
            </a:extLst>
          </p:cNvPr>
          <p:cNvSpPr/>
          <p:nvPr/>
        </p:nvSpPr>
        <p:spPr>
          <a:xfrm>
            <a:off x="4474465" y="1454571"/>
            <a:ext cx="4461933" cy="2423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E740A9-E605-47C4-B83E-2538D2A44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5" y="1917679"/>
            <a:ext cx="4461933" cy="16370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5C10E-2B35-420B-93C9-F31C8A32D22A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" y="3931985"/>
            <a:ext cx="6844800" cy="1211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7152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207601" y="1463529"/>
            <a:ext cx="4173012" cy="5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Summery extraction</a:t>
            </a:r>
          </a:p>
          <a:p>
            <a:endParaRPr lang="en-US" dirty="0"/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49CE54-BAF4-44CF-9679-7EA8E7BFDBA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67" y="1353460"/>
            <a:ext cx="5651200" cy="305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B8CEB1-57C4-45BF-9469-E3A51B252C1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" y="2169907"/>
            <a:ext cx="3438774" cy="2973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419C8612-FB39-D58E-4D80-66E1807DFCB5}"/>
              </a:ext>
            </a:extLst>
          </p:cNvPr>
          <p:cNvSpPr/>
          <p:nvPr/>
        </p:nvSpPr>
        <p:spPr>
          <a:xfrm rot="10800000">
            <a:off x="3563878" y="4218116"/>
            <a:ext cx="1229231" cy="5871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207600" y="1463529"/>
            <a:ext cx="7539399" cy="3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Essex Arabic Summaries Corpus (EASC) It consists of 153 documents.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document has five corresponding summaries written by human experts.</a:t>
            </a:r>
          </a:p>
          <a:p>
            <a:endParaRPr lang="en-US" dirty="0"/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9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114468" y="1386838"/>
            <a:ext cx="4173012" cy="5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Summery Evaluation</a:t>
            </a:r>
          </a:p>
          <a:p>
            <a:endParaRPr lang="en-US" dirty="0"/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D6425C3-FD20-4B0A-9A02-2512A5EA3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637929"/>
              </p:ext>
            </p:extLst>
          </p:nvPr>
        </p:nvGraphicFramePr>
        <p:xfrm>
          <a:off x="207602" y="1774587"/>
          <a:ext cx="7742600" cy="317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98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207601" y="1463529"/>
            <a:ext cx="2823466" cy="5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Title</a:t>
            </a:r>
          </a:p>
          <a:p>
            <a:endParaRPr lang="en-US" dirty="0"/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49CE54-BAF4-44CF-9679-7EA8E7BFDBA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67" y="1353460"/>
            <a:ext cx="5651200" cy="305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419C8612-FB39-D58E-4D80-66E1807DFCB5}"/>
              </a:ext>
            </a:extLst>
          </p:cNvPr>
          <p:cNvSpPr/>
          <p:nvPr/>
        </p:nvSpPr>
        <p:spPr>
          <a:xfrm rot="5400000" flipV="1">
            <a:off x="2530752" y="3319089"/>
            <a:ext cx="1229231" cy="50105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393B66-AAFA-9CED-19C0-10D22CB20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0" y="2163372"/>
            <a:ext cx="3378333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681B4-19BB-FD20-5A1D-CF60654A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01" y="4260924"/>
            <a:ext cx="653506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E18222B-773A-0505-5DB3-3D0CEB4C4123}"/>
              </a:ext>
            </a:extLst>
          </p:cNvPr>
          <p:cNvSpPr txBox="1">
            <a:spLocks/>
          </p:cNvSpPr>
          <p:nvPr/>
        </p:nvSpPr>
        <p:spPr>
          <a:xfrm>
            <a:off x="207600" y="1463530"/>
            <a:ext cx="7539399" cy="66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ISRI Stemmer instead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Khoja Stemmer:</a:t>
            </a:r>
            <a:endParaRPr lang="en-US" dirty="0"/>
          </a:p>
          <a:p>
            <a:pPr marL="2343150" lvl="4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time </a:t>
            </a:r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511A212-719C-08AA-9F6B-E1A052758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611884"/>
              </p:ext>
            </p:extLst>
          </p:nvPr>
        </p:nvGraphicFramePr>
        <p:xfrm>
          <a:off x="861393" y="2433145"/>
          <a:ext cx="6866467" cy="220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2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49C5E-8AC0-446F-8EBA-3DF5AF9B0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10" name="Google Shape;376;p25">
            <a:extLst>
              <a:ext uri="{FF2B5EF4-FFF2-40B4-BE49-F238E27FC236}">
                <a16:creationId xmlns:a16="http://schemas.microsoft.com/office/drawing/2014/main" id="{1F9A78C5-38DF-46F0-B01F-464414E406CB}"/>
              </a:ext>
            </a:extLst>
          </p:cNvPr>
          <p:cNvGrpSpPr/>
          <p:nvPr/>
        </p:nvGrpSpPr>
        <p:grpSpPr>
          <a:xfrm>
            <a:off x="549736" y="191400"/>
            <a:ext cx="8044527" cy="4118329"/>
            <a:chOff x="185742" y="1287960"/>
            <a:chExt cx="8044527" cy="2067200"/>
          </a:xfrm>
        </p:grpSpPr>
        <p:sp>
          <p:nvSpPr>
            <p:cNvPr id="11" name="Google Shape;377;p25">
              <a:extLst>
                <a:ext uri="{FF2B5EF4-FFF2-40B4-BE49-F238E27FC236}">
                  <a16:creationId xmlns:a16="http://schemas.microsoft.com/office/drawing/2014/main" id="{C4764CDC-9421-4D0B-80FB-1E86FC2ED106}"/>
                </a:ext>
              </a:extLst>
            </p:cNvPr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378;p25">
              <a:extLst>
                <a:ext uri="{FF2B5EF4-FFF2-40B4-BE49-F238E27FC236}">
                  <a16:creationId xmlns:a16="http://schemas.microsoft.com/office/drawing/2014/main" id="{3320F609-8648-454C-9B5A-DE99FCB9CB18}"/>
                </a:ext>
              </a:extLst>
            </p:cNvPr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" name="Google Shape;379;p25">
              <a:extLst>
                <a:ext uri="{FF2B5EF4-FFF2-40B4-BE49-F238E27FC236}">
                  <a16:creationId xmlns:a16="http://schemas.microsoft.com/office/drawing/2014/main" id="{3E908621-E194-44DA-BCC7-1D85C50F30D3}"/>
                </a:ext>
              </a:extLst>
            </p:cNvPr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" name="Google Shape;380;p25">
              <a:extLst>
                <a:ext uri="{FF2B5EF4-FFF2-40B4-BE49-F238E27FC236}">
                  <a16:creationId xmlns:a16="http://schemas.microsoft.com/office/drawing/2014/main" id="{8D89A93F-8FBC-4F69-B396-E3C82C61A98A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" name="Google Shape;381;p25">
              <a:extLst>
                <a:ext uri="{FF2B5EF4-FFF2-40B4-BE49-F238E27FC236}">
                  <a16:creationId xmlns:a16="http://schemas.microsoft.com/office/drawing/2014/main" id="{F536155E-2958-4696-BA1B-D68800ED2C28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0D8268-D3A6-4947-BC07-09F7263C6CFA}"/>
              </a:ext>
            </a:extLst>
          </p:cNvPr>
          <p:cNvSpPr txBox="1"/>
          <p:nvPr/>
        </p:nvSpPr>
        <p:spPr>
          <a:xfrm>
            <a:off x="2388781" y="1568841"/>
            <a:ext cx="462161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Mohamed Mabrouk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Youmna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3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Tools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3316" y="2094555"/>
            <a:ext cx="2649730" cy="1381443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DAA73B-FF64-4604-3C63-70C2CC081EB9}"/>
              </a:ext>
            </a:extLst>
          </p:cNvPr>
          <p:cNvSpPr/>
          <p:nvPr/>
        </p:nvSpPr>
        <p:spPr>
          <a:xfrm>
            <a:off x="125888" y="1539647"/>
            <a:ext cx="2874764" cy="2810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Bootstrap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BE679-DBC7-13AE-FE84-BB90B629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92" y="1413176"/>
            <a:ext cx="5680528" cy="27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2" y="1395304"/>
            <a:ext cx="4173012" cy="496829"/>
          </a:xfrm>
        </p:spPr>
        <p:txBody>
          <a:bodyPr/>
          <a:lstStyle/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400050">
              <a:buFont typeface="+mj-lt"/>
              <a:buAutoNum type="romanU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video5911407817289371406">
            <a:hlinkClick r:id="" action="ppaction://media"/>
            <a:extLst>
              <a:ext uri="{FF2B5EF4-FFF2-40B4-BE49-F238E27FC236}">
                <a16:creationId xmlns:a16="http://schemas.microsoft.com/office/drawing/2014/main" id="{F5C930FC-16D5-BAB0-58DE-6DCF86EED9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887" y="1158912"/>
            <a:ext cx="7654846" cy="36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E0E36-18C9-F578-ED08-480B073E7E5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2465" y="1451943"/>
            <a:ext cx="8586002" cy="2709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Arabic language is considered one of the strongest and most difficult languages.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system saves time for Arabic users and make it easier for them to summary any Arabic text.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Modified PageRank algorithm was used to extract the summary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Rank algorithm returns better results than the methods created before it.</a:t>
            </a:r>
            <a:endParaRPr lang="en-US" sz="16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6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E0E36-18C9-F578-ED08-480B073E7E5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2465" y="1451943"/>
            <a:ext cx="8586002" cy="2709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Summarize the videos and audio recordings.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 the summary text to any other language.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 voice to the system to read the summary text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E0E36-18C9-F578-ED08-480B073E7E5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2465" y="1451943"/>
            <a:ext cx="8586002" cy="2982074"/>
          </a:xfrm>
        </p:spPr>
        <p:txBody>
          <a:bodyPr/>
          <a:lstStyle/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Hani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Alghanem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Rashan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Ajamiah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.(December 2020). Arabic text summarization approaches: A comparison study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Lamees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MahmoudAl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Qassem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DiWang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ZaidAl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Mahmoud,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HassanBarada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AhmadAl-Rubaie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Nawaf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I.Almoosa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(5 November 2017.). Automatic Arabic summarization: A survey of methodologies and systems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Reda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Elbarougya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Gamal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Beherya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Khatibb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.( July 2020). Extractive Arabic Text Summarization Using Modified PageRank Algorithm.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Qasem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Al-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Radaideh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Dareen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Bataineh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(March 2018). A Hybrid Approach for Arabic Text Summarization Using Domain Knowledge and Genetic Algorithms.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Said </a:t>
            </a:r>
            <a:r>
              <a:rPr lang="en-US" sz="12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Desouki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Molham</a:t>
            </a:r>
            <a:r>
              <a:rPr lang="en-US" sz="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Al-</a:t>
            </a:r>
            <a:r>
              <a:rPr lang="en-US" sz="12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Maleh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 </a:t>
            </a:r>
            <a:r>
              <a:rPr lang="en-US" sz="1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December 2020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Arabic text summarization using deep learning approach.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[6]Hassan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M.Najadat,Ismail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I.Hmeidi,Mohammed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N.AL-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Kabi,Maysa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Mahmoud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Issa,(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Febraury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2016).Automatic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KeyPhrase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Extractor from Arabic Documents.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[7]Aqil Azmi, Nouf I.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Altmami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 November 2018). An abstractive Arabic text summarizer with user-controlled granularity.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132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28678" y="912289"/>
            <a:ext cx="5776398" cy="1639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  <a:endParaRPr sz="4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18B0-8A61-4B54-86D3-5475B17405A1}"/>
              </a:ext>
            </a:extLst>
          </p:cNvPr>
          <p:cNvSpPr txBox="1"/>
          <p:nvPr/>
        </p:nvSpPr>
        <p:spPr>
          <a:xfrm>
            <a:off x="553129" y="2317897"/>
            <a:ext cx="4493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 Ashraf Mostafa Selim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Omnia Ayman Mohamed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Lujain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Elsayed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Mohamed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Elsayed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text Summarization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in NLP field.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the numbers of the Arabic webpages.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Content Placeholder 7">
            <a:extLst>
              <a:ext uri="{FF2B5EF4-FFF2-40B4-BE49-F238E27FC236}">
                <a16:creationId xmlns:a16="http://schemas.microsoft.com/office/drawing/2014/main" id="{362E33D9-B379-48E3-9392-9D131624E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07" y="1369887"/>
            <a:ext cx="4210493" cy="305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977306" y="1502546"/>
            <a:ext cx="6640693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Arabic language libraries.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Arabic language has a complex morphological structure.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Arabic makes morphological analysis such as stemming a very complex task.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pieces of Research in NLP for Latin languages compared to the Arabic language, especially in the summarization field.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28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42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977306" y="1502545"/>
            <a:ext cx="6640693" cy="2941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 more  than  350  million  Arabic  speakers  in  the 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massive increase of online documents.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time.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much work has been done for Arabic summarization.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sz="28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5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1" y="1395304"/>
            <a:ext cx="7295741" cy="1882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application for Arabic text summarization which will: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short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most important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Title from the original text.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970ECE-3E96-4E9D-9D86-A352314F5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9" t="11329" r="14840" b="15063"/>
          <a:stretch/>
        </p:blipFill>
        <p:spPr>
          <a:xfrm>
            <a:off x="237754" y="3303774"/>
            <a:ext cx="6744720" cy="1648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2" name="Google Shape;288;p19">
            <a:extLst>
              <a:ext uri="{FF2B5EF4-FFF2-40B4-BE49-F238E27FC236}">
                <a16:creationId xmlns:a16="http://schemas.microsoft.com/office/drawing/2014/main" id="{E9637BB5-E420-6E3D-46B7-DE205E2ACD63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3" name="Google Shape;289;p19">
              <a:extLst>
                <a:ext uri="{FF2B5EF4-FFF2-40B4-BE49-F238E27FC236}">
                  <a16:creationId xmlns:a16="http://schemas.microsoft.com/office/drawing/2014/main" id="{FF8CF599-E1C0-44EB-2057-4A0DBEE6E0B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0;p19">
              <a:extLst>
                <a:ext uri="{FF2B5EF4-FFF2-40B4-BE49-F238E27FC236}">
                  <a16:creationId xmlns:a16="http://schemas.microsoft.com/office/drawing/2014/main" id="{28D54A7D-E07B-D51F-2742-CBBCCE4CD50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;p19">
              <a:extLst>
                <a:ext uri="{FF2B5EF4-FFF2-40B4-BE49-F238E27FC236}">
                  <a16:creationId xmlns:a16="http://schemas.microsoft.com/office/drawing/2014/main" id="{05D4BB63-B817-6FCB-A3FD-17E6DFC843E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2;p19">
              <a:extLst>
                <a:ext uri="{FF2B5EF4-FFF2-40B4-BE49-F238E27FC236}">
                  <a16:creationId xmlns:a16="http://schemas.microsoft.com/office/drawing/2014/main" id="{F9141A05-C1C7-0B94-ACB4-B7F6A0509091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3;p19">
              <a:extLst>
                <a:ext uri="{FF2B5EF4-FFF2-40B4-BE49-F238E27FC236}">
                  <a16:creationId xmlns:a16="http://schemas.microsoft.com/office/drawing/2014/main" id="{1DB8FE2A-7F4E-6F44-E46B-8B7905BFC284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4;p19">
              <a:extLst>
                <a:ext uri="{FF2B5EF4-FFF2-40B4-BE49-F238E27FC236}">
                  <a16:creationId xmlns:a16="http://schemas.microsoft.com/office/drawing/2014/main" id="{8FC9B3E7-7605-A663-3B38-F11794ABBF9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5;p19">
              <a:extLst>
                <a:ext uri="{FF2B5EF4-FFF2-40B4-BE49-F238E27FC236}">
                  <a16:creationId xmlns:a16="http://schemas.microsoft.com/office/drawing/2014/main" id="{70CD0875-FECB-48E0-CF7A-746C2468BC9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86DB3AE8-1A58-4AB6-AACA-58B55AA8433E}"/>
              </a:ext>
            </a:extLst>
          </p:cNvPr>
          <p:cNvSpPr/>
          <p:nvPr/>
        </p:nvSpPr>
        <p:spPr>
          <a:xfrm>
            <a:off x="575416" y="1460244"/>
            <a:ext cx="1286070" cy="430567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FC8ADAD4-E9D3-46C7-9CF9-D5A5B8F8516E}"/>
              </a:ext>
            </a:extLst>
          </p:cNvPr>
          <p:cNvSpPr/>
          <p:nvPr/>
        </p:nvSpPr>
        <p:spPr>
          <a:xfrm>
            <a:off x="28435" y="1672856"/>
            <a:ext cx="502240" cy="1672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215DE2-4CED-4719-BF6F-90D0215AFA7A}"/>
              </a:ext>
            </a:extLst>
          </p:cNvPr>
          <p:cNvSpPr/>
          <p:nvPr/>
        </p:nvSpPr>
        <p:spPr>
          <a:xfrm>
            <a:off x="492093" y="3122411"/>
            <a:ext cx="1840637" cy="35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5326F46-DDB9-4465-830B-1EBFE5DCFD02}"/>
              </a:ext>
            </a:extLst>
          </p:cNvPr>
          <p:cNvSpPr/>
          <p:nvPr/>
        </p:nvSpPr>
        <p:spPr>
          <a:xfrm flipV="1">
            <a:off x="2332377" y="3212748"/>
            <a:ext cx="982863" cy="20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238150-C010-439B-A555-0FFD2D2CB615}"/>
              </a:ext>
            </a:extLst>
          </p:cNvPr>
          <p:cNvSpPr/>
          <p:nvPr/>
        </p:nvSpPr>
        <p:spPr>
          <a:xfrm>
            <a:off x="3315240" y="3034544"/>
            <a:ext cx="1801702" cy="53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926A40B3-8931-428E-AA92-6C90CF68754A}"/>
              </a:ext>
            </a:extLst>
          </p:cNvPr>
          <p:cNvSpPr/>
          <p:nvPr/>
        </p:nvSpPr>
        <p:spPr>
          <a:xfrm>
            <a:off x="3887151" y="1919818"/>
            <a:ext cx="223883" cy="1114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D9CAFD-E354-41D6-963B-0974CA213CF5}"/>
              </a:ext>
            </a:extLst>
          </p:cNvPr>
          <p:cNvSpPr/>
          <p:nvPr/>
        </p:nvSpPr>
        <p:spPr>
          <a:xfrm>
            <a:off x="3044742" y="1460244"/>
            <a:ext cx="1908699" cy="45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graph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212DA3-884E-4EDC-80C9-C4675425D8E1}"/>
              </a:ext>
            </a:extLst>
          </p:cNvPr>
          <p:cNvSpPr/>
          <p:nvPr/>
        </p:nvSpPr>
        <p:spPr>
          <a:xfrm>
            <a:off x="6622674" y="1372857"/>
            <a:ext cx="1990651" cy="53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Modified PageRank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1C84C0-1F39-4CEA-B814-FCD4989386FA}"/>
              </a:ext>
            </a:extLst>
          </p:cNvPr>
          <p:cNvSpPr/>
          <p:nvPr/>
        </p:nvSpPr>
        <p:spPr>
          <a:xfrm>
            <a:off x="6496022" y="2122555"/>
            <a:ext cx="2243954" cy="46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extraction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36D319-429B-4104-BD92-899DBC9D7D98}"/>
              </a:ext>
            </a:extLst>
          </p:cNvPr>
          <p:cNvSpPr/>
          <p:nvPr/>
        </p:nvSpPr>
        <p:spPr>
          <a:xfrm>
            <a:off x="6355109" y="2825239"/>
            <a:ext cx="252578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67B2DD8D-0EFB-48AC-BE65-80C0C9624C96}"/>
              </a:ext>
            </a:extLst>
          </p:cNvPr>
          <p:cNvSpPr/>
          <p:nvPr/>
        </p:nvSpPr>
        <p:spPr>
          <a:xfrm>
            <a:off x="6944715" y="3751785"/>
            <a:ext cx="1346568" cy="535217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9DCD60D-7F32-455C-9E16-B1807410D799}"/>
              </a:ext>
            </a:extLst>
          </p:cNvPr>
          <p:cNvSpPr/>
          <p:nvPr/>
        </p:nvSpPr>
        <p:spPr>
          <a:xfrm flipV="1">
            <a:off x="4953441" y="1591026"/>
            <a:ext cx="1669233" cy="166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B4B277F-A67F-44F3-95B5-BB0A4D7401DC}"/>
              </a:ext>
            </a:extLst>
          </p:cNvPr>
          <p:cNvSpPr/>
          <p:nvPr/>
        </p:nvSpPr>
        <p:spPr>
          <a:xfrm>
            <a:off x="7519685" y="1924771"/>
            <a:ext cx="211903" cy="20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B4B277F-A67F-44F3-95B5-BB0A4D7401DC}"/>
              </a:ext>
            </a:extLst>
          </p:cNvPr>
          <p:cNvSpPr/>
          <p:nvPr/>
        </p:nvSpPr>
        <p:spPr>
          <a:xfrm>
            <a:off x="7519685" y="2622028"/>
            <a:ext cx="211903" cy="20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2B4B277F-A67F-44F3-95B5-BB0A4D7401DC}"/>
              </a:ext>
            </a:extLst>
          </p:cNvPr>
          <p:cNvSpPr/>
          <p:nvPr/>
        </p:nvSpPr>
        <p:spPr>
          <a:xfrm>
            <a:off x="7519685" y="3439309"/>
            <a:ext cx="211903" cy="299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80A2A1-1344-1F74-BD99-DB07DF8F5370}"/>
              </a:ext>
            </a:extLst>
          </p:cNvPr>
          <p:cNvSpPr/>
          <p:nvPr/>
        </p:nvSpPr>
        <p:spPr>
          <a:xfrm>
            <a:off x="492093" y="3814851"/>
            <a:ext cx="1990651" cy="53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AKEA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E57E0CCF-7B54-D47E-3809-3879C2F712E3}"/>
              </a:ext>
            </a:extLst>
          </p:cNvPr>
          <p:cNvSpPr/>
          <p:nvPr/>
        </p:nvSpPr>
        <p:spPr>
          <a:xfrm>
            <a:off x="739127" y="4636500"/>
            <a:ext cx="1346568" cy="379916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Title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4A61385-FC48-4EC8-1D68-99559A6D1819}"/>
              </a:ext>
            </a:extLst>
          </p:cNvPr>
          <p:cNvSpPr/>
          <p:nvPr/>
        </p:nvSpPr>
        <p:spPr>
          <a:xfrm>
            <a:off x="1275514" y="4362429"/>
            <a:ext cx="211903" cy="274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3F96526-5013-D3E0-5B7A-E6B06830906E}"/>
              </a:ext>
            </a:extLst>
          </p:cNvPr>
          <p:cNvSpPr/>
          <p:nvPr/>
        </p:nvSpPr>
        <p:spPr>
          <a:xfrm>
            <a:off x="1275515" y="3503418"/>
            <a:ext cx="211903" cy="299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0661" y="39271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Description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D0A3-A077-4E58-4125-6D274BCA58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7601" y="1395304"/>
            <a:ext cx="2852259" cy="1687507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Preprocessing: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stop words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2F91CA-E2CF-4AAF-93D8-CF012DFC9DA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99" y="1158912"/>
            <a:ext cx="3237400" cy="2657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3D294934-241C-4ADC-8AFF-424FAA73C9CE}"/>
              </a:ext>
            </a:extLst>
          </p:cNvPr>
          <p:cNvSpPr/>
          <p:nvPr/>
        </p:nvSpPr>
        <p:spPr>
          <a:xfrm rot="10800000">
            <a:off x="5063067" y="3661443"/>
            <a:ext cx="1647316" cy="766200"/>
          </a:xfrm>
          <a:prstGeom prst="bentArrow">
            <a:avLst>
              <a:gd name="adj1" fmla="val 25000"/>
              <a:gd name="adj2" fmla="val 2389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6F797A-E197-4536-9BF1-44938F3EFEB1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" b="5745"/>
          <a:stretch>
            <a:fillRect/>
          </a:stretch>
        </p:blipFill>
        <p:spPr>
          <a:xfrm>
            <a:off x="181641" y="3087315"/>
            <a:ext cx="4881425" cy="191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0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656</Words>
  <Application>Microsoft Office PowerPoint</Application>
  <PresentationFormat>On-screen Show (16:9)</PresentationFormat>
  <Paragraphs>209</Paragraphs>
  <Slides>25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Wingdings</vt:lpstr>
      <vt:lpstr>Times New Roman</vt:lpstr>
      <vt:lpstr>Roboto Condensed</vt:lpstr>
      <vt:lpstr>Roboto Condensed Light</vt:lpstr>
      <vt:lpstr>Arvo</vt:lpstr>
      <vt:lpstr>Salerio template</vt:lpstr>
      <vt:lpstr>Arabic Text Summarization</vt:lpstr>
      <vt:lpstr>PowerPoint Presentation</vt:lpstr>
      <vt:lpstr>Team Member:</vt:lpstr>
      <vt:lpstr>Introduction</vt:lpstr>
      <vt:lpstr>Problem Definition</vt:lpstr>
      <vt:lpstr>Motivation</vt:lpstr>
      <vt:lpstr>Objective</vt:lpstr>
      <vt:lpstr>System Architecture</vt:lpstr>
      <vt:lpstr>Phases Description</vt:lpstr>
      <vt:lpstr>Phases Description</vt:lpstr>
      <vt:lpstr>Phases Description</vt:lpstr>
      <vt:lpstr>Phases Description</vt:lpstr>
      <vt:lpstr>Phases Description</vt:lpstr>
      <vt:lpstr>Phases Description</vt:lpstr>
      <vt:lpstr>Phases Description</vt:lpstr>
      <vt:lpstr>Dataset</vt:lpstr>
      <vt:lpstr>Phases Description</vt:lpstr>
      <vt:lpstr>Phases Description</vt:lpstr>
      <vt:lpstr>Experimental Results</vt:lpstr>
      <vt:lpstr>Website Tools</vt:lpstr>
      <vt:lpstr>Demo</vt:lpstr>
      <vt:lpstr>Conclusion and Future Work</vt:lpstr>
      <vt:lpstr>Conclusion and Future Work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Text Summarization</dc:title>
  <dc:creator>Dell</dc:creator>
  <cp:lastModifiedBy>Dell</cp:lastModifiedBy>
  <cp:revision>9</cp:revision>
  <dcterms:modified xsi:type="dcterms:W3CDTF">2022-07-03T23:26:13Z</dcterms:modified>
</cp:coreProperties>
</file>