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Lato Black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LatoBlack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0b596215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0b596215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0b596215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0b596215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0b596215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0b596215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0b596215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0b596215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0b596215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0b596215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0b596215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0b596215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0b596215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0b596215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0b596215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0b596215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0b596215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0b596215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0b596215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0b596215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0b59621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0b59621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0b596215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0b596215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0b596215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0b596215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0b596215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0b596215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0b596215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0b596215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0b596215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0b596215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0b596215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0b596215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0b596215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0b596215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0b596215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0b596215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0b596215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0b596215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0b596215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0b596215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0b596215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0b596215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0b596215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0b596215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0b596215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0b596215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0b596215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0b596215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b596215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0b596215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0b59621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0b59621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0b596215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0b596215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0b596215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0b596215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b596215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b596215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Arabic POS NetworkX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100" y="2333625"/>
            <a:ext cx="4024076" cy="25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HMM works(Populate Matrices)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8232300" cy="26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 For each sentence in the corpus: </a:t>
            </a:r>
            <a:endParaRPr sz="1500">
              <a:latin typeface="Lato Black"/>
              <a:ea typeface="Lato Black"/>
              <a:cs typeface="Lato Black"/>
              <a:sym typeface="Lato Black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 Extract the list of (word, tag) pairs.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Process Each Word-Tag Pair: </a:t>
            </a:r>
            <a:endParaRPr sz="1500">
              <a:latin typeface="Lato Black"/>
              <a:ea typeface="Lato Black"/>
              <a:cs typeface="Lato Black"/>
              <a:sym typeface="Lato Black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 If the word is the first in the sentence: </a:t>
            </a:r>
            <a:endParaRPr sz="1500"/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 Increment the initial probability count for the tag.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If the word is not the first in the sentence: </a:t>
            </a:r>
            <a:endParaRPr sz="1500"/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Update the transition count from the previous tag to the current tag.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Update the emission count for the current tag and word. 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HMM works(Normalize Matrices)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Normalize the A(</a:t>
            </a:r>
            <a:r>
              <a:rPr lang="en-GB" sz="1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Transition Probabilities</a:t>
            </a:r>
            <a:r>
              <a:rPr lang="en-GB" sz="1600"/>
              <a:t>) Matrix: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Convert transition counts to probabilities by dividing each row by its sum.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 Normalize the B(</a:t>
            </a:r>
            <a:r>
              <a:rPr lang="en-GB" sz="1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Emission Probabilities</a:t>
            </a:r>
            <a:r>
              <a:rPr lang="en-GB" sz="1600"/>
              <a:t>) Matrix: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Convert emission counts to probabilities by dividing each row by its sum.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3.	Normalize the π(</a:t>
            </a:r>
            <a:r>
              <a:rPr lang="en-GB" sz="1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Initial Probabilities) </a:t>
            </a:r>
            <a:r>
              <a:rPr lang="en-GB" sz="1600">
                <a:solidFill>
                  <a:srgbClr val="000000"/>
                </a:solidFill>
              </a:rPr>
              <a:t>Matrix: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Convert counts to probabilities by dividing each row by its sum.</a:t>
            </a:r>
            <a:r>
              <a:rPr lang="en-GB" sz="1600">
                <a:solidFill>
                  <a:srgbClr val="000000"/>
                </a:solidFill>
              </a:rPr>
              <a:t>	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"التكنولوجيا الحديثة مفيدة جداً. الأجهزة الجديدة مذهلة للغاية. البرامج التعليمية رائعة جداً. الإنترنت سريع جداً ومفيد للغاية. الهواتف الذكية مفيدة جداً."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Tags Founds</a:t>
            </a:r>
            <a:r>
              <a:rPr lang="en-GB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Noun.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Adj.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Noun_prop.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punc.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496063"/>
            <a:ext cx="59436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75" y="508275"/>
            <a:ext cx="59436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00" y="707150"/>
            <a:ext cx="5943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Viterbi </a:t>
            </a:r>
            <a:r>
              <a:rPr lang="en-GB"/>
              <a:t>Algorithm Works(Initialization)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Create a DP matrix (</a:t>
            </a:r>
            <a:r>
              <a:rPr lang="en-GB" sz="1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dp</a:t>
            </a:r>
            <a:r>
              <a:rPr lang="en-GB" sz="1600">
                <a:solidFill>
                  <a:srgbClr val="000000"/>
                </a:solidFill>
              </a:rPr>
              <a:t>) and a BP matrix (</a:t>
            </a:r>
            <a:r>
              <a:rPr lang="en-GB" sz="1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bp</a:t>
            </a:r>
            <a:r>
              <a:rPr lang="en-GB" sz="1600">
                <a:solidFill>
                  <a:srgbClr val="000000"/>
                </a:solidFill>
              </a:rPr>
              <a:t>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Initialize the first column of </a:t>
            </a:r>
            <a:r>
              <a:rPr lang="en-GB" sz="16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dp </a:t>
            </a:r>
            <a:r>
              <a:rPr lang="en-GB" sz="1600">
                <a:solidFill>
                  <a:srgbClr val="000000"/>
                </a:solidFill>
              </a:rPr>
              <a:t>with the initial probabilities multiplied by the emission probabilities of the first observation.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Viterbi Algorithm Works(</a:t>
            </a:r>
            <a:r>
              <a:rPr lang="en-GB"/>
              <a:t>Recursion</a:t>
            </a:r>
            <a:r>
              <a:rPr lang="en-GB"/>
              <a:t>)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729450" y="2078875"/>
            <a:ext cx="80649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9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6"/>
              <a:buChar char="●"/>
            </a:pPr>
            <a:r>
              <a:rPr lang="en-GB" sz="1816">
                <a:solidFill>
                  <a:srgbClr val="000000"/>
                </a:solidFill>
              </a:rPr>
              <a:t>For each time step t from 1 to T−1:</a:t>
            </a:r>
            <a:endParaRPr sz="1816">
              <a:solidFill>
                <a:srgbClr val="000000"/>
              </a:solidFill>
            </a:endParaRPr>
          </a:p>
          <a:p>
            <a:pPr indent="-3439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6"/>
              <a:buChar char="○"/>
            </a:pPr>
            <a:r>
              <a:rPr lang="en-GB" sz="1816">
                <a:solidFill>
                  <a:srgbClr val="000000"/>
                </a:solidFill>
              </a:rPr>
              <a:t>For each state s:</a:t>
            </a:r>
            <a:endParaRPr sz="1816">
              <a:solidFill>
                <a:srgbClr val="000000"/>
              </a:solidFill>
            </a:endParaRPr>
          </a:p>
          <a:p>
            <a:pPr indent="-34392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6"/>
              <a:buChar char="■"/>
            </a:pPr>
            <a:r>
              <a:rPr lang="en-GB" sz="1816">
                <a:solidFill>
                  <a:srgbClr val="000000"/>
                </a:solidFill>
              </a:rPr>
              <a:t>Update </a:t>
            </a:r>
            <a:r>
              <a:rPr lang="en-GB" sz="1816">
                <a:solidFill>
                  <a:schemeClr val="dk2"/>
                </a:solidFill>
              </a:rPr>
              <a:t>dp[s, t]</a:t>
            </a:r>
            <a:r>
              <a:rPr lang="en-GB" sz="1816">
                <a:solidFill>
                  <a:srgbClr val="000000"/>
                </a:solidFill>
              </a:rPr>
              <a:t> with the maximum probability of reaching state s at time t multiplied by the emission probability of the current observation.</a:t>
            </a:r>
            <a:endParaRPr sz="1816">
              <a:solidFill>
                <a:srgbClr val="000000"/>
              </a:solidFill>
            </a:endParaRPr>
          </a:p>
          <a:p>
            <a:pPr indent="-34392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6"/>
              <a:buChar char="■"/>
            </a:pPr>
            <a:r>
              <a:rPr lang="en-GB" sz="1816">
                <a:solidFill>
                  <a:srgbClr val="000000"/>
                </a:solidFill>
              </a:rPr>
              <a:t>Record the state that gave the maximum probability in </a:t>
            </a:r>
            <a:r>
              <a:rPr lang="en-GB" sz="1816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bp[s, t].</a:t>
            </a:r>
            <a:endParaRPr sz="1816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Viterbi Algorithm Works(Termination)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729450" y="2078875"/>
            <a:ext cx="80649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Identify the state with the highest probability in the last column of </a:t>
            </a:r>
            <a:r>
              <a:rPr lang="en-GB" sz="1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dp</a:t>
            </a:r>
            <a:r>
              <a:rPr lang="en-GB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Backtrack through </a:t>
            </a:r>
            <a:r>
              <a:rPr lang="en-GB" sz="1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bp</a:t>
            </a:r>
            <a:r>
              <a:rPr lang="en-GB" sz="1800">
                <a:solidFill>
                  <a:srgbClr val="000000"/>
                </a:solidFill>
              </a:rPr>
              <a:t> to find the most likely sequence of states (POS tags).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use Viterbi </a:t>
            </a:r>
            <a:r>
              <a:rPr lang="en-GB"/>
              <a:t>Algorithm</a:t>
            </a:r>
            <a:r>
              <a:rPr lang="en-GB"/>
              <a:t> ??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729450" y="1911400"/>
            <a:ext cx="859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Computational Cost: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 Black"/>
              <a:buChar char="●"/>
            </a:pPr>
            <a:r>
              <a:rPr lang="en-GB" sz="1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Naive Approach:</a:t>
            </a:r>
            <a:endParaRPr sz="16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-GB" sz="1600">
                <a:solidFill>
                  <a:srgbClr val="000000"/>
                </a:solidFill>
              </a:rPr>
              <a:t>Number of possible sequences: </a:t>
            </a:r>
            <a:r>
              <a:rPr b="1" lang="en-GB" sz="1600">
                <a:solidFill>
                  <a:srgbClr val="000000"/>
                </a:solidFill>
              </a:rPr>
              <a:t>S</a:t>
            </a:r>
            <a:r>
              <a:rPr b="1" baseline="30000" lang="en-GB" sz="1600">
                <a:solidFill>
                  <a:srgbClr val="000000"/>
                </a:solidFill>
              </a:rPr>
              <a:t>T</a:t>
            </a:r>
            <a:endParaRPr b="1" baseline="30000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-GB" sz="1600">
                <a:solidFill>
                  <a:srgbClr val="000000"/>
                </a:solidFill>
              </a:rPr>
              <a:t>For  example:4</a:t>
            </a:r>
            <a:r>
              <a:rPr baseline="30000" lang="en-GB" sz="1600">
                <a:solidFill>
                  <a:srgbClr val="000000"/>
                </a:solidFill>
              </a:rPr>
              <a:t>6</a:t>
            </a:r>
            <a:r>
              <a:rPr lang="en-GB" sz="1600">
                <a:solidFill>
                  <a:srgbClr val="000000"/>
                </a:solidFill>
              </a:rPr>
              <a:t>=4096 sequences</a:t>
            </a:r>
            <a:endParaRPr baseline="30000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 Black"/>
              <a:buChar char="●"/>
            </a:pPr>
            <a:r>
              <a:rPr lang="en-GB" sz="1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Viterbi Algorithm:</a:t>
            </a:r>
            <a:endParaRPr sz="16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-GB" sz="1600">
                <a:solidFill>
                  <a:srgbClr val="000000"/>
                </a:solidFill>
              </a:rPr>
              <a:t>Computational cost: </a:t>
            </a:r>
            <a:r>
              <a:rPr b="1" lang="en-GB" sz="1600">
                <a:solidFill>
                  <a:srgbClr val="000000"/>
                </a:solidFill>
              </a:rPr>
              <a:t>O(S</a:t>
            </a:r>
            <a:r>
              <a:rPr b="1" baseline="30000" lang="en-GB" sz="1600">
                <a:solidFill>
                  <a:srgbClr val="000000"/>
                </a:solidFill>
              </a:rPr>
              <a:t>2</a:t>
            </a:r>
            <a:r>
              <a:rPr b="1" lang="en-GB" sz="1600">
                <a:solidFill>
                  <a:srgbClr val="000000"/>
                </a:solidFill>
              </a:rPr>
              <a:t>⋅T)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-GB" sz="1600">
                <a:solidFill>
                  <a:srgbClr val="000000"/>
                </a:solidFill>
              </a:rPr>
              <a:t>For  example: 4</a:t>
            </a:r>
            <a:r>
              <a:rPr baseline="30000" lang="en-GB" sz="1600">
                <a:solidFill>
                  <a:srgbClr val="000000"/>
                </a:solidFill>
              </a:rPr>
              <a:t>2</a:t>
            </a:r>
            <a:r>
              <a:rPr lang="en-GB" sz="1600">
                <a:solidFill>
                  <a:srgbClr val="000000"/>
                </a:solidFill>
              </a:rPr>
              <a:t>⋅6=96 operations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 Arabic POS Tagging Pipeline with Network Graphs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65950" y="1799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the data for processing.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the time for processing each word in the article.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any suitable techniques to solve the problem.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(Optional)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different deep learning methods and identify the best one.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455950"/>
            <a:ext cx="53911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75" y="1471250"/>
            <a:ext cx="47053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825" y="1408450"/>
            <a:ext cx="42481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 Tagging using Deep Learning models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84722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 Bi-LSTM (Bidirectional LSTM)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Description</a:t>
            </a:r>
            <a:r>
              <a:rPr lang="en-GB" sz="1300">
                <a:solidFill>
                  <a:srgbClr val="000000"/>
                </a:solidFill>
              </a:rPr>
              <a:t>: Processes sequences in both forward and backward directions.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Components</a:t>
            </a:r>
            <a:r>
              <a:rPr lang="en-GB" sz="1300">
                <a:solidFill>
                  <a:srgbClr val="000000"/>
                </a:solidFill>
              </a:rPr>
              <a:t>: Input gate, Forget gate, Output gate, Cell state.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Complexity</a:t>
            </a:r>
            <a:r>
              <a:rPr lang="en-GB" sz="1300">
                <a:solidFill>
                  <a:srgbClr val="000000"/>
                </a:solidFill>
              </a:rPr>
              <a:t>: Higher due to multiple gate calculations.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Pros</a:t>
            </a:r>
            <a:r>
              <a:rPr lang="en-GB" sz="1300">
                <a:solidFill>
                  <a:srgbClr val="000000"/>
                </a:solidFill>
              </a:rPr>
              <a:t>: Better at capturing long-term dependencies.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Cons</a:t>
            </a:r>
            <a:r>
              <a:rPr lang="en-GB" sz="1300">
                <a:solidFill>
                  <a:srgbClr val="000000"/>
                </a:solidFill>
              </a:rPr>
              <a:t>: More computationally intensive, longer training times.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Bi-GRU (Bidirectional GRU)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Description</a:t>
            </a:r>
            <a:r>
              <a:rPr lang="en-GB" sz="1300">
                <a:solidFill>
                  <a:srgbClr val="000000"/>
                </a:solidFill>
              </a:rPr>
              <a:t>: Processes sequences bidirectionally like Bi-LSTM.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Components</a:t>
            </a:r>
            <a:r>
              <a:rPr lang="en-GB" sz="1300">
                <a:solidFill>
                  <a:srgbClr val="000000"/>
                </a:solidFill>
              </a:rPr>
              <a:t>: Update gate, Reset gate.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Complexity</a:t>
            </a:r>
            <a:r>
              <a:rPr lang="en-GB" sz="1300">
                <a:solidFill>
                  <a:srgbClr val="000000"/>
                </a:solidFill>
              </a:rPr>
              <a:t>: Lower with fewer gate calculations.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Pros</a:t>
            </a:r>
            <a:r>
              <a:rPr lang="en-GB" sz="1300">
                <a:solidFill>
                  <a:srgbClr val="000000"/>
                </a:solidFill>
              </a:rPr>
              <a:t>: More efficient, faster training, less prone to overfitting.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-GB" sz="1300">
                <a:solidFill>
                  <a:srgbClr val="000000"/>
                </a:solidFill>
              </a:rPr>
              <a:t>Cons</a:t>
            </a:r>
            <a:r>
              <a:rPr lang="en-GB" sz="1300">
                <a:solidFill>
                  <a:srgbClr val="000000"/>
                </a:solidFill>
              </a:rPr>
              <a:t>: May not capture long-term dependencies as effectively as LSTM.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The data was collected for the purpose of sentiment analysis in order to produce a score for a given company. The data has 40K+ reviews in Arabic for sentiment analysis each labelled with a rating and its associated company name.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Training Set Size</a:t>
            </a:r>
            <a:r>
              <a:rPr lang="en-GB" sz="1400">
                <a:solidFill>
                  <a:srgbClr val="000000"/>
                </a:solidFill>
              </a:rPr>
              <a:t>: 30,733 sentences(&lt;=60 tokens).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 Validation Set Size</a:t>
            </a:r>
            <a:r>
              <a:rPr lang="en-GB" sz="1400">
                <a:solidFill>
                  <a:srgbClr val="000000"/>
                </a:solidFill>
              </a:rPr>
              <a:t>: 5,762 sentences(&lt;=60 tokens).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 </a:t>
            </a:r>
            <a:r>
              <a:rPr b="1" lang="en-GB" sz="1400">
                <a:solidFill>
                  <a:srgbClr val="000000"/>
                </a:solidFill>
              </a:rPr>
              <a:t>Test Set Size</a:t>
            </a:r>
            <a:r>
              <a:rPr lang="en-GB" sz="1400">
                <a:solidFill>
                  <a:srgbClr val="000000"/>
                </a:solidFill>
              </a:rPr>
              <a:t>: 1,922 sentences(&lt;=60 tokens).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Companies Reviews counts in Data sets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100" y="2013525"/>
            <a:ext cx="5943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Preprocessing(Cleaning)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Data Cleaning</a:t>
            </a:r>
            <a:r>
              <a:rPr lang="en-GB" sz="1400">
                <a:solidFill>
                  <a:srgbClr val="000000"/>
                </a:solidFill>
              </a:rPr>
              <a:t>: Removed 1,042 duplicated reviews and checked for null reviews (none found).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Token Limit</a:t>
            </a:r>
            <a:r>
              <a:rPr lang="en-GB" sz="1400">
                <a:solidFill>
                  <a:srgbClr val="000000"/>
                </a:solidFill>
              </a:rPr>
              <a:t>: Removed samples with more than 60 tokens, as most examples contained between 2 and 60 tokens.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Distribution</a:t>
            </a:r>
            <a:r>
              <a:rPr lang="en-GB" sz="1400">
                <a:solidFill>
                  <a:srgbClr val="000000"/>
                </a:solidFill>
              </a:rPr>
              <a:t>: The graph shows the majority of examples fall within the 2 to 60 token range.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0" y="1126725"/>
            <a:ext cx="8839202" cy="391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Use Lemm or stemm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900" y="1889900"/>
            <a:ext cx="572005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Unbalanced POS Tags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575" y="1853850"/>
            <a:ext cx="45988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Approaches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113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 Black"/>
              <a:buChar char="●"/>
            </a:pPr>
            <a:r>
              <a:rPr lang="en-GB" sz="17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Rule-based POS tagging(lexicon,context rules(ال+اسم=صفة))</a:t>
            </a:r>
            <a:endParaRPr sz="17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 Black"/>
              <a:buChar char="●"/>
            </a:pPr>
            <a:r>
              <a:rPr lang="en-GB" sz="17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Stochastic (Probabilistic) tagging</a:t>
            </a:r>
            <a:endParaRPr sz="17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 Black"/>
              <a:buChar char="●"/>
            </a:pPr>
            <a:r>
              <a:rPr lang="en-GB" sz="17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Deep learning models.</a:t>
            </a:r>
            <a:endParaRPr sz="17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Embedding Model:</a:t>
            </a:r>
            <a:r>
              <a:rPr b="0"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AraVec For the embeddings</a:t>
            </a:r>
            <a:endParaRPr sz="1800"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I utilized the AraVec model, specifically the "</a:t>
            </a:r>
            <a:r>
              <a:rPr b="1" lang="en-GB"/>
              <a:t>full_grams_cbow_300_twitter.mdl</a:t>
            </a:r>
            <a:r>
              <a:rPr lang="en-GB"/>
              <a:t>" variant. AraVec is a pre-trained Arabic word embedding model that captures semantic information from a large corpus of Arabic text. The "</a:t>
            </a:r>
            <a:r>
              <a:rPr b="1" lang="en-GB"/>
              <a:t>full_grams_cbow_300_twitter.mdl</a:t>
            </a:r>
            <a:r>
              <a:rPr lang="en-GB"/>
              <a:t>" is trained using the </a:t>
            </a:r>
            <a:r>
              <a:rPr b="1" lang="en-GB"/>
              <a:t>Continuous Bag of Words (CBOW)</a:t>
            </a:r>
            <a:r>
              <a:rPr lang="en-GB"/>
              <a:t> approach with 300 dimensions on Twitter data.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950" y="2333450"/>
            <a:ext cx="34385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 Tagging using Hidden Markov Models (HMM)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9290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97">
                <a:solidFill>
                  <a:srgbClr val="000000"/>
                </a:solidFill>
              </a:rPr>
              <a:t>A </a:t>
            </a:r>
            <a:r>
              <a:rPr b="1" lang="en-GB" sz="1797">
                <a:solidFill>
                  <a:srgbClr val="000000"/>
                </a:solidFill>
              </a:rPr>
              <a:t>Hidden Markov Model (HMM)</a:t>
            </a:r>
            <a:r>
              <a:rPr lang="en-GB" sz="1797">
                <a:solidFill>
                  <a:srgbClr val="000000"/>
                </a:solidFill>
              </a:rPr>
              <a:t> is a statistical model that represents systems with hidden states. An HMM consists of:</a:t>
            </a:r>
            <a:endParaRPr sz="1797">
              <a:solidFill>
                <a:srgbClr val="000000"/>
              </a:solidFill>
            </a:endParaRPr>
          </a:p>
          <a:p>
            <a:pPr indent="-3170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797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States:</a:t>
            </a:r>
            <a:r>
              <a:rPr lang="en-GB" sz="1797">
                <a:solidFill>
                  <a:srgbClr val="000000"/>
                </a:solidFill>
              </a:rPr>
              <a:t> These represent the hidden states of the model. In the context of POS tagging, these are the POS tags themselves (e.g., noun, verb, adjective).</a:t>
            </a:r>
            <a:endParaRPr sz="1797">
              <a:solidFill>
                <a:srgbClr val="000000"/>
              </a:solidFill>
            </a:endParaRPr>
          </a:p>
          <a:p>
            <a:pPr indent="-3170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797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Observations:</a:t>
            </a:r>
            <a:r>
              <a:rPr lang="en-GB" sz="1797">
                <a:solidFill>
                  <a:srgbClr val="000000"/>
                </a:solidFill>
              </a:rPr>
              <a:t> These are the observed data, which in the case of POS tagging are the words in the sentence.</a:t>
            </a:r>
            <a:endParaRPr sz="1797">
              <a:solidFill>
                <a:srgbClr val="000000"/>
              </a:solidFill>
            </a:endParaRPr>
          </a:p>
          <a:p>
            <a:pPr indent="-3170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797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Transition Probabilities:</a:t>
            </a:r>
            <a:r>
              <a:rPr lang="en-GB" sz="1797">
                <a:solidFill>
                  <a:srgbClr val="000000"/>
                </a:solidFill>
              </a:rPr>
              <a:t> The probability of transitioning from one state to another.</a:t>
            </a:r>
            <a:endParaRPr sz="1797">
              <a:solidFill>
                <a:srgbClr val="000000"/>
              </a:solidFill>
            </a:endParaRPr>
          </a:p>
          <a:p>
            <a:pPr indent="-3170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797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Emission Probabilities:</a:t>
            </a:r>
            <a:r>
              <a:rPr lang="en-GB" sz="1797">
                <a:solidFill>
                  <a:srgbClr val="000000"/>
                </a:solidFill>
              </a:rPr>
              <a:t> The probability of a state emitting a particular observation.</a:t>
            </a:r>
            <a:endParaRPr sz="1797">
              <a:solidFill>
                <a:srgbClr val="000000"/>
              </a:solidFill>
            </a:endParaRPr>
          </a:p>
          <a:p>
            <a:pPr indent="-3170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797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Initial Probabilities: </a:t>
            </a:r>
            <a:r>
              <a:rPr lang="en-GB" sz="1797">
                <a:solidFill>
                  <a:srgbClr val="000000"/>
                </a:solidFill>
              </a:rPr>
              <a:t>The probabilities of the initial states.</a:t>
            </a:r>
            <a:endParaRPr sz="179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Viterbi algorithm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 find the most likely sequence of POS tags for a given sequence of words, the </a:t>
            </a:r>
            <a:r>
              <a:rPr b="1" lang="en-GB">
                <a:solidFill>
                  <a:srgbClr val="000000"/>
                </a:solidFill>
              </a:rPr>
              <a:t>Viterbi Algorithm</a:t>
            </a:r>
            <a:r>
              <a:rPr lang="en-GB">
                <a:solidFill>
                  <a:srgbClr val="000000"/>
                </a:solidFill>
              </a:rPr>
              <a:t> is used. This </a:t>
            </a:r>
            <a:r>
              <a:rPr b="1" lang="en-GB">
                <a:solidFill>
                  <a:srgbClr val="000000"/>
                </a:solidFill>
              </a:rPr>
              <a:t>dynamic programming</a:t>
            </a:r>
            <a:r>
              <a:rPr lang="en-GB">
                <a:solidFill>
                  <a:srgbClr val="000000"/>
                </a:solidFill>
              </a:rPr>
              <a:t> algorithm finds the most probable sequence of hidden states (POS tags) given the observations (words).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Dynamic Programming (DP) Matrix (V)</a:t>
            </a:r>
            <a:r>
              <a:rPr lang="en-GB">
                <a:solidFill>
                  <a:srgbClr val="000000"/>
                </a:solidFill>
              </a:rPr>
              <a:t>: This matrix stores the probabilities of the most likely sequence of tags that end in each state (tag) at each time step.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Backpointer (BP) Matrix (B)</a:t>
            </a:r>
            <a:r>
              <a:rPr lang="en-GB">
                <a:solidFill>
                  <a:srgbClr val="000000"/>
                </a:solidFill>
              </a:rPr>
              <a:t>: This matrix stores the backpointers that record the path taken to achieve the highest probability at each step.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 utilized a large corpus of </a:t>
            </a:r>
            <a:r>
              <a:rPr b="1" lang="en-GB" sz="1500"/>
              <a:t>Arabic text </a:t>
            </a:r>
            <a:r>
              <a:rPr lang="en-GB" sz="1500"/>
              <a:t>article scraped from the </a:t>
            </a:r>
            <a:r>
              <a:rPr b="1" lang="en-GB" sz="1500"/>
              <a:t>Youm7</a:t>
            </a:r>
            <a:r>
              <a:rPr lang="en-GB" sz="1500"/>
              <a:t> website. The corpus contains </a:t>
            </a:r>
            <a:r>
              <a:rPr b="1" lang="en-GB" sz="1500"/>
              <a:t>341</a:t>
            </a:r>
            <a:r>
              <a:rPr lang="en-GB" sz="1500"/>
              <a:t> sentences of Arabic text. Additionally, to further </a:t>
            </a:r>
            <a:r>
              <a:rPr b="1" lang="en-GB" sz="1500"/>
              <a:t>test </a:t>
            </a:r>
            <a:r>
              <a:rPr lang="en-GB" sz="1500"/>
              <a:t>our pipeline, we generated </a:t>
            </a:r>
            <a:r>
              <a:rPr b="1" lang="en-GB" sz="1500"/>
              <a:t>5 new sentences using ChatGPT</a:t>
            </a:r>
            <a:r>
              <a:rPr lang="en-GB" sz="1500"/>
              <a:t>, based on the content of these article.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 </a:t>
            </a: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Total Articles</a:t>
            </a:r>
            <a:r>
              <a:rPr lang="en-GB" sz="1500"/>
              <a:t>: One article(contains 341 Arabic sentences) 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 Total Sentences:</a:t>
            </a:r>
            <a:r>
              <a:rPr lang="en-GB" sz="1500"/>
              <a:t> 341 sentences + 5 sentences for testing pipeline.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 </a:t>
            </a: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Total Tags:</a:t>
            </a:r>
            <a:r>
              <a:rPr lang="en-GB" sz="1500"/>
              <a:t>341 list of tags for each sentence (created using Camel Tool Pos Tagger).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CAMEL TOOLS POS TAGS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98" y="0"/>
            <a:ext cx="33145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Preprocessing(Cleaning Articles)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Remove Tashkeel (Diacritics)</a:t>
            </a:r>
            <a:r>
              <a:rPr lang="en-GB" sz="1500"/>
              <a:t>: Stripping diacritical marks to simplify the text.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Normalize Alef</a:t>
            </a:r>
            <a:r>
              <a:rPr lang="en-GB" sz="1500"/>
              <a:t>: Standardizing different forms of the letter Alef.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Normalize Hamza:</a:t>
            </a:r>
            <a:r>
              <a:rPr lang="en-GB" sz="1500"/>
              <a:t> Unifying the representation of Hamza.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Normalize Ya: </a:t>
            </a:r>
            <a:r>
              <a:rPr lang="en-GB" sz="1500"/>
              <a:t>Standardizing different forms of the letter Ya.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Normalize Ta Marbuta: </a:t>
            </a:r>
            <a:r>
              <a:rPr lang="en-GB" sz="1500"/>
              <a:t>Converting Ta Marbuta to its standard form.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Lato Black"/>
                <a:ea typeface="Lato Black"/>
                <a:cs typeface="Lato Black"/>
                <a:sym typeface="Lato Black"/>
              </a:rPr>
              <a:t>Remove Emojis: </a:t>
            </a:r>
            <a:r>
              <a:rPr lang="en-GB" sz="1500"/>
              <a:t>Eliminating any emojis present in the text.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HMM works(</a:t>
            </a:r>
            <a:r>
              <a:rPr lang="en-GB"/>
              <a:t>Initialization)</a:t>
            </a:r>
            <a:r>
              <a:rPr lang="en-GB"/>
              <a:t>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804525"/>
            <a:ext cx="7688700" cy="25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 Black"/>
              <a:buAutoNum type="arabicPeriod"/>
            </a:pPr>
            <a:r>
              <a:rPr lang="en-GB" sz="1700">
                <a:latin typeface="Lato Black"/>
                <a:ea typeface="Lato Black"/>
                <a:cs typeface="Lato Black"/>
                <a:sym typeface="Lato Black"/>
              </a:rPr>
              <a:t>Define the number of tags (num_tags) and words (num_words). 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 Black"/>
              <a:buAutoNum type="arabicPeriod"/>
            </a:pPr>
            <a:r>
              <a:rPr lang="en-GB" sz="1700">
                <a:latin typeface="Lato Black"/>
                <a:ea typeface="Lato Black"/>
                <a:cs typeface="Lato Black"/>
                <a:sym typeface="Lato Black"/>
              </a:rPr>
              <a:t>Create the following matrices and vectors initialized to zero: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  <a:p>
            <a:pPr indent="-3365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 Matrix (num_tags x num_tags): Transition count matrix. </a:t>
            </a:r>
            <a:endParaRPr sz="1700"/>
          </a:p>
          <a:p>
            <a:pPr indent="-3365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 Matrix (num_tags x num_words): Emission count matrix. </a:t>
            </a:r>
            <a:endParaRPr sz="1700"/>
          </a:p>
          <a:p>
            <a:pPr indent="-3365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π Vector (num_tags): Initial probabilities vector.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 Black"/>
              <a:buAutoNum type="arabicPeriod"/>
            </a:pPr>
            <a:r>
              <a:rPr lang="en-GB" sz="1700">
                <a:latin typeface="Lato Black"/>
                <a:ea typeface="Lato Black"/>
                <a:cs typeface="Lato Black"/>
                <a:sym typeface="Lato Black"/>
              </a:rPr>
              <a:t> Define dictionaries to map tags and words to their indices: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  <a:p>
            <a:pPr indent="-3365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 tag2idx: Maps each tag to a unique index. </a:t>
            </a:r>
            <a:endParaRPr sz="1700"/>
          </a:p>
          <a:p>
            <a:pPr indent="-3365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 word2idx: Maps each word to a unique index.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