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ccd58da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ccd58da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0ccd58da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0ccd58da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0ccd58d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0ccd58d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0ccd58da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0ccd58d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0ccd58da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0ccd58da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0ccd58da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0ccd58da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0ccd58da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0ccd58da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ccd58da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ccd58da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0ccd58d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0ccd58d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0ccd58da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0ccd58da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86725" y="61395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Semantic Search in articles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00">
                <a:latin typeface="Proxima Nova Semibold"/>
                <a:ea typeface="Proxima Nova Semibold"/>
                <a:cs typeface="Proxima Nova Semibold"/>
                <a:sym typeface="Proxima Nova Semibold"/>
              </a:rPr>
              <a:t>Results</a:t>
            </a:r>
            <a:endParaRPr sz="4200">
              <a:latin typeface="Proxima Nova Semibold"/>
              <a:ea typeface="Proxima Nova Semibold"/>
              <a:cs typeface="Proxima Nova Semibold"/>
              <a:sym typeface="Proxima Nova Semibold"/>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  </a:t>
            </a:r>
            <a:r>
              <a:rPr b="1" lang="en-GB">
                <a:solidFill>
                  <a:srgbClr val="000000"/>
                </a:solidFill>
                <a:latin typeface="Arial"/>
                <a:ea typeface="Arial"/>
                <a:cs typeface="Arial"/>
                <a:sym typeface="Arial"/>
              </a:rPr>
              <a:t>TF-IDF Top matched words in N-Articles:</a:t>
            </a:r>
            <a:endParaRPr i="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6240375" y="96050"/>
            <a:ext cx="2245028" cy="5047450"/>
          </a:xfrm>
          <a:prstGeom prst="rect">
            <a:avLst/>
          </a:prstGeom>
          <a:noFill/>
          <a:ln>
            <a:noFill/>
          </a:ln>
        </p:spPr>
      </p:pic>
      <p:pic>
        <p:nvPicPr>
          <p:cNvPr id="113" name="Google Shape;113;p22"/>
          <p:cNvPicPr preferRelativeResize="0"/>
          <p:nvPr/>
        </p:nvPicPr>
        <p:blipFill>
          <a:blip r:embed="rId4">
            <a:alphaModFix/>
          </a:blip>
          <a:stretch>
            <a:fillRect/>
          </a:stretch>
        </p:blipFill>
        <p:spPr>
          <a:xfrm>
            <a:off x="107150" y="1836650"/>
            <a:ext cx="6187824" cy="306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00">
                <a:latin typeface="Proxima Nova Semibold"/>
                <a:ea typeface="Proxima Nova Semibold"/>
                <a:cs typeface="Proxima Nova Semibold"/>
                <a:sym typeface="Proxima Nova Semibold"/>
              </a:rPr>
              <a:t>Results</a:t>
            </a:r>
            <a:endParaRPr sz="4200">
              <a:latin typeface="Proxima Nova Semibold"/>
              <a:ea typeface="Proxima Nova Semibold"/>
              <a:cs typeface="Proxima Nova Semibold"/>
              <a:sym typeface="Proxima Nova Semibold"/>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  </a:t>
            </a:r>
            <a:r>
              <a:rPr b="1" lang="en-GB">
                <a:solidFill>
                  <a:srgbClr val="000000"/>
                </a:solidFill>
                <a:latin typeface="Arial"/>
                <a:ea typeface="Arial"/>
                <a:cs typeface="Arial"/>
                <a:sym typeface="Arial"/>
              </a:rPr>
              <a:t>Count Vectorizer </a:t>
            </a:r>
            <a:r>
              <a:rPr b="1" lang="en-GB">
                <a:solidFill>
                  <a:srgbClr val="000000"/>
                </a:solidFill>
                <a:latin typeface="Arial"/>
                <a:ea typeface="Arial"/>
                <a:cs typeface="Arial"/>
                <a:sym typeface="Arial"/>
              </a:rPr>
              <a:t>Top matched words in N-Articles:</a:t>
            </a:r>
            <a:endParaRPr i="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385771" y="1975950"/>
            <a:ext cx="5820374" cy="2938950"/>
          </a:xfrm>
          <a:prstGeom prst="rect">
            <a:avLst/>
          </a:prstGeom>
          <a:noFill/>
          <a:ln>
            <a:noFill/>
          </a:ln>
        </p:spPr>
      </p:pic>
      <p:pic>
        <p:nvPicPr>
          <p:cNvPr id="121" name="Google Shape;121;p23"/>
          <p:cNvPicPr preferRelativeResize="0"/>
          <p:nvPr/>
        </p:nvPicPr>
        <p:blipFill>
          <a:blip r:embed="rId4">
            <a:alphaModFix/>
          </a:blip>
          <a:stretch>
            <a:fillRect/>
          </a:stretch>
        </p:blipFill>
        <p:spPr>
          <a:xfrm>
            <a:off x="6562713" y="876300"/>
            <a:ext cx="2581275" cy="426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Data Set</a:t>
            </a:r>
            <a:endParaRPr sz="4200">
              <a:latin typeface="Proxima Nova Semibold"/>
              <a:ea typeface="Proxima Nova Semibold"/>
              <a:cs typeface="Proxima Nova Semibold"/>
              <a:sym typeface="Proxima Nova Semibo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1200"/>
              </a:spcBef>
              <a:spcAft>
                <a:spcPts val="0"/>
              </a:spcAft>
              <a:buNone/>
            </a:pPr>
            <a:r>
              <a:rPr lang="en-GB">
                <a:solidFill>
                  <a:srgbClr val="000000"/>
                </a:solidFill>
                <a:latin typeface="Arial"/>
                <a:ea typeface="Arial"/>
                <a:cs typeface="Arial"/>
                <a:sym typeface="Arial"/>
              </a:rPr>
              <a:t>Medium is a prominent platform for disseminating knowledge across a wide range of topics. It is particularly renowned for articles on Machine Learning, Artificial Intelligence, and Data Science. This dataset comprises a collection of approximately 350 articles within these domains.</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rPr>
              <a:t>The dataset originally contains a total of </a:t>
            </a:r>
            <a:r>
              <a:rPr b="1" lang="en-GB">
                <a:solidFill>
                  <a:srgbClr val="000000"/>
                </a:solidFill>
              </a:rPr>
              <a:t>192,368 </a:t>
            </a:r>
            <a:r>
              <a:rPr lang="en-GB">
                <a:solidFill>
                  <a:srgbClr val="000000"/>
                </a:solidFill>
              </a:rPr>
              <a:t>articles. For the purpose of testing the pipeline, a subset of </a:t>
            </a:r>
            <a:r>
              <a:rPr b="1" lang="en-GB">
                <a:solidFill>
                  <a:srgbClr val="000000"/>
                </a:solidFill>
              </a:rPr>
              <a:t>200</a:t>
            </a:r>
            <a:r>
              <a:rPr lang="en-GB">
                <a:solidFill>
                  <a:srgbClr val="000000"/>
                </a:solidFill>
              </a:rPr>
              <a:t> articles was selected. These </a:t>
            </a:r>
            <a:r>
              <a:rPr b="1" lang="en-GB">
                <a:solidFill>
                  <a:srgbClr val="000000"/>
                </a:solidFill>
              </a:rPr>
              <a:t>200 </a:t>
            </a:r>
            <a:r>
              <a:rPr lang="en-GB">
                <a:solidFill>
                  <a:srgbClr val="000000"/>
                </a:solidFill>
              </a:rPr>
              <a:t>articles were further split into sentences, from which </a:t>
            </a:r>
            <a:r>
              <a:rPr b="1" lang="en-GB">
                <a:solidFill>
                  <a:srgbClr val="000000"/>
                </a:solidFill>
              </a:rPr>
              <a:t>400</a:t>
            </a:r>
            <a:r>
              <a:rPr lang="en-GB">
                <a:solidFill>
                  <a:srgbClr val="000000"/>
                </a:solidFill>
              </a:rPr>
              <a:t> sentences were chosen to create pairs for training a sentence transformer.</a:t>
            </a:r>
            <a:endParaRPr>
              <a:solidFill>
                <a:srgbClr val="000000"/>
              </a:solidFill>
            </a:endParaRPr>
          </a:p>
          <a:p>
            <a:pPr indent="0" lvl="0" marL="0" rtl="0" algn="l">
              <a:spcBef>
                <a:spcPts val="1200"/>
              </a:spcBef>
              <a:spcAft>
                <a:spcPts val="0"/>
              </a:spcAft>
              <a:buNone/>
            </a:pPr>
            <a:r>
              <a:rPr lang="en-GB" sz="2100">
                <a:solidFill>
                  <a:srgbClr val="000000"/>
                </a:solidFill>
                <a:latin typeface="Arial"/>
                <a:ea typeface="Arial"/>
                <a:cs typeface="Arial"/>
                <a:sym typeface="Arial"/>
              </a:rPr>
              <a:t>The statistics for the pairs created are as follows:</a:t>
            </a:r>
            <a:endParaRPr sz="2100">
              <a:solidFill>
                <a:srgbClr val="000000"/>
              </a:solidFill>
              <a:latin typeface="Arial"/>
              <a:ea typeface="Arial"/>
              <a:cs typeface="Arial"/>
              <a:sym typeface="Arial"/>
            </a:endParaRPr>
          </a:p>
          <a:p>
            <a:pPr indent="-341947" lvl="0" marL="457200" rtl="0" algn="l">
              <a:spcBef>
                <a:spcPts val="120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Training Set:</a:t>
            </a:r>
            <a:r>
              <a:rPr lang="en-GB" sz="2100">
                <a:solidFill>
                  <a:srgbClr val="000000"/>
                </a:solidFill>
                <a:latin typeface="Arial"/>
                <a:ea typeface="Arial"/>
                <a:cs typeface="Arial"/>
                <a:sym typeface="Arial"/>
              </a:rPr>
              <a:t> 64,160 pairs</a:t>
            </a:r>
            <a:endParaRPr sz="2100">
              <a:solidFill>
                <a:srgbClr val="000000"/>
              </a:solidFill>
              <a:latin typeface="Arial"/>
              <a:ea typeface="Arial"/>
              <a:cs typeface="Arial"/>
              <a:sym typeface="Arial"/>
            </a:endParaRPr>
          </a:p>
          <a:p>
            <a:pPr indent="-341947" lvl="0" marL="457200" rtl="0" algn="l">
              <a:spcBef>
                <a:spcPts val="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Validation Set:</a:t>
            </a:r>
            <a:r>
              <a:rPr lang="en-GB" sz="2100">
                <a:solidFill>
                  <a:srgbClr val="000000"/>
                </a:solidFill>
                <a:latin typeface="Arial"/>
                <a:ea typeface="Arial"/>
                <a:cs typeface="Arial"/>
                <a:sym typeface="Arial"/>
              </a:rPr>
              <a:t> 14,436 pairs</a:t>
            </a:r>
            <a:endParaRPr sz="2100">
              <a:solidFill>
                <a:srgbClr val="000000"/>
              </a:solidFill>
              <a:latin typeface="Arial"/>
              <a:ea typeface="Arial"/>
              <a:cs typeface="Arial"/>
              <a:sym typeface="Arial"/>
            </a:endParaRPr>
          </a:p>
          <a:p>
            <a:pPr indent="-341947" lvl="0" marL="457200" rtl="0" algn="l">
              <a:spcBef>
                <a:spcPts val="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Testing Set:</a:t>
            </a:r>
            <a:r>
              <a:rPr lang="en-GB" sz="2100">
                <a:solidFill>
                  <a:srgbClr val="000000"/>
                </a:solidFill>
                <a:latin typeface="Arial"/>
                <a:ea typeface="Arial"/>
                <a:cs typeface="Arial"/>
                <a:sym typeface="Arial"/>
              </a:rPr>
              <a:t> 1604 pairs</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Data Set</a:t>
            </a:r>
            <a:endParaRPr sz="4200">
              <a:latin typeface="Proxima Nova Semibold"/>
              <a:ea typeface="Proxima Nova Semibold"/>
              <a:cs typeface="Proxima Nova Semibold"/>
              <a:sym typeface="Proxima Nova Semibo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Arial"/>
              <a:buChar char="●"/>
            </a:pPr>
            <a:r>
              <a:rPr lang="en-GB">
                <a:solidFill>
                  <a:srgbClr val="000000"/>
                </a:solidFill>
                <a:latin typeface="Arial"/>
                <a:ea typeface="Arial"/>
                <a:cs typeface="Arial"/>
                <a:sym typeface="Arial"/>
              </a:rPr>
              <a:t>To assess the similarity between pairs, the dataset utilizes </a:t>
            </a:r>
            <a:r>
              <a:rPr b="1" lang="en-GB">
                <a:solidFill>
                  <a:srgbClr val="000000"/>
                </a:solidFill>
                <a:latin typeface="Arial"/>
                <a:ea typeface="Arial"/>
                <a:cs typeface="Arial"/>
                <a:sym typeface="Arial"/>
              </a:rPr>
              <a:t>Term Frequency-Inverse Document Frequency (TF-IDF)</a:t>
            </a:r>
            <a:r>
              <a:rPr lang="en-GB">
                <a:solidFill>
                  <a:srgbClr val="000000"/>
                </a:solidFill>
                <a:latin typeface="Arial"/>
                <a:ea typeface="Arial"/>
                <a:cs typeface="Arial"/>
                <a:sym typeface="Arial"/>
              </a:rPr>
              <a:t> and </a:t>
            </a:r>
            <a:r>
              <a:rPr b="1" lang="en-GB">
                <a:solidFill>
                  <a:srgbClr val="000000"/>
                </a:solidFill>
                <a:latin typeface="Arial"/>
                <a:ea typeface="Arial"/>
                <a:cs typeface="Arial"/>
                <a:sym typeface="Arial"/>
              </a:rPr>
              <a:t>cosine similarity matrices</a:t>
            </a:r>
            <a:r>
              <a:rPr lang="en-GB">
                <a:solidFill>
                  <a:srgbClr val="000000"/>
                </a:solidFill>
                <a:latin typeface="Arial"/>
                <a:ea typeface="Arial"/>
                <a:cs typeface="Arial"/>
                <a:sym typeface="Arial"/>
              </a:rPr>
              <a:t>. These measures help in evaluating and refining the quality of the sentence pairs for the sentence transformer model.</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Preprocessing</a:t>
            </a:r>
            <a:endParaRPr sz="4200">
              <a:latin typeface="Proxima Nova Semibold"/>
              <a:ea typeface="Proxima Nova Semibold"/>
              <a:cs typeface="Proxima Nova Semibold"/>
              <a:sym typeface="Proxima Nova Semibol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51948" lvl="0" marL="457200" rtl="0" algn="l">
              <a:spcBef>
                <a:spcPts val="120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Tokenization:</a:t>
            </a:r>
            <a:r>
              <a:rPr lang="en-GB" sz="2100">
                <a:solidFill>
                  <a:srgbClr val="000000"/>
                </a:solidFill>
                <a:latin typeface="Arial"/>
                <a:ea typeface="Arial"/>
                <a:cs typeface="Arial"/>
                <a:sym typeface="Arial"/>
              </a:rPr>
              <a:t> The text is split into individual tokens or words.</a:t>
            </a:r>
            <a:endParaRPr sz="2100">
              <a:solidFill>
                <a:srgbClr val="000000"/>
              </a:solidFill>
              <a:latin typeface="Arial"/>
              <a:ea typeface="Arial"/>
              <a:cs typeface="Arial"/>
              <a:sym typeface="Arial"/>
            </a:endParaRPr>
          </a:p>
          <a:p>
            <a:pPr indent="-351948" lvl="0" marL="457200" rtl="0" algn="l">
              <a:spcBef>
                <a:spcPts val="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Lowercasing:</a:t>
            </a:r>
            <a:r>
              <a:rPr lang="en-GB" sz="2100">
                <a:solidFill>
                  <a:srgbClr val="000000"/>
                </a:solidFill>
                <a:latin typeface="Arial"/>
                <a:ea typeface="Arial"/>
                <a:cs typeface="Arial"/>
                <a:sym typeface="Arial"/>
              </a:rPr>
              <a:t> All text is converted to lowercase to ensure uniformity.</a:t>
            </a:r>
            <a:endParaRPr sz="2100">
              <a:solidFill>
                <a:srgbClr val="000000"/>
              </a:solidFill>
              <a:latin typeface="Arial"/>
              <a:ea typeface="Arial"/>
              <a:cs typeface="Arial"/>
              <a:sym typeface="Arial"/>
            </a:endParaRPr>
          </a:p>
          <a:p>
            <a:pPr indent="-351948" lvl="0" marL="457200" rtl="0" algn="l">
              <a:spcBef>
                <a:spcPts val="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Removal of Stop Words:</a:t>
            </a:r>
            <a:r>
              <a:rPr lang="en-GB" sz="2100">
                <a:solidFill>
                  <a:srgbClr val="000000"/>
                </a:solidFill>
                <a:latin typeface="Arial"/>
                <a:ea typeface="Arial"/>
                <a:cs typeface="Arial"/>
                <a:sym typeface="Arial"/>
              </a:rPr>
              <a:t> Common, non-informative words are removed.</a:t>
            </a:r>
            <a:endParaRPr sz="2100">
              <a:solidFill>
                <a:srgbClr val="000000"/>
              </a:solidFill>
              <a:latin typeface="Arial"/>
              <a:ea typeface="Arial"/>
              <a:cs typeface="Arial"/>
              <a:sym typeface="Arial"/>
            </a:endParaRPr>
          </a:p>
          <a:p>
            <a:pPr indent="-351948" lvl="0" marL="457200" rtl="0" algn="l">
              <a:spcBef>
                <a:spcPts val="0"/>
              </a:spcBef>
              <a:spcAft>
                <a:spcPts val="0"/>
              </a:spcAft>
              <a:buClr>
                <a:srgbClr val="000000"/>
              </a:buClr>
              <a:buSzPct val="100000"/>
              <a:buFont typeface="Arial"/>
              <a:buChar char="●"/>
            </a:pPr>
            <a:r>
              <a:rPr b="1" lang="en-GB" sz="2100">
                <a:solidFill>
                  <a:srgbClr val="000000"/>
                </a:solidFill>
                <a:latin typeface="Arial"/>
                <a:ea typeface="Arial"/>
                <a:cs typeface="Arial"/>
                <a:sym typeface="Arial"/>
              </a:rPr>
              <a:t>Punctuation Removal:</a:t>
            </a:r>
            <a:r>
              <a:rPr lang="en-GB" sz="2100">
                <a:solidFill>
                  <a:srgbClr val="000000"/>
                </a:solidFill>
                <a:latin typeface="Arial"/>
                <a:ea typeface="Arial"/>
                <a:cs typeface="Arial"/>
                <a:sym typeface="Arial"/>
              </a:rPr>
              <a:t> Punctuation marks are eliminated to focus on meaningful words.</a:t>
            </a:r>
            <a:endParaRPr sz="2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Fine Tune Sentence </a:t>
            </a:r>
            <a:r>
              <a:rPr lang="en-GB" sz="4200">
                <a:latin typeface="Proxima Nova Semibold"/>
                <a:ea typeface="Proxima Nova Semibold"/>
                <a:cs typeface="Proxima Nova Semibold"/>
                <a:sym typeface="Proxima Nova Semibold"/>
              </a:rPr>
              <a:t>Transformer</a:t>
            </a:r>
            <a:r>
              <a:rPr lang="en-GB" sz="4200">
                <a:latin typeface="Proxima Nova Semibold"/>
                <a:ea typeface="Proxima Nova Semibold"/>
                <a:cs typeface="Proxima Nova Semibold"/>
                <a:sym typeface="Proxima Nova Semibold"/>
              </a:rPr>
              <a:t> </a:t>
            </a:r>
            <a:endParaRPr sz="4200">
              <a:latin typeface="Proxima Nova Semibold"/>
              <a:ea typeface="Proxima Nova Semibold"/>
              <a:cs typeface="Proxima Nova Semibold"/>
              <a:sym typeface="Proxima Nova Semibold"/>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Font typeface="Arial"/>
              <a:buChar char="●"/>
            </a:pPr>
            <a:r>
              <a:rPr lang="en-GB" sz="1700">
                <a:solidFill>
                  <a:srgbClr val="000000"/>
                </a:solidFill>
                <a:latin typeface="Arial"/>
                <a:ea typeface="Arial"/>
                <a:cs typeface="Arial"/>
                <a:sym typeface="Arial"/>
              </a:rPr>
              <a:t>The </a:t>
            </a:r>
            <a:r>
              <a:rPr b="1" lang="en-GB" sz="1700">
                <a:solidFill>
                  <a:srgbClr val="000000"/>
                </a:solidFill>
                <a:latin typeface="Arial"/>
                <a:ea typeface="Arial"/>
                <a:cs typeface="Arial"/>
                <a:sym typeface="Arial"/>
              </a:rPr>
              <a:t>all-MiniLM-L6-v2</a:t>
            </a:r>
            <a:r>
              <a:rPr lang="en-GB" sz="1700">
                <a:solidFill>
                  <a:srgbClr val="000000"/>
                </a:solidFill>
                <a:latin typeface="Arial"/>
                <a:ea typeface="Arial"/>
                <a:cs typeface="Arial"/>
                <a:sym typeface="Arial"/>
              </a:rPr>
              <a:t> model This is a sentence-transformers model: It maps sentences &amp; paragraphs to a 768 dimensional dense vector space and can be used for tasks like clustering or semantic search</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Loss </a:t>
            </a:r>
            <a:r>
              <a:rPr b="1" lang="en-GB" sz="1700">
                <a:solidFill>
                  <a:srgbClr val="000000"/>
                </a:solidFill>
                <a:latin typeface="Arial"/>
                <a:ea typeface="Arial"/>
                <a:cs typeface="Arial"/>
                <a:sym typeface="Arial"/>
              </a:rPr>
              <a:t>Cosine Similarity Loss for pairs.</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Training Results:</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73825" y="2723284"/>
            <a:ext cx="9143999" cy="12447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Fine Tune Sentence Transformer </a:t>
            </a:r>
            <a:endParaRPr sz="4200">
              <a:latin typeface="Proxima Nova Semibold"/>
              <a:ea typeface="Proxima Nova Semibold"/>
              <a:cs typeface="Proxima Nova Semibold"/>
              <a:sym typeface="Proxima Nova Semibold"/>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41788" lvl="0" marL="457200" rtl="0" algn="l">
              <a:spcBef>
                <a:spcPts val="1200"/>
              </a:spcBef>
              <a:spcAft>
                <a:spcPts val="0"/>
              </a:spcAft>
              <a:buClr>
                <a:srgbClr val="000000"/>
              </a:buClr>
              <a:buSzPct val="100000"/>
              <a:buFont typeface="Arial"/>
              <a:buChar char="●"/>
            </a:pPr>
            <a:r>
              <a:rPr b="1" lang="en-GB" sz="2300">
                <a:solidFill>
                  <a:srgbClr val="000000"/>
                </a:solidFill>
                <a:latin typeface="Arial"/>
                <a:ea typeface="Arial"/>
                <a:cs typeface="Arial"/>
                <a:sym typeface="Arial"/>
              </a:rPr>
              <a:t>Testing</a:t>
            </a:r>
            <a:r>
              <a:rPr b="1" lang="en-GB" sz="2300">
                <a:solidFill>
                  <a:srgbClr val="000000"/>
                </a:solidFill>
                <a:latin typeface="Arial"/>
                <a:ea typeface="Arial"/>
                <a:cs typeface="Arial"/>
                <a:sym typeface="Arial"/>
              </a:rPr>
              <a:t> Results:</a:t>
            </a:r>
            <a:endParaRPr b="1" sz="2300">
              <a:solidFill>
                <a:srgbClr val="000000"/>
              </a:solidFill>
              <a:latin typeface="Arial"/>
              <a:ea typeface="Arial"/>
              <a:cs typeface="Arial"/>
              <a:sym typeface="Arial"/>
            </a:endParaRPr>
          </a:p>
          <a:p>
            <a:pPr indent="-317182" lvl="1" marL="914400" rtl="0" algn="l">
              <a:spcBef>
                <a:spcPts val="0"/>
              </a:spcBef>
              <a:spcAft>
                <a:spcPts val="0"/>
              </a:spcAft>
              <a:buClr>
                <a:srgbClr val="000000"/>
              </a:buClr>
              <a:buSzPct val="100000"/>
              <a:buFont typeface="Arial"/>
              <a:buAutoNum type="alphaLcPeriod"/>
            </a:pPr>
            <a:r>
              <a:rPr b="1" lang="en-GB" sz="1800">
                <a:solidFill>
                  <a:srgbClr val="000000"/>
                </a:solidFill>
                <a:latin typeface="Arial"/>
                <a:ea typeface="Arial"/>
                <a:cs typeface="Arial"/>
                <a:sym typeface="Arial"/>
              </a:rPr>
              <a:t>Pearson Correlation Coefficient:</a:t>
            </a:r>
            <a:endParaRPr b="1"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Cosine Similarity</a:t>
            </a:r>
            <a:r>
              <a:rPr lang="en-GB" sz="1800">
                <a:solidFill>
                  <a:srgbClr val="000000"/>
                </a:solidFill>
                <a:latin typeface="Arial"/>
                <a:ea typeface="Arial"/>
                <a:cs typeface="Arial"/>
                <a:sym typeface="Arial"/>
              </a:rPr>
              <a:t>: 0.767</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Manhattan Distance</a:t>
            </a:r>
            <a:r>
              <a:rPr lang="en-GB" sz="1800">
                <a:solidFill>
                  <a:srgbClr val="000000"/>
                </a:solidFill>
                <a:latin typeface="Arial"/>
                <a:ea typeface="Arial"/>
                <a:cs typeface="Arial"/>
                <a:sym typeface="Arial"/>
              </a:rPr>
              <a:t>: 0.878</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Euclidean Distance</a:t>
            </a:r>
            <a:r>
              <a:rPr lang="en-GB" sz="1800">
                <a:solidFill>
                  <a:srgbClr val="000000"/>
                </a:solidFill>
                <a:latin typeface="Arial"/>
                <a:ea typeface="Arial"/>
                <a:cs typeface="Arial"/>
                <a:sym typeface="Arial"/>
              </a:rPr>
              <a:t>: 0.895</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Dot Product</a:t>
            </a:r>
            <a:r>
              <a:rPr lang="en-GB" sz="1800">
                <a:solidFill>
                  <a:srgbClr val="000000"/>
                </a:solidFill>
                <a:latin typeface="Arial"/>
                <a:ea typeface="Arial"/>
                <a:cs typeface="Arial"/>
                <a:sym typeface="Arial"/>
              </a:rPr>
              <a:t>: 0.767</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Max Similarity</a:t>
            </a:r>
            <a:r>
              <a:rPr lang="en-GB" sz="1800">
                <a:solidFill>
                  <a:srgbClr val="000000"/>
                </a:solidFill>
                <a:latin typeface="Arial"/>
                <a:ea typeface="Arial"/>
                <a:cs typeface="Arial"/>
                <a:sym typeface="Arial"/>
              </a:rPr>
              <a:t>: 0.895</a:t>
            </a:r>
            <a:endParaRPr sz="1800">
              <a:solidFill>
                <a:srgbClr val="000000"/>
              </a:solidFill>
              <a:latin typeface="Arial"/>
              <a:ea typeface="Arial"/>
              <a:cs typeface="Arial"/>
              <a:sym typeface="Arial"/>
            </a:endParaRPr>
          </a:p>
          <a:p>
            <a:pPr indent="-317182" lvl="1" marL="914400" rtl="0" algn="l">
              <a:spcBef>
                <a:spcPts val="0"/>
              </a:spcBef>
              <a:spcAft>
                <a:spcPts val="0"/>
              </a:spcAft>
              <a:buClr>
                <a:srgbClr val="000000"/>
              </a:buClr>
              <a:buSzPct val="100000"/>
              <a:buFont typeface="Arial"/>
              <a:buAutoNum type="alphaLcPeriod"/>
            </a:pPr>
            <a:r>
              <a:rPr b="1" lang="en-GB" sz="1800">
                <a:solidFill>
                  <a:srgbClr val="000000"/>
                </a:solidFill>
                <a:latin typeface="Arial"/>
                <a:ea typeface="Arial"/>
                <a:cs typeface="Arial"/>
                <a:sym typeface="Arial"/>
              </a:rPr>
              <a:t>Spearman Rank Correlation Coefficient:</a:t>
            </a:r>
            <a:endParaRPr b="1"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Cosine Similarity</a:t>
            </a:r>
            <a:r>
              <a:rPr lang="en-GB" sz="1800">
                <a:solidFill>
                  <a:srgbClr val="000000"/>
                </a:solidFill>
                <a:latin typeface="Arial"/>
                <a:ea typeface="Arial"/>
                <a:cs typeface="Arial"/>
                <a:sym typeface="Arial"/>
              </a:rPr>
              <a:t>: 0.335</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Manhattan Distance</a:t>
            </a:r>
            <a:r>
              <a:rPr lang="en-GB" sz="1800">
                <a:solidFill>
                  <a:srgbClr val="000000"/>
                </a:solidFill>
                <a:latin typeface="Arial"/>
                <a:ea typeface="Arial"/>
                <a:cs typeface="Arial"/>
                <a:sym typeface="Arial"/>
              </a:rPr>
              <a:t>: 0.330</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Euclidean Distance</a:t>
            </a:r>
            <a:r>
              <a:rPr lang="en-GB" sz="1800">
                <a:solidFill>
                  <a:srgbClr val="000000"/>
                </a:solidFill>
                <a:latin typeface="Arial"/>
                <a:ea typeface="Arial"/>
                <a:cs typeface="Arial"/>
                <a:sym typeface="Arial"/>
              </a:rPr>
              <a:t>: 0.335</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Dot Product</a:t>
            </a:r>
            <a:r>
              <a:rPr lang="en-GB" sz="1800">
                <a:solidFill>
                  <a:srgbClr val="000000"/>
                </a:solidFill>
                <a:latin typeface="Arial"/>
                <a:ea typeface="Arial"/>
                <a:cs typeface="Arial"/>
                <a:sym typeface="Arial"/>
              </a:rPr>
              <a:t>: 0.335</a:t>
            </a:r>
            <a:endParaRPr sz="1800">
              <a:solidFill>
                <a:srgbClr val="000000"/>
              </a:solidFill>
              <a:latin typeface="Arial"/>
              <a:ea typeface="Arial"/>
              <a:cs typeface="Arial"/>
              <a:sym typeface="Arial"/>
            </a:endParaRPr>
          </a:p>
          <a:p>
            <a:pPr indent="-317182" lvl="2" marL="1371600" rtl="0" algn="l">
              <a:spcBef>
                <a:spcPts val="0"/>
              </a:spcBef>
              <a:spcAft>
                <a:spcPts val="0"/>
              </a:spcAft>
              <a:buClr>
                <a:srgbClr val="000000"/>
              </a:buClr>
              <a:buSzPct val="100000"/>
              <a:buFont typeface="Arial"/>
              <a:buChar char="■"/>
            </a:pPr>
            <a:r>
              <a:rPr b="1" lang="en-GB" sz="1800">
                <a:solidFill>
                  <a:srgbClr val="000000"/>
                </a:solidFill>
                <a:latin typeface="Arial"/>
                <a:ea typeface="Arial"/>
                <a:cs typeface="Arial"/>
                <a:sym typeface="Arial"/>
              </a:rPr>
              <a:t>Max Similarity</a:t>
            </a:r>
            <a:r>
              <a:rPr lang="en-GB" sz="1800">
                <a:solidFill>
                  <a:srgbClr val="000000"/>
                </a:solidFill>
                <a:latin typeface="Arial"/>
                <a:ea typeface="Arial"/>
                <a:cs typeface="Arial"/>
                <a:sym typeface="Arial"/>
              </a:rPr>
              <a:t>: 0.335</a:t>
            </a:r>
            <a:endParaRPr sz="18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33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latin typeface="Proxima Nova Semibold"/>
                <a:ea typeface="Proxima Nova Semibold"/>
                <a:cs typeface="Proxima Nova Semibold"/>
                <a:sym typeface="Proxima Nova Semibold"/>
              </a:rPr>
              <a:t>FAISS Vector Database</a:t>
            </a:r>
            <a:endParaRPr sz="4200">
              <a:latin typeface="Proxima Nova Semibold"/>
              <a:ea typeface="Proxima Nova Semibold"/>
              <a:cs typeface="Proxima Nova Semibold"/>
              <a:sym typeface="Proxima Nova Semibold"/>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b="1" lang="en-GB">
                <a:solidFill>
                  <a:srgbClr val="000000"/>
                </a:solidFill>
                <a:latin typeface="Arial"/>
                <a:ea typeface="Arial"/>
                <a:cs typeface="Arial"/>
                <a:sym typeface="Arial"/>
              </a:rPr>
              <a:t>Embedding Generation:</a:t>
            </a:r>
            <a:r>
              <a:rPr lang="en-GB">
                <a:solidFill>
                  <a:srgbClr val="000000"/>
                </a:solidFill>
                <a:latin typeface="Arial"/>
                <a:ea typeface="Arial"/>
                <a:cs typeface="Arial"/>
                <a:sym typeface="Arial"/>
              </a:rPr>
              <a:t> A vector database is created for the article texts using the FAISS library and the all-mpnet-base-v2 model from the Sentence Transformers library. This involves generating embeddings for each article using the Hugging Face API.</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00">
                <a:latin typeface="Proxima Nova Semibold"/>
                <a:ea typeface="Proxima Nova Semibold"/>
                <a:cs typeface="Proxima Nova Semibold"/>
                <a:sym typeface="Proxima Nova Semibold"/>
              </a:rPr>
              <a:t>Search </a:t>
            </a:r>
            <a:endParaRPr sz="4200">
              <a:latin typeface="Proxima Nova Semibold"/>
              <a:ea typeface="Proxima Nova Semibold"/>
              <a:cs typeface="Proxima Nova Semibold"/>
              <a:sym typeface="Proxima Nova Semibold"/>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b="1" lang="en-GB">
                <a:solidFill>
                  <a:srgbClr val="000000"/>
                </a:solidFill>
                <a:latin typeface="Arial"/>
                <a:ea typeface="Arial"/>
                <a:cs typeface="Arial"/>
                <a:sym typeface="Arial"/>
              </a:rPr>
              <a:t>Query Embedding:</a:t>
            </a:r>
            <a:r>
              <a:rPr lang="en-GB">
                <a:solidFill>
                  <a:srgbClr val="000000"/>
                </a:solidFill>
                <a:latin typeface="Arial"/>
                <a:ea typeface="Arial"/>
                <a:cs typeface="Arial"/>
                <a:sym typeface="Arial"/>
              </a:rPr>
              <a:t> An embedding is generated for the search query (key).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 </a:t>
            </a:r>
            <a:r>
              <a:rPr b="1" lang="en-GB">
                <a:solidFill>
                  <a:srgbClr val="000000"/>
                </a:solidFill>
                <a:latin typeface="Arial"/>
                <a:ea typeface="Arial"/>
                <a:cs typeface="Arial"/>
                <a:sym typeface="Arial"/>
              </a:rPr>
              <a:t>Article Matching:</a:t>
            </a:r>
            <a:r>
              <a:rPr lang="en-GB">
                <a:solidFill>
                  <a:srgbClr val="000000"/>
                </a:solidFill>
                <a:latin typeface="Arial"/>
                <a:ea typeface="Arial"/>
                <a:cs typeface="Arial"/>
                <a:sym typeface="Arial"/>
              </a:rPr>
              <a:t> The most relevant articles are identified by finding the top N matches based on cosine similarity within the FAISS database.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Generate N-Hot Keywords:</a:t>
            </a:r>
            <a:endParaRPr b="1">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Keyword Extraction:</a:t>
            </a:r>
            <a:r>
              <a:rPr lang="en-GB" sz="1800">
                <a:solidFill>
                  <a:srgbClr val="000000"/>
                </a:solidFill>
                <a:latin typeface="Arial"/>
                <a:ea typeface="Arial"/>
                <a:cs typeface="Arial"/>
                <a:sym typeface="Arial"/>
              </a:rPr>
              <a:t> From the most relevant articles, a </a:t>
            </a:r>
            <a:r>
              <a:rPr b="1" lang="en-GB" sz="1800">
                <a:solidFill>
                  <a:srgbClr val="000000"/>
                </a:solidFill>
                <a:latin typeface="Arial"/>
                <a:ea typeface="Arial"/>
                <a:cs typeface="Arial"/>
                <a:sym typeface="Arial"/>
              </a:rPr>
              <a:t>TF-IDF/Count Vectorizer</a:t>
            </a:r>
            <a:r>
              <a:rPr lang="en-GB" sz="1800">
                <a:solidFill>
                  <a:srgbClr val="000000"/>
                </a:solidFill>
                <a:latin typeface="Arial"/>
                <a:ea typeface="Arial"/>
                <a:cs typeface="Arial"/>
                <a:sym typeface="Arial"/>
              </a:rPr>
              <a:t> is used to extract the top N hot keywords.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Visualization:</a:t>
            </a:r>
            <a:endParaRPr b="1">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Word Cloud:</a:t>
            </a:r>
            <a:r>
              <a:rPr lang="en-GB" sz="1800">
                <a:solidFill>
                  <a:srgbClr val="000000"/>
                </a:solidFill>
                <a:latin typeface="Arial"/>
                <a:ea typeface="Arial"/>
                <a:cs typeface="Arial"/>
                <a:sym typeface="Arial"/>
              </a:rPr>
              <a:t> A visual representation of the N-hot keywords is created using a word cloud to highlight the most significant terms.</a:t>
            </a:r>
            <a:endParaRPr sz="1800">
              <a:solidFill>
                <a:srgbClr val="000000"/>
              </a:solidFill>
              <a:latin typeface="Arial"/>
              <a:ea typeface="Arial"/>
              <a:cs typeface="Arial"/>
              <a:sym typeface="Arial"/>
            </a:endParaRPr>
          </a:p>
          <a:p>
            <a:pPr indent="0" lvl="0" marL="0" rtl="0" algn="l">
              <a:spcBef>
                <a:spcPts val="18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00">
                <a:latin typeface="Proxima Nova Semibold"/>
                <a:ea typeface="Proxima Nova Semibold"/>
                <a:cs typeface="Proxima Nova Semibold"/>
                <a:sym typeface="Proxima Nova Semibold"/>
              </a:rPr>
              <a:t>Results</a:t>
            </a:r>
            <a:endParaRPr sz="4200">
              <a:latin typeface="Proxima Nova Semibold"/>
              <a:ea typeface="Proxima Nova Semibold"/>
              <a:cs typeface="Proxima Nova Semibold"/>
              <a:sym typeface="Proxima Nova Semibold"/>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Search Query:</a:t>
            </a:r>
            <a:r>
              <a:rPr lang="en-GB" sz="1600">
                <a:solidFill>
                  <a:srgbClr val="000000"/>
                </a:solidFill>
                <a:latin typeface="Arial"/>
                <a:ea typeface="Arial"/>
                <a:cs typeface="Arial"/>
                <a:sym typeface="Arial"/>
              </a:rPr>
              <a:t> "machine learning"</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Top Matched Article:</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GB" sz="1600">
                <a:solidFill>
                  <a:srgbClr val="000000"/>
                </a:solidFill>
                <a:latin typeface="Arial"/>
                <a:ea typeface="Arial"/>
                <a:cs typeface="Arial"/>
                <a:sym typeface="Arial"/>
              </a:rPr>
              <a:t>"A machine learning method uncovered a hidden clue in people’s language predictive of the later manifestation of psychosis: the frequent use of words associated with sound. A paper published by the journal npj Schizophrenia released the findings by scientists from Emory University and Harvard University. Hidden details The researchers developed a new machine-learning methodology to more precisely quantify the semantic richness of people’s conversational language (a known indicator for psychosis). Their results indicated that automated analysis of the two language variables (more frequent use of words associated with sound and speaking with low semantic density, or vagueness) can predict if an at-risk person will later develop psychosis with an impressive 93 percent accuracy."</a:t>
            </a:r>
            <a:endParaRPr i="1"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