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7"/>
  </p:notesMasterIdLst>
  <p:sldIdLst>
    <p:sldId id="256" r:id="rId2"/>
    <p:sldId id="258" r:id="rId3"/>
    <p:sldId id="266" r:id="rId4"/>
    <p:sldId id="260" r:id="rId5"/>
    <p:sldId id="351" r:id="rId6"/>
    <p:sldId id="316" r:id="rId7"/>
    <p:sldId id="354" r:id="rId8"/>
    <p:sldId id="348" r:id="rId9"/>
    <p:sldId id="355" r:id="rId10"/>
    <p:sldId id="356" r:id="rId11"/>
    <p:sldId id="359" r:id="rId12"/>
    <p:sldId id="353" r:id="rId13"/>
    <p:sldId id="357" r:id="rId14"/>
    <p:sldId id="360" r:id="rId15"/>
    <p:sldId id="32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rimson Text" panose="020B060402020202020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erriweather Light" panose="00000400000000000000" pitchFamily="2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Vidaloka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8D96E8-B4DE-4D18-AD20-5C87D78DB3C2}">
  <a:tblStyle styleId="{038D96E8-B4DE-4D18-AD20-5C87D78DB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50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90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76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961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987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5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8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c7554a049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c7554a049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35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91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49" y="1374823"/>
            <a:ext cx="7064100" cy="860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PRESENTATION ST</a:t>
            </a:r>
            <a:endParaRPr sz="5400" b="1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732182" y="2360657"/>
            <a:ext cx="5679631" cy="1095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400" b="1" i="0" u="none" strike="noStrike" dirty="0">
                <a:solidFill>
                  <a:srgbClr val="2F2F2F"/>
                </a:solidFill>
                <a:effectLst/>
              </a:rPr>
              <a:t>Visualisation des données grâce à Power BI et Analyse approfondie axé sur l'analyse chronologique, la régression linéaire ,la corrélation et l’ACP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BA1BB-31F5-BBAA-988B-B16B5BD313FB}"/>
              </a:ext>
            </a:extLst>
          </p:cNvPr>
          <p:cNvSpPr txBox="1"/>
          <p:nvPr/>
        </p:nvSpPr>
        <p:spPr>
          <a:xfrm>
            <a:off x="3441721" y="444616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Réalisé Par : AHMED TIOUAL</a:t>
            </a:r>
            <a:endParaRPr lang="en-US" sz="12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EDE105-0DA3-8ECD-6D1C-B0C0E5E3233B}"/>
              </a:ext>
            </a:extLst>
          </p:cNvPr>
          <p:cNvSpPr/>
          <p:nvPr/>
        </p:nvSpPr>
        <p:spPr>
          <a:xfrm>
            <a:off x="2035971" y="600403"/>
            <a:ext cx="5086350" cy="394334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5F13C-C3C8-C32C-338C-619FCEF3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7486" y="706905"/>
            <a:ext cx="4949027" cy="3729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61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72;p69">
            <a:extLst>
              <a:ext uri="{FF2B5EF4-FFF2-40B4-BE49-F238E27FC236}">
                <a16:creationId xmlns:a16="http://schemas.microsoft.com/office/drawing/2014/main" id="{1526F892-8F1F-8DF1-5F2A-AE005CEFF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9974" y="2158856"/>
            <a:ext cx="5364048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3</a:t>
            </a:r>
            <a:endParaRPr dirty="0"/>
          </a:p>
        </p:txBody>
      </p:sp>
      <p:sp>
        <p:nvSpPr>
          <p:cNvPr id="9" name="Google Shape;573;p69">
            <a:extLst>
              <a:ext uri="{FF2B5EF4-FFF2-40B4-BE49-F238E27FC236}">
                <a16:creationId xmlns:a16="http://schemas.microsoft.com/office/drawing/2014/main" id="{57809951-3C94-2EE1-A74F-28DAC095CF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4992" y="989901"/>
            <a:ext cx="1234013" cy="117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574;p69">
            <a:extLst>
              <a:ext uri="{FF2B5EF4-FFF2-40B4-BE49-F238E27FC236}">
                <a16:creationId xmlns:a16="http://schemas.microsoft.com/office/drawing/2014/main" id="{682E029C-A1E4-1921-A6BB-887ADC3CDC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91399" y="3047481"/>
            <a:ext cx="4561200" cy="74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fr-FR" dirty="0"/>
              <a:t>Analyse de données Approfondie</a:t>
            </a:r>
          </a:p>
        </p:txBody>
      </p:sp>
    </p:spTree>
    <p:extLst>
      <p:ext uri="{BB962C8B-B14F-4D97-AF65-F5344CB8AC3E}">
        <p14:creationId xmlns:p14="http://schemas.microsoft.com/office/powerpoint/2010/main" val="9699020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F2F5A-E8B1-634E-0BE2-802340108E91}"/>
              </a:ext>
            </a:extLst>
          </p:cNvPr>
          <p:cNvSpPr/>
          <p:nvPr/>
        </p:nvSpPr>
        <p:spPr>
          <a:xfrm>
            <a:off x="1071693" y="821947"/>
            <a:ext cx="30787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problématique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9267B-02B5-D8F2-600D-C5F64756EEF5}"/>
              </a:ext>
            </a:extLst>
          </p:cNvPr>
          <p:cNvSpPr/>
          <p:nvPr/>
        </p:nvSpPr>
        <p:spPr>
          <a:xfrm>
            <a:off x="4993548" y="821947"/>
            <a:ext cx="30787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4B56D-1945-AAC5-EAFE-9A920ACAEEBD}"/>
              </a:ext>
            </a:extLst>
          </p:cNvPr>
          <p:cNvSpPr/>
          <p:nvPr/>
        </p:nvSpPr>
        <p:spPr>
          <a:xfrm>
            <a:off x="1071692" y="2478882"/>
            <a:ext cx="3078759" cy="842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Pourquoi l'investissement a-t-il baissé en 2021 ?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22B635-97B8-1EB6-0344-E9B674BCC69E}"/>
              </a:ext>
            </a:extLst>
          </p:cNvPr>
          <p:cNvSpPr/>
          <p:nvPr/>
        </p:nvSpPr>
        <p:spPr>
          <a:xfrm>
            <a:off x="4993547" y="1478755"/>
            <a:ext cx="3078759" cy="6500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Analyse des Séries Chronologique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D79B4-EE68-574A-3C59-84FE869FE2D8}"/>
              </a:ext>
            </a:extLst>
          </p:cNvPr>
          <p:cNvSpPr/>
          <p:nvPr/>
        </p:nvSpPr>
        <p:spPr>
          <a:xfrm>
            <a:off x="4993546" y="2250281"/>
            <a:ext cx="3078759" cy="6500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Analyse de Régression Linéaire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F4799D-790F-3894-E310-52E1F51FF7B3}"/>
              </a:ext>
            </a:extLst>
          </p:cNvPr>
          <p:cNvSpPr/>
          <p:nvPr/>
        </p:nvSpPr>
        <p:spPr>
          <a:xfrm>
            <a:off x="4993545" y="3028950"/>
            <a:ext cx="3078759" cy="6500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Analyse de Corrélation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42451-9CDF-BC23-88DC-28D5BC71EB3D}"/>
              </a:ext>
            </a:extLst>
          </p:cNvPr>
          <p:cNvSpPr/>
          <p:nvPr/>
        </p:nvSpPr>
        <p:spPr>
          <a:xfrm>
            <a:off x="4993544" y="3800477"/>
            <a:ext cx="3078759" cy="6500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kern="1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Analyse en Composantes principales 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EEF1B1-D7CE-42CA-9AD3-7C19DFC5C9FA}"/>
              </a:ext>
            </a:extLst>
          </p:cNvPr>
          <p:cNvCxnSpPr>
            <a:cxnSpLocks/>
          </p:cNvCxnSpPr>
          <p:nvPr/>
        </p:nvCxnSpPr>
        <p:spPr>
          <a:xfrm flipV="1">
            <a:off x="4150448" y="1803797"/>
            <a:ext cx="843096" cy="10965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F2E3F6-FD5F-DC9C-F7D0-A452C38B78A0}"/>
              </a:ext>
            </a:extLst>
          </p:cNvPr>
          <p:cNvCxnSpPr>
            <a:cxnSpLocks/>
          </p:cNvCxnSpPr>
          <p:nvPr/>
        </p:nvCxnSpPr>
        <p:spPr>
          <a:xfrm flipV="1">
            <a:off x="4150448" y="2575323"/>
            <a:ext cx="843095" cy="325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D3E8C9-9F43-D28E-D4FA-4BAA1360F1A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4150451" y="2900364"/>
            <a:ext cx="843094" cy="4536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895F4C-B804-A8EB-42FA-5ADC0C46519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150451" y="2900364"/>
            <a:ext cx="843093" cy="1225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EDE105-0DA3-8ECD-6D1C-B0C0E5E3233B}"/>
              </a:ext>
            </a:extLst>
          </p:cNvPr>
          <p:cNvSpPr/>
          <p:nvPr/>
        </p:nvSpPr>
        <p:spPr>
          <a:xfrm>
            <a:off x="2035971" y="600403"/>
            <a:ext cx="5086350" cy="394334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5F13C-C3C8-C32C-338C-619FCEF3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7486" y="671513"/>
            <a:ext cx="4949027" cy="3786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9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72;p69">
            <a:extLst>
              <a:ext uri="{FF2B5EF4-FFF2-40B4-BE49-F238E27FC236}">
                <a16:creationId xmlns:a16="http://schemas.microsoft.com/office/drawing/2014/main" id="{1526F892-8F1F-8DF1-5F2A-AE005CEFF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1677" y="2158856"/>
            <a:ext cx="5520642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DÉMONSTRATION</a:t>
            </a:r>
            <a:br>
              <a:rPr lang="en-US" b="1" dirty="0"/>
            </a:br>
            <a:endParaRPr dirty="0"/>
          </a:p>
        </p:txBody>
      </p:sp>
      <p:sp>
        <p:nvSpPr>
          <p:cNvPr id="9" name="Google Shape;573;p69">
            <a:extLst>
              <a:ext uri="{FF2B5EF4-FFF2-40B4-BE49-F238E27FC236}">
                <a16:creationId xmlns:a16="http://schemas.microsoft.com/office/drawing/2014/main" id="{57809951-3C94-2EE1-A74F-28DAC095CF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4992" y="989901"/>
            <a:ext cx="1234013" cy="117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574;p69">
            <a:extLst>
              <a:ext uri="{FF2B5EF4-FFF2-40B4-BE49-F238E27FC236}">
                <a16:creationId xmlns:a16="http://schemas.microsoft.com/office/drawing/2014/main" id="{682E029C-A1E4-1921-A6BB-887ADC3CDC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91399" y="3047481"/>
            <a:ext cx="4561200" cy="74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fr-FR" dirty="0"/>
              <a:t>Démonstration de mes missions</a:t>
            </a:r>
          </a:p>
        </p:txBody>
      </p:sp>
    </p:spTree>
    <p:extLst>
      <p:ext uri="{BB962C8B-B14F-4D97-AF65-F5344CB8AC3E}">
        <p14:creationId xmlns:p14="http://schemas.microsoft.com/office/powerpoint/2010/main" val="39285658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211035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7705D-CEFF-4279-782D-9DB6FC89B759}"/>
              </a:ext>
            </a:extLst>
          </p:cNvPr>
          <p:cNvSpPr/>
          <p:nvPr/>
        </p:nvSpPr>
        <p:spPr>
          <a:xfrm>
            <a:off x="2290194" y="3112316"/>
            <a:ext cx="4563611" cy="13338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202168"/>
            <a:ext cx="1039200" cy="61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Axes</a:t>
            </a:r>
            <a:r>
              <a:rPr lang="en" dirty="0"/>
              <a:t> 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881814" y="1338280"/>
            <a:ext cx="262235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ETABLISSEMENT</a:t>
            </a: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949939" y="1701606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Agence Urbaine Guelmim</a:t>
            </a:r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4899585" y="133247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1</a:t>
            </a:r>
            <a:endParaRPr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4899585" y="1699243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Rapport financier Annuel interfactif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605264" y="69894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5623035" y="698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501;p61">
            <a:extLst>
              <a:ext uri="{FF2B5EF4-FFF2-40B4-BE49-F238E27FC236}">
                <a16:creationId xmlns:a16="http://schemas.microsoft.com/office/drawing/2014/main" id="{0646E325-886B-271E-AC9C-0EA9BA414440}"/>
              </a:ext>
            </a:extLst>
          </p:cNvPr>
          <p:cNvSpPr txBox="1">
            <a:spLocks/>
          </p:cNvSpPr>
          <p:nvPr/>
        </p:nvSpPr>
        <p:spPr>
          <a:xfrm>
            <a:off x="830178" y="3276873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MISSION 2</a:t>
            </a:r>
          </a:p>
        </p:txBody>
      </p:sp>
      <p:sp>
        <p:nvSpPr>
          <p:cNvPr id="3" name="Google Shape;502;p61">
            <a:extLst>
              <a:ext uri="{FF2B5EF4-FFF2-40B4-BE49-F238E27FC236}">
                <a16:creationId xmlns:a16="http://schemas.microsoft.com/office/drawing/2014/main" id="{E2E24FF9-C164-6D83-5EDF-8F8275594207}"/>
              </a:ext>
            </a:extLst>
          </p:cNvPr>
          <p:cNvSpPr txBox="1">
            <a:spLocks/>
          </p:cNvSpPr>
          <p:nvPr/>
        </p:nvSpPr>
        <p:spPr>
          <a:xfrm>
            <a:off x="830228" y="3589048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fr-FR" dirty="0"/>
              <a:t>Table de bord de progrès financier </a:t>
            </a:r>
          </a:p>
        </p:txBody>
      </p:sp>
      <p:sp>
        <p:nvSpPr>
          <p:cNvPr id="4" name="Google Shape;505;p61">
            <a:extLst>
              <a:ext uri="{FF2B5EF4-FFF2-40B4-BE49-F238E27FC236}">
                <a16:creationId xmlns:a16="http://schemas.microsoft.com/office/drawing/2014/main" id="{FC3CA970-E8A6-A476-547C-4616D989422B}"/>
              </a:ext>
            </a:extLst>
          </p:cNvPr>
          <p:cNvSpPr txBox="1">
            <a:spLocks/>
          </p:cNvSpPr>
          <p:nvPr/>
        </p:nvSpPr>
        <p:spPr>
          <a:xfrm>
            <a:off x="1553628" y="260937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8" name="Google Shape;501;p61">
            <a:extLst>
              <a:ext uri="{FF2B5EF4-FFF2-40B4-BE49-F238E27FC236}">
                <a16:creationId xmlns:a16="http://schemas.microsoft.com/office/drawing/2014/main" id="{9CD95CCD-854E-9627-B1C2-5BD1F50B01B0}"/>
              </a:ext>
            </a:extLst>
          </p:cNvPr>
          <p:cNvSpPr txBox="1">
            <a:spLocks/>
          </p:cNvSpPr>
          <p:nvPr/>
        </p:nvSpPr>
        <p:spPr>
          <a:xfrm>
            <a:off x="3516595" y="3276873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MISSION 3</a:t>
            </a:r>
          </a:p>
        </p:txBody>
      </p:sp>
      <p:sp>
        <p:nvSpPr>
          <p:cNvPr id="9" name="Google Shape;502;p61">
            <a:extLst>
              <a:ext uri="{FF2B5EF4-FFF2-40B4-BE49-F238E27FC236}">
                <a16:creationId xmlns:a16="http://schemas.microsoft.com/office/drawing/2014/main" id="{2817D6C6-197E-5241-A5E8-2337F5243076}"/>
              </a:ext>
            </a:extLst>
          </p:cNvPr>
          <p:cNvSpPr txBox="1">
            <a:spLocks/>
          </p:cNvSpPr>
          <p:nvPr/>
        </p:nvSpPr>
        <p:spPr>
          <a:xfrm>
            <a:off x="3516595" y="3592499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fr-FR" dirty="0"/>
              <a:t>Analyse de données Approfondie</a:t>
            </a:r>
          </a:p>
        </p:txBody>
      </p:sp>
      <p:sp>
        <p:nvSpPr>
          <p:cNvPr id="10" name="Google Shape;505;p61">
            <a:extLst>
              <a:ext uri="{FF2B5EF4-FFF2-40B4-BE49-F238E27FC236}">
                <a16:creationId xmlns:a16="http://schemas.microsoft.com/office/drawing/2014/main" id="{D7F1D97B-065B-1EBF-B913-3345AF54CF20}"/>
              </a:ext>
            </a:extLst>
          </p:cNvPr>
          <p:cNvSpPr txBox="1">
            <a:spLocks/>
          </p:cNvSpPr>
          <p:nvPr/>
        </p:nvSpPr>
        <p:spPr>
          <a:xfrm>
            <a:off x="4239945" y="260937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1" name="Google Shape;501;p61">
            <a:extLst>
              <a:ext uri="{FF2B5EF4-FFF2-40B4-BE49-F238E27FC236}">
                <a16:creationId xmlns:a16="http://schemas.microsoft.com/office/drawing/2014/main" id="{C8472A48-8903-3AA1-FBCF-D73B040AE504}"/>
              </a:ext>
            </a:extLst>
          </p:cNvPr>
          <p:cNvSpPr txBox="1">
            <a:spLocks/>
          </p:cNvSpPr>
          <p:nvPr/>
        </p:nvSpPr>
        <p:spPr>
          <a:xfrm>
            <a:off x="6202912" y="3276873"/>
            <a:ext cx="2567327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DÉMOSTRATION</a:t>
            </a:r>
          </a:p>
        </p:txBody>
      </p:sp>
      <p:sp>
        <p:nvSpPr>
          <p:cNvPr id="12" name="Google Shape;502;p61">
            <a:extLst>
              <a:ext uri="{FF2B5EF4-FFF2-40B4-BE49-F238E27FC236}">
                <a16:creationId xmlns:a16="http://schemas.microsoft.com/office/drawing/2014/main" id="{DFB44A58-8355-220C-78FD-D289A12A1E6D}"/>
              </a:ext>
            </a:extLst>
          </p:cNvPr>
          <p:cNvSpPr txBox="1">
            <a:spLocks/>
          </p:cNvSpPr>
          <p:nvPr/>
        </p:nvSpPr>
        <p:spPr>
          <a:xfrm>
            <a:off x="6202961" y="3589048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fr-FR" dirty="0"/>
              <a:t>Démonstration de mes missions</a:t>
            </a:r>
          </a:p>
        </p:txBody>
      </p:sp>
      <p:sp>
        <p:nvSpPr>
          <p:cNvPr id="13" name="Google Shape;505;p61">
            <a:extLst>
              <a:ext uri="{FF2B5EF4-FFF2-40B4-BE49-F238E27FC236}">
                <a16:creationId xmlns:a16="http://schemas.microsoft.com/office/drawing/2014/main" id="{79B6CD51-3B98-F69A-9BF8-52628F5FD867}"/>
              </a:ext>
            </a:extLst>
          </p:cNvPr>
          <p:cNvSpPr txBox="1">
            <a:spLocks/>
          </p:cNvSpPr>
          <p:nvPr/>
        </p:nvSpPr>
        <p:spPr>
          <a:xfrm>
            <a:off x="6926362" y="260937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0" build="p"/>
      <p:bldP spid="498" grpId="0" uiExpand="1" build="p"/>
      <p:bldP spid="501" grpId="0" build="p"/>
      <p:bldP spid="502" grpId="0" build="p"/>
      <p:bldP spid="503" grpId="0"/>
      <p:bldP spid="505" grpId="0"/>
      <p:bldP spid="2" grpId="0" build="p"/>
      <p:bldP spid="3" grpId="0" build="p"/>
      <p:bldP spid="4" grpId="0"/>
      <p:bldP spid="8" grpId="0" build="p"/>
      <p:bldP spid="9" grpId="0" build="p"/>
      <p:bldP spid="10" grpId="0"/>
      <p:bldP spid="11" grpId="0" build="p"/>
      <p:bldP spid="12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889976" y="2166245"/>
            <a:ext cx="5364048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ETABLISSEMENT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999884" y="1141887"/>
            <a:ext cx="1144232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6762"/>
            <a:ext cx="4561200" cy="74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Agence Urbaine Guelmim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97DE13-4636-F30B-779C-C1F15365B902}"/>
              </a:ext>
            </a:extLst>
          </p:cNvPr>
          <p:cNvSpPr txBox="1"/>
          <p:nvPr/>
        </p:nvSpPr>
        <p:spPr>
          <a:xfrm>
            <a:off x="729842" y="659654"/>
            <a:ext cx="7684316" cy="7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L'Agence Urbaine Guelmim est un établissement public doté de la personnalité morale et de l’autonomie financière dont le ressort territorial correspond à une ou plusieurs préfectures ou provinces.</a:t>
            </a: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B14886-E4E5-69D1-4301-49196F8CBE94}"/>
              </a:ext>
            </a:extLst>
          </p:cNvPr>
          <p:cNvSpPr/>
          <p:nvPr/>
        </p:nvSpPr>
        <p:spPr>
          <a:xfrm>
            <a:off x="3584196" y="1750191"/>
            <a:ext cx="1975607" cy="77175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Agence Urbaine Guelmim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E4A25-D05F-F796-A2AC-397BD599510D}"/>
              </a:ext>
            </a:extLst>
          </p:cNvPr>
          <p:cNvSpPr txBox="1"/>
          <p:nvPr/>
        </p:nvSpPr>
        <p:spPr>
          <a:xfrm>
            <a:off x="729842" y="3330429"/>
            <a:ext cx="22063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3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Programmer les projets d’aménagement inhérents à la réalisation des objectifs des schémas directeurs</a:t>
            </a: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52354-5BC8-F30E-639A-49E8400E5780}"/>
              </a:ext>
            </a:extLst>
          </p:cNvPr>
          <p:cNvSpPr txBox="1"/>
          <p:nvPr/>
        </p:nvSpPr>
        <p:spPr>
          <a:xfrm>
            <a:off x="3468847" y="3330429"/>
            <a:ext cx="220630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3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Préparer les projets de documents d’urbanisme réglementaires</a:t>
            </a: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A1E4E-D015-A214-75E0-D02C8C6C0ED1}"/>
              </a:ext>
            </a:extLst>
          </p:cNvPr>
          <p:cNvSpPr txBox="1"/>
          <p:nvPr/>
        </p:nvSpPr>
        <p:spPr>
          <a:xfrm>
            <a:off x="6207854" y="3330429"/>
            <a:ext cx="226463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3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Donner un avis conforme dans un délai maximum de 1 mois sur tous les projets d’urbanismes </a:t>
            </a:r>
            <a:endParaRPr lang="en-US" sz="13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31E3F-8DA7-9C39-1537-920E7613499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832994" y="2521941"/>
            <a:ext cx="2739006" cy="808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72F4A-A803-81A1-42AB-43A6F4D43D0F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571999" y="2521941"/>
            <a:ext cx="1" cy="808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5225C1-B4CF-1E61-E2BE-197D31613C0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572000" y="2521941"/>
            <a:ext cx="2768171" cy="8084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889976" y="2166245"/>
            <a:ext cx="5364048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1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944036" y="1141887"/>
            <a:ext cx="1255928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30703"/>
            <a:ext cx="4561200" cy="74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Rapport financier Annuel interfactif</a:t>
            </a:r>
          </a:p>
        </p:txBody>
      </p:sp>
    </p:spTree>
    <p:extLst>
      <p:ext uri="{BB962C8B-B14F-4D97-AF65-F5344CB8AC3E}">
        <p14:creationId xmlns:p14="http://schemas.microsoft.com/office/powerpoint/2010/main" val="1593513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C08BC-8406-7C43-BAEC-2AF008555B4D}"/>
              </a:ext>
            </a:extLst>
          </p:cNvPr>
          <p:cNvSpPr/>
          <p:nvPr/>
        </p:nvSpPr>
        <p:spPr>
          <a:xfrm>
            <a:off x="1071693" y="821947"/>
            <a:ext cx="30787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problématique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77217-4623-FAE2-58F3-B67B30EADC0A}"/>
              </a:ext>
            </a:extLst>
          </p:cNvPr>
          <p:cNvSpPr/>
          <p:nvPr/>
        </p:nvSpPr>
        <p:spPr>
          <a:xfrm>
            <a:off x="4993548" y="821947"/>
            <a:ext cx="30787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solution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83DFE1-9F13-F71E-0C1A-8ABCB34A7581}"/>
              </a:ext>
            </a:extLst>
          </p:cNvPr>
          <p:cNvSpPr/>
          <p:nvPr/>
        </p:nvSpPr>
        <p:spPr>
          <a:xfrm>
            <a:off x="1071693" y="1478755"/>
            <a:ext cx="3078759" cy="6017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kern="1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Comment optimiser la création de rapports financiers annuels 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68F30-6421-338F-11D0-D5C9A1D949E6}"/>
              </a:ext>
            </a:extLst>
          </p:cNvPr>
          <p:cNvSpPr/>
          <p:nvPr/>
        </p:nvSpPr>
        <p:spPr>
          <a:xfrm>
            <a:off x="1071690" y="2228458"/>
            <a:ext cx="3078759" cy="601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kern="1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processus plus facile et interactif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289A8-ABFA-EB10-F04F-A9DA07D1699C}"/>
              </a:ext>
            </a:extLst>
          </p:cNvPr>
          <p:cNvSpPr/>
          <p:nvPr/>
        </p:nvSpPr>
        <p:spPr>
          <a:xfrm>
            <a:off x="1071688" y="2978160"/>
            <a:ext cx="3078759" cy="601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kern="1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Accessible 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F6EC9-F678-B476-28E0-2E75A0BDD86C}"/>
              </a:ext>
            </a:extLst>
          </p:cNvPr>
          <p:cNvSpPr/>
          <p:nvPr/>
        </p:nvSpPr>
        <p:spPr>
          <a:xfrm>
            <a:off x="1071687" y="3741364"/>
            <a:ext cx="3078759" cy="601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kern="1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protection et la qualité des données 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D255A9-7BD1-7BD7-D40E-920B9A7153B7}"/>
              </a:ext>
            </a:extLst>
          </p:cNvPr>
          <p:cNvSpPr/>
          <p:nvPr/>
        </p:nvSpPr>
        <p:spPr>
          <a:xfrm>
            <a:off x="4993541" y="1758112"/>
            <a:ext cx="3078759" cy="601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Power BI Desktop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619F36-9B9C-1631-68D9-96FA0655EE13}"/>
              </a:ext>
            </a:extLst>
          </p:cNvPr>
          <p:cNvSpPr/>
          <p:nvPr/>
        </p:nvSpPr>
        <p:spPr>
          <a:xfrm>
            <a:off x="4993540" y="3350510"/>
            <a:ext cx="3078759" cy="601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SQL Server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B10AA9-0CBB-ACE0-697C-9C1D7164DAEF}"/>
              </a:ext>
            </a:extLst>
          </p:cNvPr>
          <p:cNvSpPr/>
          <p:nvPr/>
        </p:nvSpPr>
        <p:spPr>
          <a:xfrm>
            <a:off x="4993542" y="2554311"/>
            <a:ext cx="3078759" cy="601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Power BI Server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701126-A791-3D97-295A-37ABCFD42BD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150452" y="1779612"/>
            <a:ext cx="843089" cy="279357"/>
          </a:xfrm>
          <a:prstGeom prst="straightConnector1">
            <a:avLst/>
          </a:prstGeom>
          <a:ln w="9525"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EAF35E-7036-EC21-621A-1D2DD2B3EA4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4150449" y="2058969"/>
            <a:ext cx="843092" cy="470345"/>
          </a:xfrm>
          <a:prstGeom prst="straightConnector1">
            <a:avLst/>
          </a:prstGeom>
          <a:ln w="9525"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9F7736-CE78-F1D3-75A1-EDF7B9E3D24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150447" y="2855168"/>
            <a:ext cx="843095" cy="423848"/>
          </a:xfrm>
          <a:prstGeom prst="straightConnector1">
            <a:avLst/>
          </a:prstGeom>
          <a:ln w="9525"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557D37-CD1C-2C2E-69D4-82A06251D0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150446" y="3651367"/>
            <a:ext cx="843094" cy="390853"/>
          </a:xfrm>
          <a:prstGeom prst="straightConnector1">
            <a:avLst/>
          </a:prstGeom>
          <a:ln w="9525">
            <a:prstDash val="solid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EDE105-0DA3-8ECD-6D1C-B0C0E5E3233B}"/>
              </a:ext>
            </a:extLst>
          </p:cNvPr>
          <p:cNvSpPr/>
          <p:nvPr/>
        </p:nvSpPr>
        <p:spPr>
          <a:xfrm>
            <a:off x="2035971" y="607220"/>
            <a:ext cx="5086350" cy="4036217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8F55F13C-C3C8-C32C-338C-619FCEF3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86" y="660017"/>
            <a:ext cx="4949027" cy="3930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1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72;p69">
            <a:extLst>
              <a:ext uri="{FF2B5EF4-FFF2-40B4-BE49-F238E27FC236}">
                <a16:creationId xmlns:a16="http://schemas.microsoft.com/office/drawing/2014/main" id="{1526F892-8F1F-8DF1-5F2A-AE005CEFF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9974" y="2158856"/>
            <a:ext cx="5364048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MISSION 2</a:t>
            </a:r>
            <a:endParaRPr dirty="0"/>
          </a:p>
        </p:txBody>
      </p:sp>
      <p:sp>
        <p:nvSpPr>
          <p:cNvPr id="9" name="Google Shape;573;p69">
            <a:extLst>
              <a:ext uri="{FF2B5EF4-FFF2-40B4-BE49-F238E27FC236}">
                <a16:creationId xmlns:a16="http://schemas.microsoft.com/office/drawing/2014/main" id="{57809951-3C94-2EE1-A74F-28DAC095CF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4992" y="989901"/>
            <a:ext cx="1234013" cy="117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574;p69">
            <a:extLst>
              <a:ext uri="{FF2B5EF4-FFF2-40B4-BE49-F238E27FC236}">
                <a16:creationId xmlns:a16="http://schemas.microsoft.com/office/drawing/2014/main" id="{682E029C-A1E4-1921-A6BB-887ADC3CDC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91399" y="3047481"/>
            <a:ext cx="4561200" cy="74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fr-FR" dirty="0"/>
              <a:t>Table de bord de progrès financier </a:t>
            </a:r>
          </a:p>
        </p:txBody>
      </p:sp>
    </p:spTree>
    <p:extLst>
      <p:ext uri="{BB962C8B-B14F-4D97-AF65-F5344CB8AC3E}">
        <p14:creationId xmlns:p14="http://schemas.microsoft.com/office/powerpoint/2010/main" val="14280500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DE50C7-AA66-9E6C-3F2D-DB92CCC81E80}"/>
              </a:ext>
            </a:extLst>
          </p:cNvPr>
          <p:cNvSpPr/>
          <p:nvPr/>
        </p:nvSpPr>
        <p:spPr>
          <a:xfrm>
            <a:off x="1071693" y="821947"/>
            <a:ext cx="30787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problématique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D00E1C-2CE6-8261-BE81-FF82FA160EB9}"/>
              </a:ext>
            </a:extLst>
          </p:cNvPr>
          <p:cNvSpPr/>
          <p:nvPr/>
        </p:nvSpPr>
        <p:spPr>
          <a:xfrm>
            <a:off x="4993548" y="821947"/>
            <a:ext cx="30787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2E3FA-9318-557E-2CAD-706D8062F210}"/>
              </a:ext>
            </a:extLst>
          </p:cNvPr>
          <p:cNvSpPr/>
          <p:nvPr/>
        </p:nvSpPr>
        <p:spPr>
          <a:xfrm>
            <a:off x="1071692" y="2328861"/>
            <a:ext cx="3078759" cy="928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kern="1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Comment assurer le suivi financier de l'établissement en termes de budget d'exploitation et de budget d'investissement 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0AD28-7EE2-4425-EDB7-0DB2459C17EF}"/>
              </a:ext>
            </a:extLst>
          </p:cNvPr>
          <p:cNvSpPr/>
          <p:nvPr/>
        </p:nvSpPr>
        <p:spPr>
          <a:xfrm>
            <a:off x="5072128" y="2328861"/>
            <a:ext cx="3078759" cy="928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table de bord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7C68B6-4CEE-2E17-3264-5E796FED581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50451" y="2793206"/>
            <a:ext cx="92167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254</Words>
  <Application>Microsoft Office PowerPoint</Application>
  <PresentationFormat>Affichage à l'écran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Vidaloka</vt:lpstr>
      <vt:lpstr>Merriweather Light</vt:lpstr>
      <vt:lpstr>Montserrat</vt:lpstr>
      <vt:lpstr>Open Sans</vt:lpstr>
      <vt:lpstr>Arial</vt:lpstr>
      <vt:lpstr>Crimson Text</vt:lpstr>
      <vt:lpstr>Lato</vt:lpstr>
      <vt:lpstr>Calibri</vt:lpstr>
      <vt:lpstr>Wingdings</vt:lpstr>
      <vt:lpstr>Minimalist Business Slides XL by Slidesgo</vt:lpstr>
      <vt:lpstr>PRESENTATION ST</vt:lpstr>
      <vt:lpstr>Axes </vt:lpstr>
      <vt:lpstr>ETABLISSEMENT</vt:lpstr>
      <vt:lpstr>Présentation PowerPoint</vt:lpstr>
      <vt:lpstr>MISSION 1</vt:lpstr>
      <vt:lpstr>Présentation PowerPoint</vt:lpstr>
      <vt:lpstr>Présentation PowerPoint</vt:lpstr>
      <vt:lpstr>MISSION 2</vt:lpstr>
      <vt:lpstr>Présentation PowerPoint</vt:lpstr>
      <vt:lpstr>Présentation PowerPoint</vt:lpstr>
      <vt:lpstr>MISSION 3</vt:lpstr>
      <vt:lpstr>Présentation PowerPoint</vt:lpstr>
      <vt:lpstr>Présentation PowerPoint</vt:lpstr>
      <vt:lpstr>DÉMONSTRATION 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ACP</dc:title>
  <cp:lastModifiedBy>ahmed tioual</cp:lastModifiedBy>
  <cp:revision>18</cp:revision>
  <dcterms:modified xsi:type="dcterms:W3CDTF">2023-06-05T11:04:57Z</dcterms:modified>
</cp:coreProperties>
</file>