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2" name="Picture 1" descr="ft_logo.png"/>
          <p:cNvPicPr>
            <a:picLocks noChangeAspect="1"/>
          </p:cNvPicPr>
          <p:nvPr/>
        </p:nvPicPr>
        <p:blipFill>
          <a:blip r:embed="rId2"/>
          <a:stretch>
            <a:fillRect/>
          </a:stretch>
        </p:blipFill>
        <p:spPr>
          <a:xfrm>
            <a:off x="3767328" y="3511296"/>
            <a:ext cx="575601" cy="786384"/>
          </a:xfrm>
          <a:prstGeom prst="rect">
            <a:avLst/>
          </a:prstGeom>
        </p:spPr>
      </p:pic>
      <p:sp>
        <p:nvSpPr>
          <p:cNvPr id="3" name="Rectangle 2"/>
          <p:cNvSpPr/>
          <p:nvPr/>
        </p:nvSpPr>
        <p:spPr>
          <a:xfrm>
            <a:off x="4608576" y="3438144"/>
            <a:ext cx="45720" cy="877824"/>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764024" y="3054096"/>
            <a:ext cx="6172200" cy="621792"/>
          </a:xfrm>
          <a:prstGeom prst="rect">
            <a:avLst/>
          </a:prstGeom>
          <a:noFill/>
        </p:spPr>
        <p:txBody>
          <a:bodyPr wrap="square">
            <a:spAutoFit/>
          </a:bodyPr>
          <a:lstStyle/>
          <a:p/>
          <a:p>
            <a:pPr algn="l"/>
            <a:r>
              <a:rPr b="1" sz="4000">
                <a:latin typeface="Times New Roman"/>
              </a:rPr>
              <a:t>Financial Times Summary</a:t>
            </a:r>
          </a:p>
          <a:p>
            <a:pPr algn="l"/>
            <a:r>
              <a:rPr sz="2400">
                <a:latin typeface="Times New Roman"/>
              </a:rPr>
              <a:t>2025/09/01</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Financial giants JPMorgan Chase and private credit funds aggressively expand market reach.</a:t>
            </a:r>
          </a:p>
          <a:p>
            <a:pPr>
              <a:spcAft>
                <a:spcPts val="1200"/>
              </a:spcAft>
            </a:pPr>
            <a:r>
              <a:rPr b="1" sz="1600">
                <a:latin typeface="Times New Roman"/>
              </a:rPr>
              <a:t>Main Idea : </a:t>
            </a:r>
            <a:r>
              <a:rPr sz="1600">
                <a:latin typeface="Times New Roman"/>
              </a:rPr>
              <a:t>JPMorgan Chase is strategically hiring top talent to dominate key investment banking sectors, while private credit funds are attracting significant investments from wealthy individuals, offsetting institutional slowdowns and marking a new growth frontier in the financial industry.</a:t>
            </a:r>
          </a:p>
          <a:p>
            <a:pPr>
              <a:spcAft>
                <a:spcPts val="600"/>
              </a:spcAft>
            </a:pPr>
            <a:r>
              <a:rPr b="1" sz="1600">
                <a:latin typeface="Times New Roman"/>
              </a:rPr>
              <a:t>Subtopics :</a:t>
            </a:r>
          </a:p>
          <a:p>
            <a:pPr lvl="1">
              <a:spcAft>
                <a:spcPts val="600"/>
              </a:spcAft>
              <a:defRPr sz="1600">
                <a:latin typeface="Times New Roman"/>
              </a:defRPr>
            </a:pPr>
            <a:r>
              <a:t>- JPMorgan's aggressive hiring of senior bankers to boost market share.</a:t>
            </a:r>
          </a:p>
          <a:p>
            <a:pPr lvl="1">
              <a:spcAft>
                <a:spcPts val="600"/>
              </a:spcAft>
              <a:defRPr sz="1600">
                <a:latin typeface="Times New Roman"/>
              </a:defRPr>
            </a:pPr>
            <a:r>
              <a:t>- Surge in individual investments fueling the growth of private credit funds.</a:t>
            </a:r>
          </a:p>
          <a:p>
            <a:pPr lvl="1">
              <a:spcAft>
                <a:spcPts val="600"/>
              </a:spcAft>
              <a:defRPr sz="1600">
                <a:latin typeface="Times New Roman"/>
              </a:defRPr>
            </a:pPr>
            <a:r>
              <a:t>- Increased competition and potential impact on returns in the private lending market.</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JPMorgan Chase poaches record number of ... : </a:t>
            </a:r>
            <a:r>
              <a:rPr i="1" sz="1600">
                <a:latin typeface="Times New Roman"/>
              </a:rPr>
              <a:t>https://www.ft.com/content/3d613989-5662-461d-a987-49ee02ad6ca5</a:t>
            </a:r>
          </a:p>
          <a:p>
            <a:pPr lvl="1"/>
            <a:r>
              <a:rPr sz="1600">
                <a:latin typeface="Times New Roman"/>
              </a:rPr>
              <a:t>- Wealthy Americans pour record sums into ... : </a:t>
            </a:r>
            <a:r>
              <a:rPr i="1" sz="1600">
                <a:latin typeface="Times New Roman"/>
              </a:rPr>
              <a:t>https://www.ft.com/content/0b3cd961-f748-4c0b-8298-e9329820e244</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Geopolitical Tensions Rise as Iran, Venezuela, and Gaza Face Internal and External Pressures</a:t>
            </a:r>
          </a:p>
          <a:p>
            <a:pPr>
              <a:spcAft>
                <a:spcPts val="1200"/>
              </a:spcAft>
            </a:pPr>
            <a:r>
              <a:rPr b="1" sz="1600">
                <a:latin typeface="Times New Roman"/>
              </a:rPr>
              <a:t>Main Idea : </a:t>
            </a:r>
            <a:r>
              <a:rPr sz="1600">
                <a:latin typeface="Times New Roman"/>
              </a:rPr>
              <a:t>Several regions are experiencing escalating tensions due to a combination of internal challenges and external pressures. Iran grapples with internal legitimacy issues and external military threats, Venezuela faces potential US intervention, and Gaza endures intensified Israeli bombardment, leading to dire humanitarian crises and displacement.</a:t>
            </a:r>
          </a:p>
          <a:p>
            <a:pPr>
              <a:spcAft>
                <a:spcPts val="600"/>
              </a:spcAft>
            </a:pPr>
            <a:r>
              <a:rPr b="1" sz="1600">
                <a:latin typeface="Times New Roman"/>
              </a:rPr>
              <a:t>Subtopics :</a:t>
            </a:r>
          </a:p>
          <a:p>
            <a:pPr lvl="1">
              <a:spcAft>
                <a:spcPts val="600"/>
              </a:spcAft>
              <a:defRPr sz="1600">
                <a:latin typeface="Times New Roman"/>
              </a:defRPr>
            </a:pPr>
            <a:r>
              <a:t>- Iran's internal struggles and response to external threats.</a:t>
            </a:r>
          </a:p>
          <a:p>
            <a:pPr lvl="1">
              <a:spcAft>
                <a:spcPts val="600"/>
              </a:spcAft>
              <a:defRPr sz="1600">
                <a:latin typeface="Times New Roman"/>
              </a:defRPr>
            </a:pPr>
            <a:r>
              <a:t>- Venezuela's confrontation with the US and the potential for intervention.</a:t>
            </a:r>
          </a:p>
          <a:p>
            <a:pPr lvl="1">
              <a:spcAft>
                <a:spcPts val="600"/>
              </a:spcAft>
              <a:defRPr sz="1600">
                <a:latin typeface="Times New Roman"/>
              </a:defRPr>
            </a:pPr>
            <a:r>
              <a:t>- Escalating violence and humanitarian crisis in Gaza.</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Iran’s new nationalism won’t give its le... : </a:t>
            </a:r>
            <a:r>
              <a:rPr i="1" sz="1600">
                <a:latin typeface="Times New Roman"/>
              </a:rPr>
              <a:t>https://www.ft.com/content/e8e945b2-a473-4a0a-8723-37330eb21b9c</a:t>
            </a:r>
          </a:p>
          <a:p>
            <a:pPr lvl="1"/>
            <a:r>
              <a:rPr sz="1600">
                <a:latin typeface="Times New Roman"/>
              </a:rPr>
              <a:t>- Is Trump’s mission in Venezuela to fight... : </a:t>
            </a:r>
            <a:r>
              <a:rPr i="1" sz="1600">
                <a:latin typeface="Times New Roman"/>
              </a:rPr>
              <a:t>https://www.ft.com/content/66251e3a-662e-4427-904d-2dc4304c36b5</a:t>
            </a:r>
          </a:p>
          <a:p>
            <a:pPr lvl="1"/>
            <a:r>
              <a:rPr sz="1600">
                <a:latin typeface="Times New Roman"/>
              </a:rPr>
              <a:t>- Palestinians flee Israeli bombardment of... : </a:t>
            </a:r>
            <a:r>
              <a:rPr i="1" sz="1600">
                <a:latin typeface="Times New Roman"/>
              </a:rPr>
              <a:t>https://www.ft.com/content/75c1819a-9768-4914-be7f-705438c56b82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Global Economy Faces Headwinds from Trade Wars, Policy Shifts, and Technological Disruption</a:t>
            </a:r>
          </a:p>
          <a:p>
            <a:pPr>
              <a:spcAft>
                <a:spcPts val="1200"/>
              </a:spcAft>
            </a:pPr>
            <a:r>
              <a:rPr b="1" sz="1600">
                <a:latin typeface="Times New Roman"/>
              </a:rPr>
              <a:t>Main Idea : </a:t>
            </a:r>
            <a:r>
              <a:rPr sz="1600">
                <a:latin typeface="Times New Roman"/>
              </a:rPr>
              <a:t>The global economy is navigating increasing challenges, including trade wars initiated by the Trump administration, shifts in immigration and economic policies affecting labor markets, and the disruptive potential of artificial intelligence. These forces are creating economic uncertainty and pressuring businesses across multiple sectors, from agriculture and manufacturing to shipping and finance.</a:t>
            </a:r>
          </a:p>
          <a:p>
            <a:pPr>
              <a:spcAft>
                <a:spcPts val="600"/>
              </a:spcAft>
            </a:pPr>
            <a:r>
              <a:rPr b="1" sz="1600">
                <a:latin typeface="Times New Roman"/>
              </a:rPr>
              <a:t>Subtopics :</a:t>
            </a:r>
          </a:p>
          <a:p>
            <a:pPr lvl="1">
              <a:spcAft>
                <a:spcPts val="600"/>
              </a:spcAft>
              <a:defRPr sz="1600">
                <a:latin typeface="Times New Roman"/>
              </a:defRPr>
            </a:pPr>
            <a:r>
              <a:t>- Impact of immigration policy changes on labor markets</a:t>
            </a:r>
          </a:p>
          <a:p>
            <a:pPr lvl="1">
              <a:spcAft>
                <a:spcPts val="600"/>
              </a:spcAft>
              <a:defRPr sz="1600">
                <a:latin typeface="Times New Roman"/>
              </a:defRPr>
            </a:pPr>
            <a:r>
              <a:t>- Financial risks and regulation in the face of increasing global debt</a:t>
            </a:r>
          </a:p>
          <a:p>
            <a:pPr lvl="1">
              <a:spcAft>
                <a:spcPts val="600"/>
              </a:spcAft>
              <a:defRPr sz="1600">
                <a:latin typeface="Times New Roman"/>
              </a:defRPr>
            </a:pPr>
            <a:r>
              <a:t>- Economic implications of artificial intelligence and automation</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Wisconsin meatpackers face labour shorta... : </a:t>
            </a:r>
            <a:r>
              <a:rPr i="1" sz="1600">
                <a:latin typeface="Times New Roman"/>
              </a:rPr>
              <a:t>https://www.ft.com/content/f055fee3-87b0-4ca0-af5a-ea964a6c6d21</a:t>
            </a:r>
          </a:p>
          <a:p>
            <a:pPr lvl="1"/>
            <a:r>
              <a:rPr sz="1600">
                <a:latin typeface="Times New Roman"/>
              </a:rPr>
              <a:t>- Shipping companies seek non-Chinese fina... : </a:t>
            </a:r>
            <a:r>
              <a:rPr i="1" sz="1600">
                <a:latin typeface="Times New Roman"/>
              </a:rPr>
              <a:t>https://www.ft.com/content/0464fa65-3e0e-4e08-9eb4-09c054bcf720</a:t>
            </a:r>
          </a:p>
          <a:p>
            <a:pPr lvl="1"/>
            <a:r>
              <a:rPr sz="1600">
                <a:latin typeface="Times New Roman"/>
              </a:rPr>
              <a:t>- Will the next US jobs report make a Fed ... : </a:t>
            </a:r>
            <a:r>
              <a:rPr i="1" sz="1600">
                <a:latin typeface="Times New Roman"/>
              </a:rPr>
              <a:t>https://www.ft.com/content/62fc0f17-2ac5-4024-8a1d-f807a4d7b668</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Entrepreneurs Find Success Innovating in Niche Markets and Balancing Heritage with Expansion</a:t>
            </a:r>
          </a:p>
          <a:p>
            <a:pPr>
              <a:spcAft>
                <a:spcPts val="1200"/>
              </a:spcAft>
            </a:pPr>
            <a:r>
              <a:rPr b="1" sz="1600">
                <a:latin typeface="Times New Roman"/>
              </a:rPr>
              <a:t>Main Idea : </a:t>
            </a:r>
            <a:r>
              <a:rPr sz="1600">
                <a:latin typeface="Times New Roman"/>
              </a:rPr>
              <a:t>Innovative entrepreneurs are carving out successful businesses by identifying unmet needs and building strong brands. They face challenges like scaling production, managing growth, balancing tradition with expansion, and maintaining brand integrity in competitive markets.</a:t>
            </a:r>
          </a:p>
          <a:p>
            <a:pPr>
              <a:spcAft>
                <a:spcPts val="600"/>
              </a:spcAft>
            </a:pPr>
            <a:r>
              <a:rPr b="1" sz="1600">
                <a:latin typeface="Times New Roman"/>
              </a:rPr>
              <a:t>Subtopics :</a:t>
            </a:r>
          </a:p>
          <a:p>
            <a:pPr lvl="1">
              <a:spcAft>
                <a:spcPts val="600"/>
              </a:spcAft>
              <a:defRPr sz="1600">
                <a:latin typeface="Times New Roman"/>
              </a:defRPr>
            </a:pPr>
            <a:r>
              <a:t>- Identifying and capitalizing on niche markets.</a:t>
            </a:r>
          </a:p>
          <a:p>
            <a:pPr lvl="1">
              <a:spcAft>
                <a:spcPts val="600"/>
              </a:spcAft>
              <a:defRPr sz="1600">
                <a:latin typeface="Times New Roman"/>
              </a:defRPr>
            </a:pPr>
            <a:r>
              <a:t>- Challenges of scaling production and brand management.</a:t>
            </a:r>
          </a:p>
          <a:p>
            <a:pPr lvl="1">
              <a:spcAft>
                <a:spcPts val="600"/>
              </a:spcAft>
              <a:defRPr sz="1600">
                <a:latin typeface="Times New Roman"/>
              </a:defRPr>
            </a:pPr>
            <a:r>
              <a:t>- Balancing heritage and tradition with expansion and innovation.</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Dryrobe CEO Gideon Bright: ‘I wear it pr... : </a:t>
            </a:r>
            <a:r>
              <a:rPr i="1" sz="1600">
                <a:latin typeface="Times New Roman"/>
              </a:rPr>
              <a:t>https://www.ft.com/content/cbdc16e0-b697-4ae9-b2c1-ff19da5995e0</a:t>
            </a:r>
          </a:p>
          <a:p>
            <a:pPr lvl="1"/>
            <a:r>
              <a:rPr sz="1600">
                <a:latin typeface="Times New Roman"/>
              </a:rPr>
              <a:t>- Marshall plan: rock n’ roll amp brand ai... : </a:t>
            </a:r>
            <a:r>
              <a:rPr i="1" sz="1600">
                <a:latin typeface="Times New Roman"/>
              </a:rPr>
              <a:t>https://www.ft.com/content/108a309d-c281-4d5d-a762-739853196821</a:t>
            </a:r>
          </a:p>
          <a:p>
            <a:pPr lvl="1"/>
            <a:r>
              <a:rPr sz="1600">
                <a:latin typeface="Times New Roman"/>
              </a:rPr>
              <a:t>- How FT readers are faring in the Footbal... : </a:t>
            </a:r>
            <a:r>
              <a:rPr i="1" sz="1600">
                <a:latin typeface="Times New Roman"/>
              </a:rPr>
              <a:t>https://www.ft.com/content/ee5b2444-9b20-4a38-81a8-6cbe3bf3df2a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FF1E5"/>
        </a:solidFill>
        <a:effectLst/>
      </p:bgPr>
    </p:bg>
    <p:spTree>
      <p:nvGrpSpPr>
        <p:cNvPr id="1" name=""/>
        <p:cNvGrpSpPr/>
        <p:nvPr/>
      </p:nvGrpSpPr>
      <p:grpSpPr/>
      <p:pic>
        <p:nvPicPr>
          <p:cNvPr id="3" name="Picture 2" descr="ft_logo.png"/>
          <p:cNvPicPr>
            <a:picLocks noChangeAspect="1"/>
          </p:cNvPicPr>
          <p:nvPr/>
        </p:nvPicPr>
        <p:blipFill>
          <a:blip r:embed="rId2"/>
          <a:stretch>
            <a:fillRect/>
          </a:stretch>
        </p:blipFill>
        <p:spPr>
          <a:xfrm>
            <a:off x="457200" y="164592"/>
            <a:ext cx="200791" cy="274320"/>
          </a:xfrm>
          <a:prstGeom prst="rect">
            <a:avLst/>
          </a:prstGeom>
        </p:spPr>
      </p:pic>
      <p:sp>
        <p:nvSpPr>
          <p:cNvPr id="4" name="Rectangle 3"/>
          <p:cNvSpPr/>
          <p:nvPr/>
        </p:nvSpPr>
        <p:spPr>
          <a:xfrm>
            <a:off x="777240" y="164592"/>
            <a:ext cx="27432" cy="2743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841248" y="-182880"/>
            <a:ext cx="2834640" cy="521207"/>
          </a:xfrm>
          <a:prstGeom prst="rect">
            <a:avLst/>
          </a:prstGeom>
          <a:noFill/>
        </p:spPr>
        <p:txBody>
          <a:bodyPr wrap="square">
            <a:spAutoFit/>
          </a:bodyPr>
          <a:lstStyle/>
          <a:p/>
          <a:p>
            <a:pPr algn="l"/>
            <a:r>
              <a:rPr b="1" sz="1600">
                <a:latin typeface="Times New Roman"/>
              </a:rPr>
              <a:t>Financial Times Summary</a:t>
            </a:r>
          </a:p>
          <a:p>
            <a:pPr algn="l"/>
            <a:r>
              <a:rPr sz="800">
                <a:latin typeface="Times New Roman"/>
              </a:rPr>
              <a:t>2025/09/01</a:t>
            </a:r>
          </a:p>
        </p:txBody>
      </p:sp>
      <p:sp>
        <p:nvSpPr>
          <p:cNvPr id="6" name="Rectangle 5"/>
          <p:cNvSpPr/>
          <p:nvPr/>
        </p:nvSpPr>
        <p:spPr>
          <a:xfrm>
            <a:off x="0" y="640080"/>
            <a:ext cx="14612112" cy="4572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65760" y="640080"/>
            <a:ext cx="13716000" cy="3200400"/>
          </a:xfrm>
          <a:prstGeom prst="rect">
            <a:avLst/>
          </a:prstGeom>
          <a:noFill/>
        </p:spPr>
        <p:txBody>
          <a:bodyPr wrap="square">
            <a:spAutoFit/>
          </a:bodyPr>
          <a:lstStyle/>
          <a:p/>
          <a:p>
            <a:pPr>
              <a:spcAft>
                <a:spcPts val="1200"/>
              </a:spcAft>
            </a:pPr>
            <a:r>
              <a:rPr b="1" sz="1600">
                <a:latin typeface="Times New Roman"/>
              </a:rPr>
              <a:t>Headline : </a:t>
            </a:r>
            <a:r>
              <a:rPr sz="1600">
                <a:latin typeface="Times New Roman"/>
              </a:rPr>
              <a:t>Governments and Industries React to Shifting Economic Landscapes: Tax Reforms, Digital Currencies, and Luxury Consumption</a:t>
            </a:r>
          </a:p>
          <a:p>
            <a:pPr>
              <a:spcAft>
                <a:spcPts val="1200"/>
              </a:spcAft>
            </a:pPr>
            <a:r>
              <a:rPr b="1" sz="1600">
                <a:latin typeface="Times New Roman"/>
              </a:rPr>
              <a:t>Main Idea : </a:t>
            </a:r>
            <a:r>
              <a:rPr sz="1600">
                <a:latin typeface="Times New Roman"/>
              </a:rPr>
              <a:t>Governments globally are grappling with fiscal challenges and the implications of emerging financial technologies like stablecoins, while industries adapt to shifts in consumer behavior driven by the rise of digital assets and new wealth demographics. This includes considerations of tax reforms, responses to digital currency adoption, and the luxury travel sector catering to crypto-affluent clients.</a:t>
            </a:r>
          </a:p>
          <a:p>
            <a:pPr>
              <a:spcAft>
                <a:spcPts val="600"/>
              </a:spcAft>
            </a:pPr>
            <a:r>
              <a:rPr b="1" sz="1600">
                <a:latin typeface="Times New Roman"/>
              </a:rPr>
              <a:t>Subtopics :</a:t>
            </a:r>
          </a:p>
          <a:p>
            <a:pPr lvl="1">
              <a:spcAft>
                <a:spcPts val="600"/>
              </a:spcAft>
              <a:defRPr sz="1600">
                <a:latin typeface="Times New Roman"/>
              </a:defRPr>
            </a:pPr>
            <a:r>
              <a:t>- Potential tax reforms to address fairness and revenue generation</a:t>
            </a:r>
          </a:p>
          <a:p>
            <a:pPr lvl="1">
              <a:spcAft>
                <a:spcPts val="600"/>
              </a:spcAft>
              <a:defRPr sz="1600">
                <a:latin typeface="Times New Roman"/>
              </a:defRPr>
            </a:pPr>
            <a:r>
              <a:t>- The impact of stablecoins on monetary policy and payment systems</a:t>
            </a:r>
          </a:p>
          <a:p>
            <a:pPr lvl="1">
              <a:spcAft>
                <a:spcPts val="600"/>
              </a:spcAft>
              <a:defRPr sz="1600">
                <a:latin typeface="Times New Roman"/>
              </a:defRPr>
            </a:pPr>
            <a:r>
              <a:t>- Luxury travel operators adopting cryptocurrency payments for wealthy clients</a:t>
            </a:r>
          </a:p>
        </p:txBody>
      </p:sp>
      <p:pic>
        <p:nvPicPr>
          <p:cNvPr id="8" name="Picture 7" descr="image.png"/>
          <p:cNvPicPr>
            <a:picLocks noChangeAspect="1"/>
          </p:cNvPicPr>
          <p:nvPr/>
        </p:nvPicPr>
        <p:blipFill>
          <a:blip r:embed="rId3"/>
          <a:stretch>
            <a:fillRect/>
          </a:stretch>
        </p:blipFill>
        <p:spPr>
          <a:xfrm>
            <a:off x="5422392" y="3840480"/>
            <a:ext cx="4133087" cy="2743200"/>
          </a:xfrm>
          <a:prstGeom prst="rect">
            <a:avLst/>
          </a:prstGeom>
          <a:ln w="25400">
            <a:solidFill>
              <a:srgbClr val="000000"/>
            </a:solidFill>
          </a:ln>
        </p:spPr>
      </p:pic>
      <p:sp>
        <p:nvSpPr>
          <p:cNvPr id="9" name="TextBox 8"/>
          <p:cNvSpPr txBox="1"/>
          <p:nvPr/>
        </p:nvSpPr>
        <p:spPr>
          <a:xfrm>
            <a:off x="365760" y="6583680"/>
            <a:ext cx="13716000" cy="1828800"/>
          </a:xfrm>
          <a:prstGeom prst="rect">
            <a:avLst/>
          </a:prstGeom>
          <a:noFill/>
        </p:spPr>
        <p:txBody>
          <a:bodyPr wrap="square">
            <a:spAutoFit/>
          </a:bodyPr>
          <a:lstStyle/>
          <a:p/>
          <a:p>
            <a:r>
              <a:rPr b="1" sz="1600">
                <a:latin typeface="Times New Roman"/>
              </a:rPr>
              <a:t>References :</a:t>
            </a:r>
          </a:p>
          <a:p>
            <a:pPr lvl="1"/>
            <a:r>
              <a:rPr sz="1600">
                <a:latin typeface="Times New Roman"/>
              </a:rPr>
              <a:t>- Britain needs a wealth tax on property... : </a:t>
            </a:r>
            <a:r>
              <a:rPr i="1" sz="1600">
                <a:latin typeface="Times New Roman"/>
              </a:rPr>
              <a:t>https://www.ft.com/content/bb4e7566-4bc6-45c9-87e4-271cc40c66a5</a:t>
            </a:r>
          </a:p>
          <a:p>
            <a:pPr lvl="1"/>
            <a:r>
              <a:rPr sz="1600">
                <a:latin typeface="Times New Roman"/>
              </a:rPr>
              <a:t>- Stablecoins will force finance to modern... : </a:t>
            </a:r>
            <a:r>
              <a:rPr i="1" sz="1600">
                <a:latin typeface="Times New Roman"/>
              </a:rPr>
              <a:t>https://www.ft.com/content/72aa6431-366b-4409-b3ce-9a99d661473d</a:t>
            </a:r>
          </a:p>
          <a:p>
            <a:pPr lvl="1"/>
            <a:r>
              <a:rPr sz="1600">
                <a:latin typeface="Times New Roman"/>
              </a:rPr>
              <a:t>- Bitcoin boom sees newly wealthy splurgin... : </a:t>
            </a:r>
            <a:r>
              <a:rPr i="1" sz="1600">
                <a:latin typeface="Times New Roman"/>
              </a:rPr>
              <a:t>https://www.ft.com/content/da4e36d8-fb82-454f-8448-4db0752ffa68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