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2" name="Picture 1" descr="ft_logo.png"/>
          <p:cNvPicPr>
            <a:picLocks noChangeAspect="1"/>
          </p:cNvPicPr>
          <p:nvPr/>
        </p:nvPicPr>
        <p:blipFill>
          <a:blip r:embed="rId2"/>
          <a:stretch>
            <a:fillRect/>
          </a:stretch>
        </p:blipFill>
        <p:spPr>
          <a:xfrm>
            <a:off x="3767328" y="3511296"/>
            <a:ext cx="575601" cy="786384"/>
          </a:xfrm>
          <a:prstGeom prst="rect">
            <a:avLst/>
          </a:prstGeom>
        </p:spPr>
      </p:pic>
      <p:sp>
        <p:nvSpPr>
          <p:cNvPr id="3" name="Rectangle 2"/>
          <p:cNvSpPr/>
          <p:nvPr/>
        </p:nvSpPr>
        <p:spPr>
          <a:xfrm>
            <a:off x="4608576" y="3438144"/>
            <a:ext cx="45720" cy="877824"/>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764024" y="3054096"/>
            <a:ext cx="6172200" cy="621792"/>
          </a:xfrm>
          <a:prstGeom prst="rect">
            <a:avLst/>
          </a:prstGeom>
          <a:noFill/>
        </p:spPr>
        <p:txBody>
          <a:bodyPr wrap="square">
            <a:spAutoFit/>
          </a:bodyPr>
          <a:lstStyle/>
          <a:p/>
          <a:p>
            <a:pPr algn="l"/>
            <a:r>
              <a:rPr b="1" sz="4000">
                <a:latin typeface="Times New Roman"/>
              </a:rPr>
              <a:t>Financial Times Summary</a:t>
            </a:r>
          </a:p>
          <a:p>
            <a:pPr algn="l"/>
            <a:r>
              <a:rPr sz="2400">
                <a:latin typeface="Times New Roman"/>
              </a:rPr>
              <a:t>2025/09/02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2025/09/02</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Apollo Faces Court Battle Over Alleged Industrial Espionage, Trump's Fed Attacks Threaten US Economy, and EU Trade Deals Hang in the Balance.</a:t>
            </a:r>
          </a:p>
          <a:p>
            <a:pPr>
              <a:spcAft>
                <a:spcPts val="1200"/>
              </a:spcAft>
            </a:pPr>
            <a:r>
              <a:rPr b="1" sz="1600">
                <a:latin typeface="Times New Roman"/>
              </a:rPr>
              <a:t>Main Idea : </a:t>
            </a:r>
            <a:r>
              <a:rPr sz="1600">
                <a:latin typeface="Times New Roman"/>
              </a:rPr>
              <a:t>This summary covers diverse topics: a private equity firm's legal pursuit of former employees, economists' concerns about political interference with the Federal Reserve, and the EU's struggle to finalize trade agreements amid global tensions and internal disputes.</a:t>
            </a:r>
          </a:p>
          <a:p>
            <a:pPr>
              <a:spcAft>
                <a:spcPts val="600"/>
              </a:spcAft>
            </a:pPr>
            <a:r>
              <a:rPr b="1" sz="1600">
                <a:latin typeface="Times New Roman"/>
              </a:rPr>
              <a:t>Subtopics :</a:t>
            </a:r>
          </a:p>
          <a:p>
            <a:pPr lvl="1">
              <a:spcAft>
                <a:spcPts val="600"/>
              </a:spcAft>
              <a:defRPr sz="1600">
                <a:latin typeface="Times New Roman"/>
              </a:defRPr>
            </a:pPr>
            <a:r>
              <a:t>- Apollo's lawsuit against former employees for alleged theft of confidential information to start a rival firm</a:t>
            </a:r>
          </a:p>
          <a:p>
            <a:pPr lvl="1">
              <a:spcAft>
                <a:spcPts val="600"/>
              </a:spcAft>
              <a:defRPr sz="1600">
                <a:latin typeface="Times New Roman"/>
              </a:defRPr>
            </a:pPr>
            <a:r>
              <a:t>- Economists' fears that Trump's interventions against the Federal Reserve will undermine its independence and destabilize the US economy</a:t>
            </a:r>
          </a:p>
          <a:p>
            <a:pPr lvl="1">
              <a:spcAft>
                <a:spcPts val="600"/>
              </a:spcAft>
              <a:defRPr sz="1600">
                <a:latin typeface="Times New Roman"/>
              </a:defRPr>
            </a:pPr>
            <a:r>
              <a:t>- EU's push for new trade deals amid US protectionism and internal opposition from member states</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Apollo bust-up heads to New York trial... : </a:t>
            </a:r>
            <a:r>
              <a:rPr i="1" sz="1600">
                <a:latin typeface="Times New Roman"/>
              </a:rPr>
              <a:t>https://www.ft.com/content/f4ba359d-8d56-44c2-aed5-730ff644e217</a:t>
            </a:r>
          </a:p>
          <a:p>
            <a:pPr lvl="1"/>
            <a:r>
              <a:rPr sz="1600">
                <a:latin typeface="Times New Roman"/>
              </a:rPr>
              <a:t>- Investors underestimate Donald Trump’s t... : </a:t>
            </a:r>
            <a:r>
              <a:rPr i="1" sz="1600">
                <a:latin typeface="Times New Roman"/>
              </a:rPr>
              <a:t>https://www.ft.com/content/be7070f5-1db3-4831-974b-f6698ea91da1</a:t>
            </a:r>
          </a:p>
          <a:p>
            <a:pPr lvl="1"/>
            <a:r>
              <a:rPr sz="1600">
                <a:latin typeface="Times New Roman"/>
              </a:rPr>
              <a:t>- The real significance of the US court ru... : </a:t>
            </a:r>
            <a:r>
              <a:rPr i="1" sz="1600">
                <a:latin typeface="Times New Roman"/>
              </a:rPr>
              <a:t>https://www.ft.com/content/81be473e-7270-4138-900c-52c240c80a38</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2025/09/02</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Economic shifts and political strategies dominate recent news cycles.</a:t>
            </a:r>
          </a:p>
          <a:p>
            <a:pPr>
              <a:spcAft>
                <a:spcPts val="1200"/>
              </a:spcAft>
            </a:pPr>
            <a:r>
              <a:rPr b="1" sz="1600">
                <a:latin typeface="Times New Roman"/>
              </a:rPr>
              <a:t>Main Idea : </a:t>
            </a:r>
            <a:r>
              <a:rPr sz="1600">
                <a:latin typeface="Times New Roman"/>
              </a:rPr>
              <a:t>The news highlights significant economic shifts and political strategies across various sectors, from IEX's options market challenge to the resurgence of Royal Mail, the transformation of PR firms, Reform UK's pension proposals, Labour's economic team overhaul, France's political instability, Premier League's spending records and UK media's changing economic narrative.</a:t>
            </a:r>
          </a:p>
          <a:p>
            <a:pPr>
              <a:spcAft>
                <a:spcPts val="600"/>
              </a:spcAft>
            </a:pPr>
            <a:r>
              <a:rPr b="1" sz="1600">
                <a:latin typeface="Times New Roman"/>
              </a:rPr>
              <a:t>Subtopics :</a:t>
            </a:r>
          </a:p>
          <a:p>
            <a:pPr lvl="1">
              <a:spcAft>
                <a:spcPts val="600"/>
              </a:spcAft>
              <a:defRPr sz="1600">
                <a:latin typeface="Times New Roman"/>
              </a:defRPr>
            </a:pPr>
            <a:r>
              <a:t>- Financial market disruptions and regulatory responses</a:t>
            </a:r>
          </a:p>
          <a:p>
            <a:pPr lvl="1">
              <a:spcAft>
                <a:spcPts val="600"/>
              </a:spcAft>
              <a:defRPr sz="1600">
                <a:latin typeface="Times New Roman"/>
              </a:defRPr>
            </a:pPr>
            <a:r>
              <a:t>- Political maneuvering and economic policy debates</a:t>
            </a:r>
          </a:p>
          <a:p>
            <a:pPr lvl="1">
              <a:spcAft>
                <a:spcPts val="600"/>
              </a:spcAft>
              <a:defRPr sz="1600">
                <a:latin typeface="Times New Roman"/>
              </a:defRPr>
            </a:pPr>
            <a:r>
              <a:t>- Industry adaptation to evolving market dynamics</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Citadel’s options fight is a battle for ... : </a:t>
            </a:r>
            <a:r>
              <a:rPr i="1" sz="1600">
                <a:latin typeface="Times New Roman"/>
              </a:rPr>
              <a:t>https://www.ft.com/content/26026345-4d11-4702-86f8-d6deaf322819</a:t>
            </a:r>
          </a:p>
          <a:p>
            <a:pPr lvl="1"/>
            <a:r>
              <a:rPr sz="1600">
                <a:latin typeface="Times New Roman"/>
              </a:rPr>
              <a:t>- Royal Mail returns to profit for first t... : </a:t>
            </a:r>
            <a:r>
              <a:rPr i="1" sz="1600">
                <a:latin typeface="Times New Roman"/>
              </a:rPr>
              <a:t>https://www.ft.com/content/efcbdba8-bbd1-4651-811e-e55676cfd519</a:t>
            </a:r>
          </a:p>
          <a:p>
            <a:pPr lvl="1"/>
            <a:r>
              <a:rPr sz="1600">
                <a:latin typeface="Times New Roman"/>
              </a:rPr>
              <a:t>- London’s IPO drought: PRs swap ‘leaks ov... : </a:t>
            </a:r>
            <a:r>
              <a:rPr i="1" sz="1600">
                <a:latin typeface="Times New Roman"/>
              </a:rPr>
              <a:t>https://www.ft.com/content/55c2f209-2ed5-41d9-8953-3e763faf92f4</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2025/09/02</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Controversies and New Policies Emerge Across US Public Health, Politics, and Technology Sectors</a:t>
            </a:r>
          </a:p>
          <a:p>
            <a:pPr>
              <a:spcAft>
                <a:spcPts val="1200"/>
              </a:spcAft>
            </a:pPr>
            <a:r>
              <a:rPr b="1" sz="1600">
                <a:latin typeface="Times New Roman"/>
              </a:rPr>
              <a:t>Main Idea : </a:t>
            </a:r>
            <a:r>
              <a:rPr sz="1600">
                <a:latin typeface="Times New Roman"/>
              </a:rPr>
              <a:t>Recent events in the US encompass controversies surrounding vaccine data and leadership within the CDC, new public health regulations in Texas focusing on food labeling and restrictions on SNAP benefits, alongside concerns over authoritarian tendencies within the Trump administration and advancements in AI-driven vaccine research.</a:t>
            </a:r>
          </a:p>
          <a:p>
            <a:pPr>
              <a:spcAft>
                <a:spcPts val="600"/>
              </a:spcAft>
            </a:pPr>
            <a:r>
              <a:rPr b="1" sz="1600">
                <a:latin typeface="Times New Roman"/>
              </a:rPr>
              <a:t>Subtopics :</a:t>
            </a:r>
          </a:p>
          <a:p>
            <a:pPr lvl="1">
              <a:spcAft>
                <a:spcPts val="600"/>
              </a:spcAft>
              <a:defRPr sz="1600">
                <a:latin typeface="Times New Roman"/>
              </a:defRPr>
            </a:pPr>
            <a:r>
              <a:t>- Turmoil and policy disputes within US health agencies</a:t>
            </a:r>
          </a:p>
          <a:p>
            <a:pPr lvl="1">
              <a:spcAft>
                <a:spcPts val="600"/>
              </a:spcAft>
              <a:defRPr sz="1600">
                <a:latin typeface="Times New Roman"/>
              </a:defRPr>
            </a:pPr>
            <a:r>
              <a:t>- New health-focused regulations and potential impacts in Texas</a:t>
            </a:r>
          </a:p>
          <a:p>
            <a:pPr lvl="1">
              <a:spcAft>
                <a:spcPts val="600"/>
              </a:spcAft>
              <a:defRPr sz="1600">
                <a:latin typeface="Times New Roman"/>
              </a:defRPr>
            </a:pPr>
            <a:r>
              <a:t>- AI-driven advancements in vaccine research funded by technology leaders</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Trump calls for more Covid vaccine data ... : </a:t>
            </a:r>
            <a:r>
              <a:rPr i="1" sz="1600">
                <a:latin typeface="Times New Roman"/>
              </a:rPr>
              <a:t>https://www.ft.com/content/7fd181dc-3c03-41d2-84b8-fa01278af457</a:t>
            </a:r>
          </a:p>
          <a:p>
            <a:pPr lvl="1"/>
            <a:r>
              <a:rPr sz="1600">
                <a:latin typeface="Times New Roman"/>
              </a:rPr>
              <a:t>- Maha: Making America Held to internation... : </a:t>
            </a:r>
            <a:r>
              <a:rPr i="1" sz="1600">
                <a:latin typeface="Times New Roman"/>
              </a:rPr>
              <a:t>https://www.ft.com/content/c9ffc5ce-b45a-4cec-a974-f0841189af91</a:t>
            </a:r>
          </a:p>
          <a:p>
            <a:pPr lvl="1"/>
            <a:r>
              <a:rPr sz="1600">
                <a:latin typeface="Times New Roman"/>
              </a:rPr>
              <a:t>- Trump’s fawning cabinet and the threat t... : </a:t>
            </a:r>
            <a:r>
              <a:rPr i="1" sz="1600">
                <a:latin typeface="Times New Roman"/>
              </a:rPr>
              <a:t>https://www.ft.com/content/4052d80c-b09a-413d-bdc9-990b54293107</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2025/09/02</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Revolut and McLaren Racing see significant valuation events with employee share sales and ownership restructuring.</a:t>
            </a:r>
          </a:p>
          <a:p>
            <a:pPr>
              <a:spcAft>
                <a:spcPts val="1200"/>
              </a:spcAft>
            </a:pPr>
            <a:r>
              <a:rPr b="1" sz="1600">
                <a:latin typeface="Times New Roman"/>
              </a:rPr>
              <a:t>Main Idea : </a:t>
            </a:r>
            <a:r>
              <a:rPr sz="1600">
                <a:latin typeface="Times New Roman"/>
              </a:rPr>
              <a:t>Revolut is allowing employees to sell a portion of their shares at a $75 billion valuation, offering liquidity to staff, while McLaren Racing is undergoing an ownership restructuring valuing the Formula 1 team owner at over £3 billion, underscoring significant financial growth.</a:t>
            </a:r>
          </a:p>
          <a:p>
            <a:pPr>
              <a:spcAft>
                <a:spcPts val="600"/>
              </a:spcAft>
            </a:pPr>
            <a:r>
              <a:rPr b="1" sz="1600">
                <a:latin typeface="Times New Roman"/>
              </a:rPr>
              <a:t>Subtopics :</a:t>
            </a:r>
          </a:p>
          <a:p>
            <a:pPr lvl="1">
              <a:spcAft>
                <a:spcPts val="600"/>
              </a:spcAft>
              <a:defRPr sz="1600">
                <a:latin typeface="Times New Roman"/>
              </a:defRPr>
            </a:pPr>
            <a:r>
              <a:t>- Revolut employee share sale for future investors.</a:t>
            </a:r>
          </a:p>
          <a:p>
            <a:pPr lvl="1">
              <a:spcAft>
                <a:spcPts val="600"/>
              </a:spcAft>
              <a:defRPr sz="1600">
                <a:latin typeface="Times New Roman"/>
              </a:defRPr>
            </a:pPr>
            <a:r>
              <a:t>- McLaren Racing buyout of minority shareholders by Middle Eastern backers.</a:t>
            </a:r>
          </a:p>
          <a:p>
            <a:pPr lvl="1">
              <a:spcAft>
                <a:spcPts val="600"/>
              </a:spcAft>
              <a:defRPr sz="1600">
                <a:latin typeface="Times New Roman"/>
              </a:defRPr>
            </a:pPr>
            <a:r>
              <a:t>- Increased valuation driven by performance and F1's broader growth.</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Revolut to allow staff to sell shares at... : </a:t>
            </a:r>
            <a:r>
              <a:rPr i="1" sz="1600">
                <a:latin typeface="Times New Roman"/>
              </a:rPr>
              <a:t>https://www.ft.com/content/e158a5fc-6500-48c2-9d98-722cf6812456</a:t>
            </a:r>
          </a:p>
          <a:p>
            <a:pPr lvl="1"/>
            <a:r>
              <a:rPr sz="1600">
                <a:latin typeface="Times New Roman"/>
              </a:rPr>
              <a:t>- McLaren F1 team owner valued at more tha... : </a:t>
            </a:r>
            <a:r>
              <a:rPr i="1" sz="1600">
                <a:latin typeface="Times New Roman"/>
              </a:rPr>
              <a:t>https://www.ft.com/content/0c677a38-dfbc-468f-ad08-6dfee77648cd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