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2" name="Picture 1" descr="ft_logo.png"/>
          <p:cNvPicPr>
            <a:picLocks noChangeAspect="1"/>
          </p:cNvPicPr>
          <p:nvPr/>
        </p:nvPicPr>
        <p:blipFill>
          <a:blip r:embed="rId2"/>
          <a:stretch>
            <a:fillRect/>
          </a:stretch>
        </p:blipFill>
        <p:spPr>
          <a:xfrm>
            <a:off x="3767328" y="3511296"/>
            <a:ext cx="575601" cy="786384"/>
          </a:xfrm>
          <a:prstGeom prst="rect">
            <a:avLst/>
          </a:prstGeom>
        </p:spPr>
      </p:pic>
      <p:sp>
        <p:nvSpPr>
          <p:cNvPr id="3" name="Rectangle 2"/>
          <p:cNvSpPr/>
          <p:nvPr/>
        </p:nvSpPr>
        <p:spPr>
          <a:xfrm>
            <a:off x="4608576" y="3438144"/>
            <a:ext cx="45720" cy="877824"/>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764024" y="3054096"/>
            <a:ext cx="6172200" cy="621792"/>
          </a:xfrm>
          <a:prstGeom prst="rect">
            <a:avLst/>
          </a:prstGeom>
          <a:noFill/>
        </p:spPr>
        <p:txBody>
          <a:bodyPr wrap="square">
            <a:spAutoFit/>
          </a:bodyPr>
          <a:lstStyle/>
          <a:p/>
          <a:p>
            <a:pPr algn="l"/>
            <a:r>
              <a:rPr b="1" sz="4000">
                <a:latin typeface="Times New Roman"/>
              </a:rPr>
              <a:t>Financial Times Summary</a:t>
            </a:r>
          </a:p>
          <a:p>
            <a:pPr algn="l"/>
            <a:r>
              <a:rPr sz="2400">
                <a:latin typeface="Times New Roman"/>
              </a:rPr>
              <a:t>2025/09/01</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2025/09/01</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Escalating Conflict in Gaza Leads to Famine, Displacement, and Genocide Accusations Amidst New Israeli Offensive</a:t>
            </a:r>
          </a:p>
          <a:p>
            <a:pPr>
              <a:spcAft>
                <a:spcPts val="1200"/>
              </a:spcAft>
            </a:pPr>
            <a:r>
              <a:rPr b="1" sz="1600">
                <a:latin typeface="Times New Roman"/>
              </a:rPr>
              <a:t>Main Idea : </a:t>
            </a:r>
            <a:r>
              <a:rPr sz="1600">
                <a:latin typeface="Times New Roman"/>
              </a:rPr>
              <a:t>The ongoing conflict in Gaza has intensified, leading to mass displacement, famine, and a mounting death toll as Israeli forces prepare for a new offensive on Gaza City.  Accusations of genocide and war crimes have been levied against Israel by international organizations and rights groups, further escalating the crisis and drawing condemnation from around the globe. The situation is exacerbated by the dire humanitarian conditions and the continued holding of Israeli hostages by Hamas.</a:t>
            </a:r>
          </a:p>
          <a:p>
            <a:pPr>
              <a:spcAft>
                <a:spcPts val="600"/>
              </a:spcAft>
            </a:pPr>
            <a:r>
              <a:rPr b="1" sz="1600">
                <a:latin typeface="Times New Roman"/>
              </a:rPr>
              <a:t>Subtopics :</a:t>
            </a:r>
          </a:p>
          <a:p>
            <a:pPr lvl="1">
              <a:spcAft>
                <a:spcPts val="600"/>
              </a:spcAft>
              <a:defRPr sz="1600">
                <a:latin typeface="Times New Roman"/>
              </a:defRPr>
            </a:pPr>
            <a:r>
              <a:t>- Worsening humanitarian crisis and mass displacement in Gaza</a:t>
            </a:r>
          </a:p>
          <a:p>
            <a:pPr lvl="1">
              <a:spcAft>
                <a:spcPts val="600"/>
              </a:spcAft>
              <a:defRPr sz="1600">
                <a:latin typeface="Times New Roman"/>
              </a:defRPr>
            </a:pPr>
            <a:r>
              <a:t>- International accusations of genocide and war crimes against Israel</a:t>
            </a:r>
          </a:p>
          <a:p>
            <a:pPr lvl="1">
              <a:spcAft>
                <a:spcPts val="600"/>
              </a:spcAft>
              <a:defRPr sz="1600">
                <a:latin typeface="Times New Roman"/>
              </a:defRPr>
            </a:pPr>
            <a:r>
              <a:t>- Military escalation and planned offensive on Gaza City</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Palestinians flee Israeli bombardment of... : </a:t>
            </a:r>
            <a:r>
              <a:rPr i="1" sz="1600">
                <a:latin typeface="Times New Roman"/>
              </a:rPr>
              <a:t>https://www.ft.com/content/75c1819a-9768-4914-be7f-705438c56b82</a:t>
            </a:r>
          </a:p>
          <a:p>
            <a:pPr lvl="1"/>
            <a:r>
              <a:rPr sz="1600">
                <a:latin typeface="Times New Roman"/>
              </a:rPr>
              <a:t>- Israeli campaign in Gaza meets definitio... : </a:t>
            </a:r>
            <a:r>
              <a:rPr i="1" sz="1600">
                <a:latin typeface="Times New Roman"/>
              </a:rPr>
              <a:t>https://www.ft.com/content/470b61ff-aa1c-487f-a9ae-477b5c142a53</a:t>
            </a:r>
          </a:p>
          <a:p>
            <a:pPr lvl="1"/>
            <a:r>
              <a:rPr sz="1600">
                <a:latin typeface="Times New Roman"/>
              </a:rPr>
              <a:t>- Powerful earthquake hits Afghanistan... : </a:t>
            </a:r>
            <a:r>
              <a:rPr i="1" sz="1600">
                <a:latin typeface="Times New Roman"/>
              </a:rPr>
              <a:t>https://www.ft.com/content/eb4b7299-e5c2-44f6-92a4-8dd3229e5d17</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2025/09/01</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UK Politics Grapples with Immigration, Economic Policy, and Party Shifts</a:t>
            </a:r>
          </a:p>
          <a:p>
            <a:pPr>
              <a:spcAft>
                <a:spcPts val="1200"/>
              </a:spcAft>
            </a:pPr>
            <a:r>
              <a:rPr b="1" sz="1600">
                <a:latin typeface="Times New Roman"/>
              </a:rPr>
              <a:t>Main Idea : </a:t>
            </a:r>
            <a:r>
              <a:rPr sz="1600">
                <a:latin typeface="Times New Roman"/>
              </a:rPr>
              <a:t>The UK political landscape is currently navigating complex issues including fluctuating immigration patterns, economic policy adjustments amid budgetary constraints, and the rise of populist movements influencing traditional party dynamics. The Labour government faces scrutiny over border control and economic strategies, while the Conservative party and Reform UK debate the country's future direction on issues ranging from human rights to pension fund management.</a:t>
            </a:r>
          </a:p>
          <a:p>
            <a:pPr>
              <a:spcAft>
                <a:spcPts val="600"/>
              </a:spcAft>
            </a:pPr>
            <a:r>
              <a:rPr b="1" sz="1600">
                <a:latin typeface="Times New Roman"/>
              </a:rPr>
              <a:t>Subtopics :</a:t>
            </a:r>
          </a:p>
          <a:p>
            <a:pPr lvl="1">
              <a:spcAft>
                <a:spcPts val="600"/>
              </a:spcAft>
              <a:defRPr sz="1600">
                <a:latin typeface="Times New Roman"/>
              </a:defRPr>
            </a:pPr>
            <a:r>
              <a:t>- Immigration policy and border control controversies</a:t>
            </a:r>
          </a:p>
          <a:p>
            <a:pPr lvl="1">
              <a:spcAft>
                <a:spcPts val="600"/>
              </a:spcAft>
              <a:defRPr sz="1600">
                <a:latin typeface="Times New Roman"/>
              </a:defRPr>
            </a:pPr>
            <a:r>
              <a:t>- Economic policy and financial market communication</a:t>
            </a:r>
          </a:p>
          <a:p>
            <a:pPr lvl="1">
              <a:spcAft>
                <a:spcPts val="600"/>
              </a:spcAft>
              <a:defRPr sz="1600">
                <a:latin typeface="Times New Roman"/>
              </a:defRPr>
            </a:pPr>
            <a:r>
              <a:t>- Political party strategies and internal dynamics</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Crossings of small boats to UK in August... : </a:t>
            </a:r>
            <a:r>
              <a:rPr i="1" sz="1600">
                <a:latin typeface="Times New Roman"/>
              </a:rPr>
              <a:t>https://www.ft.com/content/4a6d51d5-02c1-4ce6-8e18-fa4c40a8b938</a:t>
            </a:r>
          </a:p>
          <a:p>
            <a:pPr lvl="1"/>
            <a:r>
              <a:rPr sz="1600">
                <a:latin typeface="Times New Roman"/>
              </a:rPr>
              <a:t>- Royal Mail returns to profit for first t... : </a:t>
            </a:r>
            <a:r>
              <a:rPr i="1" sz="1600">
                <a:latin typeface="Times New Roman"/>
              </a:rPr>
              <a:t>https://www.ft.com/content/efcbdba8-bbd1-4651-811e-e55676cfd519</a:t>
            </a:r>
          </a:p>
          <a:p>
            <a:pPr lvl="1"/>
            <a:r>
              <a:rPr sz="1600">
                <a:latin typeface="Times New Roman"/>
              </a:rPr>
              <a:t>- Reform UK calls for end to ‘egregious’ c... : </a:t>
            </a:r>
            <a:r>
              <a:rPr i="1" sz="1600">
                <a:latin typeface="Times New Roman"/>
              </a:rPr>
              <a:t>https://www.ft.com/content/f325a41d-bd4d-45a4-9159-0ff76471c823</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2025/09/01</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Global Unrest and Policy Shifts Drive Market Volatility and Economic Concerns</a:t>
            </a:r>
          </a:p>
          <a:p>
            <a:pPr>
              <a:spcAft>
                <a:spcPts val="1200"/>
              </a:spcAft>
            </a:pPr>
            <a:r>
              <a:rPr b="1" sz="1600">
                <a:latin typeface="Times New Roman"/>
              </a:rPr>
              <a:t>Main Idea : </a:t>
            </a:r>
            <a:r>
              <a:rPr sz="1600">
                <a:latin typeface="Times New Roman"/>
              </a:rPr>
              <a:t>Several global events, including political instability in Indonesia and France, alongside changing trade policies and challenges to central bank independence, are creating uncertainty and impacting financial markets, economic growth, and investor sentiment.</a:t>
            </a:r>
          </a:p>
          <a:p>
            <a:pPr>
              <a:spcAft>
                <a:spcPts val="600"/>
              </a:spcAft>
            </a:pPr>
            <a:r>
              <a:rPr b="1" sz="1600">
                <a:latin typeface="Times New Roman"/>
              </a:rPr>
              <a:t>Subtopics :</a:t>
            </a:r>
          </a:p>
          <a:p>
            <a:pPr lvl="1">
              <a:spcAft>
                <a:spcPts val="600"/>
              </a:spcAft>
              <a:defRPr sz="1600">
                <a:latin typeface="Times New Roman"/>
              </a:defRPr>
            </a:pPr>
            <a:r>
              <a:t>- Political Instability and Economic Impact: Protests in Indonesia and potential government collapse in France threaten economic growth and investor confidence.</a:t>
            </a:r>
          </a:p>
          <a:p>
            <a:pPr lvl="1">
              <a:spcAft>
                <a:spcPts val="600"/>
              </a:spcAft>
              <a:defRPr sz="1600">
                <a:latin typeface="Times New Roman"/>
              </a:defRPr>
            </a:pPr>
            <a:r>
              <a:t>- Trade Policy and Tariffs: US trade policy adjustments and retaliatory measures impacting various countries, highlighting global trade tensions.</a:t>
            </a:r>
          </a:p>
          <a:p>
            <a:pPr lvl="1">
              <a:spcAft>
                <a:spcPts val="600"/>
              </a:spcAft>
              <a:defRPr sz="1600">
                <a:latin typeface="Times New Roman"/>
              </a:defRPr>
            </a:pPr>
            <a:r>
              <a:t>- Central Bank Independence: Concerns grow over political interference with central banks, potentially leading to inflationary pressures and loss of confidence in sovereign debt.</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FirstFT: Indonesian finance minister’s h... : </a:t>
            </a:r>
            <a:r>
              <a:rPr i="1" sz="1600">
                <a:latin typeface="Times New Roman"/>
              </a:rPr>
              <a:t>https://www.ft.com/content/d09b4eb5-6e27-4ed7-b954-25950d6af40b</a:t>
            </a:r>
          </a:p>
          <a:p>
            <a:pPr lvl="1"/>
            <a:r>
              <a:rPr sz="1600">
                <a:latin typeface="Times New Roman"/>
              </a:rPr>
              <a:t>- Crunch time for US economic institutions... : </a:t>
            </a:r>
            <a:r>
              <a:rPr i="1" sz="1600">
                <a:latin typeface="Times New Roman"/>
              </a:rPr>
              <a:t>https://www.ft.com/content/34f41017-ebe9-42fa-867f-dd38c2706b60</a:t>
            </a:r>
          </a:p>
          <a:p>
            <a:pPr lvl="1"/>
            <a:r>
              <a:rPr sz="1600">
                <a:latin typeface="Times New Roman"/>
              </a:rPr>
              <a:t>- Apollo bust-up heads to New York trial... : </a:t>
            </a:r>
            <a:r>
              <a:rPr i="1" sz="1600">
                <a:latin typeface="Times New Roman"/>
              </a:rPr>
              <a:t>https://www.ft.com/content/f4ba359d-8d56-44c2-aed5-730ff644e217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