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8.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2" name="Picture 1" descr="ft_logo.png"/>
          <p:cNvPicPr>
            <a:picLocks noChangeAspect="1"/>
          </p:cNvPicPr>
          <p:nvPr/>
        </p:nvPicPr>
        <p:blipFill>
          <a:blip r:embed="rId2"/>
          <a:stretch>
            <a:fillRect/>
          </a:stretch>
        </p:blipFill>
        <p:spPr>
          <a:xfrm>
            <a:off x="3767328" y="3511296"/>
            <a:ext cx="575601" cy="786384"/>
          </a:xfrm>
          <a:prstGeom prst="rect">
            <a:avLst/>
          </a:prstGeom>
        </p:spPr>
      </p:pic>
      <p:sp>
        <p:nvSpPr>
          <p:cNvPr id="3" name="Rectangle 2"/>
          <p:cNvSpPr/>
          <p:nvPr/>
        </p:nvSpPr>
        <p:spPr>
          <a:xfrm>
            <a:off x="4608576" y="3438144"/>
            <a:ext cx="45720" cy="877824"/>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764024" y="3054096"/>
            <a:ext cx="6172200" cy="621792"/>
          </a:xfrm>
          <a:prstGeom prst="rect">
            <a:avLst/>
          </a:prstGeom>
          <a:noFill/>
        </p:spPr>
        <p:txBody>
          <a:bodyPr wrap="square">
            <a:spAutoFit/>
          </a:bodyPr>
          <a:lstStyle/>
          <a:p/>
          <a:p>
            <a:pPr algn="l"/>
            <a:r>
              <a:rPr b="1" sz="4000">
                <a:latin typeface="Times New Roman"/>
              </a:rPr>
              <a:t>Financial Times Summary</a:t>
            </a:r>
          </a:p>
          <a:p>
            <a:pPr algn="l"/>
            <a:r>
              <a:rPr sz="2400">
                <a:latin typeface="Times New Roman"/>
              </a:rPr>
              <a:t>2025/08/30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2025/08/30</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Global Economic and Industry Trends Face Political and Financial Pressures</a:t>
            </a:r>
          </a:p>
          <a:p>
            <a:pPr>
              <a:spcAft>
                <a:spcPts val="1200"/>
              </a:spcAft>
            </a:pPr>
            <a:r>
              <a:rPr b="1" sz="1600">
                <a:latin typeface="Times New Roman"/>
              </a:rPr>
              <a:t>Main Idea : </a:t>
            </a:r>
            <a:r>
              <a:rPr sz="1600">
                <a:latin typeface="Times New Roman"/>
              </a:rPr>
              <a:t>Several global economic and industry trends are being shaped by political interventions, financial vulnerabilities, and competitive pressures. These factors include trade disputes, monetary policy interference, market instability, and the struggle of graduates to find employment.</a:t>
            </a:r>
          </a:p>
          <a:p>
            <a:pPr>
              <a:spcAft>
                <a:spcPts val="600"/>
              </a:spcAft>
            </a:pPr>
            <a:r>
              <a:rPr b="1" sz="1600">
                <a:latin typeface="Times New Roman"/>
              </a:rPr>
              <a:t>Subtopics :</a:t>
            </a:r>
          </a:p>
          <a:p>
            <a:pPr lvl="1">
              <a:spcAft>
                <a:spcPts val="600"/>
              </a:spcAft>
              <a:defRPr sz="1600">
                <a:latin typeface="Times New Roman"/>
              </a:defRPr>
            </a:pPr>
            <a:r>
              <a:t>- Impact of political interference on monetary policy and market stability</a:t>
            </a:r>
          </a:p>
          <a:p>
            <a:pPr lvl="1">
              <a:spcAft>
                <a:spcPts val="600"/>
              </a:spcAft>
              <a:defRPr sz="1600">
                <a:latin typeface="Times New Roman"/>
              </a:defRPr>
            </a:pPr>
            <a:r>
              <a:t>- Challenges and opportunities in the Indian dairy industry amidst global trade tensions</a:t>
            </a:r>
          </a:p>
          <a:p>
            <a:pPr lvl="1">
              <a:spcAft>
                <a:spcPts val="600"/>
              </a:spcAft>
              <a:defRPr sz="1600">
                <a:latin typeface="Times New Roman"/>
              </a:defRPr>
            </a:pPr>
            <a:r>
              <a:t>- Difficulties faced by UK graduates entering a competitive job market</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Trump’s tariffs ruled illegal by US appe... : </a:t>
            </a:r>
            <a:r>
              <a:rPr i="1" sz="1600">
                <a:latin typeface="Times New Roman"/>
              </a:rPr>
              <a:t>https://www.ft.com/content/f3c7deb6-928c-426c-8dbc-574b21b02063</a:t>
            </a:r>
          </a:p>
          <a:p>
            <a:pPr lvl="1"/>
            <a:r>
              <a:rPr sz="1600">
                <a:latin typeface="Times New Roman"/>
              </a:rPr>
              <a:t>- Trump’s Fed meddling pushes investors cl... : </a:t>
            </a:r>
            <a:r>
              <a:rPr i="1" sz="1600">
                <a:latin typeface="Times New Roman"/>
              </a:rPr>
              <a:t>https://www.ft.com/content/5e614112-e51a-414f-9030-9876235a1b28</a:t>
            </a:r>
          </a:p>
          <a:p>
            <a:pPr lvl="1"/>
            <a:r>
              <a:rPr sz="1600">
                <a:latin typeface="Times New Roman"/>
              </a:rPr>
              <a:t>- How an Indian farmers’ dairy co-op outpa... : </a:t>
            </a:r>
            <a:r>
              <a:rPr i="1" sz="1600">
                <a:latin typeface="Times New Roman"/>
              </a:rPr>
              <a:t>https://www.ft.com/content/d697cd57-e091-4d16-8cc6-787b8bb2e221</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2025/08/30</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FDA approves at-home Leqembi shot for Alzheimer's, aiming to improve accessibility and sales.</a:t>
            </a:r>
          </a:p>
          <a:p>
            <a:pPr>
              <a:spcAft>
                <a:spcPts val="1200"/>
              </a:spcAft>
            </a:pPr>
            <a:r>
              <a:rPr b="1" sz="1600">
                <a:latin typeface="Times New Roman"/>
              </a:rPr>
              <a:t>Main Idea : </a:t>
            </a:r>
            <a:r>
              <a:rPr sz="1600">
                <a:latin typeface="Times New Roman"/>
              </a:rPr>
              <a:t>The FDA has approved an at-home injectable version of Leqembi, an Alzheimer's drug developed by Eisai and Biogen, to improve accessibility and potentially boost sales after initial challenges with uptake. This approval is expected to provide a more convenient administration method for patients who have completed 18 months of infusions and increase competition with other Alzheimer's treatments.</a:t>
            </a:r>
          </a:p>
          <a:p>
            <a:pPr>
              <a:spcAft>
                <a:spcPts val="600"/>
              </a:spcAft>
            </a:pPr>
            <a:r>
              <a:rPr b="1" sz="1600">
                <a:latin typeface="Times New Roman"/>
              </a:rPr>
              <a:t>Subtopics :</a:t>
            </a:r>
          </a:p>
          <a:p>
            <a:pPr lvl="1">
              <a:spcAft>
                <a:spcPts val="600"/>
              </a:spcAft>
              <a:defRPr sz="1600">
                <a:latin typeface="Times New Roman"/>
              </a:defRPr>
            </a:pPr>
            <a:r>
              <a:t>- Leqembi's shift from infusion to at-home injection</a:t>
            </a:r>
          </a:p>
          <a:p>
            <a:pPr lvl="1">
              <a:spcAft>
                <a:spcPts val="600"/>
              </a:spcAft>
              <a:defRPr sz="1600">
                <a:latin typeface="Times New Roman"/>
              </a:defRPr>
            </a:pPr>
            <a:r>
              <a:t>- Financial implications for Eisai and Biogen</a:t>
            </a:r>
          </a:p>
          <a:p>
            <a:pPr lvl="1">
              <a:spcAft>
                <a:spcPts val="600"/>
              </a:spcAft>
              <a:defRPr sz="1600">
                <a:latin typeface="Times New Roman"/>
              </a:defRPr>
            </a:pPr>
            <a:r>
              <a:t>- Impact of early Alzheimer's detection on treatment</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US regulator approves at-home version of... : </a:t>
            </a:r>
            <a:r>
              <a:rPr i="1" sz="1600">
                <a:latin typeface="Times New Roman"/>
              </a:rPr>
              <a:t>https://www.ft.com/content/4147b61e-6cc9-40c2-adb0-18ff97d1c878</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2025/08/30</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International tensions rise as US blocks Palestinian leader's visa, covert operations in Greenland are alleged, and Ukrainian politician assassinated.</a:t>
            </a:r>
          </a:p>
          <a:p>
            <a:pPr>
              <a:spcAft>
                <a:spcPts val="1200"/>
              </a:spcAft>
            </a:pPr>
            <a:r>
              <a:rPr b="1" sz="1600">
                <a:latin typeface="Times New Roman"/>
              </a:rPr>
              <a:t>Main Idea : </a:t>
            </a:r>
            <a:r>
              <a:rPr sz="1600">
                <a:latin typeface="Times New Roman"/>
              </a:rPr>
              <a:t>Multiple international events, including the US barring Mahmoud Abbas from the UN General Assembly, allegations of US covert influence in Greenland, and the assassination of Andriy Parubiy in Ukraine, are contributing to increased global tensions and uncertainty.</a:t>
            </a:r>
          </a:p>
          <a:p>
            <a:pPr>
              <a:spcAft>
                <a:spcPts val="600"/>
              </a:spcAft>
            </a:pPr>
            <a:r>
              <a:rPr b="1" sz="1600">
                <a:latin typeface="Times New Roman"/>
              </a:rPr>
              <a:t>Subtopics :</a:t>
            </a:r>
          </a:p>
          <a:p>
            <a:pPr lvl="1">
              <a:spcAft>
                <a:spcPts val="600"/>
              </a:spcAft>
              <a:defRPr sz="1600">
                <a:latin typeface="Times New Roman"/>
              </a:defRPr>
            </a:pPr>
            <a:r>
              <a:t>- US-Palestinian relations deteriorate amid statehood recognition efforts.</a:t>
            </a:r>
          </a:p>
          <a:p>
            <a:pPr lvl="1">
              <a:spcAft>
                <a:spcPts val="600"/>
              </a:spcAft>
              <a:defRPr sz="1600">
                <a:latin typeface="Times New Roman"/>
              </a:defRPr>
            </a:pPr>
            <a:r>
              <a:t>- Allegations of US influence operations in Greenland strain relations with Denmark.</a:t>
            </a:r>
          </a:p>
          <a:p>
            <a:pPr lvl="1">
              <a:spcAft>
                <a:spcPts val="600"/>
              </a:spcAft>
              <a:defRPr sz="1600">
                <a:latin typeface="Times New Roman"/>
              </a:defRPr>
            </a:pPr>
            <a:r>
              <a:t>- Political assassination in Ukraine highlights ongoing conflict and instability.</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US bars Palestinian leader Mahmoud Abbas... : </a:t>
            </a:r>
            <a:r>
              <a:rPr i="1" sz="1600">
                <a:latin typeface="Times New Roman"/>
              </a:rPr>
              <a:t>https://www.ft.com/content/15fb8518-d55f-46cb-aa62-fd2aa2b10272</a:t>
            </a:r>
          </a:p>
          <a:p>
            <a:pPr lvl="1"/>
            <a:r>
              <a:rPr sz="1600">
                <a:latin typeface="Times New Roman"/>
              </a:rPr>
              <a:t>- The pro-Trump influencer making waves in... : </a:t>
            </a:r>
            <a:r>
              <a:rPr i="1" sz="1600">
                <a:latin typeface="Times New Roman"/>
              </a:rPr>
              <a:t>https://www.ft.com/content/b2aa1d3d-6dbc-44a0-aba4-83b43182ddce</a:t>
            </a:r>
          </a:p>
          <a:p>
            <a:pPr lvl="1"/>
            <a:r>
              <a:rPr sz="1600">
                <a:latin typeface="Times New Roman"/>
              </a:rPr>
              <a:t>- John Malone held talks with Rupert Murdo... : </a:t>
            </a:r>
            <a:r>
              <a:rPr i="1" sz="1600">
                <a:latin typeface="Times New Roman"/>
              </a:rPr>
              <a:t>https://www.ft.com/content/3a32fdcb-1248-4721-8269-2867dc5e4d78</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2025/08/30</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China, Rolls-Royce Nuclear, and Shifting Luxury Markets Highlight Global Economic Trends</a:t>
            </a:r>
          </a:p>
          <a:p>
            <a:pPr>
              <a:spcAft>
                <a:spcPts val="1200"/>
              </a:spcAft>
            </a:pPr>
            <a:r>
              <a:rPr b="1" sz="1600">
                <a:latin typeface="Times New Roman"/>
              </a:rPr>
              <a:t>Main Idea : </a:t>
            </a:r>
            <a:r>
              <a:rPr sz="1600">
                <a:latin typeface="Times New Roman"/>
              </a:rPr>
              <a:t>Recent developments across various sectors, from China's geopolitical positioning and domestic stock market rally to Rolls-Royce's nuclear ambitions and shifts in the luxury goods market, showcase evolving global economic trends driven by political tensions, monetary policies, and changing consumer preferences.</a:t>
            </a:r>
          </a:p>
          <a:p>
            <a:pPr>
              <a:spcAft>
                <a:spcPts val="600"/>
              </a:spcAft>
            </a:pPr>
            <a:r>
              <a:rPr b="1" sz="1600">
                <a:latin typeface="Times New Roman"/>
              </a:rPr>
              <a:t>Subtopics :</a:t>
            </a:r>
          </a:p>
          <a:p>
            <a:pPr lvl="1">
              <a:spcAft>
                <a:spcPts val="600"/>
              </a:spcAft>
              <a:defRPr sz="1600">
                <a:latin typeface="Times New Roman"/>
              </a:defRPr>
            </a:pPr>
            <a:r>
              <a:t>- China's pursuit of an alternative global order and domestic market surge.</a:t>
            </a:r>
          </a:p>
          <a:p>
            <a:pPr lvl="1">
              <a:spcAft>
                <a:spcPts val="600"/>
              </a:spcAft>
              <a:defRPr sz="1600">
                <a:latin typeface="Times New Roman"/>
              </a:defRPr>
            </a:pPr>
            <a:r>
              <a:t>- Rolls-Royce explores options for its small modular nuclear reactor business.</a:t>
            </a:r>
          </a:p>
          <a:p>
            <a:pPr lvl="1">
              <a:spcAft>
                <a:spcPts val="600"/>
              </a:spcAft>
              <a:defRPr sz="1600">
                <a:latin typeface="Times New Roman"/>
              </a:defRPr>
            </a:pPr>
            <a:r>
              <a:t>- Luxury market dynamics change as affordability impacts sales and mass-market brands step in.</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Xi Jinping to host Vladimir Putin and Na... : </a:t>
            </a:r>
            <a:r>
              <a:rPr i="1" sz="1600">
                <a:latin typeface="Times New Roman"/>
              </a:rPr>
              <a:t>https://www.ft.com/content/58bf303e-ff10-442b-a527-dc61ba6c7eca</a:t>
            </a:r>
          </a:p>
          <a:p>
            <a:pPr lvl="1"/>
            <a:r>
              <a:rPr sz="1600">
                <a:latin typeface="Times New Roman"/>
              </a:rPr>
              <a:t>- China’s stock market outpaces global pee... : </a:t>
            </a:r>
            <a:r>
              <a:rPr i="1" sz="1600">
                <a:latin typeface="Times New Roman"/>
              </a:rPr>
              <a:t>https://www.ft.com/content/97578194-435b-420e-a410-8f0102700fba</a:t>
            </a:r>
          </a:p>
          <a:p>
            <a:pPr lvl="1"/>
            <a:r>
              <a:rPr sz="1600">
                <a:latin typeface="Times New Roman"/>
              </a:rPr>
              <a:t>- Rolls-Royce explores small nuclear react... : </a:t>
            </a:r>
            <a:r>
              <a:rPr i="1" sz="1600">
                <a:latin typeface="Times New Roman"/>
              </a:rPr>
              <a:t>https://www.ft.com/content/234b4c2e-5e1a-46ba-82fd-472e271a289f</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2025/08/30</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Exploration of Brazil's natural beauty and neuroscience reveals the power of immersive experiences.</a:t>
            </a:r>
          </a:p>
          <a:p>
            <a:pPr>
              <a:spcAft>
                <a:spcPts val="1200"/>
              </a:spcAft>
            </a:pPr>
            <a:r>
              <a:rPr b="1" sz="1600">
                <a:latin typeface="Times New Roman"/>
              </a:rPr>
              <a:t>Main Idea : </a:t>
            </a:r>
            <a:r>
              <a:rPr sz="1600">
                <a:latin typeface="Times New Roman"/>
              </a:rPr>
              <a:t>The article explores the captivating landscape of Lençóis Maranhenses National Park in Brazil, reminiscent of Stefan Zweig's idealistic vision of the country, while also examining innovative approaches in neuroscience using music to visualize brain activity and address neurological conditions.</a:t>
            </a:r>
          </a:p>
          <a:p>
            <a:pPr>
              <a:spcAft>
                <a:spcPts val="600"/>
              </a:spcAft>
            </a:pPr>
            <a:r>
              <a:rPr b="1" sz="1600">
                <a:latin typeface="Times New Roman"/>
              </a:rPr>
              <a:t>Subtopics :</a:t>
            </a:r>
          </a:p>
          <a:p>
            <a:pPr lvl="1">
              <a:spcAft>
                <a:spcPts val="600"/>
              </a:spcAft>
              <a:defRPr sz="1600">
                <a:latin typeface="Times New Roman"/>
              </a:defRPr>
            </a:pPr>
            <a:r>
              <a:t>- Travel through Brazil's Lençóis Maranhenses National Park</a:t>
            </a:r>
          </a:p>
          <a:p>
            <a:pPr lvl="1">
              <a:spcAft>
                <a:spcPts val="600"/>
              </a:spcAft>
              <a:defRPr sz="1600">
                <a:latin typeface="Times New Roman"/>
              </a:defRPr>
            </a:pPr>
            <a:r>
              <a:t>- The evolving intersection of neuroscience and music</a:t>
            </a:r>
          </a:p>
          <a:p>
            <a:pPr lvl="1">
              <a:spcAft>
                <a:spcPts val="600"/>
              </a:spcAft>
              <a:defRPr sz="1600">
                <a:latin typeface="Times New Roman"/>
              </a:defRPr>
            </a:pPr>
            <a:r>
              <a:t>- Therapeutic applications of music for neurological disorders</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Hiking this national park feels like an ... : </a:t>
            </a:r>
            <a:r>
              <a:rPr i="1" sz="1600">
                <a:latin typeface="Times New Roman"/>
              </a:rPr>
              <a:t>https://www.ft.com/content/c7081757-896f-4f0c-8ceb-b8911dd2cca1</a:t>
            </a:r>
          </a:p>
          <a:p>
            <a:pPr lvl="1"/>
            <a:r>
              <a:rPr sz="1600">
                <a:latin typeface="Times New Roman"/>
              </a:rPr>
              <a:t>- Why Beethoven is good for your brain... : </a:t>
            </a:r>
            <a:r>
              <a:rPr i="1" sz="1600">
                <a:latin typeface="Times New Roman"/>
              </a:rPr>
              <a:t>https://www.ft.com/content/5618fe95-a048-464d-8ff9-8bab7e5eff09</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2025/08/30</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El Fasher faces imminent catastrophe as RSF siege intensifies, threatening mass atrocities and famine.</a:t>
            </a:r>
          </a:p>
          <a:p>
            <a:pPr>
              <a:spcAft>
                <a:spcPts val="1200"/>
              </a:spcAft>
            </a:pPr>
            <a:r>
              <a:rPr b="1" sz="1600">
                <a:latin typeface="Times New Roman"/>
              </a:rPr>
              <a:t>Main Idea : </a:t>
            </a:r>
            <a:r>
              <a:rPr sz="1600">
                <a:latin typeface="Times New Roman"/>
              </a:rPr>
              <a:t>The Sudanese city of El Fasher is on the brink of collapse due to a relentless siege by the Rapid Support Forces (RSF), leading to widespread famine, potential war crimes, and ethnic cleansing, with warnings of mass atrocities echoing previous devastating events in Darfur, while the international community's response remains inadequate.</a:t>
            </a:r>
          </a:p>
          <a:p>
            <a:pPr>
              <a:spcAft>
                <a:spcPts val="600"/>
              </a:spcAft>
            </a:pPr>
            <a:r>
              <a:rPr b="1" sz="1600">
                <a:latin typeface="Times New Roman"/>
              </a:rPr>
              <a:t>Subtopics :</a:t>
            </a:r>
          </a:p>
          <a:p>
            <a:pPr lvl="1">
              <a:spcAft>
                <a:spcPts val="600"/>
              </a:spcAft>
              <a:defRPr sz="1600">
                <a:latin typeface="Times New Roman"/>
              </a:defRPr>
            </a:pPr>
            <a:r>
              <a:t>- RSF siege and military advancements</a:t>
            </a:r>
          </a:p>
          <a:p>
            <a:pPr lvl="1">
              <a:spcAft>
                <a:spcPts val="600"/>
              </a:spcAft>
              <a:defRPr sz="1600">
                <a:latin typeface="Times New Roman"/>
              </a:defRPr>
            </a:pPr>
            <a:r>
              <a:t>- Humanitarian crisis and famine conditions</a:t>
            </a:r>
          </a:p>
          <a:p>
            <a:pPr lvl="1">
              <a:spcAft>
                <a:spcPts val="600"/>
              </a:spcAft>
              <a:defRPr sz="1600">
                <a:latin typeface="Times New Roman"/>
              </a:defRPr>
            </a:pPr>
            <a:r>
              <a:t>- International inaction and warnings of genocide</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‘We watch the graveyards from space’: sa... : </a:t>
            </a:r>
            <a:r>
              <a:rPr i="1" sz="1600">
                <a:latin typeface="Times New Roman"/>
              </a:rPr>
              <a:t>https://www.ft.com/content/d3313835-71ef-47ab-8111-49fad465acca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2025/08/30</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ETF market surpasses individual stocks, while companies explore Bitcoin treasuries with varying success.</a:t>
            </a:r>
          </a:p>
          <a:p>
            <a:pPr>
              <a:spcAft>
                <a:spcPts val="1200"/>
              </a:spcAft>
            </a:pPr>
            <a:r>
              <a:rPr b="1" sz="1600">
                <a:latin typeface="Times New Roman"/>
              </a:rPr>
              <a:t>Main Idea : </a:t>
            </a:r>
            <a:r>
              <a:rPr sz="1600">
                <a:latin typeface="Times New Roman"/>
              </a:rPr>
              <a:t>The ETF market has expanded significantly, offering diverse investment options but also creating complexity and potential risks for investors; simultaneously, some companies are adopting Bitcoin treasury strategies, with varying outcomes based on market valuation and strategic decisions.</a:t>
            </a:r>
          </a:p>
          <a:p>
            <a:pPr>
              <a:spcAft>
                <a:spcPts val="600"/>
              </a:spcAft>
            </a:pPr>
            <a:r>
              <a:rPr b="1" sz="1600">
                <a:latin typeface="Times New Roman"/>
              </a:rPr>
              <a:t>Subtopics :</a:t>
            </a:r>
          </a:p>
          <a:p>
            <a:pPr lvl="1">
              <a:spcAft>
                <a:spcPts val="600"/>
              </a:spcAft>
              <a:defRPr sz="1600">
                <a:latin typeface="Times New Roman"/>
              </a:defRPr>
            </a:pPr>
            <a:r>
              <a:t>- ETF market growth and investor choice overload</a:t>
            </a:r>
          </a:p>
          <a:p>
            <a:pPr lvl="1">
              <a:spcAft>
                <a:spcPts val="600"/>
              </a:spcAft>
              <a:defRPr sz="1600">
                <a:latin typeface="Times New Roman"/>
              </a:defRPr>
            </a:pPr>
            <a:r>
              <a:t>- Risks and considerations in ETF investing</a:t>
            </a:r>
          </a:p>
          <a:p>
            <a:pPr lvl="1">
              <a:spcAft>
                <a:spcPts val="600"/>
              </a:spcAft>
              <a:defRPr sz="1600">
                <a:latin typeface="Times New Roman"/>
              </a:defRPr>
            </a:pPr>
            <a:r>
              <a:t>- Bitcoin treasury strategies and company valuation</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Of course, there are more ETFs than indi... : </a:t>
            </a:r>
            <a:r>
              <a:rPr i="1" sz="1600">
                <a:latin typeface="Times New Roman"/>
              </a:rPr>
              <a:t>https://www.ft.com/content/0907462a-363b-46bf-94d9-59249f16106a</a:t>
            </a:r>
          </a:p>
          <a:p>
            <a:pPr lvl="1"/>
            <a:r>
              <a:rPr sz="1600">
                <a:latin typeface="Times New Roman"/>
              </a:rPr>
              <a:t>- Why bad bitcoin treasuries could make th... : </a:t>
            </a:r>
            <a:r>
              <a:rPr i="1" sz="1600">
                <a:latin typeface="Times New Roman"/>
              </a:rPr>
              <a:t>https://www.ft.com/content/f448ba4f-3012-4acc-b331-0ebdc1b016ee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