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3716000" cy="3200400"/>
          </a:xfrm>
          <a:prstGeom prst="rect">
            <a:avLst/>
          </a:prstGeom>
          <a:noFill/>
        </p:spPr>
        <p:txBody>
          <a:bodyPr wrap="square">
            <a:spAutoFit/>
          </a:bodyPr>
          <a:lstStyle/>
          <a:p/>
          <a:p>
            <a:pPr>
              <a:spcAft>
                <a:spcPts val="1200"/>
              </a:spcAft>
            </a:pPr>
            <a:r>
              <a:rPr b="1" sz="1400"/>
              <a:t>Headline: </a:t>
            </a:r>
            <a:r>
              <a:rPr sz="1400"/>
              <a:t>Climate Alliances and Renewable Energy Investments Face Challenges Amid Political and Economic Shifts</a:t>
            </a:r>
          </a:p>
          <a:p>
            <a:pPr>
              <a:spcAft>
                <a:spcPts val="1200"/>
              </a:spcAft>
            </a:pPr>
            <a:r>
              <a:rPr b="1" sz="1400"/>
              <a:t>Main Idea: </a:t>
            </a:r>
            <a:r>
              <a:rPr sz="1400"/>
              <a:t>The Net-Zero Banking Alliance is struggling with membership retention and internal divisions, while renewable energy investments, particularly in the US wind sector, are facing headwinds due to political opposition, rising costs, and policy uncertainties, potentially shifting investment towards Europe.</a:t>
            </a:r>
          </a:p>
          <a:p>
            <a:pPr>
              <a:spcAft>
                <a:spcPts val="600"/>
              </a:spcAft>
            </a:pPr>
            <a:r>
              <a:rPr b="1" sz="1400"/>
              <a:t>Subtopics:</a:t>
            </a:r>
          </a:p>
          <a:p>
            <a:pPr lvl="1">
              <a:spcAft>
                <a:spcPts val="600"/>
              </a:spcAft>
              <a:defRPr sz="1400"/>
            </a:pPr>
            <a:r>
              <a:t>- Decline of Net-Zero Banking Alliance</a:t>
            </a:r>
          </a:p>
          <a:p>
            <a:pPr lvl="1">
              <a:spcAft>
                <a:spcPts val="600"/>
              </a:spcAft>
              <a:defRPr sz="1400"/>
            </a:pPr>
            <a:r>
              <a:t>- Trump administration's impact on US renewable energy</a:t>
            </a:r>
          </a:p>
          <a:p>
            <a:pPr lvl="1">
              <a:spcAft>
                <a:spcPts val="600"/>
              </a:spcAft>
              <a:defRPr sz="1400"/>
            </a:pPr>
            <a:r>
              <a:t>- Shifting investment landscape favoring Europe</a:t>
            </a:r>
          </a:p>
        </p:txBody>
      </p:sp>
      <p:pic>
        <p:nvPicPr>
          <p:cNvPr id="4" name="Picture 3" descr="image.png"/>
          <p:cNvPicPr>
            <a:picLocks noChangeAspect="1"/>
          </p:cNvPicPr>
          <p:nvPr/>
        </p:nvPicPr>
        <p:blipFill>
          <a:blip r:embed="rId2"/>
          <a:stretch>
            <a:fillRect/>
          </a:stretch>
        </p:blipFill>
        <p:spPr>
          <a:xfrm>
            <a:off x="457200" y="3291840"/>
            <a:ext cx="4572000" cy="3035808"/>
          </a:xfrm>
          <a:prstGeom prst="rect">
            <a:avLst/>
          </a:prstGeom>
        </p:spPr>
      </p:pic>
      <p:sp>
        <p:nvSpPr>
          <p:cNvPr id="5" name="TextBox 4"/>
          <p:cNvSpPr txBox="1"/>
          <p:nvPr/>
        </p:nvSpPr>
        <p:spPr>
          <a:xfrm>
            <a:off x="457200" y="6583680"/>
            <a:ext cx="13716000" cy="1828800"/>
          </a:xfrm>
          <a:prstGeom prst="rect">
            <a:avLst/>
          </a:prstGeom>
          <a:noFill/>
        </p:spPr>
        <p:txBody>
          <a:bodyPr wrap="square">
            <a:spAutoFit/>
          </a:bodyPr>
          <a:lstStyle/>
          <a:p/>
          <a:p>
            <a:r>
              <a:rPr b="1" sz="1400"/>
              <a:t>References:</a:t>
            </a:r>
          </a:p>
          <a:p>
            <a:pPr lvl="1"/>
            <a:r>
              <a:rPr sz="1400"/>
              <a:t>- Climate banking group pauses activities amid rising political pressure : </a:t>
            </a:r>
            <a:r>
              <a:rPr i="1" sz="1400"/>
              <a:t>https://www.ft.com/content/5bba361e-aae4-4d1e-b077-eebb340ede81</a:t>
            </a:r>
          </a:p>
          <a:p>
            <a:pPr lvl="1"/>
            <a:r>
              <a:rPr sz="1400"/>
              <a:t>- Surging US electricity prices put Trump pledge in jeopardy : </a:t>
            </a:r>
            <a:r>
              <a:rPr i="1" sz="1400"/>
              <a:t>https://www.ft.com/content/689243af-865f-4330-a9bb-ce7a9a114f40</a:t>
            </a:r>
          </a:p>
          <a:p>
            <a:pPr lvl="1"/>
            <a:r>
              <a:rPr sz="1400"/>
              <a:t>- European green investment stands to gain at the US’s expense : </a:t>
            </a:r>
            <a:r>
              <a:rPr i="1" sz="1400"/>
              <a:t>https://www.ft.com/content/2e3ee55b-f956-415d-9ad0-89d85a6bb260</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3716000" cy="3200400"/>
          </a:xfrm>
          <a:prstGeom prst="rect">
            <a:avLst/>
          </a:prstGeom>
          <a:noFill/>
        </p:spPr>
        <p:txBody>
          <a:bodyPr wrap="square">
            <a:spAutoFit/>
          </a:bodyPr>
          <a:lstStyle/>
          <a:p/>
          <a:p>
            <a:pPr>
              <a:spcAft>
                <a:spcPts val="1200"/>
              </a:spcAft>
            </a:pPr>
            <a:r>
              <a:rPr b="1" sz="1400"/>
              <a:t>Headline: </a:t>
            </a:r>
            <a:r>
              <a:rPr sz="1400"/>
              <a:t>Trump's actions spark concerns over Federal Reserve independence and UK borrowing costs.</a:t>
            </a:r>
          </a:p>
          <a:p>
            <a:pPr>
              <a:spcAft>
                <a:spcPts val="1200"/>
              </a:spcAft>
            </a:pPr>
            <a:r>
              <a:rPr b="1" sz="1400"/>
              <a:t>Main Idea: </a:t>
            </a:r>
            <a:r>
              <a:rPr sz="1400"/>
              <a:t>Former President Trump's attempts to exert influence over the Federal Reserve, coupled with his rhetoric against George Soros, raise alarms about the politicization of institutions and potential threats to economic stability. Simultaneously, rising UK borrowing costs, exacerbated by global bond yield increases and domestic economic concerns, create additional financial pressures.</a:t>
            </a:r>
          </a:p>
          <a:p>
            <a:pPr>
              <a:spcAft>
                <a:spcPts val="600"/>
              </a:spcAft>
            </a:pPr>
            <a:r>
              <a:rPr b="1" sz="1400"/>
              <a:t>Subtopics:</a:t>
            </a:r>
          </a:p>
          <a:p>
            <a:pPr lvl="1">
              <a:spcAft>
                <a:spcPts val="600"/>
              </a:spcAft>
              <a:defRPr sz="1400"/>
            </a:pPr>
            <a:r>
              <a:t>- Trump's efforts to influence the Federal Reserve and potential consequences</a:t>
            </a:r>
          </a:p>
          <a:p>
            <a:pPr lvl="1">
              <a:spcAft>
                <a:spcPts val="600"/>
              </a:spcAft>
              <a:defRPr sz="1400"/>
            </a:pPr>
            <a:r>
              <a:t>- Trump's attacks on George Soros and concerns about intimidation of political opponents</a:t>
            </a:r>
          </a:p>
          <a:p>
            <a:pPr lvl="1">
              <a:spcAft>
                <a:spcPts val="600"/>
              </a:spcAft>
              <a:defRPr sz="1400"/>
            </a:pPr>
            <a:r>
              <a:t>- Rising UK borrowing costs and pressure on the Autumn Budget</a:t>
            </a:r>
          </a:p>
        </p:txBody>
      </p:sp>
      <p:pic>
        <p:nvPicPr>
          <p:cNvPr id="4" name="Picture 3" descr="image.png"/>
          <p:cNvPicPr>
            <a:picLocks noChangeAspect="1"/>
          </p:cNvPicPr>
          <p:nvPr/>
        </p:nvPicPr>
        <p:blipFill>
          <a:blip r:embed="rId2"/>
          <a:stretch>
            <a:fillRect/>
          </a:stretch>
        </p:blipFill>
        <p:spPr>
          <a:xfrm>
            <a:off x="457200" y="3291840"/>
            <a:ext cx="4572000" cy="3035808"/>
          </a:xfrm>
          <a:prstGeom prst="rect">
            <a:avLst/>
          </a:prstGeom>
        </p:spPr>
      </p:pic>
      <p:sp>
        <p:nvSpPr>
          <p:cNvPr id="5" name="TextBox 4"/>
          <p:cNvSpPr txBox="1"/>
          <p:nvPr/>
        </p:nvSpPr>
        <p:spPr>
          <a:xfrm>
            <a:off x="457200" y="6583680"/>
            <a:ext cx="13716000" cy="1828800"/>
          </a:xfrm>
          <a:prstGeom prst="rect">
            <a:avLst/>
          </a:prstGeom>
          <a:noFill/>
        </p:spPr>
        <p:txBody>
          <a:bodyPr wrap="square">
            <a:spAutoFit/>
          </a:bodyPr>
          <a:lstStyle/>
          <a:p/>
          <a:p>
            <a:r>
              <a:rPr b="1" sz="1400"/>
              <a:t>References:</a:t>
            </a:r>
          </a:p>
          <a:p>
            <a:pPr lvl="1"/>
            <a:r>
              <a:rPr sz="1400"/>
              <a:t>- The next stage of the Fed takeover : </a:t>
            </a:r>
            <a:r>
              <a:rPr i="1" sz="1400"/>
              <a:t>https://www.ft.com/content/ca65e559-fe04-4ce5-96ad-383197e9d7bd</a:t>
            </a:r>
          </a:p>
          <a:p>
            <a:pPr lvl="1"/>
            <a:r>
              <a:rPr sz="1400"/>
              <a:t>- Donald Trump says George Soros should be charged with racketeering : </a:t>
            </a:r>
            <a:r>
              <a:rPr i="1" sz="1400"/>
              <a:t>https://www.ft.com/content/8a98f49e-1df5-4619-b2ee-9a0ed9538c68</a:t>
            </a:r>
          </a:p>
          <a:p>
            <a:pPr lvl="1"/>
            <a:r>
              <a:rPr sz="1400"/>
              <a:t>- Winning elections is the only curb against strongmen : </a:t>
            </a:r>
            <a:r>
              <a:rPr i="1" sz="1400"/>
              <a:t>https://www.ft.com/content/8ccb051e-6637-4bc3-991a-5c768df03dd5</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3716000" cy="3200400"/>
          </a:xfrm>
          <a:prstGeom prst="rect">
            <a:avLst/>
          </a:prstGeom>
          <a:noFill/>
        </p:spPr>
        <p:txBody>
          <a:bodyPr wrap="square">
            <a:spAutoFit/>
          </a:bodyPr>
          <a:lstStyle/>
          <a:p/>
          <a:p>
            <a:pPr>
              <a:spcAft>
                <a:spcPts val="1200"/>
              </a:spcAft>
            </a:pPr>
            <a:r>
              <a:rPr b="1" sz="1400"/>
              <a:t>Headline: </a:t>
            </a:r>
            <a:r>
              <a:rPr sz="1400"/>
              <a:t>Financial News Roundup: BofA's FX Success, Asos' Index Exit, and MicroStrategy's Shifting Strategy</a:t>
            </a:r>
          </a:p>
          <a:p>
            <a:pPr>
              <a:spcAft>
                <a:spcPts val="1200"/>
              </a:spcAft>
            </a:pPr>
            <a:r>
              <a:rPr b="1" sz="1400"/>
              <a:t>Main Idea: </a:t>
            </a:r>
            <a:r>
              <a:rPr sz="1400"/>
              <a:t>This collection of articles covers diverse financial topics, including Bank of America's successful FX trading strategy, Asos' removal from the FTSE 250 due to declining performance, and MicroStrategy's evolving bitcoin investment strategy and its impact on shareholders.</a:t>
            </a:r>
          </a:p>
          <a:p>
            <a:pPr>
              <a:spcAft>
                <a:spcPts val="600"/>
              </a:spcAft>
            </a:pPr>
            <a:r>
              <a:rPr b="1" sz="1400"/>
              <a:t>Subtopics:</a:t>
            </a:r>
          </a:p>
          <a:p>
            <a:pPr lvl="1">
              <a:spcAft>
                <a:spcPts val="600"/>
              </a:spcAft>
              <a:defRPr sz="1400"/>
            </a:pPr>
            <a:r>
              <a:t>- Bank of America's successful short-term FX trading predictions</a:t>
            </a:r>
          </a:p>
          <a:p>
            <a:pPr lvl="1">
              <a:spcAft>
                <a:spcPts val="600"/>
              </a:spcAft>
              <a:defRPr sz="1400"/>
            </a:pPr>
            <a:r>
              <a:t>- Asos' struggles with competition and changing consumer trends leading to its FTSE 250 removal</a:t>
            </a:r>
          </a:p>
          <a:p>
            <a:pPr lvl="1">
              <a:spcAft>
                <a:spcPts val="600"/>
              </a:spcAft>
              <a:defRPr sz="1400"/>
            </a:pPr>
            <a:r>
              <a:t>- MicroStrategy's bitcoin strategy and the potential dilution of shareholder value</a:t>
            </a:r>
          </a:p>
        </p:txBody>
      </p:sp>
      <p:pic>
        <p:nvPicPr>
          <p:cNvPr id="4" name="Picture 3" descr="image.png"/>
          <p:cNvPicPr>
            <a:picLocks noChangeAspect="1"/>
          </p:cNvPicPr>
          <p:nvPr/>
        </p:nvPicPr>
        <p:blipFill>
          <a:blip r:embed="rId2"/>
          <a:stretch>
            <a:fillRect/>
          </a:stretch>
        </p:blipFill>
        <p:spPr>
          <a:xfrm>
            <a:off x="457200" y="3291840"/>
            <a:ext cx="4572000" cy="3035808"/>
          </a:xfrm>
          <a:prstGeom prst="rect">
            <a:avLst/>
          </a:prstGeom>
        </p:spPr>
      </p:pic>
      <p:sp>
        <p:nvSpPr>
          <p:cNvPr id="5" name="TextBox 4"/>
          <p:cNvSpPr txBox="1"/>
          <p:nvPr/>
        </p:nvSpPr>
        <p:spPr>
          <a:xfrm>
            <a:off x="457200" y="6583680"/>
            <a:ext cx="13716000" cy="1828800"/>
          </a:xfrm>
          <a:prstGeom prst="rect">
            <a:avLst/>
          </a:prstGeom>
          <a:noFill/>
        </p:spPr>
        <p:txBody>
          <a:bodyPr wrap="square">
            <a:spAutoFit/>
          </a:bodyPr>
          <a:lstStyle/>
          <a:p/>
          <a:p>
            <a:r>
              <a:rPr b="1" sz="1400"/>
              <a:t>References:</a:t>
            </a:r>
          </a:p>
          <a:p>
            <a:pPr lvl="1"/>
            <a:r>
              <a:rPr sz="1400"/>
              <a:t>- How did those ultra-short-term FX calls pan out? : </a:t>
            </a:r>
            <a:r>
              <a:rPr i="1" sz="1400"/>
              <a:t>https://www.ft.com/content/dc6b9d5b-3c15-4a85-ac41-02a881f5778c</a:t>
            </a:r>
          </a:p>
          <a:p>
            <a:pPr lvl="1"/>
            <a:r>
              <a:rPr sz="1400"/>
              <a:t>- FTSE 250 outcast Asos falls out of fashion in more ways than one : </a:t>
            </a:r>
            <a:r>
              <a:rPr i="1" sz="1400"/>
              <a:t>https://www.ft.com/content/79da4bef-6003-4f88-a72e-dc1265cf2358</a:t>
            </a:r>
          </a:p>
          <a:p>
            <a:pPr lvl="1"/>
            <a:r>
              <a:rPr sz="1400"/>
              <a:t>- Strategy’s sagging bitcoin strategy : </a:t>
            </a:r>
            <a:r>
              <a:rPr i="1" sz="1400"/>
              <a:t>https://www.ft.com/content/c38c9045-0085-4cad-be3a-afc9dd8068fb</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3716000" cy="3200400"/>
          </a:xfrm>
          <a:prstGeom prst="rect">
            <a:avLst/>
          </a:prstGeom>
          <a:noFill/>
        </p:spPr>
        <p:txBody>
          <a:bodyPr wrap="square">
            <a:spAutoFit/>
          </a:bodyPr>
          <a:lstStyle/>
          <a:p/>
          <a:p>
            <a:pPr>
              <a:spcAft>
                <a:spcPts val="1200"/>
              </a:spcAft>
            </a:pPr>
            <a:r>
              <a:rPr b="1" sz="1400"/>
              <a:t>Headline: </a:t>
            </a:r>
            <a:r>
              <a:rPr sz="1400"/>
              <a:t>Reform UK Gains First Scottish Parliament Representative with Conservative MSP Defection</a:t>
            </a:r>
          </a:p>
          <a:p>
            <a:pPr>
              <a:spcAft>
                <a:spcPts val="1200"/>
              </a:spcAft>
            </a:pPr>
            <a:r>
              <a:rPr b="1" sz="1400"/>
              <a:t>Main Idea: </a:t>
            </a:r>
            <a:r>
              <a:rPr sz="1400"/>
              <a:t>Conservative MSP Graham Simpson defected to Reform UK, marking the party's first representative in the Scottish Parliament; Nigel Farage aims to leverage this defection to increase Reform UK's influence by capitalizing on immigration concerns, advocating for increased North Sea oil and gas production, and opposing net-zero policies, further fragmenting the unionist vote.</a:t>
            </a:r>
          </a:p>
          <a:p>
            <a:pPr>
              <a:spcAft>
                <a:spcPts val="600"/>
              </a:spcAft>
            </a:pPr>
            <a:r>
              <a:rPr b="1" sz="1400"/>
              <a:t>Subtopics:</a:t>
            </a:r>
          </a:p>
          <a:p>
            <a:pPr lvl="1">
              <a:spcAft>
                <a:spcPts val="600"/>
              </a:spcAft>
              <a:defRPr sz="1400"/>
            </a:pPr>
            <a:r>
              <a:t>- Graham Simpson's defection and Reform UK's growing influence in Scotland</a:t>
            </a:r>
          </a:p>
          <a:p>
            <a:pPr lvl="1">
              <a:spcAft>
                <a:spcPts val="600"/>
              </a:spcAft>
              <a:defRPr sz="1400"/>
            </a:pPr>
            <a:r>
              <a:t>- Nigel Farage's stance on immigration and cultural issues in Scotland</a:t>
            </a:r>
          </a:p>
          <a:p>
            <a:pPr lvl="1">
              <a:spcAft>
                <a:spcPts val="600"/>
              </a:spcAft>
              <a:defRPr sz="1400"/>
            </a:pPr>
            <a:r>
              <a:t>- Reform UK's energy policy proposals and opposition to net-zero policies</a:t>
            </a:r>
          </a:p>
        </p:txBody>
      </p:sp>
      <p:pic>
        <p:nvPicPr>
          <p:cNvPr id="4" name="Picture 3" descr="image.png"/>
          <p:cNvPicPr>
            <a:picLocks noChangeAspect="1"/>
          </p:cNvPicPr>
          <p:nvPr/>
        </p:nvPicPr>
        <p:blipFill>
          <a:blip r:embed="rId2"/>
          <a:stretch>
            <a:fillRect/>
          </a:stretch>
        </p:blipFill>
        <p:spPr>
          <a:xfrm>
            <a:off x="457200" y="3291840"/>
            <a:ext cx="4572000" cy="3035808"/>
          </a:xfrm>
          <a:prstGeom prst="rect">
            <a:avLst/>
          </a:prstGeom>
        </p:spPr>
      </p:pic>
      <p:sp>
        <p:nvSpPr>
          <p:cNvPr id="5" name="TextBox 4"/>
          <p:cNvSpPr txBox="1"/>
          <p:nvPr/>
        </p:nvSpPr>
        <p:spPr>
          <a:xfrm>
            <a:off x="457200" y="6583680"/>
            <a:ext cx="13716000" cy="1828800"/>
          </a:xfrm>
          <a:prstGeom prst="rect">
            <a:avLst/>
          </a:prstGeom>
          <a:noFill/>
        </p:spPr>
        <p:txBody>
          <a:bodyPr wrap="square">
            <a:spAutoFit/>
          </a:bodyPr>
          <a:lstStyle/>
          <a:p/>
          <a:p>
            <a:r>
              <a:rPr b="1" sz="1400"/>
              <a:t>References:</a:t>
            </a:r>
          </a:p>
          <a:p>
            <a:pPr lvl="1"/>
            <a:r>
              <a:rPr sz="1400"/>
              <a:t>- Conservative MSP defects to Reform UK : </a:t>
            </a:r>
            <a:r>
              <a:rPr i="1" sz="1400"/>
              <a:t>https://www.ft.com/content/4b2c0481-d3ef-40a7-bbb7-347fadfe402e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3716000" cy="3200400"/>
          </a:xfrm>
          <a:prstGeom prst="rect">
            <a:avLst/>
          </a:prstGeom>
          <a:noFill/>
        </p:spPr>
        <p:txBody>
          <a:bodyPr wrap="square">
            <a:spAutoFit/>
          </a:bodyPr>
          <a:lstStyle/>
          <a:p/>
          <a:p>
            <a:pPr>
              <a:spcAft>
                <a:spcPts val="1200"/>
              </a:spcAft>
            </a:pPr>
            <a:r>
              <a:rPr b="1" sz="1400"/>
              <a:t>Headline: </a:t>
            </a:r>
            <a:r>
              <a:rPr sz="1400"/>
              <a:t>Recent book releases offer insights into political reform, personal journeys, and political trivia.</a:t>
            </a:r>
          </a:p>
          <a:p>
            <a:pPr>
              <a:spcAft>
                <a:spcPts val="1200"/>
              </a:spcAft>
            </a:pPr>
            <a:r>
              <a:rPr b="1" sz="1400"/>
              <a:t>Main Idea: </a:t>
            </a:r>
            <a:r>
              <a:rPr sz="1400"/>
              <a:t>A collection of recently published books explores diverse aspects of the political landscape and personal experiences, ranging from analyzing successful government reforms in education to memoirs of politicians and journalists, and a lighthearted look at political trivia.</a:t>
            </a:r>
          </a:p>
          <a:p>
            <a:pPr>
              <a:spcAft>
                <a:spcPts val="600"/>
              </a:spcAft>
            </a:pPr>
            <a:r>
              <a:rPr b="1" sz="1400"/>
              <a:t>Subtopics:</a:t>
            </a:r>
          </a:p>
          <a:p>
            <a:pPr lvl="1">
              <a:spcAft>
                <a:spcPts val="600"/>
              </a:spcAft>
              <a:defRPr sz="1400"/>
            </a:pPr>
            <a:r>
              <a:t>- Analysis of Conservative education reforms in England</a:t>
            </a:r>
          </a:p>
          <a:p>
            <a:pPr lvl="1">
              <a:spcAft>
                <a:spcPts val="600"/>
              </a:spcAft>
              <a:defRPr sz="1400"/>
            </a:pPr>
            <a:r>
              <a:t>- Memoirs of political figures and their personal evolutions</a:t>
            </a:r>
          </a:p>
          <a:p>
            <a:pPr lvl="1">
              <a:spcAft>
                <a:spcPts val="600"/>
              </a:spcAft>
              <a:defRPr sz="1400"/>
            </a:pPr>
            <a:r>
              <a:t>- A collection of amusing political oddities and trivia</a:t>
            </a:r>
          </a:p>
        </p:txBody>
      </p:sp>
      <p:pic>
        <p:nvPicPr>
          <p:cNvPr id="4" name="Picture 3" descr="image.png"/>
          <p:cNvPicPr>
            <a:picLocks noChangeAspect="1"/>
          </p:cNvPicPr>
          <p:nvPr/>
        </p:nvPicPr>
        <p:blipFill>
          <a:blip r:embed="rId2"/>
          <a:stretch>
            <a:fillRect/>
          </a:stretch>
        </p:blipFill>
        <p:spPr>
          <a:xfrm>
            <a:off x="457200" y="3291840"/>
            <a:ext cx="4572000" cy="3035808"/>
          </a:xfrm>
          <a:prstGeom prst="rect">
            <a:avLst/>
          </a:prstGeom>
        </p:spPr>
      </p:pic>
      <p:sp>
        <p:nvSpPr>
          <p:cNvPr id="5" name="TextBox 4"/>
          <p:cNvSpPr txBox="1"/>
          <p:nvPr/>
        </p:nvSpPr>
        <p:spPr>
          <a:xfrm>
            <a:off x="457200" y="6583680"/>
            <a:ext cx="13716000" cy="1828800"/>
          </a:xfrm>
          <a:prstGeom prst="rect">
            <a:avLst/>
          </a:prstGeom>
          <a:noFill/>
        </p:spPr>
        <p:txBody>
          <a:bodyPr wrap="square">
            <a:spAutoFit/>
          </a:bodyPr>
          <a:lstStyle/>
          <a:p/>
          <a:p>
            <a:r>
              <a:rPr b="1" sz="1400"/>
              <a:t>References:</a:t>
            </a:r>
          </a:p>
          <a:p>
            <a:pPr lvl="1"/>
            <a:r>
              <a:rPr sz="1400"/>
              <a:t>- How to reform a school and other lessons for would-be ministers : </a:t>
            </a:r>
            <a:r>
              <a:rPr i="1" sz="1400"/>
              <a:t>https://www.ft.com/content/2c325a3f-a563-4f87-9928-091153f1f896</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