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Lst>
  <p:sldSz cx="14630400" cy="8229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457200"/>
            <a:ext cx="13716000" cy="3200400"/>
          </a:xfrm>
          <a:prstGeom prst="rect">
            <a:avLst/>
          </a:prstGeom>
          <a:noFill/>
        </p:spPr>
        <p:txBody>
          <a:bodyPr wrap="square">
            <a:spAutoFit/>
          </a:bodyPr>
          <a:lstStyle/>
          <a:p/>
          <a:p>
            <a:pPr>
              <a:spcAft>
                <a:spcPts val="1200"/>
              </a:spcAft>
            </a:pPr>
            <a:r>
              <a:rPr b="1" sz="1400"/>
              <a:t>Headline: </a:t>
            </a:r>
            <a:r>
              <a:rPr sz="1400"/>
              <a:t>Climate Alliances and Renewable Investments Face Challenges Amid Political Shifts</a:t>
            </a:r>
          </a:p>
          <a:p>
            <a:pPr>
              <a:spcAft>
                <a:spcPts val="1200"/>
              </a:spcAft>
            </a:pPr>
            <a:r>
              <a:rPr b="1" sz="1400"/>
              <a:t>Main Idea: </a:t>
            </a:r>
            <a:r>
              <a:rPr sz="1400"/>
              <a:t>Several climate-focused alliances are facing internal strife and member departures, while renewable energy investments, particularly in the US wind sector, are experiencing setbacks due to political pressures and policy changes, potentially shifting investments towards Europe.</a:t>
            </a:r>
          </a:p>
          <a:p>
            <a:pPr>
              <a:spcAft>
                <a:spcPts val="600"/>
              </a:spcAft>
            </a:pPr>
            <a:r>
              <a:rPr b="1" sz="1400"/>
              <a:t>Subtopics:</a:t>
            </a:r>
          </a:p>
          <a:p>
            <a:pPr lvl="1">
              <a:spcAft>
                <a:spcPts val="600"/>
              </a:spcAft>
              <a:defRPr sz="1400"/>
            </a:pPr>
            <a:r>
              <a:t>- Net-Zero Banking Alliance facing crisis due to member exits and internal divisions</a:t>
            </a:r>
          </a:p>
          <a:p>
            <a:pPr lvl="1">
              <a:spcAft>
                <a:spcPts val="600"/>
              </a:spcAft>
              <a:defRPr sz="1400"/>
            </a:pPr>
            <a:r>
              <a:t>- US wind energy sector investment decline due to political interference</a:t>
            </a:r>
          </a:p>
          <a:p>
            <a:pPr lvl="1">
              <a:spcAft>
                <a:spcPts val="600"/>
              </a:spcAft>
              <a:defRPr sz="1400"/>
            </a:pPr>
            <a:r>
              <a:t>- Rise of Reform UK party in Scotland and its impact on political landscape</a:t>
            </a:r>
          </a:p>
        </p:txBody>
      </p:sp>
      <p:pic>
        <p:nvPicPr>
          <p:cNvPr id="4" name="Picture 3" descr="image.png"/>
          <p:cNvPicPr>
            <a:picLocks noChangeAspect="1"/>
          </p:cNvPicPr>
          <p:nvPr/>
        </p:nvPicPr>
        <p:blipFill>
          <a:blip r:embed="rId2"/>
          <a:stretch>
            <a:fillRect/>
          </a:stretch>
        </p:blipFill>
        <p:spPr>
          <a:xfrm>
            <a:off x="457200" y="3291840"/>
            <a:ext cx="4572000" cy="3035808"/>
          </a:xfrm>
          <a:prstGeom prst="rect">
            <a:avLst/>
          </a:prstGeom>
        </p:spPr>
      </p:pic>
      <p:sp>
        <p:nvSpPr>
          <p:cNvPr id="5" name="TextBox 4"/>
          <p:cNvSpPr txBox="1"/>
          <p:nvPr/>
        </p:nvSpPr>
        <p:spPr>
          <a:xfrm>
            <a:off x="457200" y="6583680"/>
            <a:ext cx="13716000" cy="1828800"/>
          </a:xfrm>
          <a:prstGeom prst="rect">
            <a:avLst/>
          </a:prstGeom>
          <a:noFill/>
        </p:spPr>
        <p:txBody>
          <a:bodyPr wrap="square">
            <a:spAutoFit/>
          </a:bodyPr>
          <a:lstStyle/>
          <a:p/>
          <a:p>
            <a:r>
              <a:rPr b="1" sz="1400"/>
              <a:t>References:</a:t>
            </a:r>
          </a:p>
          <a:p>
            <a:pPr lvl="1"/>
            <a:r>
              <a:rPr sz="1400"/>
              <a:t>- Climate banking group pauses activities amid rising political pressure : </a:t>
            </a:r>
            <a:r>
              <a:rPr i="1" sz="1400"/>
              <a:t>https://www.ft.com/content/5bba361e-aae4-4d1e-b077-eebb340ede81</a:t>
            </a:r>
          </a:p>
          <a:p>
            <a:pPr lvl="1"/>
            <a:r>
              <a:rPr sz="1400"/>
              <a:t>- Conservative MSP defects to Reform UK : </a:t>
            </a:r>
            <a:r>
              <a:rPr i="1" sz="1400"/>
              <a:t>https://www.ft.com/content/4b2c0481-d3ef-40a7-bbb7-347fadfe402e</a:t>
            </a:r>
          </a:p>
          <a:p>
            <a:pPr lvl="1"/>
            <a:r>
              <a:rPr sz="1400"/>
              <a:t>- European green investment stands to gain at the US’s expense : </a:t>
            </a:r>
            <a:r>
              <a:rPr i="1" sz="1400"/>
              <a:t>https://www.ft.com/content/2e3ee55b-f956-415d-9ad0-89d85a6bb260</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457200"/>
            <a:ext cx="13716000" cy="3200400"/>
          </a:xfrm>
          <a:prstGeom prst="rect">
            <a:avLst/>
          </a:prstGeom>
          <a:noFill/>
        </p:spPr>
        <p:txBody>
          <a:bodyPr wrap="square">
            <a:spAutoFit/>
          </a:bodyPr>
          <a:lstStyle/>
          <a:p/>
          <a:p>
            <a:pPr>
              <a:spcAft>
                <a:spcPts val="1200"/>
              </a:spcAft>
            </a:pPr>
            <a:r>
              <a:rPr b="1" sz="1400"/>
              <a:t>Headline: </a:t>
            </a:r>
            <a:r>
              <a:rPr sz="1400"/>
              <a:t>Trump's actions raise concerns about politicizing the Federal Reserve and other institutions, potentially undermining their independence.</a:t>
            </a:r>
          </a:p>
          <a:p>
            <a:pPr>
              <a:spcAft>
                <a:spcPts val="1200"/>
              </a:spcAft>
            </a:pPr>
            <a:r>
              <a:rPr b="1" sz="1400"/>
              <a:t>Main Idea: </a:t>
            </a:r>
            <a:r>
              <a:rPr sz="1400"/>
              <a:t>Recent actions by Donald Trump, including attempts to influence the Federal Reserve and his rhetoric towards political opponents, are sparking concerns about the politicization of traditionally independent institutions and the erosion of constitutional checks and balances. Critics argue that these moves threaten the stability of the US economy and democratic norms, highlighting the importance of political engagement to safeguard against authoritarian tendencies.</a:t>
            </a:r>
          </a:p>
          <a:p>
            <a:pPr>
              <a:spcAft>
                <a:spcPts val="600"/>
              </a:spcAft>
            </a:pPr>
            <a:r>
              <a:rPr b="1" sz="1400"/>
              <a:t>Subtopics:</a:t>
            </a:r>
          </a:p>
          <a:p>
            <a:pPr lvl="1">
              <a:spcAft>
                <a:spcPts val="600"/>
              </a:spcAft>
              <a:defRPr sz="1400"/>
            </a:pPr>
            <a:r>
              <a:t>- Efforts to exert influence over the Federal Reserve's regional banks and monetary policy</a:t>
            </a:r>
          </a:p>
          <a:p>
            <a:pPr lvl="1">
              <a:spcAft>
                <a:spcPts val="600"/>
              </a:spcAft>
              <a:defRPr sz="1400"/>
            </a:pPr>
            <a:r>
              <a:t>- Threats and accusations against political adversaries, including George Soros</a:t>
            </a:r>
          </a:p>
          <a:p>
            <a:pPr lvl="1">
              <a:spcAft>
                <a:spcPts val="600"/>
              </a:spcAft>
              <a:defRPr sz="1400"/>
            </a:pPr>
            <a:r>
              <a:t>- The broader challenge of safeguarding institutional independence from political interference</a:t>
            </a:r>
          </a:p>
        </p:txBody>
      </p:sp>
      <p:pic>
        <p:nvPicPr>
          <p:cNvPr id="4" name="Picture 3" descr="image.png"/>
          <p:cNvPicPr>
            <a:picLocks noChangeAspect="1"/>
          </p:cNvPicPr>
          <p:nvPr/>
        </p:nvPicPr>
        <p:blipFill>
          <a:blip r:embed="rId2"/>
          <a:stretch>
            <a:fillRect/>
          </a:stretch>
        </p:blipFill>
        <p:spPr>
          <a:xfrm>
            <a:off x="457200" y="3291840"/>
            <a:ext cx="4572000" cy="3035808"/>
          </a:xfrm>
          <a:prstGeom prst="rect">
            <a:avLst/>
          </a:prstGeom>
        </p:spPr>
      </p:pic>
      <p:sp>
        <p:nvSpPr>
          <p:cNvPr id="5" name="TextBox 4"/>
          <p:cNvSpPr txBox="1"/>
          <p:nvPr/>
        </p:nvSpPr>
        <p:spPr>
          <a:xfrm>
            <a:off x="457200" y="6583680"/>
            <a:ext cx="13716000" cy="1828800"/>
          </a:xfrm>
          <a:prstGeom prst="rect">
            <a:avLst/>
          </a:prstGeom>
          <a:noFill/>
        </p:spPr>
        <p:txBody>
          <a:bodyPr wrap="square">
            <a:spAutoFit/>
          </a:bodyPr>
          <a:lstStyle/>
          <a:p/>
          <a:p>
            <a:r>
              <a:rPr b="1" sz="1400"/>
              <a:t>References:</a:t>
            </a:r>
          </a:p>
          <a:p>
            <a:pPr lvl="1"/>
            <a:r>
              <a:rPr sz="1400"/>
              <a:t>- The next stage of the Fed takeover : </a:t>
            </a:r>
            <a:r>
              <a:rPr i="1" sz="1400"/>
              <a:t>https://www.ft.com/content/ca65e559-fe04-4ce5-96ad-383197e9d7bd</a:t>
            </a:r>
          </a:p>
          <a:p>
            <a:pPr lvl="1"/>
            <a:r>
              <a:rPr sz="1400"/>
              <a:t>- Donald Trump says George Soros should be charged with racketeering : </a:t>
            </a:r>
            <a:r>
              <a:rPr i="1" sz="1400"/>
              <a:t>https://www.ft.com/content/8a98f49e-1df5-4619-b2ee-9a0ed9538c68</a:t>
            </a:r>
          </a:p>
          <a:p>
            <a:pPr lvl="1"/>
            <a:r>
              <a:rPr sz="1400"/>
              <a:t>- Winning elections is the only curb against strongmen : </a:t>
            </a:r>
            <a:r>
              <a:rPr i="1" sz="1400"/>
              <a:t>https://www.ft.com/content/8ccb051e-6637-4bc3-991a-5c768df03dd5</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457200"/>
            <a:ext cx="13716000" cy="3200400"/>
          </a:xfrm>
          <a:prstGeom prst="rect">
            <a:avLst/>
          </a:prstGeom>
          <a:noFill/>
        </p:spPr>
        <p:txBody>
          <a:bodyPr wrap="square">
            <a:spAutoFit/>
          </a:bodyPr>
          <a:lstStyle/>
          <a:p/>
          <a:p>
            <a:pPr>
              <a:spcAft>
                <a:spcPts val="1200"/>
              </a:spcAft>
            </a:pPr>
            <a:r>
              <a:rPr b="1" sz="1400"/>
              <a:t>Headline: </a:t>
            </a:r>
            <a:r>
              <a:rPr sz="1400"/>
              <a:t>Financial Markets See Mixed Fortunes: BofA's FX Predictions, Asos's Index Exit, and MicroStrategy's Shifting Strategy</a:t>
            </a:r>
          </a:p>
          <a:p>
            <a:pPr>
              <a:spcAft>
                <a:spcPts val="1200"/>
              </a:spcAft>
            </a:pPr>
            <a:r>
              <a:rPr b="1" sz="1400"/>
              <a:t>Main Idea: </a:t>
            </a:r>
            <a:r>
              <a:rPr sz="1400"/>
              <a:t>Recent financial news highlights the varying degrees of success and challenges faced by different entities: Bank of America's impressive FX trading predictions, Asos's struggle leading to its removal from the FTSE 250, and MicroStrategy's evolving Bitcoin strategy showing signs of strain as its stock underperforms despite Bitcoin's rally.</a:t>
            </a:r>
          </a:p>
          <a:p>
            <a:pPr>
              <a:spcAft>
                <a:spcPts val="600"/>
              </a:spcAft>
            </a:pPr>
            <a:r>
              <a:rPr b="1" sz="1400"/>
              <a:t>Subtopics:</a:t>
            </a:r>
          </a:p>
          <a:p>
            <a:pPr lvl="1">
              <a:spcAft>
                <a:spcPts val="600"/>
              </a:spcAft>
              <a:defRPr sz="1400"/>
            </a:pPr>
            <a:r>
              <a:t>- Bank of America's successful, precise FX trading predictions</a:t>
            </a:r>
          </a:p>
          <a:p>
            <a:pPr lvl="1">
              <a:spcAft>
                <a:spcPts val="600"/>
              </a:spcAft>
              <a:defRPr sz="1400"/>
            </a:pPr>
            <a:r>
              <a:t>- Asos's declining performance and removal from the FTSE 250 index</a:t>
            </a:r>
          </a:p>
          <a:p>
            <a:pPr lvl="1">
              <a:spcAft>
                <a:spcPts val="600"/>
              </a:spcAft>
              <a:defRPr sz="1400"/>
            </a:pPr>
            <a:r>
              <a:t>- MicroStrategy's changing Bitcoin strategy and the impact on its stock price</a:t>
            </a:r>
          </a:p>
        </p:txBody>
      </p:sp>
      <p:pic>
        <p:nvPicPr>
          <p:cNvPr id="4" name="Picture 3" descr="image.png"/>
          <p:cNvPicPr>
            <a:picLocks noChangeAspect="1"/>
          </p:cNvPicPr>
          <p:nvPr/>
        </p:nvPicPr>
        <p:blipFill>
          <a:blip r:embed="rId2"/>
          <a:stretch>
            <a:fillRect/>
          </a:stretch>
        </p:blipFill>
        <p:spPr>
          <a:xfrm>
            <a:off x="457200" y="3291840"/>
            <a:ext cx="4572000" cy="3035808"/>
          </a:xfrm>
          <a:prstGeom prst="rect">
            <a:avLst/>
          </a:prstGeom>
        </p:spPr>
      </p:pic>
      <p:sp>
        <p:nvSpPr>
          <p:cNvPr id="5" name="TextBox 4"/>
          <p:cNvSpPr txBox="1"/>
          <p:nvPr/>
        </p:nvSpPr>
        <p:spPr>
          <a:xfrm>
            <a:off x="457200" y="6583680"/>
            <a:ext cx="13716000" cy="1828800"/>
          </a:xfrm>
          <a:prstGeom prst="rect">
            <a:avLst/>
          </a:prstGeom>
          <a:noFill/>
        </p:spPr>
        <p:txBody>
          <a:bodyPr wrap="square">
            <a:spAutoFit/>
          </a:bodyPr>
          <a:lstStyle/>
          <a:p/>
          <a:p>
            <a:r>
              <a:rPr b="1" sz="1400"/>
              <a:t>References:</a:t>
            </a:r>
          </a:p>
          <a:p>
            <a:pPr lvl="1"/>
            <a:r>
              <a:rPr sz="1400"/>
              <a:t>- How did those ultra-short-term FX calls pan out? : </a:t>
            </a:r>
            <a:r>
              <a:rPr i="1" sz="1400"/>
              <a:t>https://www.ft.com/content/dc6b9d5b-3c15-4a85-ac41-02a881f5778c</a:t>
            </a:r>
          </a:p>
          <a:p>
            <a:pPr lvl="1"/>
            <a:r>
              <a:rPr sz="1400"/>
              <a:t>- FTSE 250 outcast Asos falls out of fashion in more ways than one : </a:t>
            </a:r>
            <a:r>
              <a:rPr i="1" sz="1400"/>
              <a:t>https://www.ft.com/content/79da4bef-6003-4f88-a72e-dc1265cf2358</a:t>
            </a:r>
          </a:p>
          <a:p>
            <a:pPr lvl="1"/>
            <a:r>
              <a:rPr sz="1400"/>
              <a:t>- Strategy’s sagging bitcoin strategy : </a:t>
            </a:r>
            <a:r>
              <a:rPr i="1" sz="1400"/>
              <a:t>https://www.ft.com/content/c38c9045-0085-4cad-be3a-afc9dd8068fb</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