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2025/08/31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Markets Respond to US Political and Economic Factors Amidst Geopolitical Tensions</a:t>
            </a:r>
          </a:p>
          <a:p>
            <a:pPr>
              <a:spcAft>
                <a:spcPts val="1200"/>
              </a:spcAft>
            </a:pPr>
            <a:r>
              <a:rPr b="1" sz="1600">
                <a:latin typeface="Times New Roman"/>
              </a:rPr>
              <a:t>Main Idea : </a:t>
            </a:r>
            <a:r>
              <a:rPr sz="1600">
                <a:latin typeface="Times New Roman"/>
              </a:rPr>
              <a:t>Global financial markets are being influenced by a complex interplay of factors, including US political interference with the Federal Reserve, protectionist trade policies in India, rising UK borrowing costs due to persistent inflation, and geopolitical tensions such as the assassination of a Ukrainian politician and covert US operations in Greenland.  Investors are carefully watching these developments and adjusting their strategies in response to perceived risks and opportunities.</a:t>
            </a:r>
          </a:p>
          <a:p>
            <a:pPr>
              <a:spcAft>
                <a:spcPts val="600"/>
              </a:spcAft>
            </a:pPr>
            <a:r>
              <a:rPr b="1" sz="1600">
                <a:latin typeface="Times New Roman"/>
              </a:rPr>
              <a:t>Subtopics :</a:t>
            </a:r>
          </a:p>
          <a:p>
            <a:pPr lvl="1">
              <a:spcAft>
                <a:spcPts val="600"/>
              </a:spcAft>
              <a:defRPr sz="1600">
                <a:latin typeface="Times New Roman"/>
              </a:defRPr>
            </a:pPr>
            <a:r>
              <a:t>- US political influence on the Federal Reserve and its potential impact on markets</a:t>
            </a:r>
          </a:p>
          <a:p>
            <a:pPr lvl="1">
              <a:spcAft>
                <a:spcPts val="600"/>
              </a:spcAft>
              <a:defRPr sz="1600">
                <a:latin typeface="Times New Roman"/>
              </a:defRPr>
            </a:pPr>
            <a:r>
              <a:t>- Impact of protectionist policies and geopolitical tensions on trade and foreign relations</a:t>
            </a:r>
          </a:p>
          <a:p>
            <a:pPr lvl="1">
              <a:spcAft>
                <a:spcPts val="600"/>
              </a:spcAft>
              <a:defRPr sz="1600">
                <a:latin typeface="Times New Roman"/>
              </a:defRPr>
            </a:pPr>
            <a:r>
              <a:t>- Rising borrowing costs in the UK and concerns about debt sustainability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Trump’s Fed meddling pushes investors cl... : </a:t>
            </a:r>
            <a:r>
              <a:rPr i="1" sz="1600">
                <a:latin typeface="Times New Roman"/>
              </a:rPr>
              <a:t>https://www.ft.com/content/5e614112-e51a-414f-9030-9876235a1b28</a:t>
            </a:r>
          </a:p>
          <a:p>
            <a:pPr lvl="1"/>
            <a:r>
              <a:rPr sz="1600">
                <a:latin typeface="Times New Roman"/>
              </a:rPr>
              <a:t>- How an Indian farmers’ dairy co-op outpa... : </a:t>
            </a:r>
            <a:r>
              <a:rPr i="1" sz="1600">
                <a:latin typeface="Times New Roman"/>
              </a:rPr>
              <a:t>https://www.ft.com/content/d697cd57-e091-4d16-8cc6-787b8bb2e221</a:t>
            </a:r>
          </a:p>
          <a:p>
            <a:pPr lvl="1"/>
            <a:r>
              <a:rPr sz="1600">
                <a:latin typeface="Times New Roman"/>
              </a:rPr>
              <a:t>- Why are UK borrowing costs so high?... : </a:t>
            </a:r>
            <a:r>
              <a:rPr i="1" sz="1600">
                <a:latin typeface="Times New Roman"/>
              </a:rPr>
              <a:t>https://www.ft.com/content/372c13ed-c5ad-4dda-a98e-6474cb37c55f</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News Focuses on Brazil's Remote Landscapes and Sudan's Humanitarian Crisis Amidst Guyana's Oil Boom</a:t>
            </a:r>
          </a:p>
          <a:p>
            <a:pPr>
              <a:spcAft>
                <a:spcPts val="1200"/>
              </a:spcAft>
            </a:pPr>
            <a:r>
              <a:rPr b="1" sz="1600">
                <a:latin typeface="Times New Roman"/>
              </a:rPr>
              <a:t>Main Idea : </a:t>
            </a:r>
            <a:r>
              <a:rPr sz="1600">
                <a:latin typeface="Times New Roman"/>
              </a:rPr>
              <a:t>Recent news highlights diverse global issues, from exploring Brazil's natural beauty and the historical context of Stefan Zweig's writings, to the dire humanitarian crisis unfolding in Sudan's besieged city of El Fasher, and the complex political landscape of Guyana navigating its newfound oil wealth.</a:t>
            </a:r>
          </a:p>
          <a:p>
            <a:pPr>
              <a:spcAft>
                <a:spcPts val="600"/>
              </a:spcAft>
            </a:pPr>
            <a:r>
              <a:rPr b="1" sz="1600">
                <a:latin typeface="Times New Roman"/>
              </a:rPr>
              <a:t>Subtopics :</a:t>
            </a:r>
          </a:p>
          <a:p>
            <a:pPr lvl="1">
              <a:spcAft>
                <a:spcPts val="600"/>
              </a:spcAft>
              <a:defRPr sz="1600">
                <a:latin typeface="Times New Roman"/>
              </a:defRPr>
            </a:pPr>
            <a:r>
              <a:t>- Exploration of Brazil's Lençóis Maranhenses and Zweig's influence</a:t>
            </a:r>
          </a:p>
          <a:p>
            <a:pPr lvl="1">
              <a:spcAft>
                <a:spcPts val="600"/>
              </a:spcAft>
              <a:defRPr sz="1600">
                <a:latin typeface="Times New Roman"/>
              </a:defRPr>
            </a:pPr>
            <a:r>
              <a:t>- The unfolding humanitarian catastrophe in El Fasher, Sudan</a:t>
            </a:r>
          </a:p>
          <a:p>
            <a:pPr lvl="1">
              <a:spcAft>
                <a:spcPts val="600"/>
              </a:spcAft>
              <a:defRPr sz="1600">
                <a:latin typeface="Times New Roman"/>
              </a:defRPr>
            </a:pPr>
            <a:r>
              <a:t>- Guyana's political and economic challenges amidst an oil boom</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Hiking this national park feels like an ... : </a:t>
            </a:r>
            <a:r>
              <a:rPr i="1" sz="1600">
                <a:latin typeface="Times New Roman"/>
              </a:rPr>
              <a:t>https://www.ft.com/content/c7081757-896f-4f0c-8ceb-b8911dd2cca1</a:t>
            </a:r>
          </a:p>
          <a:p>
            <a:pPr lvl="1"/>
            <a:r>
              <a:rPr sz="1600">
                <a:latin typeface="Times New Roman"/>
              </a:rPr>
              <a:t>- ‘We watch the graveyards from space’: sa... : </a:t>
            </a:r>
            <a:r>
              <a:rPr i="1" sz="1600">
                <a:latin typeface="Times New Roman"/>
              </a:rPr>
              <a:t>https://www.ft.com/content/d3313835-71ef-47ab-8111-49fad465acca</a:t>
            </a:r>
          </a:p>
          <a:p>
            <a:pPr lvl="1"/>
            <a:r>
              <a:rPr sz="1600">
                <a:latin typeface="Times New Roman"/>
              </a:rPr>
              <a:t>- World’s newest petrostate heads for ‘mot... : </a:t>
            </a:r>
            <a:r>
              <a:rPr i="1" sz="1600">
                <a:latin typeface="Times New Roman"/>
              </a:rPr>
              <a:t>https://www.ft.com/content/3cc0e262-af5e-45da-9852-0450f8eb75cb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Varied challenges and opportunities emerge across graduate employment, music neuroscience, nuclear energy, media consolidation, and the business of sports.</a:t>
            </a:r>
          </a:p>
          <a:p>
            <a:pPr>
              <a:spcAft>
                <a:spcPts val="1200"/>
              </a:spcAft>
            </a:pPr>
            <a:r>
              <a:rPr b="1" sz="1600">
                <a:latin typeface="Times New Roman"/>
              </a:rPr>
              <a:t>Main Idea : </a:t>
            </a:r>
            <a:r>
              <a:rPr sz="1600">
                <a:latin typeface="Times New Roman"/>
              </a:rPr>
              <a:t>This compilation of articles reveals a spectrum of developments across different sectors, from the struggles of graduates entering a competitive job market to advancements in understanding the brain's connection to music, the rise of small nuclear reactors, potential media mergers, and the growing but still nascent business of women's sports, showcasing both hurdles and potential.</a:t>
            </a:r>
          </a:p>
          <a:p>
            <a:pPr>
              <a:spcAft>
                <a:spcPts val="600"/>
              </a:spcAft>
            </a:pPr>
            <a:r>
              <a:rPr b="1" sz="1600">
                <a:latin typeface="Times New Roman"/>
              </a:rPr>
              <a:t>Subtopics :</a:t>
            </a:r>
          </a:p>
          <a:p>
            <a:pPr lvl="1">
              <a:spcAft>
                <a:spcPts val="600"/>
              </a:spcAft>
              <a:defRPr sz="1600">
                <a:latin typeface="Times New Roman"/>
              </a:defRPr>
            </a:pPr>
            <a:r>
              <a:t>- Graduate job market difficulties and adaptations</a:t>
            </a:r>
          </a:p>
          <a:p>
            <a:pPr lvl="1">
              <a:spcAft>
                <a:spcPts val="600"/>
              </a:spcAft>
              <a:defRPr sz="1600">
                <a:latin typeface="Times New Roman"/>
              </a:defRPr>
            </a:pPr>
            <a:r>
              <a:t>- Advancements in music neuroscience and therapeutic applications</a:t>
            </a:r>
          </a:p>
          <a:p>
            <a:pPr lvl="1">
              <a:spcAft>
                <a:spcPts val="600"/>
              </a:spcAft>
              <a:defRPr sz="1600">
                <a:latin typeface="Times New Roman"/>
              </a:defRPr>
            </a:pPr>
            <a:r>
              <a:t>- The rise of small modular reactors and nuclear energy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It’s been a terrible year to graduate an... : </a:t>
            </a:r>
            <a:r>
              <a:rPr i="1" sz="1600">
                <a:latin typeface="Times New Roman"/>
              </a:rPr>
              <a:t>https://www.ft.com/content/867fba45-3d8e-4d84-bedc-0dd9a4e53a11</a:t>
            </a:r>
          </a:p>
          <a:p>
            <a:pPr lvl="1"/>
            <a:r>
              <a:rPr sz="1600">
                <a:latin typeface="Times New Roman"/>
              </a:rPr>
              <a:t>- Why Beethoven is good for your brain... : </a:t>
            </a:r>
            <a:r>
              <a:rPr i="1" sz="1600">
                <a:latin typeface="Times New Roman"/>
              </a:rPr>
              <a:t>https://www.ft.com/content/5618fe95-a048-464d-8ff9-8bab7e5eff09</a:t>
            </a:r>
          </a:p>
          <a:p>
            <a:pPr lvl="1"/>
            <a:r>
              <a:rPr sz="1600">
                <a:latin typeface="Times New Roman"/>
              </a:rPr>
              <a:t>- Rolls-Royce explores small nuclear react... : </a:t>
            </a:r>
            <a:r>
              <a:rPr i="1" sz="1600">
                <a:latin typeface="Times New Roman"/>
              </a:rPr>
              <a:t>https://www.ft.com/content/234b4c2e-5e1a-46ba-82fd-472e271a289f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Market Trends Show Shifting Dynamics in Luxury Goods, Investment Vehicles, and Bitcoin Strategies</a:t>
            </a:r>
          </a:p>
          <a:p>
            <a:pPr>
              <a:spcAft>
                <a:spcPts val="1200"/>
              </a:spcAft>
            </a:pPr>
            <a:r>
              <a:rPr b="1" sz="1600">
                <a:latin typeface="Times New Roman"/>
              </a:rPr>
              <a:t>Main Idea : </a:t>
            </a:r>
            <a:r>
              <a:rPr sz="1600">
                <a:latin typeface="Times New Roman"/>
              </a:rPr>
              <a:t>Consumer preferences are shifting in the luxury goods sector, with second-tier brands and retailers capitalizing on the unaffordability of top-tier luxury items; the ETF market is oversaturated, presenting both opportunities and risks for investors; and companies holding bitcoin face varying market valuations, leading to different strategies for creating shareholder value.</a:t>
            </a:r>
          </a:p>
          <a:p>
            <a:pPr>
              <a:spcAft>
                <a:spcPts val="600"/>
              </a:spcAft>
            </a:pPr>
            <a:r>
              <a:rPr b="1" sz="1600">
                <a:latin typeface="Times New Roman"/>
              </a:rPr>
              <a:t>Subtopics :</a:t>
            </a:r>
          </a:p>
          <a:p>
            <a:pPr lvl="1">
              <a:spcAft>
                <a:spcPts val="600"/>
              </a:spcAft>
              <a:defRPr sz="1600">
                <a:latin typeface="Times New Roman"/>
              </a:defRPr>
            </a:pPr>
            <a:r>
              <a:t>- Luxury market segmentation and pricing strategies</a:t>
            </a:r>
          </a:p>
          <a:p>
            <a:pPr lvl="1">
              <a:spcAft>
                <a:spcPts val="600"/>
              </a:spcAft>
              <a:defRPr sz="1600">
                <a:latin typeface="Times New Roman"/>
              </a:defRPr>
            </a:pPr>
            <a:r>
              <a:t>- ETF proliferation and investor choice overload</a:t>
            </a:r>
          </a:p>
          <a:p>
            <a:pPr lvl="1">
              <a:spcAft>
                <a:spcPts val="600"/>
              </a:spcAft>
              <a:defRPr sz="1600">
                <a:latin typeface="Times New Roman"/>
              </a:defRPr>
            </a:pPr>
            <a:r>
              <a:t>- Corporate bitcoin treasuries and valuation disparities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Luxury blingflation creates opportunity ... : </a:t>
            </a:r>
            <a:r>
              <a:rPr i="1" sz="1600">
                <a:latin typeface="Times New Roman"/>
              </a:rPr>
              <a:t>https://www.ft.com/content/aa5aae65-d2f4-454d-9210-f496418e7e5d</a:t>
            </a:r>
          </a:p>
          <a:p>
            <a:pPr lvl="1"/>
            <a:r>
              <a:rPr sz="1600">
                <a:latin typeface="Times New Roman"/>
              </a:rPr>
              <a:t>- Of course, there are more ETFs than indi... : </a:t>
            </a:r>
            <a:r>
              <a:rPr i="1" sz="1600">
                <a:latin typeface="Times New Roman"/>
              </a:rPr>
              <a:t>https://www.ft.com/content/0907462a-363b-46bf-94d9-59249f16106a</a:t>
            </a:r>
          </a:p>
          <a:p>
            <a:pPr lvl="1"/>
            <a:r>
              <a:rPr sz="1600">
                <a:latin typeface="Times New Roman"/>
              </a:rPr>
              <a:t>- Why bad bitcoin treasuries could make th... : </a:t>
            </a:r>
            <a:r>
              <a:rPr i="1" sz="1600">
                <a:latin typeface="Times New Roman"/>
              </a:rPr>
              <a:t>https://www.ft.com/content/f448ba4f-3012-4acc-b331-0ebdc1b016ee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