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3200400"/>
          </a:xfrm>
          <a:prstGeom prst="rect">
            <a:avLst/>
          </a:prstGeom>
          <a:noFill/>
        </p:spPr>
        <p:txBody>
          <a:bodyPr wrap="square">
            <a:spAutoFit/>
          </a:bodyPr>
          <a:lstStyle/>
          <a:p/>
          <a:p>
            <a:pPr>
              <a:spcAft>
                <a:spcPts val="1200"/>
              </a:spcAft>
            </a:pPr>
            <a:r>
              <a:rPr b="1" sz="1400"/>
              <a:t>Headline: </a:t>
            </a:r>
            <a:r>
              <a:rPr sz="1400"/>
              <a:t>Diverse financial strategies emerge across industries, from media to tech and pharmaceuticals.</a:t>
            </a:r>
          </a:p>
          <a:p>
            <a:pPr>
              <a:spcAft>
                <a:spcPts val="1200"/>
              </a:spcAft>
            </a:pPr>
            <a:r>
              <a:rPr b="1" sz="1400"/>
              <a:t>Main Idea: </a:t>
            </a:r>
            <a:r>
              <a:rPr sz="1400"/>
              <a:t>Several disparate sectors are undergoing strategic shifts driven by technological advancements, market pressures, and evolving consumer behavior, leading to varied financial outcomes and investment opportunities. Companies are exploring new revenue streams, operational efficiencies, and potential mergers to navigate these changes and enhance shareholder value, though with varying degrees of success.</a:t>
            </a:r>
          </a:p>
          <a:p>
            <a:pPr>
              <a:spcAft>
                <a:spcPts val="600"/>
              </a:spcAft>
            </a:pPr>
            <a:r>
              <a:rPr b="1" sz="1400"/>
              <a:t>Subtopics:</a:t>
            </a:r>
          </a:p>
          <a:p>
            <a:pPr lvl="1">
              <a:spcAft>
                <a:spcPts val="600"/>
              </a:spcAft>
              <a:defRPr sz="1400"/>
            </a:pPr>
            <a:r>
              <a:t>- Media companies exploring AI integration and potential mergers amid digital transformation</a:t>
            </a:r>
          </a:p>
          <a:p>
            <a:pPr lvl="1">
              <a:spcAft>
                <a:spcPts val="600"/>
              </a:spcAft>
              <a:defRPr sz="1400"/>
            </a:pPr>
            <a:r>
              <a:t>- Pharmaceutical companies navigating regulatory approvals and market adoption of new Alzheimer's treatments</a:t>
            </a:r>
          </a:p>
          <a:p>
            <a:pPr lvl="1">
              <a:spcAft>
                <a:spcPts val="600"/>
              </a:spcAft>
              <a:defRPr sz="1400"/>
            </a:pPr>
            <a:r>
              <a:t>- Tech companies facing slowing growth in AI sector and increased competition</a:t>
            </a:r>
          </a:p>
        </p:txBody>
      </p:sp>
      <p:pic>
        <p:nvPicPr>
          <p:cNvPr id="4" name="Picture 3" descr="image.png"/>
          <p:cNvPicPr>
            <a:picLocks noChangeAspect="1"/>
          </p:cNvPicPr>
          <p:nvPr/>
        </p:nvPicPr>
        <p:blipFill>
          <a:blip r:embed="rId2"/>
          <a:stretch>
            <a:fillRect/>
          </a:stretch>
        </p:blipFill>
        <p:spPr>
          <a:xfrm>
            <a:off x="457200" y="3291840"/>
            <a:ext cx="4572000" cy="3035808"/>
          </a:xfrm>
          <a:prstGeom prst="rect">
            <a:avLst/>
          </a:prstGeom>
        </p:spPr>
      </p:pic>
      <p:sp>
        <p:nvSpPr>
          <p:cNvPr id="5" name="TextBox 4"/>
          <p:cNvSpPr txBox="1"/>
          <p:nvPr/>
        </p:nvSpPr>
        <p:spPr>
          <a:xfrm>
            <a:off x="457200" y="6583680"/>
            <a:ext cx="13716000" cy="1828800"/>
          </a:xfrm>
          <a:prstGeom prst="rect">
            <a:avLst/>
          </a:prstGeom>
          <a:noFill/>
        </p:spPr>
        <p:txBody>
          <a:bodyPr wrap="square">
            <a:spAutoFit/>
          </a:bodyPr>
          <a:lstStyle/>
          <a:p/>
          <a:p>
            <a:r>
              <a:rPr b="1" sz="1400"/>
              <a:t>References:</a:t>
            </a:r>
          </a:p>
          <a:p>
            <a:pPr lvl="1"/>
            <a:r>
              <a:rPr sz="1400"/>
              <a:t>- New York Times activist could be good news for investors : </a:t>
            </a:r>
            <a:r>
              <a:rPr i="1" sz="1400"/>
              <a:t>https://www.ft.com/content/aded0d83-0a63-49bd-8670-63cc8e4d20be</a:t>
            </a:r>
          </a:p>
          <a:p>
            <a:pPr lvl="1"/>
            <a:r>
              <a:rPr sz="1400"/>
              <a:t>- US regulator approves at-home version of Alzheimer’s drug Leqembi from Eisai and Biogen : </a:t>
            </a:r>
            <a:r>
              <a:rPr i="1" sz="1400"/>
              <a:t>https://www.ft.com/content/4147b61e-6cc9-40c2-adb0-18ff97d1c878</a:t>
            </a:r>
          </a:p>
          <a:p>
            <a:pPr lvl="1"/>
            <a:r>
              <a:rPr sz="1400"/>
              <a:t>- US tech stocks drop as AI uncertainty knocks chip groups : </a:t>
            </a:r>
            <a:r>
              <a:rPr i="1" sz="1400"/>
              <a:t>https://www.ft.com/content/2b3b51d1-b9e1-4b7c-a262-ae531f621fef</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3200400"/>
          </a:xfrm>
          <a:prstGeom prst="rect">
            <a:avLst/>
          </a:prstGeom>
          <a:noFill/>
        </p:spPr>
        <p:txBody>
          <a:bodyPr wrap="square">
            <a:spAutoFit/>
          </a:bodyPr>
          <a:lstStyle/>
          <a:p/>
          <a:p>
            <a:pPr>
              <a:spcAft>
                <a:spcPts val="1200"/>
              </a:spcAft>
            </a:pPr>
            <a:r>
              <a:rPr b="1" sz="1400"/>
              <a:t>Headline: </a:t>
            </a:r>
            <a:r>
              <a:rPr sz="1400"/>
              <a:t>Trump Administration Tests Limits of Presidential Power Through Controversial Actions</a:t>
            </a:r>
          </a:p>
          <a:p>
            <a:pPr>
              <a:spcAft>
                <a:spcPts val="1200"/>
              </a:spcAft>
            </a:pPr>
            <a:r>
              <a:rPr b="1" sz="1400"/>
              <a:t>Main Idea: </a:t>
            </a:r>
            <a:r>
              <a:rPr sz="1400"/>
              <a:t>The Trump administration is increasingly testing the boundaries of executive power through actions such as imposing tariffs, rescinding congressional appropriations, meddling with the Federal Reserve, influencing Greenland, and restricting visas, leading to legal challenges and political backlash.</a:t>
            </a:r>
          </a:p>
          <a:p>
            <a:pPr>
              <a:spcAft>
                <a:spcPts val="600"/>
              </a:spcAft>
            </a:pPr>
            <a:r>
              <a:rPr b="1" sz="1400"/>
              <a:t>Subtopics:</a:t>
            </a:r>
          </a:p>
          <a:p>
            <a:pPr lvl="1">
              <a:spcAft>
                <a:spcPts val="600"/>
              </a:spcAft>
              <a:defRPr sz="1400"/>
            </a:pPr>
            <a:r>
              <a:t>- Unlawful tariffs and legal challenges</a:t>
            </a:r>
          </a:p>
          <a:p>
            <a:pPr lvl="1">
              <a:spcAft>
                <a:spcPts val="600"/>
              </a:spcAft>
              <a:defRPr sz="1400"/>
            </a:pPr>
            <a:r>
              <a:t>- Attempted rescission of foreign aid</a:t>
            </a:r>
          </a:p>
          <a:p>
            <a:pPr lvl="1">
              <a:spcAft>
                <a:spcPts val="600"/>
              </a:spcAft>
              <a:defRPr sz="1400"/>
            </a:pPr>
            <a:r>
              <a:t>- Visa denial for Palestinian leader</a:t>
            </a:r>
          </a:p>
        </p:txBody>
      </p:sp>
      <p:pic>
        <p:nvPicPr>
          <p:cNvPr id="4" name="Picture 3" descr="image.png"/>
          <p:cNvPicPr>
            <a:picLocks noChangeAspect="1"/>
          </p:cNvPicPr>
          <p:nvPr/>
        </p:nvPicPr>
        <p:blipFill>
          <a:blip r:embed="rId2"/>
          <a:stretch>
            <a:fillRect/>
          </a:stretch>
        </p:blipFill>
        <p:spPr>
          <a:xfrm>
            <a:off x="457200" y="3291840"/>
            <a:ext cx="4572000" cy="3035808"/>
          </a:xfrm>
          <a:prstGeom prst="rect">
            <a:avLst/>
          </a:prstGeom>
        </p:spPr>
      </p:pic>
      <p:sp>
        <p:nvSpPr>
          <p:cNvPr id="5" name="TextBox 4"/>
          <p:cNvSpPr txBox="1"/>
          <p:nvPr/>
        </p:nvSpPr>
        <p:spPr>
          <a:xfrm>
            <a:off x="457200" y="6583680"/>
            <a:ext cx="13716000" cy="1828800"/>
          </a:xfrm>
          <a:prstGeom prst="rect">
            <a:avLst/>
          </a:prstGeom>
          <a:noFill/>
        </p:spPr>
        <p:txBody>
          <a:bodyPr wrap="square">
            <a:spAutoFit/>
          </a:bodyPr>
          <a:lstStyle/>
          <a:p/>
          <a:p>
            <a:r>
              <a:rPr b="1" sz="1400"/>
              <a:t>References:</a:t>
            </a:r>
          </a:p>
          <a:p>
            <a:pPr lvl="1"/>
            <a:r>
              <a:rPr sz="1400"/>
              <a:t>- Trump’s tariffs ruled illegal by US appeals court but stay in place : </a:t>
            </a:r>
            <a:r>
              <a:rPr i="1" sz="1400"/>
              <a:t>https://www.ft.com/content/f3c7deb6-928c-426c-8dbc-574b21b02063</a:t>
            </a:r>
          </a:p>
          <a:p>
            <a:pPr lvl="1"/>
            <a:r>
              <a:rPr sz="1400"/>
              <a:t>- Donald Trump moves to scrap $4.9bn in already allocated US foreign aid : </a:t>
            </a:r>
            <a:r>
              <a:rPr i="1" sz="1400"/>
              <a:t>https://www.ft.com/content/bb136ab7-c14a-4997-bbd7-88210dcc9e33</a:t>
            </a:r>
          </a:p>
          <a:p>
            <a:pPr lvl="1"/>
            <a:r>
              <a:rPr sz="1400"/>
              <a:t>- US bars Palestinian leader Mahmoud Abbas from UN meeting to recognise state : </a:t>
            </a:r>
            <a:r>
              <a:rPr i="1" sz="1400"/>
              <a:t>https://www.ft.com/content/15fb8518-d55f-46cb-aa62-fd2aa2b10272</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3200400"/>
          </a:xfrm>
          <a:prstGeom prst="rect">
            <a:avLst/>
          </a:prstGeom>
          <a:noFill/>
        </p:spPr>
        <p:txBody>
          <a:bodyPr wrap="square">
            <a:spAutoFit/>
          </a:bodyPr>
          <a:lstStyle/>
          <a:p/>
          <a:p>
            <a:pPr>
              <a:spcAft>
                <a:spcPts val="1200"/>
              </a:spcAft>
            </a:pPr>
            <a:r>
              <a:rPr b="1" sz="1400"/>
              <a:t>Headline: </a:t>
            </a:r>
            <a:r>
              <a:rPr sz="1400"/>
              <a:t>Words vs. Actions and Political Intrigue in Britain &amp; Ukraine</a:t>
            </a:r>
          </a:p>
          <a:p>
            <a:pPr>
              <a:spcAft>
                <a:spcPts val="1200"/>
              </a:spcAft>
            </a:pPr>
            <a:r>
              <a:rPr b="1" sz="1400"/>
              <a:t>Main Idea: </a:t>
            </a:r>
            <a:r>
              <a:rPr sz="1400"/>
              <a:t>This collection of articles highlights the disparity between talk and action in various sectors, from politics and business to sports and personal development, while also detailing political fractures in Britain and a prominent assassination in Ukraine, painting a picture of ineffectiveness and instability contrasted with tangible results.</a:t>
            </a:r>
          </a:p>
          <a:p>
            <a:pPr>
              <a:spcAft>
                <a:spcPts val="600"/>
              </a:spcAft>
            </a:pPr>
            <a:r>
              <a:rPr b="1" sz="1400"/>
              <a:t>Subtopics:</a:t>
            </a:r>
          </a:p>
          <a:p>
            <a:pPr lvl="1">
              <a:spcAft>
                <a:spcPts val="600"/>
              </a:spcAft>
              <a:defRPr sz="1400"/>
            </a:pPr>
            <a:r>
              <a:t>- The importance of action over empty rhetoric in achieving goals</a:t>
            </a:r>
          </a:p>
          <a:p>
            <a:pPr lvl="1">
              <a:spcAft>
                <a:spcPts val="600"/>
              </a:spcAft>
              <a:defRPr sz="1400"/>
            </a:pPr>
            <a:r>
              <a:t>- Political fragmentation and the rise of fringe parties in Britain</a:t>
            </a:r>
          </a:p>
          <a:p>
            <a:pPr lvl="1">
              <a:spcAft>
                <a:spcPts val="600"/>
              </a:spcAft>
              <a:defRPr sz="1400"/>
            </a:pPr>
            <a:r>
              <a:t>- Escalating violence and political assassinations in Ukraine</a:t>
            </a:r>
          </a:p>
        </p:txBody>
      </p:sp>
      <p:pic>
        <p:nvPicPr>
          <p:cNvPr id="4" name="Picture 3" descr="image.png"/>
          <p:cNvPicPr>
            <a:picLocks noChangeAspect="1"/>
          </p:cNvPicPr>
          <p:nvPr/>
        </p:nvPicPr>
        <p:blipFill>
          <a:blip r:embed="rId2"/>
          <a:stretch>
            <a:fillRect/>
          </a:stretch>
        </p:blipFill>
        <p:spPr>
          <a:xfrm>
            <a:off x="457200" y="3291840"/>
            <a:ext cx="4572000" cy="3035808"/>
          </a:xfrm>
          <a:prstGeom prst="rect">
            <a:avLst/>
          </a:prstGeom>
        </p:spPr>
      </p:pic>
      <p:sp>
        <p:nvSpPr>
          <p:cNvPr id="5" name="TextBox 4"/>
          <p:cNvSpPr txBox="1"/>
          <p:nvPr/>
        </p:nvSpPr>
        <p:spPr>
          <a:xfrm>
            <a:off x="457200" y="6583680"/>
            <a:ext cx="13716000" cy="1828800"/>
          </a:xfrm>
          <a:prstGeom prst="rect">
            <a:avLst/>
          </a:prstGeom>
          <a:noFill/>
        </p:spPr>
        <p:txBody>
          <a:bodyPr wrap="square">
            <a:spAutoFit/>
          </a:bodyPr>
          <a:lstStyle/>
          <a:p/>
          <a:p>
            <a:r>
              <a:rPr b="1" sz="1400"/>
              <a:t>References:</a:t>
            </a:r>
          </a:p>
          <a:p>
            <a:pPr lvl="1"/>
            <a:r>
              <a:rPr sz="1400"/>
              <a:t>- It’s time to shut up and get on with it : </a:t>
            </a:r>
            <a:r>
              <a:rPr i="1" sz="1400"/>
              <a:t>https://www.ft.com/content/3bddbe64-bbf0-4775-9071-f037583584dd</a:t>
            </a:r>
          </a:p>
          <a:p>
            <a:pPr lvl="1"/>
            <a:r>
              <a:rPr sz="1400"/>
              <a:t>- Can a UK party backed by Elon Musk outflank Nigel Farage on the right? : </a:t>
            </a:r>
            <a:r>
              <a:rPr i="1" sz="1400"/>
              <a:t>https://www.ft.com/content/27c3321a-9b07-4e9f-a55e-07c7d3900908</a:t>
            </a:r>
          </a:p>
          <a:p>
            <a:pPr lvl="1"/>
            <a:r>
              <a:rPr sz="1400"/>
              <a:t>- Hiking this national park feels like an escape to another universe : </a:t>
            </a:r>
            <a:r>
              <a:rPr i="1" sz="1400"/>
              <a:t>https://www.ft.com/content/c7081757-896f-4f0c-8ceb-b8911dd2cca1</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3200400"/>
          </a:xfrm>
          <a:prstGeom prst="rect">
            <a:avLst/>
          </a:prstGeom>
          <a:noFill/>
        </p:spPr>
        <p:txBody>
          <a:bodyPr wrap="square">
            <a:spAutoFit/>
          </a:bodyPr>
          <a:lstStyle/>
          <a:p/>
          <a:p>
            <a:pPr>
              <a:spcAft>
                <a:spcPts val="1200"/>
              </a:spcAft>
            </a:pPr>
            <a:r>
              <a:rPr b="1" sz="1400"/>
              <a:t>Headline: </a:t>
            </a:r>
            <a:r>
              <a:rPr sz="1400"/>
              <a:t>Economic Expertise Faces Challenges Amid Political Shifts and Policy Scrutiny.</a:t>
            </a:r>
          </a:p>
          <a:p>
            <a:pPr>
              <a:spcAft>
                <a:spcPts val="1200"/>
              </a:spcAft>
            </a:pPr>
            <a:r>
              <a:rPr b="1" sz="1400"/>
              <a:t>Main Idea: </a:t>
            </a:r>
            <a:r>
              <a:rPr sz="1400"/>
              <a:t>Economists are struggling to maintain influence and relevance in a rapidly changing world marked by political instability, populism, and complex structural issues; the profession must adapt by embracing interdisciplinary approaches and improving forecasting models while political figures and institutions face scrutiny regarding policy decisions and transparency.</a:t>
            </a:r>
          </a:p>
          <a:p>
            <a:pPr>
              <a:spcAft>
                <a:spcPts val="600"/>
              </a:spcAft>
            </a:pPr>
            <a:r>
              <a:rPr b="1" sz="1400"/>
              <a:t>Subtopics:</a:t>
            </a:r>
          </a:p>
          <a:p>
            <a:pPr lvl="1">
              <a:spcAft>
                <a:spcPts val="600"/>
              </a:spcAft>
              <a:defRPr sz="1400"/>
            </a:pPr>
            <a:r>
              <a:t>- Decline in trust and influence of economic experts.</a:t>
            </a:r>
          </a:p>
          <a:p>
            <a:pPr lvl="1">
              <a:spcAft>
                <a:spcPts val="600"/>
              </a:spcAft>
              <a:defRPr sz="1400"/>
            </a:pPr>
            <a:r>
              <a:t>- Political figures face public and internal scrutiny over economic policy decisions.</a:t>
            </a:r>
          </a:p>
          <a:p>
            <a:pPr lvl="1">
              <a:spcAft>
                <a:spcPts val="600"/>
              </a:spcAft>
              <a:defRPr sz="1400"/>
            </a:pPr>
            <a:r>
              <a:t>- Legal and ethical considerations in political office, regarding taxation and asylum policies.</a:t>
            </a:r>
          </a:p>
        </p:txBody>
      </p:sp>
      <p:pic>
        <p:nvPicPr>
          <p:cNvPr id="4" name="Picture 3" descr="image.png"/>
          <p:cNvPicPr>
            <a:picLocks noChangeAspect="1"/>
          </p:cNvPicPr>
          <p:nvPr/>
        </p:nvPicPr>
        <p:blipFill>
          <a:blip r:embed="rId2"/>
          <a:stretch>
            <a:fillRect/>
          </a:stretch>
        </p:blipFill>
        <p:spPr>
          <a:xfrm>
            <a:off x="457200" y="3291840"/>
            <a:ext cx="4572000" cy="3035808"/>
          </a:xfrm>
          <a:prstGeom prst="rect">
            <a:avLst/>
          </a:prstGeom>
        </p:spPr>
      </p:pic>
      <p:sp>
        <p:nvSpPr>
          <p:cNvPr id="5" name="TextBox 4"/>
          <p:cNvSpPr txBox="1"/>
          <p:nvPr/>
        </p:nvSpPr>
        <p:spPr>
          <a:xfrm>
            <a:off x="457200" y="6583680"/>
            <a:ext cx="13716000" cy="1828800"/>
          </a:xfrm>
          <a:prstGeom prst="rect">
            <a:avLst/>
          </a:prstGeom>
          <a:noFill/>
        </p:spPr>
        <p:txBody>
          <a:bodyPr wrap="square">
            <a:spAutoFit/>
          </a:bodyPr>
          <a:lstStyle/>
          <a:p/>
          <a:p>
            <a:r>
              <a:rPr b="1" sz="1400"/>
              <a:t>References:</a:t>
            </a:r>
          </a:p>
          <a:p>
            <a:pPr lvl="1"/>
            <a:r>
              <a:rPr sz="1400"/>
              <a:t>- How economists lost traction : </a:t>
            </a:r>
            <a:r>
              <a:rPr i="1" sz="1400"/>
              <a:t>https://www.ft.com/content/6e7c6db8-c073-4bb6-9727-50a677dcbf56</a:t>
            </a:r>
          </a:p>
          <a:p>
            <a:pPr lvl="1"/>
            <a:r>
              <a:rPr sz="1400"/>
              <a:t>- Keir Starmer names Minouche Shafik as top economic adviser : </a:t>
            </a:r>
            <a:r>
              <a:rPr i="1" sz="1400"/>
              <a:t>https://www.ft.com/content/7739bc75-b2dd-4109-bf07-2cba18c6eb04</a:t>
            </a:r>
          </a:p>
          <a:p>
            <a:pPr lvl="1"/>
            <a:r>
              <a:rPr sz="1400"/>
              <a:t>- Stamp duty row: has Angela Rayner broken any rules? : </a:t>
            </a:r>
            <a:r>
              <a:rPr i="1" sz="1400"/>
              <a:t>https://www.ft.com/content/3480d460-1728-4842-a580-05eb622d7bde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3200400"/>
          </a:xfrm>
          <a:prstGeom prst="rect">
            <a:avLst/>
          </a:prstGeom>
          <a:noFill/>
        </p:spPr>
        <p:txBody>
          <a:bodyPr wrap="square">
            <a:spAutoFit/>
          </a:bodyPr>
          <a:lstStyle/>
          <a:p/>
          <a:p>
            <a:pPr>
              <a:spcAft>
                <a:spcPts val="1200"/>
              </a:spcAft>
            </a:pPr>
            <a:r>
              <a:rPr b="1" sz="1400"/>
              <a:t>Headline: </a:t>
            </a:r>
            <a:r>
              <a:rPr sz="1400"/>
              <a:t>Global Economy Faces Diverse Challenges: From Canadian Trade to UK Borrowing Costs to Chinese Stock Rally</a:t>
            </a:r>
          </a:p>
          <a:p>
            <a:pPr>
              <a:spcAft>
                <a:spcPts val="1200"/>
              </a:spcAft>
            </a:pPr>
            <a:r>
              <a:rPr b="1" sz="1400"/>
              <a:t>Main Idea: </a:t>
            </a:r>
            <a:r>
              <a:rPr sz="1400"/>
              <a:t>The global economy presents a mixed bag of challenges, ranging from trade pressures impacting Canada's GDP and potential bank tax hikes in the UK affecting stock prices to a domestic-investor-driven stock market rally in China and difficulties faced by UK graduates entering the job market, all amid discussions of long-term borrowing costs and shifting monetary policies.</a:t>
            </a:r>
          </a:p>
          <a:p>
            <a:pPr>
              <a:spcAft>
                <a:spcPts val="600"/>
              </a:spcAft>
            </a:pPr>
            <a:r>
              <a:rPr b="1" sz="1400"/>
              <a:t>Subtopics:</a:t>
            </a:r>
          </a:p>
          <a:p>
            <a:pPr lvl="1">
              <a:spcAft>
                <a:spcPts val="600"/>
              </a:spcAft>
              <a:defRPr sz="1400"/>
            </a:pPr>
            <a:r>
              <a:t>- Canada's economic contraction due to US tariffs and trade imbalances</a:t>
            </a:r>
          </a:p>
          <a:p>
            <a:pPr lvl="1">
              <a:spcAft>
                <a:spcPts val="600"/>
              </a:spcAft>
              <a:defRPr sz="1400"/>
            </a:pPr>
            <a:r>
              <a:t>- UK banking sector facing potential tax increases and rising borrowing costs</a:t>
            </a:r>
          </a:p>
          <a:p>
            <a:pPr lvl="1">
              <a:spcAft>
                <a:spcPts val="600"/>
              </a:spcAft>
              <a:defRPr sz="1400"/>
            </a:pPr>
            <a:r>
              <a:t>- Chinese stock market rally driven by domestic investors amidst deflationary pressures and policy shifts</a:t>
            </a:r>
          </a:p>
          <a:p>
            <a:pPr lvl="1">
              <a:spcAft>
                <a:spcPts val="600"/>
              </a:spcAft>
              <a:defRPr sz="1400"/>
            </a:pPr>
            <a:r>
              <a:t>- Difficulties for UK graduates entering a competitive job market</a:t>
            </a:r>
          </a:p>
          <a:p>
            <a:pPr lvl="1">
              <a:spcAft>
                <a:spcPts val="600"/>
              </a:spcAft>
              <a:defRPr sz="1400"/>
            </a:pPr>
            <a:r>
              <a:t>- EU loans-for-arms program to boost defence spending</a:t>
            </a:r>
          </a:p>
          <a:p>
            <a:pPr lvl="1">
              <a:spcAft>
                <a:spcPts val="600"/>
              </a:spcAft>
              <a:defRPr sz="1400"/>
            </a:pPr>
            <a:r>
              <a:t>- Investment platform performance and share price growth</a:t>
            </a:r>
          </a:p>
          <a:p>
            <a:pPr lvl="1">
              <a:spcAft>
                <a:spcPts val="600"/>
              </a:spcAft>
              <a:defRPr sz="1400"/>
            </a:pPr>
            <a:r>
              <a:t>- Gold as an investment asset and mining company challenges</a:t>
            </a:r>
          </a:p>
        </p:txBody>
      </p:sp>
      <p:pic>
        <p:nvPicPr>
          <p:cNvPr id="4" name="Picture 3" descr="image.png"/>
          <p:cNvPicPr>
            <a:picLocks noChangeAspect="1"/>
          </p:cNvPicPr>
          <p:nvPr/>
        </p:nvPicPr>
        <p:blipFill>
          <a:blip r:embed="rId2"/>
          <a:stretch>
            <a:fillRect/>
          </a:stretch>
        </p:blipFill>
        <p:spPr>
          <a:xfrm>
            <a:off x="457200" y="3291840"/>
            <a:ext cx="4572000" cy="3035808"/>
          </a:xfrm>
          <a:prstGeom prst="rect">
            <a:avLst/>
          </a:prstGeom>
        </p:spPr>
      </p:pic>
      <p:sp>
        <p:nvSpPr>
          <p:cNvPr id="5" name="TextBox 4"/>
          <p:cNvSpPr txBox="1"/>
          <p:nvPr/>
        </p:nvSpPr>
        <p:spPr>
          <a:xfrm>
            <a:off x="457200" y="6583680"/>
            <a:ext cx="13716000" cy="1828800"/>
          </a:xfrm>
          <a:prstGeom prst="rect">
            <a:avLst/>
          </a:prstGeom>
          <a:noFill/>
        </p:spPr>
        <p:txBody>
          <a:bodyPr wrap="square">
            <a:spAutoFit/>
          </a:bodyPr>
          <a:lstStyle/>
          <a:p/>
          <a:p>
            <a:r>
              <a:rPr b="1" sz="1400"/>
              <a:t>References:</a:t>
            </a:r>
          </a:p>
          <a:p>
            <a:pPr lvl="1"/>
            <a:r>
              <a:rPr sz="1400"/>
              <a:t>- Canada’s GDP shrinks more than expected as Donald Trump’s tariffs hit : </a:t>
            </a:r>
            <a:r>
              <a:rPr i="1" sz="1400"/>
              <a:t>https://www.ft.com/content/e089f4cb-ff20-4323-a43c-97551a3f98d7</a:t>
            </a:r>
          </a:p>
          <a:p>
            <a:pPr lvl="1"/>
            <a:r>
              <a:rPr sz="1400"/>
              <a:t>- UK banks suffer sell-off over fears of tax rises : </a:t>
            </a:r>
            <a:r>
              <a:rPr i="1" sz="1400"/>
              <a:t>https://www.ft.com/content/f49f8996-0b22-4d19-a0d1-33c22614c231</a:t>
            </a:r>
          </a:p>
          <a:p>
            <a:pPr lvl="1"/>
            <a:r>
              <a:rPr sz="1400"/>
              <a:t>- Directors’ Deals: AJ Bell chief executive takes advantage of share price rise : </a:t>
            </a:r>
            <a:r>
              <a:rPr i="1" sz="1400"/>
              <a:t>https://www.ft.com/content/f98cf469-6957-4a2d-b647-dbc2caff1c1a</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3200400"/>
          </a:xfrm>
          <a:prstGeom prst="rect">
            <a:avLst/>
          </a:prstGeom>
          <a:noFill/>
        </p:spPr>
        <p:txBody>
          <a:bodyPr wrap="square">
            <a:spAutoFit/>
          </a:bodyPr>
          <a:lstStyle/>
          <a:p/>
          <a:p>
            <a:pPr>
              <a:spcAft>
                <a:spcPts val="1200"/>
              </a:spcAft>
            </a:pPr>
            <a:r>
              <a:rPr b="1" sz="1400"/>
              <a:t>Headline: </a:t>
            </a:r>
            <a:r>
              <a:rPr sz="1400"/>
              <a:t>Global tensions and economic shifts highlight evolving international dynamics.</a:t>
            </a:r>
          </a:p>
          <a:p>
            <a:pPr>
              <a:spcAft>
                <a:spcPts val="1200"/>
              </a:spcAft>
            </a:pPr>
            <a:r>
              <a:rPr b="1" sz="1400"/>
              <a:t>Main Idea: </a:t>
            </a:r>
            <a:r>
              <a:rPr sz="1400"/>
              <a:t>Several global events, including the Shanghai Cooperation Organization summit, India's economic balancing act, Sudan's humanitarian crisis, and Guyana's oil-driven economic boom, showcase shifting alliances, economic challenges, and humanitarian crises shaping international relations and domestic politics.</a:t>
            </a:r>
          </a:p>
          <a:p>
            <a:pPr>
              <a:spcAft>
                <a:spcPts val="600"/>
              </a:spcAft>
            </a:pPr>
            <a:r>
              <a:rPr b="1" sz="1400"/>
              <a:t>Subtopics:</a:t>
            </a:r>
          </a:p>
          <a:p>
            <a:pPr lvl="1">
              <a:spcAft>
                <a:spcPts val="600"/>
              </a:spcAft>
              <a:defRPr sz="1400"/>
            </a:pPr>
            <a:r>
              <a:t>- China's ambition for an alternative international order and strategic alliances</a:t>
            </a:r>
          </a:p>
          <a:p>
            <a:pPr lvl="1">
              <a:spcAft>
                <a:spcPts val="600"/>
              </a:spcAft>
              <a:defRPr sz="1400"/>
            </a:pPr>
            <a:r>
              <a:t>- India's navigation of US-China relations and economic policies</a:t>
            </a:r>
          </a:p>
          <a:p>
            <a:pPr lvl="1">
              <a:spcAft>
                <a:spcPts val="600"/>
              </a:spcAft>
              <a:defRPr sz="1400"/>
            </a:pPr>
            <a:r>
              <a:t>- Humanitarian catastrophe and geopolitical implications in Sudan</a:t>
            </a:r>
          </a:p>
          <a:p>
            <a:pPr lvl="1">
              <a:spcAft>
                <a:spcPts val="600"/>
              </a:spcAft>
              <a:defRPr sz="1400"/>
            </a:pPr>
            <a:r>
              <a:t>- Economic transformation and political challenges in Guyana due to oil revenue</a:t>
            </a:r>
          </a:p>
        </p:txBody>
      </p:sp>
      <p:pic>
        <p:nvPicPr>
          <p:cNvPr id="4" name="Picture 3" descr="image.png"/>
          <p:cNvPicPr>
            <a:picLocks noChangeAspect="1"/>
          </p:cNvPicPr>
          <p:nvPr/>
        </p:nvPicPr>
        <p:blipFill>
          <a:blip r:embed="rId2"/>
          <a:stretch>
            <a:fillRect/>
          </a:stretch>
        </p:blipFill>
        <p:spPr>
          <a:xfrm>
            <a:off x="457200" y="3291840"/>
            <a:ext cx="4572000" cy="3035808"/>
          </a:xfrm>
          <a:prstGeom prst="rect">
            <a:avLst/>
          </a:prstGeom>
        </p:spPr>
      </p:pic>
      <p:sp>
        <p:nvSpPr>
          <p:cNvPr id="5" name="TextBox 4"/>
          <p:cNvSpPr txBox="1"/>
          <p:nvPr/>
        </p:nvSpPr>
        <p:spPr>
          <a:xfrm>
            <a:off x="457200" y="6583680"/>
            <a:ext cx="13716000" cy="1828800"/>
          </a:xfrm>
          <a:prstGeom prst="rect">
            <a:avLst/>
          </a:prstGeom>
          <a:noFill/>
        </p:spPr>
        <p:txBody>
          <a:bodyPr wrap="square">
            <a:spAutoFit/>
          </a:bodyPr>
          <a:lstStyle/>
          <a:p/>
          <a:p>
            <a:r>
              <a:rPr b="1" sz="1400"/>
              <a:t>References:</a:t>
            </a:r>
          </a:p>
          <a:p>
            <a:pPr lvl="1"/>
            <a:r>
              <a:rPr sz="1400"/>
              <a:t>- Xi Jinping to host Vladimir Putin and Narendra Modi as China presents rival front to US : </a:t>
            </a:r>
            <a:r>
              <a:rPr i="1" sz="1400"/>
              <a:t>https://www.ft.com/content/58bf303e-ff10-442b-a527-dc61ba6c7eca</a:t>
            </a:r>
          </a:p>
          <a:p>
            <a:pPr lvl="1"/>
            <a:r>
              <a:rPr sz="1400"/>
              <a:t>- How an Indian farmers’ dairy co-op outpaced global giants : </a:t>
            </a:r>
            <a:r>
              <a:rPr i="1" sz="1400"/>
              <a:t>https://www.ft.com/content/d697cd57-e091-4d16-8cc6-787b8bb2e221</a:t>
            </a:r>
          </a:p>
          <a:p>
            <a:pPr lvl="1"/>
            <a:r>
              <a:rPr sz="1400"/>
              <a:t>- ‘We watch the graveyards from space’: satellites track Sudanese city under siege : </a:t>
            </a:r>
            <a:r>
              <a:rPr i="1" sz="1400"/>
              <a:t>https://www.ft.com/content/d3313835-71ef-47ab-8111-49fad465acca</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457200" y="457200"/>
            <a:ext cx="13716000" cy="3200400"/>
          </a:xfrm>
          <a:prstGeom prst="rect">
            <a:avLst/>
          </a:prstGeom>
          <a:noFill/>
        </p:spPr>
        <p:txBody>
          <a:bodyPr wrap="square">
            <a:spAutoFit/>
          </a:bodyPr>
          <a:lstStyle/>
          <a:p/>
          <a:p>
            <a:pPr>
              <a:spcAft>
                <a:spcPts val="1200"/>
              </a:spcAft>
            </a:pPr>
            <a:r>
              <a:rPr b="1" sz="1400"/>
              <a:t>Headline: </a:t>
            </a:r>
            <a:r>
              <a:rPr sz="1400"/>
              <a:t>Wood Group accepts reduced Sidara takeover bid amid financial struggles, while Rolls-Royce explores IPO for its small nuclear business.</a:t>
            </a:r>
          </a:p>
          <a:p>
            <a:pPr>
              <a:spcAft>
                <a:spcPts val="1200"/>
              </a:spcAft>
            </a:pPr>
            <a:r>
              <a:rPr b="1" sz="1400"/>
              <a:t>Main Idea: </a:t>
            </a:r>
            <a:r>
              <a:rPr sz="1400"/>
              <a:t>Wood Group, burdened by debt and regulatory issues, has agreed to a discounted takeover offer from Sidara as its best option, while Rolls-Royce is considering an IPO for its small modular reactor (SMR) business, capitalizing on growing investor interest in nuclear technology and government support for clean energy initiatives.</a:t>
            </a:r>
          </a:p>
          <a:p>
            <a:pPr>
              <a:spcAft>
                <a:spcPts val="600"/>
              </a:spcAft>
            </a:pPr>
            <a:r>
              <a:rPr b="1" sz="1400"/>
              <a:t>Subtopics:</a:t>
            </a:r>
          </a:p>
          <a:p>
            <a:pPr lvl="1">
              <a:spcAft>
                <a:spcPts val="600"/>
              </a:spcAft>
              <a:defRPr sz="1400"/>
            </a:pPr>
            <a:r>
              <a:t>- Wood Group's financial difficulties and the terms of Sidara's acquisition</a:t>
            </a:r>
          </a:p>
          <a:p>
            <a:pPr lvl="1">
              <a:spcAft>
                <a:spcPts val="600"/>
              </a:spcAft>
              <a:defRPr sz="1400"/>
            </a:pPr>
            <a:r>
              <a:t>- Rolls-Royce's potential IPO for its SMR business amid increasing interest in nuclear energy</a:t>
            </a:r>
          </a:p>
          <a:p>
            <a:pPr lvl="1">
              <a:spcAft>
                <a:spcPts val="600"/>
              </a:spcAft>
              <a:defRPr sz="1400"/>
            </a:pPr>
            <a:r>
              <a:t>- Government and investor support for SMRs and the intersection of nuclear technology with artificial intelligence</a:t>
            </a:r>
          </a:p>
        </p:txBody>
      </p:sp>
      <p:pic>
        <p:nvPicPr>
          <p:cNvPr id="4" name="Picture 3" descr="image.png"/>
          <p:cNvPicPr>
            <a:picLocks noChangeAspect="1"/>
          </p:cNvPicPr>
          <p:nvPr/>
        </p:nvPicPr>
        <p:blipFill>
          <a:blip r:embed="rId2"/>
          <a:stretch>
            <a:fillRect/>
          </a:stretch>
        </p:blipFill>
        <p:spPr>
          <a:xfrm>
            <a:off x="457200" y="3291840"/>
            <a:ext cx="4572000" cy="3035808"/>
          </a:xfrm>
          <a:prstGeom prst="rect">
            <a:avLst/>
          </a:prstGeom>
        </p:spPr>
      </p:pic>
      <p:sp>
        <p:nvSpPr>
          <p:cNvPr id="5" name="TextBox 4"/>
          <p:cNvSpPr txBox="1"/>
          <p:nvPr/>
        </p:nvSpPr>
        <p:spPr>
          <a:xfrm>
            <a:off x="457200" y="6583680"/>
            <a:ext cx="13716000" cy="1828800"/>
          </a:xfrm>
          <a:prstGeom prst="rect">
            <a:avLst/>
          </a:prstGeom>
          <a:noFill/>
        </p:spPr>
        <p:txBody>
          <a:bodyPr wrap="square">
            <a:spAutoFit/>
          </a:bodyPr>
          <a:lstStyle/>
          <a:p/>
          <a:p>
            <a:r>
              <a:rPr b="1" sz="1400"/>
              <a:t>References:</a:t>
            </a:r>
          </a:p>
          <a:p>
            <a:pPr lvl="1"/>
            <a:r>
              <a:rPr sz="1400"/>
              <a:t>- Wood Group recommends £216mn offer from Sidara : </a:t>
            </a:r>
            <a:r>
              <a:rPr i="1" sz="1400"/>
              <a:t>https://www.ft.com/content/b9b5f604-6de0-4cd5-9b9c-5ae4193cfd6a</a:t>
            </a:r>
          </a:p>
          <a:p>
            <a:pPr lvl="1"/>
            <a:r>
              <a:rPr sz="1400"/>
              <a:t>- Rolls-Royce explores small nuclear reactor unit funding options including IPO : </a:t>
            </a:r>
            <a:r>
              <a:rPr i="1" sz="1400"/>
              <a:t>https://www.ft.com/content/234b4c2e-5e1a-46ba-82fd-472e271a289f</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