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317" r:id="rId2"/>
    <p:sldId id="314" r:id="rId3"/>
    <p:sldId id="300" r:id="rId4"/>
    <p:sldId id="301" r:id="rId5"/>
    <p:sldId id="311" r:id="rId6"/>
    <p:sldId id="302" r:id="rId7"/>
    <p:sldId id="312" r:id="rId8"/>
    <p:sldId id="305" r:id="rId9"/>
    <p:sldId id="313" r:id="rId10"/>
    <p:sldId id="309" r:id="rId11"/>
    <p:sldId id="307" r:id="rId12"/>
    <p:sldId id="294" r:id="rId13"/>
    <p:sldId id="296" r:id="rId14"/>
    <p:sldId id="295" r:id="rId15"/>
    <p:sldId id="266" r:id="rId16"/>
    <p:sldId id="267" r:id="rId17"/>
    <p:sldId id="268" r:id="rId18"/>
    <p:sldId id="269" r:id="rId19"/>
    <p:sldId id="270" r:id="rId20"/>
    <p:sldId id="271" r:id="rId21"/>
    <p:sldId id="298" r:id="rId22"/>
    <p:sldId id="277" r:id="rId23"/>
    <p:sldId id="278" r:id="rId24"/>
    <p:sldId id="272" r:id="rId25"/>
    <p:sldId id="276" r:id="rId26"/>
    <p:sldId id="316" r:id="rId27"/>
    <p:sldId id="279" r:id="rId28"/>
    <p:sldId id="280" r:id="rId29"/>
    <p:sldId id="284" r:id="rId30"/>
    <p:sldId id="282" r:id="rId31"/>
    <p:sldId id="283" r:id="rId32"/>
    <p:sldId id="285" r:id="rId33"/>
    <p:sldId id="287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D7AC08"/>
    <a:srgbClr val="00FF00"/>
    <a:srgbClr val="00FD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/>
    <p:restoredTop sz="86533"/>
  </p:normalViewPr>
  <p:slideViewPr>
    <p:cSldViewPr snapToGrid="0" snapToObjects="1">
      <p:cViewPr varScale="1">
        <p:scale>
          <a:sx n="100" d="100"/>
          <a:sy n="100" d="100"/>
        </p:scale>
        <p:origin x="616" y="160"/>
      </p:cViewPr>
      <p:guideLst/>
    </p:cSldViewPr>
  </p:slideViewPr>
  <p:outlineViewPr>
    <p:cViewPr>
      <p:scale>
        <a:sx n="33" d="100"/>
        <a:sy n="33" d="100"/>
      </p:scale>
      <p:origin x="0" y="-7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859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1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3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4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 install telnet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6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3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6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9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25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2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49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08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15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39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6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57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CP_and_UDP_po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lickr.com/photos/kitcowan/2103850699/" TargetMode="External"/><Relationship Id="rId5" Type="http://schemas.openxmlformats.org/officeDocument/2006/relationships/hyperlink" Target="http://en.wikipedia.org/wiki/Tin_can_telephone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Internet_sock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813026" cy="463503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</a:rPr>
              <a:t>W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eek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 Introduction to Dynamic Web Content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Sockets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Connections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 err="1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HyperText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21)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Browser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25)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9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 Port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326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port is an application-specific or process-specific software communications endpoint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allows multiple networked applications to coexist on the same server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a list of well-known TCP port numbers</a:t>
            </a:r>
          </a:p>
          <a:p>
            <a:pPr>
              <a:spcAft>
                <a:spcPts val="1000"/>
              </a:spcAf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hape 334"/>
          <p:cNvSpPr txBox="1"/>
          <p:nvPr/>
        </p:nvSpPr>
        <p:spPr>
          <a:xfrm>
            <a:off x="838200" y="5365829"/>
            <a:ext cx="833108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0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http://en.wikipedia.org/wiki/TCP_and_UDP_port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81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2CD15C-D64B-9E49-A407-8CEBDDD5CC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endParaRPr lang="en-US" dirty="0"/>
          </a:p>
        </p:txBody>
      </p:sp>
      <p:pic>
        <p:nvPicPr>
          <p:cNvPr id="69" name="Shape 339" title="Cloud clipart representing the 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029" y="1324848"/>
            <a:ext cx="2094156" cy="315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40"/>
          <p:cNvSpPr txBox="1"/>
          <p:nvPr/>
        </p:nvSpPr>
        <p:spPr>
          <a:xfrm>
            <a:off x="518277" y="371475"/>
            <a:ext cx="5066506" cy="580721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www.dj4e.com</a:t>
            </a:r>
          </a:p>
        </p:txBody>
      </p:sp>
      <p:grpSp>
        <p:nvGrpSpPr>
          <p:cNvPr id="6" name="Shape 3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90610" y="2671485"/>
            <a:ext cx="1959048" cy="1408971"/>
            <a:chOff x="0" y="0"/>
            <a:chExt cx="2576512" cy="1854200"/>
          </a:xfrm>
        </p:grpSpPr>
        <p:grpSp>
          <p:nvGrpSpPr>
            <p:cNvPr id="7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9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19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13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Shape 356"/>
          <p:cNvSpPr txBox="1"/>
          <p:nvPr/>
        </p:nvSpPr>
        <p:spPr>
          <a:xfrm>
            <a:off x="1730786" y="1250573"/>
            <a:ext cx="2737286" cy="54844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Incoming E-Mail</a:t>
            </a:r>
          </a:p>
        </p:txBody>
      </p:sp>
      <p:sp>
        <p:nvSpPr>
          <p:cNvPr id="22" name="Shape 357"/>
          <p:cNvSpPr txBox="1"/>
          <p:nvPr/>
        </p:nvSpPr>
        <p:spPr>
          <a:xfrm>
            <a:off x="2499559" y="2073247"/>
            <a:ext cx="1978349" cy="550078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23" name="Shape 358"/>
          <p:cNvSpPr txBox="1"/>
          <p:nvPr/>
        </p:nvSpPr>
        <p:spPr>
          <a:xfrm>
            <a:off x="2489723" y="2952042"/>
            <a:ext cx="1978349" cy="50383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24" name="Shape 359"/>
          <p:cNvSpPr txBox="1"/>
          <p:nvPr/>
        </p:nvSpPr>
        <p:spPr>
          <a:xfrm>
            <a:off x="4543903" y="126483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25" name="Shape 360" title="Clip art of a serv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172" y="1228737"/>
            <a:ext cx="2065204" cy="105310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361"/>
          <p:cNvSpPr txBox="1"/>
          <p:nvPr/>
        </p:nvSpPr>
        <p:spPr>
          <a:xfrm>
            <a:off x="1243343" y="4535661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Personal Mail Box</a:t>
            </a:r>
          </a:p>
        </p:txBody>
      </p:sp>
      <p:sp>
        <p:nvSpPr>
          <p:cNvPr id="27" name="Shape 362"/>
          <p:cNvSpPr txBox="1"/>
          <p:nvPr/>
        </p:nvSpPr>
        <p:spPr>
          <a:xfrm>
            <a:off x="4543903" y="2079611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28" name="Shape 363"/>
          <p:cNvSpPr txBox="1"/>
          <p:nvPr/>
        </p:nvSpPr>
        <p:spPr>
          <a:xfrm>
            <a:off x="4543903" y="2952042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29" name="Shape 364"/>
          <p:cNvSpPr txBox="1"/>
          <p:nvPr/>
        </p:nvSpPr>
        <p:spPr>
          <a:xfrm>
            <a:off x="4543903" y="3727968"/>
            <a:ext cx="965049" cy="521126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0" name="Shape 365"/>
          <p:cNvSpPr txBox="1"/>
          <p:nvPr/>
        </p:nvSpPr>
        <p:spPr>
          <a:xfrm>
            <a:off x="4543903" y="4530836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1" name="Shape 366"/>
          <p:cNvSpPr txBox="1"/>
          <p:nvPr/>
        </p:nvSpPr>
        <p:spPr>
          <a:xfrm>
            <a:off x="4543903" y="5312525"/>
            <a:ext cx="965049" cy="521126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2" name="Shape 367"/>
          <p:cNvSpPr txBox="1"/>
          <p:nvPr/>
        </p:nvSpPr>
        <p:spPr>
          <a:xfrm>
            <a:off x="5584783" y="477980"/>
            <a:ext cx="2277515" cy="501825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3" name="Shape 3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7" idx="3"/>
            <a:endCxn id="52" idx="1"/>
          </p:cNvCxnSpPr>
          <p:nvPr/>
        </p:nvCxnSpPr>
        <p:spPr>
          <a:xfrm>
            <a:off x="5508952" y="2340174"/>
            <a:ext cx="4332696" cy="78971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" name="Shape 3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" idx="1"/>
            <a:endCxn id="24" idx="3"/>
          </p:cNvCxnSpPr>
          <p:nvPr/>
        </p:nvCxnSpPr>
        <p:spPr>
          <a:xfrm flipH="1" flipV="1">
            <a:off x="5508952" y="1525398"/>
            <a:ext cx="3821220" cy="22989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5" name="Shape 3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90610" y="4360321"/>
            <a:ext cx="1959048" cy="1408971"/>
            <a:chOff x="0" y="0"/>
            <a:chExt cx="2576512" cy="1854200"/>
          </a:xfrm>
        </p:grpSpPr>
        <p:grpSp>
          <p:nvGrpSpPr>
            <p:cNvPr id="36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8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40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50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1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44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42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7" name="Shape 386" title="Screen shot of non-descript web p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Shape 387"/>
          <p:cNvSpPr txBox="1"/>
          <p:nvPr/>
        </p:nvSpPr>
        <p:spPr>
          <a:xfrm>
            <a:off x="9841648" y="2743864"/>
            <a:ext cx="1293165" cy="77203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53" name="Shape 3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8" idx="3"/>
            <a:endCxn id="50" idx="1"/>
          </p:cNvCxnSpPr>
          <p:nvPr/>
        </p:nvCxnSpPr>
        <p:spPr>
          <a:xfrm>
            <a:off x="5508952" y="3212605"/>
            <a:ext cx="4249624" cy="159767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" name="Shape 391"/>
          <p:cNvSpPr txBox="1"/>
          <p:nvPr/>
        </p:nvSpPr>
        <p:spPr>
          <a:xfrm>
            <a:off x="5299414" y="6178694"/>
            <a:ext cx="6506785" cy="3569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Clipart: http://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www.clker.com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/search/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networksym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/1</a:t>
            </a:r>
          </a:p>
        </p:txBody>
      </p:sp>
      <p:sp>
        <p:nvSpPr>
          <p:cNvPr id="60" name="Shape 358"/>
          <p:cNvSpPr txBox="1"/>
          <p:nvPr/>
        </p:nvSpPr>
        <p:spPr>
          <a:xfrm>
            <a:off x="2508822" y="3727968"/>
            <a:ext cx="1978349" cy="52112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64" name="Shape 361"/>
          <p:cNvSpPr txBox="1"/>
          <p:nvPr/>
        </p:nvSpPr>
        <p:spPr>
          <a:xfrm>
            <a:off x="1252102" y="5317350"/>
            <a:ext cx="3225806" cy="511476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Cabin"/>
              </a:rPr>
              <a:t>Personal Mail Box</a:t>
            </a:r>
          </a:p>
        </p:txBody>
      </p:sp>
    </p:spTree>
    <p:extLst>
      <p:ext uri="{BB962C8B-B14F-4D97-AF65-F5344CB8AC3E}">
        <p14:creationId xmlns:p14="http://schemas.microsoft.com/office/powerpoint/2010/main" val="338571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Wandering through linked documents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918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1290224" y="2469722"/>
            <a:ext cx="9233297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" charset="0"/>
              </a:rPr>
              <a:t>http://</a:t>
            </a:r>
            <a:r>
              <a:rPr lang="en-US" altLang="en-US" sz="4000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" charset="0"/>
              </a:rPr>
              <a:t>data.pr4e.org</a:t>
            </a:r>
            <a:r>
              <a:rPr lang="en-US" altLang="en-US" sz="4000" dirty="0">
                <a:solidFill>
                  <a:srgbClr val="FF7F00"/>
                </a:solidFill>
                <a:latin typeface="Courier" charset="0"/>
                <a:ea typeface="ＭＳ Ｐゴシック" charset="-128"/>
                <a:sym typeface="Courier" charset="0"/>
              </a:rPr>
              <a:t>/page1.htm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203614" y="3686816"/>
            <a:ext cx="1807096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 dirty="0">
                <a:solidFill>
                  <a:srgbClr val="00FF00"/>
                </a:solidFill>
                <a:ea typeface="ＭＳ Ｐゴシック" charset="-128"/>
              </a:rPr>
              <a:t>protocol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4997064" y="3686816"/>
            <a:ext cx="908903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rgbClr val="FF00FF"/>
                </a:solidFill>
                <a:ea typeface="ＭＳ Ｐゴシック" charset="-128"/>
              </a:rPr>
              <a:t>host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8089846" y="3686816"/>
            <a:ext cx="2095125" cy="615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000">
                <a:solidFill>
                  <a:srgbClr val="FF7F00"/>
                </a:solidFill>
                <a:ea typeface="ＭＳ Ｐゴシック" charset="-128"/>
              </a:rPr>
              <a:t>document</a:t>
            </a:r>
          </a:p>
        </p:txBody>
      </p:sp>
      <p:sp>
        <p:nvSpPr>
          <p:cNvPr id="8" name="Lin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4723" y="1802654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  <p:sp>
        <p:nvSpPr>
          <p:cNvPr id="9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8308" y="1802654"/>
            <a:ext cx="20876" cy="2561039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9001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- </a:t>
            </a:r>
            <a:r>
              <a:rPr lang="en-US" u="sng" dirty="0" err="1"/>
              <a:t>H</a:t>
            </a:r>
            <a:r>
              <a:rPr lang="en-US" dirty="0" err="1"/>
              <a:t>yper</a:t>
            </a:r>
            <a:r>
              <a:rPr lang="en-US" u="sng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u="sng" dirty="0"/>
              <a:t>T</a:t>
            </a:r>
            <a:r>
              <a:rPr lang="en-US" dirty="0"/>
              <a:t>ransfer </a:t>
            </a:r>
            <a:r>
              <a:rPr lang="en-US" u="sng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74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dominant Application Layer Protocol on the Internet</a:t>
            </a:r>
          </a:p>
          <a:p>
            <a:pPr>
              <a:lnSpc>
                <a:spcPct val="150000"/>
              </a:lnSpc>
            </a:pPr>
            <a:r>
              <a:rPr lang="en-US" dirty="0"/>
              <a:t>Invented for the Web - to retrieve HTML,</a:t>
            </a:r>
            <a:r>
              <a:rPr lang="zh-CN" altLang="en-US" dirty="0"/>
              <a:t> </a:t>
            </a:r>
            <a:r>
              <a:rPr lang="en-US" dirty="0"/>
              <a:t>Images,</a:t>
            </a:r>
            <a:r>
              <a:rPr lang="zh-CN" altLang="en-US" dirty="0"/>
              <a:t> </a:t>
            </a:r>
            <a:r>
              <a:rPr lang="en-US" dirty="0"/>
              <a:t>Documents,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Extended to handle data in addition to documents - RSS, Web Services,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Basic Concept:  Make a connection - Request a document - Retrieve the document - Close the connection</a:t>
            </a:r>
          </a:p>
          <a:p>
            <a:pPr>
              <a:lnSpc>
                <a:spcPct val="150000"/>
              </a:lnSpc>
            </a:pPr>
            <a:r>
              <a:rPr lang="en-US" dirty="0"/>
              <a:t>Internet and sockets were created in the 1970's, HTTP was invented in 1990 and is an application protocol that runs atop socket</a:t>
            </a:r>
            <a:r>
              <a:rPr lang="en-US" altLang="zh-CN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4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Standards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standards for all of the Internet protocols (inner workings) are developed by an organization</a:t>
            </a:r>
          </a:p>
          <a:p>
            <a:pPr>
              <a:lnSpc>
                <a:spcPct val="160000"/>
              </a:lnSpc>
            </a:pPr>
            <a:r>
              <a:rPr lang="en-US" dirty="0"/>
              <a:t>Internet Engineering Task Force (IETF)</a:t>
            </a:r>
          </a:p>
          <a:p>
            <a:pPr>
              <a:lnSpc>
                <a:spcPct val="160000"/>
              </a:lnSpc>
            </a:pPr>
            <a:r>
              <a:rPr lang="en-US" dirty="0" err="1"/>
              <a:t>www.ietf.org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Standards are called “RFCs” - “Request for Comments”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6635579" y="5707504"/>
            <a:ext cx="4861652" cy="35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rgbClr val="FFFF00"/>
                </a:solidFill>
                <a:ea typeface="ＭＳ Ｐゴシック" charset="-128"/>
              </a:rPr>
              <a:t>Source: http://</a:t>
            </a:r>
            <a:r>
              <a:rPr lang="en-US" altLang="x-none" sz="1800" dirty="0" err="1">
                <a:solidFill>
                  <a:srgbClr val="FFFF00"/>
                </a:solidFill>
                <a:ea typeface="ＭＳ Ｐゴシック" charset="-128"/>
              </a:rPr>
              <a:t>tools.ietf.org</a:t>
            </a:r>
            <a:r>
              <a:rPr lang="en-US" altLang="x-none" sz="1800" dirty="0">
                <a:solidFill>
                  <a:srgbClr val="FFFF00"/>
                </a:solidFill>
                <a:ea typeface="ＭＳ Ｐゴシック" charset="-128"/>
              </a:rPr>
              <a:t>/html/rfc791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35578" y="1293058"/>
            <a:ext cx="498016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INTERNET PROTOCOL                        DARPA INTERNET PROGRAM                         PROTOCOL SPECIFICATION                             </a:t>
            </a:r>
            <a:r>
              <a:rPr lang="mr-IN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September</a:t>
            </a:r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1981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5578" y="4054278"/>
            <a:ext cx="49801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The internet protocol treats each internet datagram as an independent entity unrelated to any other internet datagram.  There are no</a:t>
            </a:r>
          </a:p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connections or logical circuits (virtual or otherwise).</a:t>
            </a:r>
          </a:p>
          <a:p>
            <a:endParaRPr lang="en-US" sz="9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The internet protocol uses four key mechanisms in providing its</a:t>
            </a:r>
          </a:p>
          <a:p>
            <a:r>
              <a:rPr lang="en-US" sz="900" dirty="0">
                <a:solidFill>
                  <a:srgbClr val="000000"/>
                </a:solidFill>
                <a:latin typeface="Courier" charset="0"/>
              </a:rPr>
              <a:t>service:  Type of Service, Time to Live, Options, and Header Checksum.</a:t>
            </a:r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8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DA51C9-70E4-F645-A923-81A59CBD05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Standards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945164" y="244642"/>
            <a:ext cx="6246836" cy="5190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 dirty="0">
                <a:solidFill>
                  <a:srgbClr val="FFC000"/>
                </a:solidFill>
                <a:ea typeface="ＭＳ Ｐゴシック" charset="-128"/>
              </a:rPr>
              <a:t>http://www.w3.org/Protocols/</a:t>
            </a:r>
            <a:r>
              <a:rPr lang="en-US" altLang="en-US" sz="2000" dirty="0">
                <a:solidFill>
                  <a:srgbClr val="FFC000"/>
                </a:solidFill>
                <a:ea typeface="ＭＳ Ｐゴシック" charset="-128"/>
              </a:rPr>
              <a:t>rfc2616/rfc2616.txt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52" y="893008"/>
            <a:ext cx="5937423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Network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Working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Fielding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Comments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2616                                   UC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Irvine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Obsoletes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2068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Gettys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Standards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Track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Compaq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/W3C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Mogul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Compaq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Frystyk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W3C/MIT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L.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Masinter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Xerox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Leach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Microsoft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Berners-Lee</a:t>
            </a:r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  W3C/MIT</a:t>
            </a:r>
          </a:p>
          <a:p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                     </a:t>
            </a:r>
            <a:r>
              <a:rPr lang="mr-IN" sz="1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June</a:t>
            </a:r>
            <a:r>
              <a:rPr lang="mr-IN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1999</a:t>
            </a:r>
          </a:p>
          <a:p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Hypertext Transfer Protocol -- HTTP/1.1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Status of this Memo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This document specifies an Internet standards track protocol for the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Internet community, and requests discussion and suggestions for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improvements.  Please refer to the current edition of the "Internet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Official Protocol Standards" (STD 1) for the standardization state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and status of this protocol.  Distribution of this memo is unlimited.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Copyright Notice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Copyright (C) The Internet Society (1999).  All Rights Reserved.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Abstract</a:t>
            </a:r>
          </a:p>
          <a:p>
            <a:endParaRPr lang="en-US" sz="1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Hypertext Transfer Protocol (HTTP) is an application-level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protocol for distributed, collaborative, hypermedia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56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1FDE99-4702-7448-B90E-DFC6307186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Standards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852" y="507245"/>
            <a:ext cx="10609436" cy="59093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5 Request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A request message from a client to a server includes, within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first line of that message, the method to be applied to the resource,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identifier of the resource, and the protocol version in use.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Request-Line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5.1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*((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general-header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4.5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|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5.3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 |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entity-header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CRLF)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7.1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CRLF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        [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message-body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]          ;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Section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4.3</a:t>
            </a: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5.1 Request-Line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The Request-Line begins with a method token, followed by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Request-URI and the protocol version, and ending with CRLF. The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elements are separated by SP characters. No CR or LF is allowed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except in the final CRLF sequence.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Request-Line   = Method SP Request-URI SP HTTP-Version CRLF</a:t>
            </a:r>
          </a:p>
        </p:txBody>
      </p:sp>
    </p:spTree>
    <p:extLst>
      <p:ext uri="{BB962C8B-B14F-4D97-AF65-F5344CB8AC3E}">
        <p14:creationId xmlns:p14="http://schemas.microsoft.com/office/powerpoint/2010/main" val="300319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server like data.pr4e.org</a:t>
            </a:r>
          </a:p>
          <a:p>
            <a:r>
              <a:rPr lang="en-US" dirty="0"/>
              <a:t>-  a “handshake”</a:t>
            </a:r>
          </a:p>
          <a:p>
            <a:r>
              <a:rPr lang="en-US" dirty="0"/>
              <a:t>Request a document</a:t>
            </a:r>
          </a:p>
          <a:p>
            <a:pPr lvl="1"/>
            <a:r>
              <a:rPr lang="en-US" dirty="0"/>
              <a:t>GET http://data.pr4e.org/page1.htm HTTP/1.0</a:t>
            </a:r>
          </a:p>
          <a:p>
            <a:pPr lvl="1"/>
            <a:r>
              <a:rPr lang="en-US" dirty="0"/>
              <a:t>GET http://</a:t>
            </a:r>
            <a:r>
              <a:rPr lang="en-US" dirty="0" err="1"/>
              <a:t>www.mlive.com</a:t>
            </a:r>
            <a:r>
              <a:rPr lang="en-US" dirty="0"/>
              <a:t>/</a:t>
            </a:r>
            <a:r>
              <a:rPr lang="en-US" dirty="0" err="1"/>
              <a:t>ann</a:t>
            </a:r>
            <a:r>
              <a:rPr lang="en-US" dirty="0"/>
              <a:t>-arbor/ HTTP/1.0</a:t>
            </a:r>
          </a:p>
          <a:p>
            <a:pPr lvl="1"/>
            <a:r>
              <a:rPr lang="en-US" dirty="0"/>
              <a:t>GET http://</a:t>
            </a:r>
            <a:r>
              <a:rPr lang="en-US" dirty="0" err="1"/>
              <a:t>www.facebook.com</a:t>
            </a:r>
            <a:r>
              <a:rPr lang="en-US" dirty="0"/>
              <a:t> HTTP/1.0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47CAA1E4-54D9-8943-90D1-B188359D70A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Making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an</a:t>
            </a:r>
            <a:r>
              <a:rPr lang="zh-CN" altLang="en-US" baseline="0" dirty="0"/>
              <a:t> </a:t>
            </a:r>
            <a:r>
              <a:rPr lang="en-US" altLang="zh-CN" baseline="0" dirty="0"/>
              <a:t>HTTP</a:t>
            </a:r>
            <a:r>
              <a:rPr lang="zh-CN" altLang="en-US" baseline="0" dirty="0"/>
              <a:t> </a:t>
            </a:r>
            <a:r>
              <a:rPr lang="en-US" altLang="zh-CN" baseline="0" dirty="0"/>
              <a:t>Request</a:t>
            </a:r>
            <a:endParaRPr lang="en-US" dirty="0"/>
          </a:p>
        </p:txBody>
      </p:sp>
      <p:pic>
        <p:nvPicPr>
          <p:cNvPr id="11" name="Picture 10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59" y="1952175"/>
            <a:ext cx="1580404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/>
          </p:cNvSpPr>
          <p:nvPr/>
        </p:nvSpPr>
        <p:spPr bwMode="auto">
          <a:xfrm>
            <a:off x="380999" y="959941"/>
            <a:ext cx="97112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data.pr4e.org 80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data.pr4e.org character is '^]'.</a:t>
            </a:r>
          </a:p>
          <a:p>
            <a:pPr eaLnBrk="1" hangingPunct="1"/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http://data.pr4e.org/page1.htm HTTP/1.0</a:t>
            </a:r>
          </a:p>
          <a:p>
            <a:pPr eaLnBrk="1" hangingPunct="1"/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04 Jan 2018 14:45:10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Server: Apache/2.4.7 (Ubuntu)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Mon, 15 May 2017 11:11:47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/>
            <a:endParaRPr lang="en-US" altLang="x-none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495047" y="3489615"/>
            <a:ext cx="2083654" cy="7225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75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267457" y="862398"/>
            <a:ext cx="2538833" cy="6275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25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8" name="Line 7" title="Upwards arrow indicating http request sent from client to the server"/>
          <p:cNvSpPr>
            <a:spLocks noChangeShapeType="1"/>
          </p:cNvSpPr>
          <p:nvPr/>
        </p:nvSpPr>
        <p:spPr bwMode="auto">
          <a:xfrm flipH="1">
            <a:off x="10124782" y="1655646"/>
            <a:ext cx="17677" cy="1617428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9" name="Line 8" title="Downwards arrow indicating response headers sent from server to client"/>
          <p:cNvSpPr>
            <a:spLocks noChangeShapeType="1"/>
          </p:cNvSpPr>
          <p:nvPr/>
        </p:nvSpPr>
        <p:spPr bwMode="auto">
          <a:xfrm rot="10800000" flipH="1">
            <a:off x="10529140" y="1673322"/>
            <a:ext cx="17677" cy="1650572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10" name="Line 8" title="Downwards arrow indicating response data sent from server to client"/>
          <p:cNvSpPr>
            <a:spLocks noChangeShapeType="1"/>
          </p:cNvSpPr>
          <p:nvPr/>
        </p:nvSpPr>
        <p:spPr bwMode="auto">
          <a:xfrm rot="10800000" flipH="1">
            <a:off x="10935707" y="1646807"/>
            <a:ext cx="15467" cy="1650572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139"/>
          </a:p>
        </p:txBody>
      </p:sp>
      <p:sp>
        <p:nvSpPr>
          <p:cNvPr id="2" name="TextBox 1"/>
          <p:cNvSpPr txBox="1"/>
          <p:nvPr/>
        </p:nvSpPr>
        <p:spPr>
          <a:xfrm>
            <a:off x="5815013" y="309670"/>
            <a:ext cx="5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  <a:r>
              <a:rPr lang="mr-IN" dirty="0"/>
              <a:t>–</a:t>
            </a:r>
            <a:r>
              <a:rPr lang="en-US" dirty="0"/>
              <a:t> Telnet is not installed by default on most systems</a:t>
            </a:r>
          </a:p>
        </p:txBody>
      </p:sp>
    </p:spTree>
    <p:extLst>
      <p:ext uri="{BB962C8B-B14F-4D97-AF65-F5344CB8AC3E}">
        <p14:creationId xmlns:p14="http://schemas.microsoft.com/office/powerpoint/2010/main" val="179575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E57189-E44D-E346-8C95-16F26CB4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33" y="1200152"/>
            <a:ext cx="6897171" cy="3843336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Dynamic Web Content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9FB4794-5AC2-D741-A927-546BD0CA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88" y="1871663"/>
            <a:ext cx="3237874" cy="1385888"/>
          </a:xfrm>
        </p:spPr>
        <p:txBody>
          <a:bodyPr anchor="ctr"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Charles Severance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www.dj4e.com</a:t>
            </a:r>
          </a:p>
        </p:txBody>
      </p:sp>
      <p:pic>
        <p:nvPicPr>
          <p:cNvPr id="4" name="Picture 6" descr="CCBY license">
            <a:extLst>
              <a:ext uri="{FF2B5EF4-FFF2-40B4-BE49-F238E27FC236}">
                <a16:creationId xmlns:a16="http://schemas.microsoft.com/office/drawing/2014/main" id="{486FA822-3B56-C143-9CBA-1DF6EED12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oogle Shape;91;p1">
            <a:extLst>
              <a:ext uri="{FF2B5EF4-FFF2-40B4-BE49-F238E27FC236}">
                <a16:creationId xmlns:a16="http://schemas.microsoft.com/office/drawing/2014/main" id="{2D7E5D88-231E-3F4B-B38D-662280FE6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891" y="19558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05294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 fontScale="90000"/>
          </a:bodyPr>
          <a:lstStyle/>
          <a:p>
            <a:r>
              <a:rPr lang="en-US" altLang="x-none" dirty="0">
                <a:solidFill>
                  <a:srgbClr val="000000"/>
                </a:solidFill>
              </a:rPr>
              <a:t>Accurate Hacking in the Movies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Matrix Reloaded</a:t>
            </a:r>
          </a:p>
          <a:p>
            <a:r>
              <a:rPr lang="en-US" dirty="0">
                <a:solidFill>
                  <a:srgbClr val="000000"/>
                </a:solidFill>
              </a:rPr>
              <a:t>Bourne Ultimatum</a:t>
            </a:r>
          </a:p>
          <a:p>
            <a:r>
              <a:rPr lang="en-US" dirty="0">
                <a:solidFill>
                  <a:srgbClr val="000000"/>
                </a:solidFill>
              </a:rPr>
              <a:t>Die Hard 4</a:t>
            </a:r>
          </a:p>
          <a:p>
            <a:r>
              <a:rPr lang="en-US" sz="2000" dirty="0">
                <a:solidFill>
                  <a:srgbClr val="000000"/>
                </a:solidFill>
              </a:rPr>
              <a:t>...</a:t>
            </a:r>
          </a:p>
        </p:txBody>
      </p:sp>
      <p:pic>
        <p:nvPicPr>
          <p:cNvPr id="4" name="Picture 3" title="Image of the terminal where Trinity is hacking the power grid in the movie The Matrix"/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" b="-1"/>
          <a:stretch/>
        </p:blipFill>
        <p:spPr bwMode="auto">
          <a:xfrm>
            <a:off x="6954198" y="-168318"/>
            <a:ext cx="5390918" cy="3385667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title="Picture of Trinity Hacking the Power Grid in the movie the Matrix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r="-1" b="16586"/>
          <a:stretch/>
        </p:blipFill>
        <p:spPr bwMode="auto">
          <a:xfrm>
            <a:off x="6986875" y="2785747"/>
            <a:ext cx="5030765" cy="3385668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515207" y="6026118"/>
            <a:ext cx="52441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http://</a:t>
            </a:r>
            <a:r>
              <a:rPr lang="en-US" altLang="en-US" dirty="0" err="1">
                <a:solidFill>
                  <a:srgbClr val="002060"/>
                </a:solidFill>
                <a:ea typeface="ＭＳ Ｐゴシック" charset="-128"/>
              </a:rPr>
              <a:t>nmap.org</a:t>
            </a: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/</a:t>
            </a:r>
            <a:r>
              <a:rPr lang="en-US" altLang="en-US" dirty="0" err="1">
                <a:solidFill>
                  <a:srgbClr val="002060"/>
                </a:solidFill>
                <a:ea typeface="ＭＳ Ｐゴシック" charset="-128"/>
              </a:rPr>
              <a:t>movies.html</a:t>
            </a:r>
            <a:endParaRPr lang="en-US" altLang="en-US" dirty="0">
              <a:solidFill>
                <a:srgbClr val="00206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94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91657"/>
            <a:ext cx="9144000" cy="1318306"/>
          </a:xfrm>
        </p:spPr>
        <p:txBody>
          <a:bodyPr>
            <a:normAutofit/>
          </a:bodyPr>
          <a:lstStyle/>
          <a:p>
            <a:r>
              <a:rPr lang="en-US" sz="4800" dirty="0"/>
              <a:t>Simple "Browser" in Python</a:t>
            </a:r>
          </a:p>
        </p:txBody>
      </p:sp>
    </p:spTree>
    <p:extLst>
      <p:ext uri="{BB962C8B-B14F-4D97-AF65-F5344CB8AC3E}">
        <p14:creationId xmlns:p14="http://schemas.microsoft.com/office/powerpoint/2010/main" val="174794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World's Simplest Browser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1" y="1690688"/>
            <a:ext cx="1031573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'data.pr4e.org'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http://data.pr4e.org/page1.htm HTTP/1.0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\r\n\r\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819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https://www.dj4e.com/code/http/socket1.py</a:t>
            </a:r>
          </a:p>
        </p:txBody>
      </p:sp>
    </p:spTree>
    <p:extLst>
      <p:ext uri="{BB962C8B-B14F-4D97-AF65-F5344CB8AC3E}">
        <p14:creationId xmlns:p14="http://schemas.microsoft.com/office/powerpoint/2010/main" val="90364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84AEDD-B5E3-0A49-B6E6-3A10C23E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World’s</a:t>
            </a:r>
            <a:r>
              <a:rPr lang="zh-CN" altLang="en-US" dirty="0"/>
              <a:t> </a:t>
            </a:r>
            <a:r>
              <a:rPr lang="en-US" altLang="zh-CN" dirty="0"/>
              <a:t>Simplest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337" y="365125"/>
            <a:ext cx="65960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python3 socket1.py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HTTP/1.1 200 OK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Date: Sat, 19 Jan 2019 04:23:25 GMT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Server: Apache/2.4.18 (Ubuntu)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Last-Modified: Mon, 15 May 2017 11:11:47 GMT</a:t>
            </a:r>
          </a:p>
          <a:p>
            <a:r>
              <a:rPr lang="en-US" b="1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ETag</a:t>
            </a:r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: "80-54f8e1f004857"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Accept-Ranges: bytes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Content-Length: 128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Cache-Control: max-age=0, no-cache, no-store, must-revalidate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Pragma: no-cache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Expires: Wed, 11 Jan 1984 05:00:00 GMT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Connection: close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Content-Type: text/html</a:t>
            </a:r>
          </a:p>
          <a:p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&lt;h1&gt;The First Page&lt;/h1&gt;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&lt;p&gt;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If you like, you can switch to the 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&lt;a </a:t>
            </a:r>
            <a:r>
              <a:rPr lang="en-US" b="1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="http://data.pr4e.org/page2.htm"&gt;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Second Page&lt;/a&gt;.</a:t>
            </a:r>
          </a:p>
          <a:p>
            <a:r>
              <a:rPr lang="en-US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&lt;/p&gt;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7542" y="1357733"/>
            <a:ext cx="5413829" cy="4801314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'data.pr4e.org'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http://data.pr4e.org/page1.htm HTTP/1.0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\r\n\r\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Viewing Headers </a:t>
            </a:r>
            <a:r>
              <a:rPr lang="mr-IN" dirty="0"/>
              <a:t>–</a:t>
            </a:r>
            <a:r>
              <a:rPr lang="en-US" dirty="0"/>
              <a:t> Browser Developer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Chrome: View &gt; Developer</a:t>
            </a:r>
          </a:p>
          <a:p>
            <a:r>
              <a:rPr lang="en-US" sz="2400" dirty="0" err="1"/>
              <a:t>FireFox</a:t>
            </a:r>
            <a:r>
              <a:rPr lang="en-US" sz="2400" dirty="0"/>
              <a:t>: Tools -&gt; Web Developer -&gt; Toggle</a:t>
            </a:r>
          </a:p>
          <a:p>
            <a:r>
              <a:rPr lang="en-US" sz="2400" dirty="0"/>
              <a:t>Safari: Preferences &gt; Advanced &gt; Show Develop Menu</a:t>
            </a:r>
          </a:p>
        </p:txBody>
      </p:sp>
      <p:pic>
        <p:nvPicPr>
          <p:cNvPr id="4" name="Picture 3" title="Screen shot of data.pr4e.org/page1.htm showing the developer consol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" r="1" b="4956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3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 the mighty server</a:t>
            </a:r>
          </a:p>
        </p:txBody>
      </p:sp>
    </p:spTree>
    <p:extLst>
      <p:ext uri="{BB962C8B-B14F-4D97-AF65-F5344CB8AC3E}">
        <p14:creationId xmlns:p14="http://schemas.microsoft.com/office/powerpoint/2010/main" val="1870238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56916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953567-1CBF-DD46-9538-1093432E8C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1464" y="255549"/>
            <a:ext cx="11287124" cy="3635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0500FF"/>
                </a:solidFill>
              </a:rPr>
              <a:t>Web Server</a:t>
            </a:r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4223861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446" y="3890701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4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4713" y="3907463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000"/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231766" y="5425002"/>
            <a:ext cx="3687811" cy="117795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8199" y="3479253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440337" y="4672423"/>
            <a:ext cx="1356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467423" y="4657598"/>
            <a:ext cx="156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8208" y="5472112"/>
            <a:ext cx="4071356" cy="117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 eaLnBrk="1" hangingPunct="1"/>
            <a:r>
              <a:rPr lang="en-US" altLang="x-none" sz="1800" dirty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1800" dirty="0"/>
          </a:p>
        </p:txBody>
      </p:sp>
      <p:pic>
        <p:nvPicPr>
          <p:cNvPr id="24" name="Picture 23" title="Small shot of data.pr4e.org/page1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1" y="5576064"/>
            <a:ext cx="1393130" cy="98719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3" name="Picture 22" title="Small 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65" y="5535110"/>
            <a:ext cx="1320071" cy="101937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89728" y="5922589"/>
            <a:ext cx="3768480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FFFF00"/>
                </a:solidFill>
                <a:ea typeface="ＭＳ Ｐゴシック" charset="-128"/>
              </a:rPr>
              <a:t>GET http://data.pr4e.org/page2.htm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6096" y="1447365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81460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76700" cy="18923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World's Simplest Web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375" y="358775"/>
            <a:ext cx="6429375" cy="58169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 </a:t>
            </a:r>
            <a:r>
              <a:rPr lang="en-US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*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createServer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socket(AF_INET, SOCK_STREAM)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serversocket.bind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'localhost'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9000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serversocket.listen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address) =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serversocket.accept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clientsocket.recv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rd.split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pieces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"HTTP/1.1 200 OK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data += 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"Content-Type: text/html; charset=utf-8</a:t>
            </a:r>
            <a:r>
              <a:rPr lang="en-US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\r\n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World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clientsocket.sendall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data.encode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clientsocket.shutdown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(SHUT_WR)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KeyboardInterrupt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Shutting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down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exc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sz="12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2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2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exc</a:t>
            </a:r>
            <a:r>
              <a:rPr lang="mr-IN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serversocket.close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'Access http://localhost:9000'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createServer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008" y="6190039"/>
            <a:ext cx="5619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</a:t>
            </a:r>
            <a:r>
              <a:rPr lang="en-US" sz="2400" dirty="0" err="1"/>
              <a:t>server.py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92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/ Server Communication</a:t>
            </a:r>
          </a:p>
        </p:txBody>
      </p:sp>
      <p:pic>
        <p:nvPicPr>
          <p:cNvPr id="6" name="Picture 5" descr="The page says &quot;Hello World&quot;" title="Screen Shot of a browser pointed at localhost:90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" y="1690688"/>
            <a:ext cx="6141985" cy="4098527"/>
          </a:xfrm>
          <a:prstGeom prst="rect">
            <a:avLst/>
          </a:prstGeom>
        </p:spPr>
      </p:pic>
      <p:sp>
        <p:nvSpPr>
          <p:cNvPr id="3" name="TextBox 2" title="Server command window"/>
          <p:cNvSpPr txBox="1"/>
          <p:nvPr/>
        </p:nvSpPr>
        <p:spPr>
          <a:xfrm>
            <a:off x="6943725" y="2338049"/>
            <a:ext cx="4300538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hu-HU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hu-HU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dj4e/code/http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mr-IN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/ HTTP/1.1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/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HTTP/1.1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0382" y="5749425"/>
            <a:ext cx="5619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</a:t>
            </a:r>
            <a:r>
              <a:rPr lang="en-US" sz="2400" dirty="0" err="1"/>
              <a:t>server.py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5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Free Book on Networking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4227" y="2305869"/>
            <a:ext cx="6860893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find this topic area interesting and/or need more detail, please visit:</a:t>
            </a:r>
          </a:p>
          <a:p>
            <a:pPr>
              <a:spcAft>
                <a:spcPts val="1000"/>
              </a:spcAft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Educational Resources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www.net-intro.com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Coursera course on this topic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www.coursera.org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/learn/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insidetheinternet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Cover of the book &quot;Introduction to Networking: How the Internet Works. By Charles R. Severance. Illustration By Mauro Toselli.&quot;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r="2863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66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Web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1" y="1690688"/>
            <a:ext cx="948689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socket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socket.AF_INET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socket.SOCK_STREAM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mysock.connect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'127.0.0.1'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9000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http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://127.0.0.1/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encode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mysock.send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mysock.recv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512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data.decode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(),end=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mysock.close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710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https://www.dj4e.com/code/http/client1.py</a:t>
            </a:r>
          </a:p>
        </p:txBody>
      </p:sp>
    </p:spTree>
    <p:extLst>
      <p:ext uri="{BB962C8B-B14F-4D97-AF65-F5344CB8AC3E}">
        <p14:creationId xmlns:p14="http://schemas.microsoft.com/office/powerpoint/2010/main" val="243269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 Communication</a:t>
            </a:r>
          </a:p>
        </p:txBody>
      </p:sp>
      <p:sp>
        <p:nvSpPr>
          <p:cNvPr id="5" name="TextBox 4" title="Server command window"/>
          <p:cNvSpPr txBox="1"/>
          <p:nvPr/>
        </p:nvSpPr>
        <p:spPr>
          <a:xfrm>
            <a:off x="838199" y="1923711"/>
            <a:ext cx="617696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hu-HU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hu-HU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dj4e/code/http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http://127.0.0.1/</a:t>
            </a:r>
            <a:r>
              <a:rPr lang="de-D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 title="Client command window"/>
          <p:cNvSpPr txBox="1"/>
          <p:nvPr/>
        </p:nvSpPr>
        <p:spPr>
          <a:xfrm>
            <a:off x="5572265" y="3911060"/>
            <a:ext cx="578153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python3 client1.py</a:t>
            </a:r>
          </a:p>
          <a:p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HTTP/1.1 200 OK</a:t>
            </a:r>
          </a:p>
          <a:p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-Type: text/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charset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=utf-8</a:t>
            </a:r>
          </a:p>
          <a:p>
            <a:endParaRPr lang="cs-CZ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&gt;&lt;body&gt;Hello 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World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&lt;/body&gt;&lt;/</a:t>
            </a:r>
            <a:r>
              <a:rPr lang="cs-CZ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cs-CZ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endParaRPr lang="cs-CZ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3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An Even Simpler Web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37972"/>
            <a:ext cx="94868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urllib.request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fhand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urllib.request.urlopen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'http://127.0.0.1:9000/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romeo.txt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line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fhand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line.decode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().strip())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770" y="6101834"/>
            <a:ext cx="586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https://www.dj4e.com/code/http/client2.py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09459"/>
            <a:ext cx="558707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$ python3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server.py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Access http://localhost:9000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 http://127.0.0.1/</a:t>
            </a:r>
            <a:r>
              <a:rPr lang="de-D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romeo.txt</a:t>
            </a:r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HTTP/1.0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8849" y="4703947"/>
            <a:ext cx="527685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python3 client2.py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&lt;html&gt;&lt;body&gt;Hello World&lt;/body&gt;&lt;/html&gt;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02271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91163" cy="1325563"/>
          </a:xfrm>
        </p:spPr>
        <p:txBody>
          <a:bodyPr/>
          <a:lstStyle/>
          <a:p>
            <a:r>
              <a:rPr lang="en-US" dirty="0"/>
              <a:t>Browser / Django Communication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974" y="2942638"/>
            <a:ext cx="9253539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0587357624:mytestsite csev$ python3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runserver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Performing system checks...</a:t>
            </a:r>
          </a:p>
          <a:p>
            <a:b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System check identified no issues (0 silenced).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September 03, 2019 - 13:28:13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 version 2.1.7, using settings '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mytestsite.settings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Starting development server at http://127.0.0.1:8000/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Quit the server with CONTROL-C.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 HTTP/1.1" 200 16348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fonts.css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200 423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Not Found: 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endParaRPr lang="en-US" sz="12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</a:t>
            </a:r>
            <a:r>
              <a:rPr lang="en-US" sz="1200" dirty="0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"GET /</a:t>
            </a:r>
            <a:r>
              <a:rPr lang="en-US" sz="1200" dirty="0" err="1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favicon.ico</a:t>
            </a:r>
            <a:r>
              <a:rPr lang="en-US" sz="1200" dirty="0">
                <a:solidFill>
                  <a:srgbClr val="9FA01C"/>
                </a:solidFill>
                <a:latin typeface="Courier" charset="0"/>
                <a:ea typeface="Courier" charset="0"/>
                <a:cs typeface="Courier" charset="0"/>
              </a:rPr>
              <a:t> HTTP/1.1" 404 1976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-Regular-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80304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-Bold-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82564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[03/Sep/2019 13:28:25] "GET /static/admin/fonts/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Roboto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-Light-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webfont.woff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81348</a:t>
            </a:r>
            <a:endParaRPr lang="en-US" sz="120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 descr="This says &quot;The install worked successfully!&quot; and has a little animated green rocket taking off. " title="Screen shot of http://127.0.0.1:80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62" y="365125"/>
            <a:ext cx="4014788" cy="51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8320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Application Technologies</a:t>
            </a:r>
          </a:p>
        </p:txBody>
      </p:sp>
      <p:pic>
        <p:nvPicPr>
          <p:cNvPr id="14" name="Picture 13" descr="This has a title of &quot;The First Page&quot; and a link to &quot;Second page&quot;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" y="1833086"/>
            <a:ext cx="5567387" cy="3715101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719111" y="5221558"/>
            <a:ext cx="43380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http://data.pr4e.org/page1.htm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836938" y="2080752"/>
            <a:ext cx="1718553" cy="32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1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73" y="3088181"/>
            <a:ext cx="1330069" cy="100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9274046" y="2021492"/>
            <a:ext cx="2242450" cy="325932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Django / Flask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Sqlite3 / 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Getting Data from the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time the user clicks on an anchor tag with an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 value to switch to a new page, the browser makes a connection to the web server and issues a “GET” request - to GET the content of the page at the specified URL.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server returns the HTML document to the browser, which formats and displays the document to the user.</a:t>
            </a:r>
          </a:p>
        </p:txBody>
      </p:sp>
    </p:spTree>
    <p:extLst>
      <p:ext uri="{BB962C8B-B14F-4D97-AF65-F5344CB8AC3E}">
        <p14:creationId xmlns:p14="http://schemas.microsoft.com/office/powerpoint/2010/main" val="119737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 descr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92558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 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 calls for pairs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3345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EEECB1-F3D0-6C47-89B1-D4F373B666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endParaRPr lang="en-US" dirty="0"/>
          </a:p>
        </p:txBody>
      </p:sp>
      <p:pic>
        <p:nvPicPr>
          <p:cNvPr id="6" name="Shape 313" descr="Two tin cans connected with a string." title="Tin can telephone"/>
          <p:cNvPicPr preferRelativeResize="0"/>
          <p:nvPr/>
        </p:nvPicPr>
        <p:blipFill rotWithShape="1">
          <a:blip r:embed="rId3">
            <a:alphaModFix/>
          </a:blip>
          <a:srcRect t="17876" b="21671"/>
          <a:stretch/>
        </p:blipFill>
        <p:spPr>
          <a:xfrm>
            <a:off x="6832957" y="702137"/>
            <a:ext cx="4978377" cy="451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14" title="Picture of two women in victorian garb talking over a tin can telephone"/>
          <p:cNvPicPr preferRelativeResize="0"/>
          <p:nvPr/>
        </p:nvPicPr>
        <p:blipFill rotWithShape="1">
          <a:blip r:embed="rId4">
            <a:alphaModFix/>
          </a:blip>
          <a:srcRect r="6862"/>
          <a:stretch/>
        </p:blipFill>
        <p:spPr>
          <a:xfrm>
            <a:off x="471435" y="702137"/>
            <a:ext cx="6119671" cy="45144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15"/>
          <p:cNvSpPr txBox="1"/>
          <p:nvPr/>
        </p:nvSpPr>
        <p:spPr>
          <a:xfrm>
            <a:off x="471435" y="5756223"/>
            <a:ext cx="5586285" cy="936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Image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source:</a:t>
            </a:r>
            <a:r>
              <a:rPr kumimoji="0" lang="zh-CN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5"/>
              </a:rPr>
              <a:t>http://en.wikipedia.org/wiki/Tin_can_telephone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6"/>
              </a:rPr>
              <a:t>http://www.flickr.com/photos/kitcowan/2103850699/</a:t>
            </a:r>
          </a:p>
        </p:txBody>
      </p:sp>
    </p:spTree>
    <p:extLst>
      <p:ext uri="{BB962C8B-B14F-4D97-AF65-F5344CB8AC3E}">
        <p14:creationId xmlns:p14="http://schemas.microsoft.com/office/powerpoint/2010/main" val="383560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 Connections / Sockets</a:t>
            </a:r>
          </a:p>
        </p:txBody>
      </p:sp>
      <p:sp>
        <p:nvSpPr>
          <p:cNvPr id="8" name="Shape 322"/>
          <p:cNvSpPr txBox="1"/>
          <p:nvPr/>
        </p:nvSpPr>
        <p:spPr>
          <a:xfrm>
            <a:off x="244781" y="1690688"/>
            <a:ext cx="11702437" cy="20337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“In computer networking, an Internet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or network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is an endpoint of a bidirectional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inter-process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communication flow across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 Protocol-based computer network, such as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0666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”</a:t>
            </a:r>
          </a:p>
        </p:txBody>
      </p:sp>
      <p:sp>
        <p:nvSpPr>
          <p:cNvPr id="11" name="Shape 325"/>
          <p:cNvSpPr/>
          <p:nvPr/>
        </p:nvSpPr>
        <p:spPr>
          <a:xfrm>
            <a:off x="1730376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Process</a:t>
            </a: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31332" y="4760207"/>
            <a:ext cx="4791176" cy="0"/>
          </a:xfrm>
          <a:prstGeom prst="straightConnector1">
            <a:avLst/>
          </a:prstGeom>
          <a:ln w="63500">
            <a:solidFill>
              <a:srgbClr val="FFC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hape 323" title="Cloud clipart representing the Inter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416" y="4002959"/>
            <a:ext cx="3151635" cy="151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24"/>
          <p:cNvSpPr txBox="1"/>
          <p:nvPr/>
        </p:nvSpPr>
        <p:spPr>
          <a:xfrm>
            <a:off x="5254281" y="4527220"/>
            <a:ext cx="1917713" cy="4659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Internet</a:t>
            </a:r>
          </a:p>
        </p:txBody>
      </p:sp>
      <p:sp>
        <p:nvSpPr>
          <p:cNvPr id="12" name="Shape 326"/>
          <p:cNvSpPr/>
          <p:nvPr/>
        </p:nvSpPr>
        <p:spPr>
          <a:xfrm>
            <a:off x="8522508" y="4036566"/>
            <a:ext cx="2000955" cy="1447281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</a:rPr>
              <a:t>Process</a:t>
            </a:r>
          </a:p>
        </p:txBody>
      </p:sp>
      <p:sp>
        <p:nvSpPr>
          <p:cNvPr id="7" name="Shape 321"/>
          <p:cNvSpPr txBox="1"/>
          <p:nvPr/>
        </p:nvSpPr>
        <p:spPr>
          <a:xfrm>
            <a:off x="3590211" y="5977871"/>
            <a:ext cx="8357007" cy="526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bin"/>
                <a:hlinkClick r:id="rId4"/>
              </a:rPr>
              <a:t>http://en.wikipedia.org/wiki/Internet_socket</a:t>
            </a:r>
          </a:p>
        </p:txBody>
      </p:sp>
    </p:spTree>
    <p:extLst>
      <p:ext uri="{BB962C8B-B14F-4D97-AF65-F5344CB8AC3E}">
        <p14:creationId xmlns:p14="http://schemas.microsoft.com/office/powerpoint/2010/main" val="300058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2809</Words>
  <Application>Microsoft Macintosh PowerPoint</Application>
  <PresentationFormat>Widescreen</PresentationFormat>
  <Paragraphs>440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Cabin</vt:lpstr>
      <vt:lpstr>Arial</vt:lpstr>
      <vt:lpstr>Calibri</vt:lpstr>
      <vt:lpstr>Courier</vt:lpstr>
      <vt:lpstr>Gill Sans</vt:lpstr>
      <vt:lpstr>Menlo-Regular</vt:lpstr>
      <vt:lpstr>Verdana</vt:lpstr>
      <vt:lpstr>Office Theme</vt:lpstr>
      <vt:lpstr>Table of Contents</vt:lpstr>
      <vt:lpstr>Introduction to Dynamic Web Content</vt:lpstr>
      <vt:lpstr>A Free Book on Networking</vt:lpstr>
      <vt:lpstr>Web Application Technologies</vt:lpstr>
      <vt:lpstr>Getting Data from the Server</vt:lpstr>
      <vt:lpstr>Request and Response Cycle</vt:lpstr>
      <vt:lpstr>Network Sockets</vt:lpstr>
      <vt:lpstr>Network Sockets</vt:lpstr>
      <vt:lpstr>TCP Connections / Sockets</vt:lpstr>
      <vt:lpstr>TCP Port Numbers</vt:lpstr>
      <vt:lpstr>TCP Port Numbers</vt:lpstr>
      <vt:lpstr>HyperText Transfer Protocol</vt:lpstr>
      <vt:lpstr>Uniform Resource Locator</vt:lpstr>
      <vt:lpstr>HTTP - HyperText Transfer Protocol</vt:lpstr>
      <vt:lpstr>Internet Standards</vt:lpstr>
      <vt:lpstr>Internet Standards</vt:lpstr>
      <vt:lpstr>Internet Standards</vt:lpstr>
      <vt:lpstr>Making an HTTP Request</vt:lpstr>
      <vt:lpstr>Making an HTTP Request</vt:lpstr>
      <vt:lpstr>Accurate Hacking in the Movies</vt:lpstr>
      <vt:lpstr>Simple "Browser" in Python</vt:lpstr>
      <vt:lpstr>The World's Simplest Browser</vt:lpstr>
      <vt:lpstr>The World’s Simplest Browser</vt:lpstr>
      <vt:lpstr>Viewing Headers – Browser Developer Mode</vt:lpstr>
      <vt:lpstr>In the server</vt:lpstr>
      <vt:lpstr>Request and Response Cycle</vt:lpstr>
      <vt:lpstr>Request and Response Cycle</vt:lpstr>
      <vt:lpstr>The World's Simplest Web Server</vt:lpstr>
      <vt:lpstr>Browser / Server Communication</vt:lpstr>
      <vt:lpstr>A Very Simple Web Client</vt:lpstr>
      <vt:lpstr>Client / Server Communication</vt:lpstr>
      <vt:lpstr>An Even Simpler Web Client</vt:lpstr>
      <vt:lpstr>Browser / Django Communication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Web-01-HTTP</dc:title>
  <dc:subject>Django for Everybody</dc:subject>
  <dc:creator>Severance, Charles</dc:creator>
  <cp:keywords/>
  <dc:description/>
  <cp:lastModifiedBy>Tan, Yuanru</cp:lastModifiedBy>
  <cp:revision>58</cp:revision>
  <dcterms:created xsi:type="dcterms:W3CDTF">2019-01-19T02:12:54Z</dcterms:created>
  <dcterms:modified xsi:type="dcterms:W3CDTF">2020-07-10T03:50:30Z</dcterms:modified>
  <cp:category/>
</cp:coreProperties>
</file>