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317" r:id="rId2"/>
    <p:sldId id="258" r:id="rId3"/>
    <p:sldId id="298" r:id="rId4"/>
    <p:sldId id="299" r:id="rId5"/>
    <p:sldId id="323" r:id="rId6"/>
    <p:sldId id="324" r:id="rId7"/>
    <p:sldId id="300" r:id="rId8"/>
    <p:sldId id="302" r:id="rId9"/>
    <p:sldId id="301" r:id="rId10"/>
    <p:sldId id="306" r:id="rId11"/>
    <p:sldId id="304" r:id="rId12"/>
    <p:sldId id="326" r:id="rId13"/>
    <p:sldId id="307" r:id="rId14"/>
    <p:sldId id="310" r:id="rId15"/>
    <p:sldId id="313" r:id="rId16"/>
    <p:sldId id="316" r:id="rId17"/>
    <p:sldId id="319" r:id="rId18"/>
    <p:sldId id="321" r:id="rId19"/>
    <p:sldId id="322"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000"/>
    <a:srgbClr val="D7AC08"/>
    <a:srgbClr val="00FF00"/>
    <a:srgbClr val="00FDFF"/>
    <a:srgbClr val="FF40FF"/>
    <a:srgbClr val="05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38"/>
    <p:restoredTop sz="94568"/>
  </p:normalViewPr>
  <p:slideViewPr>
    <p:cSldViewPr snapToGrid="0" snapToObjects="1">
      <p:cViewPr varScale="1">
        <p:scale>
          <a:sx n="91" d="100"/>
          <a:sy n="91" d="100"/>
        </p:scale>
        <p:origin x="216" y="5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7B56FC-7D2E-F343-9D09-0D14B00AA564}" type="datetimeFigureOut">
              <a:rPr lang="en-US" smtClean="0"/>
              <a:t>7/9/20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D6606-78EC-E24C-A3B3-B3666C6F492D}" type="slidenum">
              <a:rPr lang="en-US" smtClean="0"/>
              <a:t>‹#›</a:t>
            </a:fld>
            <a:endParaRPr lang="en-US"/>
          </a:p>
        </p:txBody>
      </p:sp>
    </p:spTree>
    <p:extLst>
      <p:ext uri="{BB962C8B-B14F-4D97-AF65-F5344CB8AC3E}">
        <p14:creationId xmlns:p14="http://schemas.microsoft.com/office/powerpoint/2010/main" val="1013047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SzPts val="1800"/>
              <a:buNone/>
            </a:pPr>
            <a:r>
              <a:rPr lang="en-US" dirty="0"/>
              <a:t>Note from Chuck.  If you are using these materials, you can remove my name and URL from this replace it with your own, but please retain the CC-BY logo on the first page as well as retain the entire last page when you remix and republish these slides.  </a:t>
            </a:r>
          </a:p>
          <a:p>
            <a:pPr marL="0" lvl="0" indent="0" algn="l" rtl="0">
              <a:spcBef>
                <a:spcPts val="0"/>
              </a:spcBef>
              <a:spcAft>
                <a:spcPts val="0"/>
              </a:spcAft>
              <a:buSzPts val="1800"/>
              <a:buNone/>
            </a:pPr>
            <a:r>
              <a:rPr lang="en-US" dirty="0"/>
              <a:t>TO Highlight – go to https://</a:t>
            </a:r>
            <a:r>
              <a:rPr lang="en-US" dirty="0" err="1"/>
              <a:t>tohtml.com</a:t>
            </a:r>
            <a:r>
              <a:rPr lang="en-US"/>
              <a:t>/html/ - paste and then do a "Paste RTF"</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6D6606-78EC-E24C-A3B3-B3666C6F492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7802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97" name="Shape 3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07987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416" name="Shape 4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90677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Shape 43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435" name="Shape 4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47895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453" name="Shape 4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6238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Shape 4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466" name="Shape 4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377438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Shape 3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46" name="Shape 3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35009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3</a:t>
            </a:fld>
            <a:endParaRPr lang="en-US"/>
          </a:p>
        </p:txBody>
      </p:sp>
    </p:spTree>
    <p:extLst>
      <p:ext uri="{BB962C8B-B14F-4D97-AF65-F5344CB8AC3E}">
        <p14:creationId xmlns:p14="http://schemas.microsoft.com/office/powerpoint/2010/main" val="2659029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33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x-none" altLang="x-none">
              <a:ea typeface="ＭＳ Ｐゴシック" charset="-128"/>
            </a:endParaRPr>
          </a:p>
        </p:txBody>
      </p:sp>
      <p:sp>
        <p:nvSpPr>
          <p:cNvPr id="133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rgbClr val="FFFFFF"/>
                </a:solidFill>
                <a:latin typeface="Gill Sans" charset="0"/>
                <a:ea typeface="ヒラギノ角ゴ ProN W3" charset="-128"/>
                <a:sym typeface="Gill Sans" charset="0"/>
              </a:defRPr>
            </a:lvl1pPr>
            <a:lvl2pPr marL="742950" indent="-285750">
              <a:defRPr sz="3600">
                <a:solidFill>
                  <a:srgbClr val="FFFFFF"/>
                </a:solidFill>
                <a:latin typeface="Gill Sans" charset="0"/>
                <a:ea typeface="ヒラギノ角ゴ ProN W3" charset="-128"/>
                <a:sym typeface="Gill Sans" charset="0"/>
              </a:defRPr>
            </a:lvl2pPr>
            <a:lvl3pPr marL="1143000" indent="-228600">
              <a:defRPr sz="3600">
                <a:solidFill>
                  <a:srgbClr val="FFFFFF"/>
                </a:solidFill>
                <a:latin typeface="Gill Sans" charset="0"/>
                <a:ea typeface="ヒラギノ角ゴ ProN W3" charset="-128"/>
                <a:sym typeface="Gill Sans" charset="0"/>
              </a:defRPr>
            </a:lvl3pPr>
            <a:lvl4pPr marL="1600200" indent="-228600">
              <a:defRPr sz="3600">
                <a:solidFill>
                  <a:srgbClr val="FFFFFF"/>
                </a:solidFill>
                <a:latin typeface="Gill Sans" charset="0"/>
                <a:ea typeface="ヒラギノ角ゴ ProN W3" charset="-128"/>
                <a:sym typeface="Gill Sans" charset="0"/>
              </a:defRPr>
            </a:lvl4pPr>
            <a:lvl5pPr marL="2057400" indent="-228600">
              <a:defRPr sz="36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fld id="{6FF31ED5-7C20-294A-98B2-1C5CE6453DA8}" type="slidenum">
              <a:rPr lang="en-US" altLang="x-none" sz="1200"/>
              <a:pPr/>
              <a:t>6</a:t>
            </a:fld>
            <a:endParaRPr lang="en-US" altLang="x-none" sz="1200"/>
          </a:p>
        </p:txBody>
      </p:sp>
    </p:spTree>
    <p:extLst>
      <p:ext uri="{BB962C8B-B14F-4D97-AF65-F5344CB8AC3E}">
        <p14:creationId xmlns:p14="http://schemas.microsoft.com/office/powerpoint/2010/main" val="1956785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8488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09913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73975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71" name="Shape 3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16565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114801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78" name="Shape 3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01299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7/9/20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7/9/20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7/9/20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EE7C04C-7AF8-1445-A186-502B631B934F}" type="datetimeFigureOut">
              <a:rPr lang="en-US" smtClean="0"/>
              <a:t>7/9/20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E7C04C-7AF8-1445-A186-502B631B934F}" type="datetimeFigureOut">
              <a:rPr lang="en-US" smtClean="0"/>
              <a:t>7/9/20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E7C04C-7AF8-1445-A186-502B631B934F}" type="datetimeFigureOut">
              <a:rPr lang="en-US" smtClean="0"/>
              <a:t>7/9/20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E7C04C-7AF8-1445-A186-502B631B934F}" type="datetimeFigureOut">
              <a:rPr lang="en-US" smtClean="0"/>
              <a:t>7/9/20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E7C04C-7AF8-1445-A186-502B631B934F}" type="datetimeFigureOut">
              <a:rPr lang="en-US" smtClean="0"/>
              <a:t>7/9/20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7C04C-7AF8-1445-A186-502B631B934F}" type="datetimeFigureOut">
              <a:rPr lang="en-US" smtClean="0"/>
              <a:t>7/9/20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7/9/20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7/9/20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7C04C-7AF8-1445-A186-502B631B934F}" type="datetimeFigureOut">
              <a:rPr lang="en-US" smtClean="0"/>
              <a:t>7/9/20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6F330-C845-6B40-9965-8A0C96ACE82B}" type="slidenum">
              <a:rPr lang="en-US" smtClean="0"/>
              <a:t>‹#›</a:t>
            </a:fld>
            <a:endParaRPr lang="en-US"/>
          </a:p>
        </p:txBody>
      </p:sp>
    </p:spTree>
    <p:extLst>
      <p:ext uri="{BB962C8B-B14F-4D97-AF65-F5344CB8AC3E}">
        <p14:creationId xmlns:p14="http://schemas.microsoft.com/office/powerpoint/2010/main" val="1942372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rgbClr val="D7AC08"/>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10.xml.rels><?xml version="1.0" encoding="UTF-8" standalone="yes"?>
<Relationships xmlns="http://schemas.openxmlformats.org/package/2006/relationships"><Relationship Id="rId3" Type="http://schemas.openxmlformats.org/officeDocument/2006/relationships/hyperlink" Target="http://en.wikipedia.org/wiki/SQ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Relational_database"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en.wikipedia.org/wiki/Database_model"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184B-9E70-0147-A7B2-2B03EF546E89}"/>
              </a:ext>
            </a:extLst>
          </p:cNvPr>
          <p:cNvSpPr>
            <a:spLocks noGrp="1"/>
          </p:cNvSpPr>
          <p:nvPr>
            <p:ph type="title"/>
          </p:nvPr>
        </p:nvSpPr>
        <p:spPr/>
        <p:txBody>
          <a:bodyPr/>
          <a:lstStyle/>
          <a:p>
            <a:r>
              <a:rPr lang="en-US" altLang="zh-CN" dirty="0"/>
              <a:t>Table</a:t>
            </a:r>
            <a:r>
              <a:rPr lang="zh-CN" altLang="en-US" dirty="0"/>
              <a:t> </a:t>
            </a:r>
            <a:r>
              <a:rPr lang="en-US" altLang="zh-CN" dirty="0"/>
              <a:t>of</a:t>
            </a:r>
            <a:r>
              <a:rPr lang="zh-CN" altLang="en-US" dirty="0"/>
              <a:t> </a:t>
            </a:r>
            <a:r>
              <a:rPr lang="en-US" altLang="zh-CN" dirty="0"/>
              <a:t>Contents</a:t>
            </a:r>
            <a:endParaRPr lang="en-US" dirty="0"/>
          </a:p>
        </p:txBody>
      </p:sp>
      <p:sp>
        <p:nvSpPr>
          <p:cNvPr id="3" name="Content Placeholder 2">
            <a:extLst>
              <a:ext uri="{FF2B5EF4-FFF2-40B4-BE49-F238E27FC236}">
                <a16:creationId xmlns:a16="http://schemas.microsoft.com/office/drawing/2014/main" id="{61DFB40C-2FCB-434C-A0CC-755A7EB0703A}"/>
              </a:ext>
            </a:extLst>
          </p:cNvPr>
          <p:cNvSpPr>
            <a:spLocks noGrp="1"/>
          </p:cNvSpPr>
          <p:nvPr>
            <p:ph idx="1"/>
          </p:nvPr>
        </p:nvSpPr>
        <p:spPr>
          <a:xfrm>
            <a:off x="838200" y="1541929"/>
            <a:ext cx="10515600" cy="4635034"/>
          </a:xfrm>
        </p:spPr>
        <p:txBody>
          <a:bodyPr>
            <a:normAutofit/>
          </a:bodyPr>
          <a:lstStyle/>
          <a:p>
            <a:pPr marL="0" indent="0">
              <a:lnSpc>
                <a:spcPct val="150000"/>
              </a:lnSpc>
              <a:buNone/>
            </a:pPr>
            <a:r>
              <a:rPr lang="en-US" altLang="zh-CN" sz="2000" dirty="0">
                <a:solidFill>
                  <a:schemeClr val="bg1"/>
                </a:solidFill>
              </a:rPr>
              <a:t>This</a:t>
            </a:r>
            <a:r>
              <a:rPr lang="zh-CN" altLang="en-US" sz="2000" dirty="0">
                <a:solidFill>
                  <a:schemeClr val="bg1"/>
                </a:solidFill>
              </a:rPr>
              <a:t> </a:t>
            </a:r>
            <a:r>
              <a:rPr lang="en-US" altLang="zh-CN" sz="2000" dirty="0">
                <a:solidFill>
                  <a:schemeClr val="bg1"/>
                </a:solidFill>
              </a:rPr>
              <a:t>slide</a:t>
            </a:r>
            <a:r>
              <a:rPr lang="zh-CN" altLang="en-US" sz="2000" dirty="0">
                <a:solidFill>
                  <a:schemeClr val="bg1"/>
                </a:solidFill>
              </a:rPr>
              <a:t> </a:t>
            </a:r>
            <a:r>
              <a:rPr lang="en-US" altLang="zh-CN" sz="2000" dirty="0">
                <a:solidFill>
                  <a:schemeClr val="bg1"/>
                </a:solidFill>
              </a:rPr>
              <a:t>deck</a:t>
            </a:r>
            <a:r>
              <a:rPr lang="zh-CN" altLang="en-US" sz="2000" dirty="0">
                <a:solidFill>
                  <a:schemeClr val="bg1"/>
                </a:solidFill>
              </a:rPr>
              <a:t> </a:t>
            </a:r>
            <a:r>
              <a:rPr lang="en-US" altLang="zh-CN" sz="2000" dirty="0">
                <a:solidFill>
                  <a:schemeClr val="bg1"/>
                </a:solidFill>
              </a:rPr>
              <a:t>consists</a:t>
            </a:r>
            <a:r>
              <a:rPr lang="zh-CN" altLang="en-US" sz="2000" dirty="0">
                <a:solidFill>
                  <a:schemeClr val="bg1"/>
                </a:solidFill>
              </a:rPr>
              <a:t> </a:t>
            </a:r>
            <a:r>
              <a:rPr lang="en-US" altLang="zh-CN" sz="2000" dirty="0">
                <a:solidFill>
                  <a:schemeClr val="bg1"/>
                </a:solidFill>
              </a:rPr>
              <a:t>of</a:t>
            </a:r>
            <a:r>
              <a:rPr lang="zh-CN" altLang="en-US" sz="2000" dirty="0">
                <a:solidFill>
                  <a:schemeClr val="bg1"/>
                </a:solidFill>
              </a:rPr>
              <a:t> </a:t>
            </a:r>
            <a:r>
              <a:rPr lang="en-US" altLang="zh-CN" sz="2000" dirty="0">
                <a:solidFill>
                  <a:schemeClr val="bg1"/>
                </a:solidFill>
              </a:rPr>
              <a:t>slides</a:t>
            </a:r>
            <a:r>
              <a:rPr lang="zh-CN" altLang="en-US" sz="2000" dirty="0">
                <a:solidFill>
                  <a:schemeClr val="bg1"/>
                </a:solidFill>
              </a:rPr>
              <a:t> </a:t>
            </a:r>
            <a:r>
              <a:rPr lang="en-US" altLang="zh-CN" sz="2000" dirty="0">
                <a:solidFill>
                  <a:schemeClr val="bg1"/>
                </a:solidFill>
              </a:rPr>
              <a:t>used</a:t>
            </a:r>
            <a:r>
              <a:rPr lang="zh-CN" altLang="en-US" sz="2000" dirty="0">
                <a:solidFill>
                  <a:schemeClr val="bg1"/>
                </a:solidFill>
              </a:rPr>
              <a:t> </a:t>
            </a:r>
            <a:r>
              <a:rPr lang="en-US" altLang="zh-CN" sz="2000" dirty="0">
                <a:solidFill>
                  <a:schemeClr val="bg1"/>
                </a:solidFill>
              </a:rPr>
              <a:t>in</a:t>
            </a:r>
            <a:r>
              <a:rPr lang="zh-CN" altLang="en-US" sz="2000" dirty="0">
                <a:solidFill>
                  <a:schemeClr val="bg1"/>
                </a:solidFill>
              </a:rPr>
              <a:t> </a:t>
            </a:r>
            <a:r>
              <a:rPr lang="en-US" altLang="zh-CN" sz="2000" dirty="0">
                <a:solidFill>
                  <a:schemeClr val="bg1"/>
                </a:solidFill>
              </a:rPr>
              <a:t>2</a:t>
            </a:r>
            <a:r>
              <a:rPr lang="zh-CN" altLang="en-US" sz="2000" dirty="0">
                <a:solidFill>
                  <a:schemeClr val="bg1"/>
                </a:solidFill>
              </a:rPr>
              <a:t> </a:t>
            </a:r>
            <a:r>
              <a:rPr lang="en-US" altLang="zh-CN" sz="2000" dirty="0">
                <a:solidFill>
                  <a:schemeClr val="bg1"/>
                </a:solidFill>
              </a:rPr>
              <a:t>lecture</a:t>
            </a:r>
            <a:r>
              <a:rPr lang="zh-CN" altLang="en-US" sz="2000" dirty="0">
                <a:solidFill>
                  <a:schemeClr val="bg1"/>
                </a:solidFill>
              </a:rPr>
              <a:t> </a:t>
            </a:r>
            <a:r>
              <a:rPr lang="en-US" altLang="zh-CN" sz="2000" dirty="0">
                <a:solidFill>
                  <a:schemeClr val="bg1"/>
                </a:solidFill>
              </a:rPr>
              <a:t>videos</a:t>
            </a:r>
            <a:r>
              <a:rPr lang="zh-CN" altLang="en-US" sz="2000" dirty="0">
                <a:solidFill>
                  <a:schemeClr val="bg1"/>
                </a:solidFill>
              </a:rPr>
              <a:t> </a:t>
            </a:r>
            <a:r>
              <a:rPr lang="en-US" altLang="zh-CN" sz="2000" dirty="0">
                <a:solidFill>
                  <a:schemeClr val="bg1"/>
                </a:solidFill>
              </a:rPr>
              <a:t>in</a:t>
            </a:r>
            <a:r>
              <a:rPr lang="zh-CN" altLang="en-US" sz="2000" dirty="0">
                <a:solidFill>
                  <a:schemeClr val="bg1"/>
                </a:solidFill>
              </a:rPr>
              <a:t> </a:t>
            </a:r>
            <a:r>
              <a:rPr lang="en-US" altLang="zh-CN" sz="2000" dirty="0">
                <a:solidFill>
                  <a:schemeClr val="bg1"/>
                </a:solidFill>
              </a:rPr>
              <a:t>Week</a:t>
            </a:r>
            <a:r>
              <a:rPr lang="zh-CN" altLang="en-US" sz="2000" dirty="0">
                <a:solidFill>
                  <a:schemeClr val="bg1"/>
                </a:solidFill>
              </a:rPr>
              <a:t> </a:t>
            </a:r>
            <a:r>
              <a:rPr lang="en-US" altLang="zh-CN" sz="2000" dirty="0">
                <a:solidFill>
                  <a:schemeClr val="bg1"/>
                </a:solidFill>
              </a:rPr>
              <a:t>5.</a:t>
            </a:r>
            <a:r>
              <a:rPr lang="zh-CN" altLang="en-US" sz="2000" dirty="0">
                <a:solidFill>
                  <a:schemeClr val="bg1"/>
                </a:solidFill>
              </a:rPr>
              <a:t> </a:t>
            </a:r>
            <a:r>
              <a:rPr lang="en-US" altLang="zh-CN" sz="2000" dirty="0">
                <a:solidFill>
                  <a:schemeClr val="bg1"/>
                </a:solidFill>
              </a:rPr>
              <a:t>Below</a:t>
            </a:r>
            <a:r>
              <a:rPr lang="zh-CN" altLang="en-US" sz="2000" dirty="0">
                <a:solidFill>
                  <a:schemeClr val="bg1"/>
                </a:solidFill>
              </a:rPr>
              <a:t> </a:t>
            </a:r>
            <a:r>
              <a:rPr lang="en-US" altLang="zh-CN" sz="2000" dirty="0">
                <a:solidFill>
                  <a:schemeClr val="bg1"/>
                </a:solidFill>
              </a:rPr>
              <a:t>is</a:t>
            </a:r>
            <a:r>
              <a:rPr lang="zh-CN" altLang="en-US" sz="2000" dirty="0">
                <a:solidFill>
                  <a:schemeClr val="bg1"/>
                </a:solidFill>
              </a:rPr>
              <a:t> </a:t>
            </a:r>
            <a:r>
              <a:rPr lang="en-US" altLang="zh-CN" sz="2000" dirty="0">
                <a:solidFill>
                  <a:schemeClr val="bg1"/>
                </a:solidFill>
              </a:rPr>
              <a:t>a</a:t>
            </a:r>
            <a:r>
              <a:rPr lang="zh-CN" altLang="en-US" sz="2000" dirty="0">
                <a:solidFill>
                  <a:schemeClr val="bg1"/>
                </a:solidFill>
              </a:rPr>
              <a:t> </a:t>
            </a:r>
            <a:r>
              <a:rPr lang="en-US" altLang="zh-CN" sz="2000" dirty="0">
                <a:solidFill>
                  <a:schemeClr val="bg1"/>
                </a:solidFill>
              </a:rPr>
              <a:t>list</a:t>
            </a:r>
            <a:r>
              <a:rPr lang="zh-CN" altLang="en-US" sz="2000" dirty="0">
                <a:solidFill>
                  <a:schemeClr val="bg1"/>
                </a:solidFill>
              </a:rPr>
              <a:t> </a:t>
            </a:r>
            <a:r>
              <a:rPr lang="en-US" altLang="zh-CN" sz="2000" dirty="0">
                <a:solidFill>
                  <a:schemeClr val="bg1"/>
                </a:solidFill>
              </a:rPr>
              <a:t>of</a:t>
            </a:r>
            <a:r>
              <a:rPr lang="zh-CN" altLang="en-US" sz="2000" dirty="0">
                <a:solidFill>
                  <a:schemeClr val="bg1"/>
                </a:solidFill>
              </a:rPr>
              <a:t> </a:t>
            </a:r>
            <a:r>
              <a:rPr lang="en-US" altLang="zh-CN" sz="2000" dirty="0">
                <a:solidFill>
                  <a:schemeClr val="bg1"/>
                </a:solidFill>
              </a:rPr>
              <a:t>shortcut</a:t>
            </a:r>
            <a:r>
              <a:rPr lang="zh-CN" altLang="en-US" sz="2000" dirty="0">
                <a:solidFill>
                  <a:schemeClr val="bg1"/>
                </a:solidFill>
              </a:rPr>
              <a:t> </a:t>
            </a:r>
            <a:r>
              <a:rPr lang="en-US" altLang="zh-CN" sz="2000" dirty="0">
                <a:solidFill>
                  <a:schemeClr val="bg1"/>
                </a:solidFill>
              </a:rPr>
              <a:t>hyperlinks</a:t>
            </a:r>
            <a:r>
              <a:rPr lang="zh-CN" altLang="en-US" sz="2000" dirty="0">
                <a:solidFill>
                  <a:schemeClr val="bg1"/>
                </a:solidFill>
              </a:rPr>
              <a:t> </a:t>
            </a:r>
            <a:r>
              <a:rPr lang="en-US" altLang="zh-CN" sz="2000" dirty="0">
                <a:solidFill>
                  <a:schemeClr val="bg1"/>
                </a:solidFill>
              </a:rPr>
              <a:t>for</a:t>
            </a:r>
            <a:r>
              <a:rPr lang="zh-CN" altLang="en-US" sz="2000" dirty="0">
                <a:solidFill>
                  <a:schemeClr val="bg1"/>
                </a:solidFill>
              </a:rPr>
              <a:t> </a:t>
            </a:r>
            <a:r>
              <a:rPr lang="en-US" altLang="zh-CN" sz="2000" dirty="0">
                <a:solidFill>
                  <a:schemeClr val="bg1"/>
                </a:solidFill>
              </a:rPr>
              <a:t>you</a:t>
            </a:r>
            <a:r>
              <a:rPr lang="zh-CN" altLang="en-US" sz="2000" dirty="0">
                <a:solidFill>
                  <a:schemeClr val="bg1"/>
                </a:solidFill>
              </a:rPr>
              <a:t> </a:t>
            </a:r>
            <a:r>
              <a:rPr lang="en-US" altLang="zh-CN" sz="2000" dirty="0">
                <a:solidFill>
                  <a:schemeClr val="bg1"/>
                </a:solidFill>
              </a:rPr>
              <a:t>to</a:t>
            </a:r>
            <a:r>
              <a:rPr lang="zh-CN" altLang="en-US" sz="2000" dirty="0">
                <a:solidFill>
                  <a:schemeClr val="bg1"/>
                </a:solidFill>
              </a:rPr>
              <a:t> </a:t>
            </a:r>
            <a:r>
              <a:rPr lang="en-US" altLang="zh-CN" sz="2000" dirty="0">
                <a:solidFill>
                  <a:schemeClr val="bg1"/>
                </a:solidFill>
              </a:rPr>
              <a:t>jump</a:t>
            </a:r>
            <a:r>
              <a:rPr lang="zh-CN" altLang="en-US" sz="2000" dirty="0">
                <a:solidFill>
                  <a:schemeClr val="bg1"/>
                </a:solidFill>
              </a:rPr>
              <a:t> </a:t>
            </a:r>
            <a:r>
              <a:rPr lang="en-US" altLang="zh-CN" sz="2000" dirty="0">
                <a:solidFill>
                  <a:schemeClr val="bg1"/>
                </a:solidFill>
              </a:rPr>
              <a:t>into</a:t>
            </a:r>
            <a:r>
              <a:rPr lang="zh-CN" altLang="en-US" sz="2000" dirty="0">
                <a:solidFill>
                  <a:schemeClr val="bg1"/>
                </a:solidFill>
              </a:rPr>
              <a:t> </a:t>
            </a:r>
            <a:r>
              <a:rPr lang="en-US" altLang="zh-CN" sz="2000" dirty="0">
                <a:solidFill>
                  <a:schemeClr val="bg1"/>
                </a:solidFill>
              </a:rPr>
              <a:t>specific</a:t>
            </a:r>
            <a:r>
              <a:rPr lang="zh-CN" altLang="en-US" sz="2000" dirty="0">
                <a:solidFill>
                  <a:schemeClr val="bg1"/>
                </a:solidFill>
              </a:rPr>
              <a:t> </a:t>
            </a:r>
            <a:r>
              <a:rPr lang="en-US" altLang="zh-CN" sz="2000" dirty="0">
                <a:solidFill>
                  <a:schemeClr val="bg1"/>
                </a:solidFill>
              </a:rPr>
              <a:t>sections.</a:t>
            </a:r>
            <a:r>
              <a:rPr lang="zh-CN" altLang="en-US" sz="2000" dirty="0">
                <a:solidFill>
                  <a:schemeClr val="bg1"/>
                </a:solidFill>
              </a:rPr>
              <a:t> </a:t>
            </a:r>
            <a:endParaRPr lang="en-US" altLang="zh-CN" sz="2000" dirty="0">
              <a:solidFill>
                <a:schemeClr val="bg1"/>
              </a:solidFill>
            </a:endParaRPr>
          </a:p>
          <a:p>
            <a:pPr>
              <a:lnSpc>
                <a:spcPct val="150000"/>
              </a:lnSpc>
            </a:pPr>
            <a:r>
              <a:rPr lang="en-US" altLang="zh-CN" sz="2000" dirty="0">
                <a:solidFill>
                  <a:schemeClr val="bg1"/>
                </a:solidFill>
              </a:rPr>
              <a:t>(page</a:t>
            </a:r>
            <a:r>
              <a:rPr lang="zh-CN" altLang="en-US" sz="2000" dirty="0">
                <a:solidFill>
                  <a:schemeClr val="bg1"/>
                </a:solidFill>
              </a:rPr>
              <a:t> </a:t>
            </a:r>
            <a:r>
              <a:rPr lang="en-US" altLang="zh-CN" sz="2000" dirty="0">
                <a:solidFill>
                  <a:schemeClr val="bg1"/>
                </a:solidFill>
              </a:rPr>
              <a:t>2)</a:t>
            </a:r>
            <a:r>
              <a:rPr lang="zh-CN" altLang="en-US" sz="2000" dirty="0">
                <a:solidFill>
                  <a:schemeClr val="bg1"/>
                </a:solidFill>
              </a:rPr>
              <a:t> </a:t>
            </a:r>
            <a:r>
              <a:rPr lang="en-US" altLang="zh-CN" sz="2000" dirty="0">
                <a:solidFill>
                  <a:srgbClr val="0500FF"/>
                </a:solidFill>
                <a:hlinkClick r:id="rId3" action="ppaction://hlinksldjump"/>
              </a:rPr>
              <a:t>Week 5: How Databases Work</a:t>
            </a:r>
            <a:endParaRPr lang="en-US" altLang="zh-CN" sz="2000" dirty="0">
              <a:solidFill>
                <a:srgbClr val="0500FF"/>
              </a:solidFill>
            </a:endParaRPr>
          </a:p>
          <a:p>
            <a:pPr>
              <a:lnSpc>
                <a:spcPct val="150000"/>
              </a:lnSpc>
            </a:pPr>
            <a:r>
              <a:rPr lang="en-US" altLang="zh-CN" sz="2000" dirty="0">
                <a:solidFill>
                  <a:schemeClr val="bg1"/>
                </a:solidFill>
              </a:rPr>
              <a:t>(page</a:t>
            </a:r>
            <a:r>
              <a:rPr lang="zh-CN" altLang="en-US" sz="2000" dirty="0">
                <a:solidFill>
                  <a:schemeClr val="bg1"/>
                </a:solidFill>
              </a:rPr>
              <a:t> </a:t>
            </a:r>
            <a:r>
              <a:rPr lang="en-US" altLang="zh-CN" sz="2000" dirty="0">
                <a:solidFill>
                  <a:schemeClr val="bg1"/>
                </a:solidFill>
              </a:rPr>
              <a:t>11)</a:t>
            </a:r>
            <a:r>
              <a:rPr lang="zh-CN" altLang="en-US" sz="2000" dirty="0">
                <a:solidFill>
                  <a:schemeClr val="bg1"/>
                </a:solidFill>
              </a:rPr>
              <a:t> </a:t>
            </a:r>
            <a:r>
              <a:rPr lang="en-US" altLang="zh-CN" sz="2000" dirty="0">
                <a:solidFill>
                  <a:srgbClr val="0500FF"/>
                </a:solidFill>
                <a:hlinkClick r:id="rId4" action="ppaction://hlinksldjump"/>
              </a:rPr>
              <a:t>Week 5: Introduction to Structured Query Language (SQL)</a:t>
            </a:r>
            <a:endParaRPr lang="en-US" altLang="zh-CN" sz="2000" dirty="0">
              <a:solidFill>
                <a:srgbClr val="0500FF"/>
              </a:solidFill>
            </a:endParaRPr>
          </a:p>
        </p:txBody>
      </p:sp>
    </p:spTree>
    <p:extLst>
      <p:ext uri="{BB962C8B-B14F-4D97-AF65-F5344CB8AC3E}">
        <p14:creationId xmlns:p14="http://schemas.microsoft.com/office/powerpoint/2010/main" val="2323405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Shape 373"/>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FFFF00"/>
              </a:buClr>
              <a:buSzPct val="25000"/>
            </a:pPr>
            <a:r>
              <a:rPr lang="en" sz="5733" dirty="0">
                <a:solidFill>
                  <a:srgbClr val="FFD966"/>
                </a:solidFill>
                <a:latin typeface="Arial" charset="0"/>
                <a:ea typeface="Arial" charset="0"/>
                <a:cs typeface="Arial" charset="0"/>
                <a:sym typeface="Cabin"/>
              </a:rPr>
              <a:t>SQL</a:t>
            </a:r>
          </a:p>
        </p:txBody>
      </p:sp>
      <p:sp>
        <p:nvSpPr>
          <p:cNvPr id="375" name="Shape 375"/>
          <p:cNvSpPr txBox="1"/>
          <p:nvPr/>
        </p:nvSpPr>
        <p:spPr>
          <a:xfrm>
            <a:off x="6663397" y="6008288"/>
            <a:ext cx="5084999" cy="466648"/>
          </a:xfrm>
          <a:prstGeom prst="rect">
            <a:avLst/>
          </a:prstGeom>
          <a:noFill/>
          <a:ln>
            <a:noFill/>
          </a:ln>
        </p:spPr>
        <p:txBody>
          <a:bodyPr lIns="0" tIns="0" rIns="0" bIns="0" anchor="ctr" anchorCtr="0">
            <a:noAutofit/>
          </a:bodyPr>
          <a:lstStyle/>
          <a:p>
            <a:pPr algn="ctr">
              <a:buClr>
                <a:schemeClr val="lt1"/>
              </a:buClr>
              <a:buSzPct val="25000"/>
            </a:pPr>
            <a:r>
              <a:rPr lang="en" sz="2667" u="sng" dirty="0">
                <a:solidFill>
                  <a:srgbClr val="FFFF00"/>
                </a:solidFill>
                <a:latin typeface="Arial" charset="0"/>
                <a:ea typeface="Arial" charset="0"/>
                <a:cs typeface="Arial" charset="0"/>
                <a:sym typeface="Cabin"/>
                <a:hlinkClick r:id="rId3"/>
              </a:rPr>
              <a:t>http://en.wikipedia.org/wiki/SQL</a:t>
            </a:r>
          </a:p>
        </p:txBody>
      </p:sp>
      <p:sp>
        <p:nvSpPr>
          <p:cNvPr id="6" name="Shape 249"/>
          <p:cNvSpPr txBox="1">
            <a:spLocks noGrp="1"/>
          </p:cNvSpPr>
          <p:nvPr>
            <p:ph type="body" idx="1"/>
          </p:nvPr>
        </p:nvSpPr>
        <p:spPr>
          <a:xfrm>
            <a:off x="866775" y="1952625"/>
            <a:ext cx="10449000" cy="3837652"/>
          </a:xfrm>
          <a:prstGeom prst="rect">
            <a:avLst/>
          </a:prstGeom>
          <a:noFill/>
          <a:ln>
            <a:noFill/>
          </a:ln>
        </p:spPr>
        <p:txBody>
          <a:bodyPr vert="horz" lIns="28567" tIns="28567" rIns="28567" bIns="28567" rtlCol="0" anchor="ctr" anchorCtr="0">
            <a:noAutofit/>
          </a:bodyPr>
          <a:lstStyle/>
          <a:p>
            <a:pPr marL="0" indent="0">
              <a:lnSpc>
                <a:spcPct val="100000"/>
              </a:lnSpc>
              <a:spcBef>
                <a:spcPts val="0"/>
              </a:spcBef>
              <a:buClr>
                <a:schemeClr val="lt1"/>
              </a:buClr>
              <a:buSzPct val="100000"/>
              <a:buNone/>
            </a:pPr>
            <a:r>
              <a:rPr lang="en" sz="2667" dirty="0">
                <a:solidFill>
                  <a:srgbClr val="FFFF00"/>
                </a:solidFill>
                <a:latin typeface="Arial" charset="0"/>
                <a:ea typeface="Arial" charset="0"/>
                <a:cs typeface="Arial" charset="0"/>
                <a:sym typeface="Cabin"/>
              </a:rPr>
              <a:t>Structured Query Language</a:t>
            </a:r>
            <a:r>
              <a:rPr lang="en" sz="2667" dirty="0">
                <a:solidFill>
                  <a:schemeClr val="lt1"/>
                </a:solidFill>
                <a:latin typeface="Arial" charset="0"/>
                <a:ea typeface="Arial" charset="0"/>
                <a:cs typeface="Arial" charset="0"/>
                <a:sym typeface="Cabin"/>
              </a:rPr>
              <a:t> is the language we use to issue commands to the database</a:t>
            </a:r>
          </a:p>
          <a:p>
            <a:pPr marL="338658" lvl="1" indent="0">
              <a:lnSpc>
                <a:spcPct val="100000"/>
              </a:lnSpc>
              <a:spcBef>
                <a:spcPts val="3333"/>
              </a:spcBef>
              <a:buClr>
                <a:schemeClr val="lt1"/>
              </a:buClr>
              <a:buSzPct val="100000"/>
              <a:buNone/>
            </a:pPr>
            <a:r>
              <a:rPr lang="en-US" sz="2667" dirty="0">
                <a:solidFill>
                  <a:schemeClr val="lt1"/>
                </a:solidFill>
                <a:latin typeface="Arial" charset="0"/>
                <a:ea typeface="Arial" charset="0"/>
                <a:cs typeface="Arial" charset="0"/>
                <a:sym typeface="Cabin"/>
              </a:rPr>
              <a:t>-  </a:t>
            </a:r>
            <a:r>
              <a:rPr lang="en" sz="2667" dirty="0">
                <a:solidFill>
                  <a:schemeClr val="lt1"/>
                </a:solidFill>
                <a:latin typeface="Arial" charset="0"/>
                <a:ea typeface="Arial" charset="0"/>
                <a:cs typeface="Arial" charset="0"/>
                <a:sym typeface="Cabin"/>
              </a:rPr>
              <a:t>Create </a:t>
            </a:r>
            <a:r>
              <a:rPr lang="en-US" sz="2667" dirty="0">
                <a:solidFill>
                  <a:schemeClr val="lt1"/>
                </a:solidFill>
                <a:latin typeface="Arial" charset="0"/>
                <a:ea typeface="Arial" charset="0"/>
                <a:cs typeface="Arial" charset="0"/>
                <a:sym typeface="Cabin"/>
              </a:rPr>
              <a:t>data (</a:t>
            </a:r>
            <a:r>
              <a:rPr lang="en-US" sz="2667" dirty="0" err="1">
                <a:solidFill>
                  <a:schemeClr val="lt1"/>
                </a:solidFill>
                <a:latin typeface="Arial" charset="0"/>
                <a:ea typeface="Arial" charset="0"/>
                <a:cs typeface="Arial" charset="0"/>
                <a:sym typeface="Cabin"/>
              </a:rPr>
              <a:t>a.k.a</a:t>
            </a:r>
            <a:r>
              <a:rPr lang="en-US" sz="2667" dirty="0">
                <a:solidFill>
                  <a:schemeClr val="lt1"/>
                </a:solidFill>
                <a:latin typeface="Arial" charset="0"/>
                <a:ea typeface="Arial" charset="0"/>
                <a:cs typeface="Arial" charset="0"/>
                <a:sym typeface="Cabin"/>
              </a:rPr>
              <a:t> Insert)</a:t>
            </a:r>
            <a:endParaRPr lang="en" sz="2667" dirty="0">
              <a:solidFill>
                <a:schemeClr val="lt1"/>
              </a:solidFill>
              <a:latin typeface="Arial" charset="0"/>
              <a:ea typeface="Arial" charset="0"/>
              <a:cs typeface="Arial" charset="0"/>
              <a:sym typeface="Cabin"/>
            </a:endParaRPr>
          </a:p>
          <a:p>
            <a:pPr marL="338658" lvl="1" indent="0">
              <a:lnSpc>
                <a:spcPct val="100000"/>
              </a:lnSpc>
              <a:spcBef>
                <a:spcPts val="3333"/>
              </a:spcBef>
              <a:buClr>
                <a:schemeClr val="lt1"/>
              </a:buClr>
              <a:buSzPct val="100000"/>
              <a:buNone/>
            </a:pPr>
            <a:r>
              <a:rPr lang="en-US" sz="2667" dirty="0">
                <a:solidFill>
                  <a:schemeClr val="lt1"/>
                </a:solidFill>
                <a:latin typeface="Arial" charset="0"/>
                <a:ea typeface="Arial" charset="0"/>
                <a:cs typeface="Arial" charset="0"/>
                <a:sym typeface="Cabin"/>
              </a:rPr>
              <a:t>-  </a:t>
            </a:r>
            <a:r>
              <a:rPr lang="en" sz="2667" dirty="0">
                <a:solidFill>
                  <a:schemeClr val="lt1"/>
                </a:solidFill>
                <a:latin typeface="Arial" charset="0"/>
                <a:ea typeface="Arial" charset="0"/>
                <a:cs typeface="Arial" charset="0"/>
                <a:sym typeface="Cabin"/>
              </a:rPr>
              <a:t>Retrieve data</a:t>
            </a:r>
          </a:p>
          <a:p>
            <a:pPr marL="338658" lvl="1" indent="0">
              <a:lnSpc>
                <a:spcPct val="100000"/>
              </a:lnSpc>
              <a:spcBef>
                <a:spcPts val="3333"/>
              </a:spcBef>
              <a:buClr>
                <a:schemeClr val="lt1"/>
              </a:buClr>
              <a:buSzPct val="100000"/>
              <a:buNone/>
            </a:pPr>
            <a:r>
              <a:rPr lang="en-US" sz="2667" dirty="0">
                <a:solidFill>
                  <a:schemeClr val="lt1"/>
                </a:solidFill>
                <a:latin typeface="Arial" charset="0"/>
                <a:ea typeface="Arial" charset="0"/>
                <a:cs typeface="Arial" charset="0"/>
                <a:sym typeface="Cabin"/>
              </a:rPr>
              <a:t>-  Update data</a:t>
            </a:r>
            <a:endParaRPr lang="en" sz="2667" dirty="0">
              <a:solidFill>
                <a:schemeClr val="lt1"/>
              </a:solidFill>
              <a:latin typeface="Arial" charset="0"/>
              <a:ea typeface="Arial" charset="0"/>
              <a:cs typeface="Arial" charset="0"/>
              <a:sym typeface="Cabin"/>
            </a:endParaRPr>
          </a:p>
          <a:p>
            <a:pPr marL="338658" lvl="1" indent="0">
              <a:lnSpc>
                <a:spcPct val="100000"/>
              </a:lnSpc>
              <a:spcBef>
                <a:spcPts val="3333"/>
              </a:spcBef>
              <a:spcAft>
                <a:spcPts val="800"/>
              </a:spcAft>
              <a:buClr>
                <a:schemeClr val="lt1"/>
              </a:buClr>
              <a:buSzPct val="100000"/>
              <a:buNone/>
            </a:pPr>
            <a:r>
              <a:rPr lang="en-US" sz="2667" dirty="0">
                <a:solidFill>
                  <a:schemeClr val="lt1"/>
                </a:solidFill>
                <a:latin typeface="Arial" charset="0"/>
                <a:ea typeface="Arial" charset="0"/>
                <a:cs typeface="Arial" charset="0"/>
                <a:sym typeface="Cabin"/>
              </a:rPr>
              <a:t>-  </a:t>
            </a:r>
            <a:r>
              <a:rPr lang="en" sz="2667" dirty="0">
                <a:solidFill>
                  <a:schemeClr val="lt1"/>
                </a:solidFill>
                <a:latin typeface="Arial" charset="0"/>
                <a:ea typeface="Arial" charset="0"/>
                <a:cs typeface="Arial" charset="0"/>
                <a:sym typeface="Cabin"/>
              </a:rPr>
              <a:t>Delete data </a:t>
            </a:r>
          </a:p>
        </p:txBody>
      </p:sp>
    </p:spTree>
    <p:extLst>
      <p:ext uri="{BB962C8B-B14F-4D97-AF65-F5344CB8AC3E}">
        <p14:creationId xmlns:p14="http://schemas.microsoft.com/office/powerpoint/2010/main" val="931295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Lets Make a Database</a:t>
            </a:r>
          </a:p>
        </p:txBody>
      </p:sp>
      <p:sp>
        <p:nvSpPr>
          <p:cNvPr id="4" name="Text Placeholder 3"/>
          <p:cNvSpPr>
            <a:spLocks noGrp="1"/>
          </p:cNvSpPr>
          <p:nvPr>
            <p:ph type="body" idx="1"/>
          </p:nvPr>
        </p:nvSpPr>
        <p:spPr/>
        <p:txBody>
          <a:bodyPr/>
          <a:lstStyle/>
          <a:p>
            <a:r>
              <a:rPr lang="en-US" dirty="0"/>
              <a:t>https://www.dj4e.com/lectures/SQL-01-Basics.txt</a:t>
            </a:r>
          </a:p>
        </p:txBody>
      </p:sp>
    </p:spTree>
    <p:extLst>
      <p:ext uri="{BB962C8B-B14F-4D97-AF65-F5344CB8AC3E}">
        <p14:creationId xmlns:p14="http://schemas.microsoft.com/office/powerpoint/2010/main" val="1726213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a:spLocks noGrp="1"/>
          </p:cNvSpPr>
          <p:nvPr>
            <p:ph type="title"/>
          </p:nvPr>
        </p:nvSpPr>
        <p:spPr>
          <a:xfrm>
            <a:off x="6257924" y="365125"/>
            <a:ext cx="5095875" cy="1325563"/>
          </a:xfrm>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00FF00"/>
              </a:buClr>
              <a:buSzPct val="25000"/>
            </a:pPr>
            <a:r>
              <a:rPr lang="en" sz="4000" dirty="0">
                <a:solidFill>
                  <a:srgbClr val="FFD966"/>
                </a:solidFill>
                <a:latin typeface="Arial" charset="0"/>
                <a:ea typeface="Arial" charset="0"/>
                <a:cs typeface="Arial" charset="0"/>
                <a:sym typeface="Cabin"/>
              </a:rPr>
              <a:t>Start Simple - A Single Table</a:t>
            </a:r>
          </a:p>
        </p:txBody>
      </p:sp>
      <p:sp>
        <p:nvSpPr>
          <p:cNvPr id="357" name="Shape 357"/>
          <p:cNvSpPr txBox="1"/>
          <p:nvPr/>
        </p:nvSpPr>
        <p:spPr>
          <a:xfrm>
            <a:off x="7415212" y="2367678"/>
            <a:ext cx="4397347" cy="2618660"/>
          </a:xfrm>
          <a:prstGeom prst="rect">
            <a:avLst/>
          </a:prstGeom>
          <a:noFill/>
          <a:ln>
            <a:noFill/>
          </a:ln>
        </p:spPr>
        <p:txBody>
          <a:bodyPr lIns="68567" tIns="34267" rIns="68567" bIns="34267" anchor="t" anchorCtr="0">
            <a:noAutofit/>
          </a:bodyPr>
          <a:lstStyle/>
          <a:p>
            <a:pPr>
              <a:buClr>
                <a:srgbClr val="FF8000"/>
              </a:buClr>
              <a:buSzPct val="25000"/>
            </a:pPr>
            <a:r>
              <a:rPr lang="en" sz="2133" b="1" dirty="0">
                <a:solidFill>
                  <a:srgbClr val="FF8000"/>
                </a:solidFill>
                <a:latin typeface="Courier New"/>
                <a:ea typeface="Courier New"/>
                <a:cs typeface="Courier New"/>
                <a:sym typeface="Courier New"/>
              </a:rPr>
              <a:t>CREATE TABLE </a:t>
            </a:r>
            <a:r>
              <a:rPr lang="en" sz="2133" b="1" dirty="0">
                <a:solidFill>
                  <a:srgbClr val="FFFF00"/>
                </a:solidFill>
                <a:latin typeface="Courier New"/>
                <a:ea typeface="Courier New"/>
                <a:cs typeface="Courier New"/>
                <a:sym typeface="Courier New"/>
              </a:rPr>
              <a:t>Users</a:t>
            </a:r>
            <a:r>
              <a:rPr lang="en" sz="2133" b="1" dirty="0">
                <a:solidFill>
                  <a:schemeClr val="lt1"/>
                </a:solidFill>
                <a:latin typeface="Courier New"/>
                <a:ea typeface="Courier New"/>
                <a:cs typeface="Courier New"/>
                <a:sym typeface="Courier New"/>
              </a:rPr>
              <a:t>(</a:t>
            </a:r>
            <a:endParaRPr lang="en-US" sz="2133" b="1" dirty="0">
              <a:solidFill>
                <a:schemeClr val="lt1"/>
              </a:solidFill>
              <a:latin typeface="Courier New"/>
              <a:ea typeface="Courier New"/>
              <a:cs typeface="Courier New"/>
              <a:sym typeface="Courier New"/>
            </a:endParaRPr>
          </a:p>
          <a:p>
            <a:pPr>
              <a:buClr>
                <a:srgbClr val="FF8000"/>
              </a:buClr>
              <a:buSzPct val="25000"/>
            </a:pPr>
            <a:r>
              <a:rPr lang="en-US" sz="2133" b="1" dirty="0">
                <a:solidFill>
                  <a:schemeClr val="lt1"/>
                </a:solidFill>
                <a:latin typeface="Courier New"/>
                <a:ea typeface="Courier New"/>
                <a:cs typeface="Courier New"/>
                <a:sym typeface="Courier New"/>
              </a:rPr>
              <a:t>   id integer </a:t>
            </a:r>
            <a:r>
              <a:rPr lang="en-US" sz="2133" b="1" dirty="0">
                <a:solidFill>
                  <a:srgbClr val="FF8000"/>
                </a:solidFill>
                <a:latin typeface="Courier New"/>
                <a:ea typeface="Courier New"/>
                <a:cs typeface="Courier New"/>
                <a:sym typeface="Courier New"/>
              </a:rPr>
              <a:t>NOT NULL</a:t>
            </a:r>
          </a:p>
          <a:p>
            <a:pPr>
              <a:buClr>
                <a:srgbClr val="FF8000"/>
              </a:buClr>
              <a:buSzPct val="25000"/>
            </a:pPr>
            <a:r>
              <a:rPr lang="en-US" sz="2133" b="1" dirty="0">
                <a:solidFill>
                  <a:srgbClr val="FF8000"/>
                </a:solidFill>
                <a:latin typeface="Courier New"/>
                <a:ea typeface="Courier New"/>
                <a:cs typeface="Courier New"/>
                <a:sym typeface="Courier New"/>
              </a:rPr>
              <a:t>     PRIMARY KEY  </a:t>
            </a:r>
          </a:p>
          <a:p>
            <a:pPr>
              <a:buClr>
                <a:srgbClr val="FF8000"/>
              </a:buClr>
              <a:buSzPct val="25000"/>
            </a:pPr>
            <a:r>
              <a:rPr lang="en-US" sz="2133" b="1" dirty="0">
                <a:solidFill>
                  <a:srgbClr val="FF8000"/>
                </a:solidFill>
                <a:latin typeface="Courier New"/>
                <a:ea typeface="Courier New"/>
                <a:cs typeface="Courier New"/>
                <a:sym typeface="Courier New"/>
              </a:rPr>
              <a:t>     AUTOINCREMENT</a:t>
            </a:r>
            <a:r>
              <a:rPr lang="en-US" sz="2133" b="1" dirty="0">
                <a:solidFill>
                  <a:schemeClr val="lt1"/>
                </a:solidFill>
                <a:latin typeface="Courier New"/>
                <a:ea typeface="Courier New"/>
                <a:cs typeface="Courier New"/>
                <a:sym typeface="Courier New"/>
              </a:rPr>
              <a:t>,</a:t>
            </a:r>
            <a:r>
              <a:rPr lang="en" sz="2133" b="1" dirty="0">
                <a:solidFill>
                  <a:schemeClr val="lt1"/>
                </a:solidFill>
                <a:latin typeface="Courier New"/>
                <a:ea typeface="Courier New"/>
                <a:cs typeface="Courier New"/>
                <a:sym typeface="Courier New"/>
              </a:rPr>
              <a:t> </a:t>
            </a:r>
          </a:p>
          <a:p>
            <a:pPr>
              <a:buClr>
                <a:schemeClr val="lt1"/>
              </a:buClr>
              <a:buSzPct val="25000"/>
            </a:pPr>
            <a:r>
              <a:rPr lang="en" sz="2133" b="1" dirty="0">
                <a:solidFill>
                  <a:schemeClr val="lt1"/>
                </a:solidFill>
                <a:latin typeface="Courier New"/>
                <a:ea typeface="Courier New"/>
                <a:cs typeface="Courier New"/>
                <a:sym typeface="Courier New"/>
              </a:rPr>
              <a:t>  name </a:t>
            </a:r>
            <a:r>
              <a:rPr lang="en" sz="2133" b="1" dirty="0">
                <a:solidFill>
                  <a:srgbClr val="FF8000"/>
                </a:solidFill>
                <a:latin typeface="Courier New"/>
                <a:ea typeface="Courier New"/>
                <a:cs typeface="Courier New"/>
                <a:sym typeface="Courier New"/>
              </a:rPr>
              <a:t>VARCHAR</a:t>
            </a:r>
            <a:r>
              <a:rPr lang="en" sz="2133" b="1" dirty="0">
                <a:solidFill>
                  <a:srgbClr val="FFFFFF"/>
                </a:solidFill>
                <a:latin typeface="Courier New"/>
                <a:ea typeface="Courier New"/>
                <a:cs typeface="Courier New"/>
                <a:sym typeface="Courier New"/>
              </a:rPr>
              <a:t>(128), </a:t>
            </a:r>
          </a:p>
          <a:p>
            <a:pPr>
              <a:buClr>
                <a:srgbClr val="FFFFFF"/>
              </a:buClr>
              <a:buSzPct val="25000"/>
            </a:pPr>
            <a:r>
              <a:rPr lang="en" sz="2133" b="1" dirty="0">
                <a:solidFill>
                  <a:srgbClr val="FFFFFF"/>
                </a:solidFill>
                <a:latin typeface="Courier New"/>
                <a:ea typeface="Courier New"/>
                <a:cs typeface="Courier New"/>
                <a:sym typeface="Courier New"/>
              </a:rPr>
              <a:t>  email </a:t>
            </a:r>
            <a:r>
              <a:rPr lang="en" sz="2133" b="1" dirty="0">
                <a:solidFill>
                  <a:srgbClr val="FF8000"/>
                </a:solidFill>
                <a:latin typeface="Courier New"/>
                <a:ea typeface="Courier New"/>
                <a:cs typeface="Courier New"/>
                <a:sym typeface="Courier New"/>
              </a:rPr>
              <a:t>VARCHAR</a:t>
            </a:r>
            <a:r>
              <a:rPr lang="en" sz="2133" b="1" dirty="0">
                <a:solidFill>
                  <a:srgbClr val="FFFFFF"/>
                </a:solidFill>
                <a:latin typeface="Courier New"/>
                <a:ea typeface="Courier New"/>
                <a:cs typeface="Courier New"/>
                <a:sym typeface="Courier New"/>
              </a:rPr>
              <a:t>(128)</a:t>
            </a:r>
          </a:p>
          <a:p>
            <a:pPr>
              <a:buClr>
                <a:srgbClr val="FFFFFF"/>
              </a:buClr>
              <a:buSzPct val="25000"/>
            </a:pPr>
            <a:r>
              <a:rPr lang="en" sz="2133" b="1" dirty="0">
                <a:solidFill>
                  <a:srgbClr val="FFFFFF"/>
                </a:solidFill>
                <a:latin typeface="Courier New"/>
                <a:ea typeface="Courier New"/>
                <a:cs typeface="Courier New"/>
                <a:sym typeface="Courier New"/>
              </a:rPr>
              <a:t>)</a:t>
            </a:r>
            <a:r>
              <a:rPr lang="en-US" sz="2133" b="1" dirty="0">
                <a:solidFill>
                  <a:srgbClr val="FFFFFF"/>
                </a:solidFill>
                <a:latin typeface="Courier New"/>
                <a:ea typeface="Courier New"/>
                <a:cs typeface="Courier New"/>
                <a:sym typeface="Courier New"/>
              </a:rPr>
              <a:t>;</a:t>
            </a:r>
            <a:endParaRPr lang="en" sz="2133" b="1" dirty="0">
              <a:solidFill>
                <a:srgbClr val="FFFFFF"/>
              </a:solidFill>
              <a:latin typeface="Courier New"/>
              <a:ea typeface="Courier New"/>
              <a:cs typeface="Courier New"/>
              <a:sym typeface="Courier New"/>
            </a:endParaRPr>
          </a:p>
          <a:p>
            <a:pPr>
              <a:buClr>
                <a:srgbClr val="000000"/>
              </a:buClr>
            </a:pPr>
            <a:endParaRPr sz="2133" b="1" dirty="0">
              <a:solidFill>
                <a:srgbClr val="000000"/>
              </a:solidFill>
              <a:latin typeface="Arial"/>
              <a:ea typeface="Arial"/>
              <a:cs typeface="Arial"/>
              <a:sym typeface="Arial"/>
            </a:endParaRPr>
          </a:p>
        </p:txBody>
      </p:sp>
      <p:sp>
        <p:nvSpPr>
          <p:cNvPr id="2" name="TextBox 1"/>
          <p:cNvSpPr txBox="1"/>
          <p:nvPr/>
        </p:nvSpPr>
        <p:spPr>
          <a:xfrm>
            <a:off x="421070" y="782509"/>
            <a:ext cx="5836854" cy="5632311"/>
          </a:xfrm>
          <a:prstGeom prst="rect">
            <a:avLst/>
          </a:prstGeom>
          <a:noFill/>
        </p:spPr>
        <p:txBody>
          <a:bodyPr wrap="none" rtlCol="0">
            <a:spAutoFit/>
          </a:bodyPr>
          <a:lstStyle/>
          <a:p>
            <a:r>
              <a:rPr lang="en-US" b="1" dirty="0">
                <a:solidFill>
                  <a:schemeClr val="tx2"/>
                </a:solidFill>
                <a:latin typeface="Courier" charset="0"/>
                <a:ea typeface="Courier" charset="0"/>
                <a:cs typeface="Courier" charset="0"/>
              </a:rPr>
              <a:t>$ </a:t>
            </a:r>
            <a:r>
              <a:rPr lang="en-US" dirty="0">
                <a:solidFill>
                  <a:srgbClr val="FFFF00"/>
                </a:solidFill>
                <a:latin typeface="Courier" charset="0"/>
                <a:ea typeface="Courier" charset="0"/>
                <a:cs typeface="Courier" charset="0"/>
              </a:rPr>
              <a:t>sqlite3 zip.sqlite3</a:t>
            </a:r>
          </a:p>
          <a:p>
            <a:r>
              <a:rPr lang="it-IT" dirty="0" err="1">
                <a:solidFill>
                  <a:schemeClr val="tx2"/>
                </a:solidFill>
                <a:latin typeface="Courier" charset="0"/>
                <a:ea typeface="Courier" charset="0"/>
                <a:cs typeface="Courier" charset="0"/>
              </a:rPr>
              <a:t>SQLite</a:t>
            </a:r>
            <a:r>
              <a:rPr lang="it-IT" dirty="0">
                <a:solidFill>
                  <a:schemeClr val="tx2"/>
                </a:solidFill>
                <a:latin typeface="Courier" charset="0"/>
                <a:ea typeface="Courier" charset="0"/>
                <a:cs typeface="Courier" charset="0"/>
              </a:rPr>
              <a:t> </a:t>
            </a:r>
            <a:r>
              <a:rPr lang="it-IT" dirty="0" err="1">
                <a:solidFill>
                  <a:schemeClr val="tx2"/>
                </a:solidFill>
                <a:latin typeface="Courier" charset="0"/>
                <a:ea typeface="Courier" charset="0"/>
                <a:cs typeface="Courier" charset="0"/>
              </a:rPr>
              <a:t>version</a:t>
            </a:r>
            <a:r>
              <a:rPr lang="it-IT" dirty="0">
                <a:solidFill>
                  <a:schemeClr val="tx2"/>
                </a:solidFill>
                <a:latin typeface="Courier" charset="0"/>
                <a:ea typeface="Courier" charset="0"/>
                <a:cs typeface="Courier" charset="0"/>
              </a:rPr>
              <a:t> 3.11.0 2016-02-15 17:29:24</a:t>
            </a:r>
          </a:p>
          <a:p>
            <a:r>
              <a:rPr lang="it-IT" dirty="0" err="1">
                <a:solidFill>
                  <a:schemeClr val="tx2"/>
                </a:solidFill>
                <a:latin typeface="Courier" charset="0"/>
                <a:ea typeface="Courier" charset="0"/>
                <a:cs typeface="Courier" charset="0"/>
              </a:rPr>
              <a:t>Enter</a:t>
            </a:r>
            <a:r>
              <a:rPr lang="it-IT" dirty="0">
                <a:solidFill>
                  <a:schemeClr val="tx2"/>
                </a:solidFill>
                <a:latin typeface="Courier" charset="0"/>
                <a:ea typeface="Courier" charset="0"/>
                <a:cs typeface="Courier" charset="0"/>
              </a:rPr>
              <a:t> ".help" for </a:t>
            </a:r>
            <a:r>
              <a:rPr lang="it-IT" dirty="0" err="1">
                <a:solidFill>
                  <a:schemeClr val="tx2"/>
                </a:solidFill>
                <a:latin typeface="Courier" charset="0"/>
                <a:ea typeface="Courier" charset="0"/>
                <a:cs typeface="Courier" charset="0"/>
              </a:rPr>
              <a:t>usage</a:t>
            </a:r>
            <a:r>
              <a:rPr lang="it-IT" dirty="0">
                <a:solidFill>
                  <a:schemeClr val="tx2"/>
                </a:solidFill>
                <a:latin typeface="Courier" charset="0"/>
                <a:ea typeface="Courier" charset="0"/>
                <a:cs typeface="Courier" charset="0"/>
              </a:rPr>
              <a:t> </a:t>
            </a:r>
            <a:r>
              <a:rPr lang="it-IT" dirty="0" err="1">
                <a:solidFill>
                  <a:schemeClr val="tx2"/>
                </a:solidFill>
                <a:latin typeface="Courier" charset="0"/>
                <a:ea typeface="Courier" charset="0"/>
                <a:cs typeface="Courier" charset="0"/>
              </a:rPr>
              <a:t>hints</a:t>
            </a:r>
            <a:r>
              <a:rPr lang="it-IT" dirty="0">
                <a:solidFill>
                  <a:schemeClr val="tx2"/>
                </a:solidFill>
                <a:latin typeface="Courier" charset="0"/>
                <a:ea typeface="Courier" charset="0"/>
                <a:cs typeface="Courier" charset="0"/>
              </a:rPr>
              <a:t>.</a:t>
            </a:r>
          </a:p>
          <a:p>
            <a:r>
              <a:rPr lang="it-IT" dirty="0" err="1">
                <a:solidFill>
                  <a:schemeClr val="tx2"/>
                </a:solidFill>
                <a:latin typeface="Courier" charset="0"/>
                <a:ea typeface="Courier" charset="0"/>
                <a:cs typeface="Courier" charset="0"/>
              </a:rPr>
              <a:t>sqlite</a:t>
            </a:r>
            <a:r>
              <a:rPr lang="it-IT" dirty="0">
                <a:solidFill>
                  <a:schemeClr val="tx2"/>
                </a:solidFill>
                <a:latin typeface="Courier" charset="0"/>
                <a:ea typeface="Courier" charset="0"/>
                <a:cs typeface="Courier" charset="0"/>
              </a:rPr>
              <a:t>&gt; </a:t>
            </a:r>
            <a:r>
              <a:rPr lang="it-IT" dirty="0">
                <a:solidFill>
                  <a:srgbClr val="FFFF00"/>
                </a:solidFill>
                <a:latin typeface="Courier" charset="0"/>
                <a:ea typeface="Courier" charset="0"/>
                <a:cs typeface="Courier" charset="0"/>
              </a:rPr>
              <a:t>.</a:t>
            </a:r>
            <a:r>
              <a:rPr lang="it-IT" dirty="0" err="1">
                <a:solidFill>
                  <a:srgbClr val="FFFF00"/>
                </a:solidFill>
                <a:latin typeface="Courier" charset="0"/>
                <a:ea typeface="Courier" charset="0"/>
                <a:cs typeface="Courier" charset="0"/>
              </a:rPr>
              <a:t>tables</a:t>
            </a:r>
            <a:endParaRPr lang="it-IT" dirty="0">
              <a:solidFill>
                <a:srgbClr val="FFFF00"/>
              </a:solidFill>
              <a:latin typeface="Courier" charset="0"/>
              <a:ea typeface="Courier" charset="0"/>
              <a:cs typeface="Courier" charset="0"/>
            </a:endParaRPr>
          </a:p>
          <a:p>
            <a:r>
              <a:rPr lang="it-IT" dirty="0" err="1">
                <a:solidFill>
                  <a:schemeClr val="tx2"/>
                </a:solidFill>
                <a:latin typeface="Courier" charset="0"/>
                <a:ea typeface="Courier" charset="0"/>
                <a:cs typeface="Courier" charset="0"/>
              </a:rPr>
              <a:t>sqlite</a:t>
            </a:r>
            <a:r>
              <a:rPr lang="it-IT" dirty="0">
                <a:solidFill>
                  <a:schemeClr val="tx2"/>
                </a:solidFill>
                <a:latin typeface="Courier" charset="0"/>
                <a:ea typeface="Courier" charset="0"/>
                <a:cs typeface="Courier" charset="0"/>
              </a:rPr>
              <a:t>&gt; </a:t>
            </a:r>
            <a:r>
              <a:rPr lang="it-IT" dirty="0">
                <a:solidFill>
                  <a:srgbClr val="FFFF00"/>
                </a:solidFill>
                <a:latin typeface="Courier" charset="0"/>
                <a:ea typeface="Courier" charset="0"/>
                <a:cs typeface="Courier" charset="0"/>
              </a:rPr>
              <a:t>CREATE TABLE </a:t>
            </a:r>
            <a:r>
              <a:rPr lang="it-IT" dirty="0" err="1">
                <a:solidFill>
                  <a:srgbClr val="FFFF00"/>
                </a:solidFill>
                <a:latin typeface="Courier" charset="0"/>
                <a:ea typeface="Courier" charset="0"/>
                <a:cs typeface="Courier" charset="0"/>
              </a:rPr>
              <a:t>Users</a:t>
            </a:r>
            <a:r>
              <a:rPr lang="it-IT" dirty="0">
                <a:solidFill>
                  <a:srgbClr val="FFFF00"/>
                </a:solidFill>
                <a:latin typeface="Courier" charset="0"/>
                <a:ea typeface="Courier" charset="0"/>
                <a:cs typeface="Courier" charset="0"/>
              </a:rPr>
              <a:t>( </a:t>
            </a:r>
          </a:p>
          <a:p>
            <a:r>
              <a:rPr lang="mr-IN" dirty="0">
                <a:latin typeface="Courier" charset="0"/>
                <a:ea typeface="Courier" charset="0"/>
                <a:cs typeface="Courier" charset="0"/>
              </a:rPr>
              <a:t> </a:t>
            </a:r>
            <a:r>
              <a:rPr lang="en-US" dirty="0">
                <a:latin typeface="Courier" charset="0"/>
                <a:ea typeface="Courier" charset="0"/>
                <a:cs typeface="Courier" charset="0"/>
              </a:rPr>
              <a:t>  </a:t>
            </a:r>
            <a:r>
              <a:rPr lang="mr-IN" dirty="0">
                <a:latin typeface="Courier" charset="0"/>
                <a:ea typeface="Courier" charset="0"/>
                <a:cs typeface="Courier" charset="0"/>
              </a:rPr>
              <a:t>...&gt; </a:t>
            </a:r>
            <a:r>
              <a:rPr lang="it-IT" dirty="0">
                <a:latin typeface="Courier" charset="0"/>
                <a:ea typeface="Courier" charset="0"/>
                <a:cs typeface="Courier" charset="0"/>
              </a:rPr>
              <a:t>  </a:t>
            </a:r>
            <a:r>
              <a:rPr lang="it-IT" dirty="0">
                <a:solidFill>
                  <a:srgbClr val="FFFF00"/>
                </a:solidFill>
                <a:latin typeface="Courier" charset="0"/>
                <a:ea typeface="Courier" charset="0"/>
                <a:cs typeface="Courier" charset="0"/>
              </a:rPr>
              <a:t>id INTEGER NOT NULL </a:t>
            </a:r>
          </a:p>
          <a:p>
            <a:r>
              <a:rPr lang="it-IT" dirty="0">
                <a:latin typeface="Courier" charset="0"/>
                <a:ea typeface="Courier" charset="0"/>
                <a:cs typeface="Courier" charset="0"/>
              </a:rPr>
              <a:t>   ...</a:t>
            </a:r>
            <a:r>
              <a:rPr lang="en-US" dirty="0">
                <a:latin typeface="Courier" charset="0"/>
                <a:ea typeface="Courier" charset="0"/>
                <a:cs typeface="Courier" charset="0"/>
              </a:rPr>
              <a:t>&gt;       </a:t>
            </a:r>
            <a:r>
              <a:rPr lang="it-IT" dirty="0">
                <a:solidFill>
                  <a:srgbClr val="FFFF00"/>
                </a:solidFill>
                <a:latin typeface="Courier" charset="0"/>
                <a:ea typeface="Courier" charset="0"/>
                <a:cs typeface="Courier" charset="0"/>
              </a:rPr>
              <a:t>PRIMARY KEY AUTOINCREMENT,</a:t>
            </a:r>
          </a:p>
          <a:p>
            <a:r>
              <a:rPr lang="mr-IN" dirty="0">
                <a:latin typeface="Courier" charset="0"/>
                <a:ea typeface="Courier" charset="0"/>
                <a:cs typeface="Courier" charset="0"/>
              </a:rPr>
              <a:t>   ...&gt;   </a:t>
            </a:r>
            <a:r>
              <a:rPr lang="mr-IN" dirty="0" err="1">
                <a:solidFill>
                  <a:srgbClr val="FFFF00"/>
                </a:solidFill>
                <a:latin typeface="Courier" charset="0"/>
                <a:ea typeface="Courier" charset="0"/>
                <a:cs typeface="Courier" charset="0"/>
              </a:rPr>
              <a:t>name</a:t>
            </a:r>
            <a:r>
              <a:rPr lang="mr-IN" dirty="0">
                <a:solidFill>
                  <a:srgbClr val="FFFF00"/>
                </a:solidFill>
                <a:latin typeface="Courier" charset="0"/>
                <a:ea typeface="Courier" charset="0"/>
                <a:cs typeface="Courier" charset="0"/>
              </a:rPr>
              <a:t> VARCHAR(128), </a:t>
            </a:r>
          </a:p>
          <a:p>
            <a:r>
              <a:rPr lang="mr-IN" dirty="0">
                <a:latin typeface="Courier" charset="0"/>
                <a:ea typeface="Courier" charset="0"/>
                <a:cs typeface="Courier" charset="0"/>
              </a:rPr>
              <a:t>   ...&gt;   </a:t>
            </a:r>
            <a:r>
              <a:rPr lang="mr-IN" dirty="0" err="1">
                <a:solidFill>
                  <a:srgbClr val="FFFF00"/>
                </a:solidFill>
                <a:latin typeface="Courier" charset="0"/>
                <a:ea typeface="Courier" charset="0"/>
                <a:cs typeface="Courier" charset="0"/>
              </a:rPr>
              <a:t>email</a:t>
            </a:r>
            <a:r>
              <a:rPr lang="mr-IN" dirty="0">
                <a:solidFill>
                  <a:srgbClr val="FFFF00"/>
                </a:solidFill>
                <a:latin typeface="Courier" charset="0"/>
                <a:ea typeface="Courier" charset="0"/>
                <a:cs typeface="Courier" charset="0"/>
              </a:rPr>
              <a:t> VARCHAR(128)</a:t>
            </a:r>
          </a:p>
          <a:p>
            <a:r>
              <a:rPr lang="mr-IN" dirty="0">
                <a:latin typeface="Courier" charset="0"/>
                <a:ea typeface="Courier" charset="0"/>
                <a:cs typeface="Courier" charset="0"/>
              </a:rPr>
              <a:t>   ...&gt; </a:t>
            </a:r>
            <a:r>
              <a:rPr lang="mr-IN" dirty="0">
                <a:solidFill>
                  <a:srgbClr val="FFFF00"/>
                </a:solidFill>
                <a:latin typeface="Courier" charset="0"/>
                <a:ea typeface="Courier" charset="0"/>
                <a:cs typeface="Courier" charset="0"/>
              </a:rPr>
              <a:t>)</a:t>
            </a:r>
            <a:r>
              <a:rPr lang="en-US" dirty="0">
                <a:solidFill>
                  <a:srgbClr val="FFFF00"/>
                </a:solidFill>
                <a:latin typeface="Courier" charset="0"/>
                <a:ea typeface="Courier" charset="0"/>
                <a:cs typeface="Courier" charset="0"/>
              </a:rPr>
              <a:t> ;</a:t>
            </a:r>
            <a:endParaRPr lang="mr-IN" dirty="0">
              <a:solidFill>
                <a:srgbClr val="FFFF00"/>
              </a:solidFill>
              <a:latin typeface="Courier" charset="0"/>
              <a:ea typeface="Courier" charset="0"/>
              <a:cs typeface="Courier" charset="0"/>
            </a:endParaRPr>
          </a:p>
          <a:p>
            <a:r>
              <a:rPr lang="en-US" dirty="0" err="1">
                <a:solidFill>
                  <a:schemeClr val="tx2"/>
                </a:solidFill>
                <a:latin typeface="Courier" charset="0"/>
                <a:ea typeface="Courier" charset="0"/>
                <a:cs typeface="Courier" charset="0"/>
              </a:rPr>
              <a:t>sqlite</a:t>
            </a:r>
            <a:r>
              <a:rPr lang="en-US" dirty="0">
                <a:solidFill>
                  <a:schemeClr val="tx2"/>
                </a:solidFill>
                <a:latin typeface="Courier" charset="0"/>
                <a:ea typeface="Courier" charset="0"/>
                <a:cs typeface="Courier" charset="0"/>
              </a:rPr>
              <a:t>&gt; </a:t>
            </a:r>
            <a:r>
              <a:rPr lang="en-US" dirty="0">
                <a:solidFill>
                  <a:srgbClr val="FFFF00"/>
                </a:solidFill>
                <a:latin typeface="Courier" charset="0"/>
                <a:ea typeface="Courier" charset="0"/>
                <a:cs typeface="Courier" charset="0"/>
              </a:rPr>
              <a:t>.tables</a:t>
            </a:r>
          </a:p>
          <a:p>
            <a:r>
              <a:rPr lang="en-US" dirty="0">
                <a:solidFill>
                  <a:schemeClr val="tx2"/>
                </a:solidFill>
                <a:latin typeface="Courier" charset="0"/>
                <a:ea typeface="Courier" charset="0"/>
                <a:cs typeface="Courier" charset="0"/>
              </a:rPr>
              <a:t>Users</a:t>
            </a:r>
          </a:p>
          <a:p>
            <a:r>
              <a:rPr lang="en-US" dirty="0" err="1">
                <a:solidFill>
                  <a:schemeClr val="tx2"/>
                </a:solidFill>
                <a:latin typeface="Courier" charset="0"/>
                <a:ea typeface="Courier" charset="0"/>
                <a:cs typeface="Courier" charset="0"/>
              </a:rPr>
              <a:t>sqlite</a:t>
            </a:r>
            <a:r>
              <a:rPr lang="en-US" dirty="0">
                <a:solidFill>
                  <a:schemeClr val="tx2"/>
                </a:solidFill>
                <a:latin typeface="Courier" charset="0"/>
                <a:ea typeface="Courier" charset="0"/>
                <a:cs typeface="Courier" charset="0"/>
              </a:rPr>
              <a:t>&gt; </a:t>
            </a:r>
            <a:r>
              <a:rPr lang="en-US" dirty="0">
                <a:solidFill>
                  <a:srgbClr val="FFFF00"/>
                </a:solidFill>
                <a:latin typeface="Courier" charset="0"/>
                <a:ea typeface="Courier" charset="0"/>
                <a:cs typeface="Courier" charset="0"/>
              </a:rPr>
              <a:t>.schema Users</a:t>
            </a:r>
          </a:p>
          <a:p>
            <a:r>
              <a:rPr lang="en-US" dirty="0">
                <a:solidFill>
                  <a:schemeClr val="tx2"/>
                </a:solidFill>
                <a:latin typeface="Courier" charset="0"/>
                <a:ea typeface="Courier" charset="0"/>
                <a:cs typeface="Courier" charset="0"/>
              </a:rPr>
              <a:t>CREATE TABLE Users(</a:t>
            </a:r>
          </a:p>
          <a:p>
            <a:r>
              <a:rPr lang="it-IT" dirty="0">
                <a:solidFill>
                  <a:schemeClr val="tx2"/>
                </a:solidFill>
                <a:latin typeface="Courier" charset="0"/>
                <a:ea typeface="Courier" charset="0"/>
                <a:cs typeface="Courier" charset="0"/>
              </a:rPr>
              <a:t>  id INTEGER NOT NULL </a:t>
            </a:r>
          </a:p>
          <a:p>
            <a:r>
              <a:rPr lang="it-IT" dirty="0">
                <a:solidFill>
                  <a:schemeClr val="tx2"/>
                </a:solidFill>
                <a:latin typeface="Courier" charset="0"/>
                <a:ea typeface="Courier" charset="0"/>
                <a:cs typeface="Courier" charset="0"/>
              </a:rPr>
              <a:t>      PRIMARY KEY AUTOINCREMENT,</a:t>
            </a:r>
            <a:endParaRPr lang="en-US" dirty="0">
              <a:solidFill>
                <a:schemeClr val="tx2"/>
              </a:solidFill>
              <a:latin typeface="Courier" charset="0"/>
              <a:ea typeface="Courier" charset="0"/>
              <a:cs typeface="Courier" charset="0"/>
            </a:endParaRPr>
          </a:p>
          <a:p>
            <a:r>
              <a:rPr lang="mr-IN" dirty="0">
                <a:solidFill>
                  <a:schemeClr val="tx2"/>
                </a:solidFill>
                <a:latin typeface="Courier" charset="0"/>
                <a:ea typeface="Courier" charset="0"/>
                <a:cs typeface="Courier" charset="0"/>
              </a:rPr>
              <a:t>  </a:t>
            </a:r>
            <a:r>
              <a:rPr lang="mr-IN" dirty="0" err="1">
                <a:solidFill>
                  <a:schemeClr val="tx2"/>
                </a:solidFill>
                <a:latin typeface="Courier" charset="0"/>
                <a:ea typeface="Courier" charset="0"/>
                <a:cs typeface="Courier" charset="0"/>
              </a:rPr>
              <a:t>name</a:t>
            </a:r>
            <a:r>
              <a:rPr lang="mr-IN" dirty="0">
                <a:solidFill>
                  <a:schemeClr val="tx2"/>
                </a:solidFill>
                <a:latin typeface="Courier" charset="0"/>
                <a:ea typeface="Courier" charset="0"/>
                <a:cs typeface="Courier" charset="0"/>
              </a:rPr>
              <a:t> VARCHAR(128), </a:t>
            </a:r>
          </a:p>
          <a:p>
            <a:r>
              <a:rPr lang="en-US" dirty="0">
                <a:solidFill>
                  <a:schemeClr val="tx2"/>
                </a:solidFill>
                <a:latin typeface="Courier" charset="0"/>
                <a:ea typeface="Courier" charset="0"/>
                <a:cs typeface="Courier" charset="0"/>
              </a:rPr>
              <a:t>  email VARCHAR(128)</a:t>
            </a:r>
          </a:p>
          <a:p>
            <a:r>
              <a:rPr lang="mr-IN" dirty="0">
                <a:solidFill>
                  <a:schemeClr val="tx2"/>
                </a:solidFill>
                <a:latin typeface="Courier" charset="0"/>
                <a:ea typeface="Courier" charset="0"/>
                <a:cs typeface="Courier" charset="0"/>
              </a:rPr>
              <a:t>);</a:t>
            </a:r>
          </a:p>
          <a:p>
            <a:r>
              <a:rPr lang="en-US" dirty="0" err="1">
                <a:solidFill>
                  <a:schemeClr val="tx2"/>
                </a:solidFill>
                <a:latin typeface="Courier" charset="0"/>
                <a:ea typeface="Courier" charset="0"/>
                <a:cs typeface="Courier" charset="0"/>
              </a:rPr>
              <a:t>sqlite</a:t>
            </a:r>
            <a:r>
              <a:rPr lang="en-US" dirty="0">
                <a:solidFill>
                  <a:schemeClr val="tx2"/>
                </a:solidFill>
                <a:latin typeface="Courier" charset="0"/>
                <a:ea typeface="Courier" charset="0"/>
                <a:cs typeface="Courier" charset="0"/>
              </a:rPr>
              <a:t>&gt; </a:t>
            </a:r>
          </a:p>
        </p:txBody>
      </p:sp>
      <p:sp>
        <p:nvSpPr>
          <p:cNvPr id="3" name="Rectangle 2"/>
          <p:cNvSpPr/>
          <p:nvPr/>
        </p:nvSpPr>
        <p:spPr>
          <a:xfrm>
            <a:off x="6962898" y="6045488"/>
            <a:ext cx="4849661" cy="369332"/>
          </a:xfrm>
          <a:prstGeom prst="rect">
            <a:avLst/>
          </a:prstGeom>
        </p:spPr>
        <p:txBody>
          <a:bodyPr wrap="none">
            <a:spAutoFit/>
          </a:bodyPr>
          <a:lstStyle/>
          <a:p>
            <a:r>
              <a:rPr lang="en-US"/>
              <a:t>https://www.dj4e.com/lectures/SQL-01-Basics.txt</a:t>
            </a:r>
            <a:endParaRPr lang="en-US" dirty="0"/>
          </a:p>
        </p:txBody>
      </p:sp>
    </p:spTree>
    <p:extLst>
      <p:ext uri="{BB962C8B-B14F-4D97-AF65-F5344CB8AC3E}">
        <p14:creationId xmlns:p14="http://schemas.microsoft.com/office/powerpoint/2010/main" val="300265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Shape 380"/>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FF7F00"/>
              </a:buClr>
              <a:buSzPct val="25000"/>
            </a:pPr>
            <a:r>
              <a:rPr lang="en" sz="5733" dirty="0">
                <a:solidFill>
                  <a:srgbClr val="FFD966"/>
                </a:solidFill>
                <a:latin typeface="Arial" charset="0"/>
                <a:ea typeface="Arial" charset="0"/>
                <a:cs typeface="Arial" charset="0"/>
                <a:sym typeface="Cabin"/>
              </a:rPr>
              <a:t>SQL:</a:t>
            </a:r>
            <a:r>
              <a:rPr lang="en" sz="5733" dirty="0">
                <a:solidFill>
                  <a:srgbClr val="FF7F00"/>
                </a:solidFill>
                <a:latin typeface="Arial" charset="0"/>
                <a:ea typeface="Arial" charset="0"/>
                <a:cs typeface="Arial" charset="0"/>
                <a:sym typeface="Cabin"/>
              </a:rPr>
              <a:t> Insert</a:t>
            </a:r>
          </a:p>
        </p:txBody>
      </p:sp>
      <p:sp>
        <p:nvSpPr>
          <p:cNvPr id="381" name="Shape 381"/>
          <p:cNvSpPr txBox="1">
            <a:spLocks noGrp="1"/>
          </p:cNvSpPr>
          <p:nvPr>
            <p:ph type="body" idx="1"/>
          </p:nvPr>
        </p:nvSpPr>
        <p:spPr>
          <a:xfrm>
            <a:off x="866775" y="1952625"/>
            <a:ext cx="10449000" cy="1055899"/>
          </a:xfrm>
          <a:prstGeom prst="rect">
            <a:avLst/>
          </a:prstGeom>
          <a:noFill/>
          <a:ln>
            <a:noFill/>
          </a:ln>
        </p:spPr>
        <p:txBody>
          <a:bodyPr vert="horz" lIns="28567" tIns="28567" rIns="28567" bIns="28567" rtlCol="0" anchor="t" anchorCtr="0">
            <a:noAutofit/>
          </a:bodyPr>
          <a:lstStyle/>
          <a:p>
            <a:pPr marL="160863" indent="0">
              <a:lnSpc>
                <a:spcPct val="100000"/>
              </a:lnSpc>
              <a:spcBef>
                <a:spcPts val="0"/>
              </a:spcBef>
              <a:buClr>
                <a:schemeClr val="lt1"/>
              </a:buClr>
              <a:buSzPct val="175000"/>
              <a:buNone/>
            </a:pPr>
            <a:r>
              <a:rPr lang="en" sz="2667" dirty="0">
                <a:solidFill>
                  <a:schemeClr val="lt1"/>
                </a:solidFill>
                <a:latin typeface="Arial" charset="0"/>
                <a:ea typeface="Arial" charset="0"/>
                <a:cs typeface="Arial" charset="0"/>
                <a:sym typeface="Cabin"/>
              </a:rPr>
              <a:t>The Insert statement inserts a row into a table</a:t>
            </a:r>
          </a:p>
        </p:txBody>
      </p:sp>
      <p:sp>
        <p:nvSpPr>
          <p:cNvPr id="382" name="Shape 382"/>
          <p:cNvSpPr txBox="1"/>
          <p:nvPr/>
        </p:nvSpPr>
        <p:spPr>
          <a:xfrm>
            <a:off x="283368" y="4662487"/>
            <a:ext cx="11799224" cy="552373"/>
          </a:xfrm>
          <a:prstGeom prst="rect">
            <a:avLst/>
          </a:prstGeom>
          <a:noFill/>
          <a:ln>
            <a:noFill/>
          </a:ln>
        </p:spPr>
        <p:txBody>
          <a:bodyPr lIns="0" tIns="0" rIns="0" bIns="0" anchor="ctr" anchorCtr="0">
            <a:noAutofit/>
          </a:bodyPr>
          <a:lstStyle/>
          <a:p>
            <a:pPr algn="ctr">
              <a:buClr>
                <a:srgbClr val="FF7F00"/>
              </a:buClr>
              <a:buSzPct val="25000"/>
            </a:pPr>
            <a:r>
              <a:rPr lang="en" sz="2667" dirty="0">
                <a:solidFill>
                  <a:srgbClr val="FF7F00"/>
                </a:solidFill>
                <a:latin typeface="Arial" charset="0"/>
                <a:ea typeface="Arial" charset="0"/>
                <a:cs typeface="Arial" charset="0"/>
                <a:sym typeface="Cabin"/>
              </a:rPr>
              <a:t>INSERT INTO </a:t>
            </a:r>
            <a:r>
              <a:rPr lang="en" sz="2667" dirty="0">
                <a:solidFill>
                  <a:srgbClr val="FFFF00"/>
                </a:solidFill>
                <a:latin typeface="Arial" charset="0"/>
                <a:ea typeface="Arial" charset="0"/>
                <a:cs typeface="Arial" charset="0"/>
                <a:sym typeface="Cabin"/>
              </a:rPr>
              <a:t>Users</a:t>
            </a:r>
            <a:r>
              <a:rPr lang="en" sz="2667" dirty="0">
                <a:solidFill>
                  <a:srgbClr val="00FF00"/>
                </a:solidFill>
                <a:latin typeface="Arial" charset="0"/>
                <a:ea typeface="Arial" charset="0"/>
                <a:cs typeface="Arial" charset="0"/>
                <a:sym typeface="Cabin"/>
              </a:rPr>
              <a:t> (name, email) </a:t>
            </a:r>
            <a:r>
              <a:rPr lang="en" sz="2667" dirty="0">
                <a:solidFill>
                  <a:srgbClr val="FF7F00"/>
                </a:solidFill>
                <a:latin typeface="Arial" charset="0"/>
                <a:ea typeface="Arial" charset="0"/>
                <a:cs typeface="Arial" charset="0"/>
                <a:sym typeface="Cabin"/>
              </a:rPr>
              <a:t>VALUES</a:t>
            </a:r>
            <a:r>
              <a:rPr lang="en" sz="2667" dirty="0">
                <a:solidFill>
                  <a:srgbClr val="00FF00"/>
                </a:solidFill>
                <a:latin typeface="Arial" charset="0"/>
                <a:ea typeface="Arial" charset="0"/>
                <a:cs typeface="Arial" charset="0"/>
                <a:sym typeface="Cabin"/>
              </a:rPr>
              <a:t> ('Kristin', '</a:t>
            </a:r>
            <a:r>
              <a:rPr lang="en" sz="2667" dirty="0" err="1">
                <a:solidFill>
                  <a:srgbClr val="00FF00"/>
                </a:solidFill>
                <a:latin typeface="Arial" charset="0"/>
                <a:ea typeface="Arial" charset="0"/>
                <a:cs typeface="Arial" charset="0"/>
                <a:sym typeface="Cabin"/>
              </a:rPr>
              <a:t>kf@umich.edu</a:t>
            </a:r>
            <a:r>
              <a:rPr lang="en" sz="2667" dirty="0">
                <a:solidFill>
                  <a:srgbClr val="00FF00"/>
                </a:solidFill>
                <a:latin typeface="Arial" charset="0"/>
                <a:ea typeface="Arial" charset="0"/>
                <a:cs typeface="Arial" charset="0"/>
                <a:sym typeface="Cabin"/>
              </a:rPr>
              <a:t>')</a:t>
            </a:r>
          </a:p>
        </p:txBody>
      </p:sp>
    </p:spTree>
    <p:extLst>
      <p:ext uri="{BB962C8B-B14F-4D97-AF65-F5344CB8AC3E}">
        <p14:creationId xmlns:p14="http://schemas.microsoft.com/office/powerpoint/2010/main" val="35458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FF7F00"/>
              </a:buClr>
              <a:buSzPct val="25000"/>
            </a:pPr>
            <a:r>
              <a:rPr lang="en" sz="5733" dirty="0">
                <a:solidFill>
                  <a:srgbClr val="FFD966"/>
                </a:solidFill>
                <a:latin typeface="Arial" charset="0"/>
                <a:ea typeface="Arial" charset="0"/>
                <a:cs typeface="Arial" charset="0"/>
                <a:sym typeface="Cabin"/>
              </a:rPr>
              <a:t>SQL:</a:t>
            </a:r>
            <a:r>
              <a:rPr lang="en" sz="5733" dirty="0">
                <a:solidFill>
                  <a:srgbClr val="FF7F00"/>
                </a:solidFill>
                <a:latin typeface="Arial" charset="0"/>
                <a:ea typeface="Arial" charset="0"/>
                <a:cs typeface="Arial" charset="0"/>
                <a:sym typeface="Cabin"/>
              </a:rPr>
              <a:t> Delete</a:t>
            </a:r>
          </a:p>
        </p:txBody>
      </p:sp>
      <p:sp>
        <p:nvSpPr>
          <p:cNvPr id="400" name="Shape 400"/>
          <p:cNvSpPr txBox="1">
            <a:spLocks noGrp="1"/>
          </p:cNvSpPr>
          <p:nvPr>
            <p:ph type="body" idx="1"/>
          </p:nvPr>
        </p:nvSpPr>
        <p:spPr>
          <a:xfrm>
            <a:off x="866775" y="1952625"/>
            <a:ext cx="10449000" cy="1161728"/>
          </a:xfrm>
          <a:prstGeom prst="rect">
            <a:avLst/>
          </a:prstGeom>
          <a:noFill/>
          <a:ln>
            <a:noFill/>
          </a:ln>
        </p:spPr>
        <p:txBody>
          <a:bodyPr vert="horz" lIns="28567" tIns="28567" rIns="28567" bIns="28567" rtlCol="0" anchor="t" anchorCtr="0">
            <a:noAutofit/>
          </a:bodyPr>
          <a:lstStyle/>
          <a:p>
            <a:pPr marL="160863" indent="0">
              <a:lnSpc>
                <a:spcPct val="100000"/>
              </a:lnSpc>
              <a:spcBef>
                <a:spcPts val="0"/>
              </a:spcBef>
              <a:buClr>
                <a:schemeClr val="lt1"/>
              </a:buClr>
              <a:buSzPct val="175000"/>
              <a:buNone/>
            </a:pPr>
            <a:r>
              <a:rPr lang="en" sz="2667" dirty="0">
                <a:solidFill>
                  <a:schemeClr val="lt1"/>
                </a:solidFill>
                <a:latin typeface="Arial" charset="0"/>
                <a:ea typeface="Arial" charset="0"/>
                <a:cs typeface="Arial" charset="0"/>
                <a:sym typeface="Cabin"/>
              </a:rPr>
              <a:t>Deletes a row in a table based on selection criteria</a:t>
            </a:r>
          </a:p>
        </p:txBody>
      </p:sp>
      <p:sp>
        <p:nvSpPr>
          <p:cNvPr id="401" name="Shape 401"/>
          <p:cNvSpPr txBox="1"/>
          <p:nvPr/>
        </p:nvSpPr>
        <p:spPr>
          <a:xfrm>
            <a:off x="453787" y="4829175"/>
            <a:ext cx="11434275" cy="580948"/>
          </a:xfrm>
          <a:prstGeom prst="rect">
            <a:avLst/>
          </a:prstGeom>
          <a:noFill/>
          <a:ln>
            <a:noFill/>
          </a:ln>
        </p:spPr>
        <p:txBody>
          <a:bodyPr lIns="0" tIns="0" rIns="0" bIns="0" anchor="ctr" anchorCtr="0">
            <a:noAutofit/>
          </a:bodyPr>
          <a:lstStyle/>
          <a:p>
            <a:pPr algn="ctr">
              <a:buClr>
                <a:srgbClr val="FF7F00"/>
              </a:buClr>
              <a:buSzPct val="25000"/>
            </a:pPr>
            <a:r>
              <a:rPr lang="en" sz="3467" dirty="0">
                <a:solidFill>
                  <a:srgbClr val="FF7F00"/>
                </a:solidFill>
                <a:latin typeface="Arial" charset="0"/>
                <a:ea typeface="Arial" charset="0"/>
                <a:cs typeface="Arial" charset="0"/>
                <a:sym typeface="Cabin"/>
              </a:rPr>
              <a:t>DELETE FROM</a:t>
            </a:r>
            <a:r>
              <a:rPr lang="en" sz="3467" dirty="0">
                <a:solidFill>
                  <a:srgbClr val="FFFF00"/>
                </a:solidFill>
                <a:latin typeface="Arial" charset="0"/>
                <a:ea typeface="Arial" charset="0"/>
                <a:cs typeface="Arial" charset="0"/>
                <a:sym typeface="Cabin"/>
              </a:rPr>
              <a:t> Users </a:t>
            </a:r>
            <a:r>
              <a:rPr lang="en" sz="3467" dirty="0">
                <a:solidFill>
                  <a:srgbClr val="FF7F00"/>
                </a:solidFill>
                <a:latin typeface="Arial" charset="0"/>
                <a:ea typeface="Arial" charset="0"/>
                <a:cs typeface="Arial" charset="0"/>
                <a:sym typeface="Cabin"/>
              </a:rPr>
              <a:t>WHERE</a:t>
            </a:r>
            <a:r>
              <a:rPr lang="en" sz="3467" dirty="0">
                <a:solidFill>
                  <a:srgbClr val="FFFF00"/>
                </a:solidFill>
                <a:latin typeface="Arial" charset="0"/>
                <a:ea typeface="Arial" charset="0"/>
                <a:cs typeface="Arial" charset="0"/>
                <a:sym typeface="Cabin"/>
              </a:rPr>
              <a:t> email='</a:t>
            </a:r>
            <a:r>
              <a:rPr lang="en" sz="3467" dirty="0" err="1">
                <a:solidFill>
                  <a:srgbClr val="FFFF00"/>
                </a:solidFill>
                <a:latin typeface="Arial" charset="0"/>
                <a:ea typeface="Arial" charset="0"/>
                <a:cs typeface="Arial" charset="0"/>
                <a:sym typeface="Cabin"/>
              </a:rPr>
              <a:t>ted@umich.edu</a:t>
            </a:r>
            <a:r>
              <a:rPr lang="en" sz="3467" dirty="0">
                <a:solidFill>
                  <a:srgbClr val="FFFF00"/>
                </a:solidFill>
                <a:latin typeface="Arial" charset="0"/>
                <a:ea typeface="Arial" charset="0"/>
                <a:cs typeface="Arial" charset="0"/>
                <a:sym typeface="Cabin"/>
              </a:rPr>
              <a:t>'</a:t>
            </a:r>
          </a:p>
        </p:txBody>
      </p:sp>
    </p:spTree>
    <p:extLst>
      <p:ext uri="{BB962C8B-B14F-4D97-AF65-F5344CB8AC3E}">
        <p14:creationId xmlns:p14="http://schemas.microsoft.com/office/powerpoint/2010/main" val="1677849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Shape 418"/>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FF7F00"/>
              </a:buClr>
              <a:buSzPct val="25000"/>
            </a:pPr>
            <a:r>
              <a:rPr lang="en" sz="5733" dirty="0">
                <a:solidFill>
                  <a:srgbClr val="FFD966"/>
                </a:solidFill>
                <a:latin typeface="Arial" charset="0"/>
                <a:ea typeface="Arial" charset="0"/>
                <a:cs typeface="Arial" charset="0"/>
                <a:sym typeface="Cabin"/>
              </a:rPr>
              <a:t>SQL:</a:t>
            </a:r>
            <a:r>
              <a:rPr lang="en" sz="5733" dirty="0">
                <a:solidFill>
                  <a:srgbClr val="FF7F00"/>
                </a:solidFill>
                <a:latin typeface="Arial" charset="0"/>
                <a:ea typeface="Arial" charset="0"/>
                <a:cs typeface="Arial" charset="0"/>
                <a:sym typeface="Cabin"/>
              </a:rPr>
              <a:t> Update</a:t>
            </a:r>
          </a:p>
        </p:txBody>
      </p:sp>
      <p:sp>
        <p:nvSpPr>
          <p:cNvPr id="419" name="Shape 419"/>
          <p:cNvSpPr txBox="1">
            <a:spLocks noGrp="1"/>
          </p:cNvSpPr>
          <p:nvPr>
            <p:ph type="body" idx="1"/>
          </p:nvPr>
        </p:nvSpPr>
        <p:spPr>
          <a:xfrm>
            <a:off x="866775" y="1952626"/>
            <a:ext cx="10449000" cy="1116373"/>
          </a:xfrm>
          <a:prstGeom prst="rect">
            <a:avLst/>
          </a:prstGeom>
          <a:noFill/>
          <a:ln>
            <a:noFill/>
          </a:ln>
        </p:spPr>
        <p:txBody>
          <a:bodyPr vert="horz" lIns="28567" tIns="28567" rIns="28567" bIns="28567" rtlCol="0" anchor="t" anchorCtr="0">
            <a:noAutofit/>
          </a:bodyPr>
          <a:lstStyle/>
          <a:p>
            <a:pPr marL="160863" indent="0">
              <a:lnSpc>
                <a:spcPct val="100000"/>
              </a:lnSpc>
              <a:spcBef>
                <a:spcPts val="0"/>
              </a:spcBef>
              <a:buClr>
                <a:schemeClr val="lt1"/>
              </a:buClr>
              <a:buSzPct val="175000"/>
              <a:buNone/>
            </a:pPr>
            <a:r>
              <a:rPr lang="en" sz="2667" dirty="0">
                <a:solidFill>
                  <a:schemeClr val="lt1"/>
                </a:solidFill>
                <a:latin typeface="Arial" charset="0"/>
                <a:ea typeface="Arial" charset="0"/>
                <a:cs typeface="Arial" charset="0"/>
                <a:sym typeface="Cabin"/>
              </a:rPr>
              <a:t>Allows the updating of a field with a where clause</a:t>
            </a:r>
          </a:p>
        </p:txBody>
      </p:sp>
      <p:sp>
        <p:nvSpPr>
          <p:cNvPr id="420" name="Shape 420"/>
          <p:cNvSpPr txBox="1"/>
          <p:nvPr/>
        </p:nvSpPr>
        <p:spPr>
          <a:xfrm>
            <a:off x="163724" y="4205652"/>
            <a:ext cx="11805299" cy="1172307"/>
          </a:xfrm>
          <a:prstGeom prst="rect">
            <a:avLst/>
          </a:prstGeom>
          <a:noFill/>
          <a:ln>
            <a:noFill/>
          </a:ln>
        </p:spPr>
        <p:txBody>
          <a:bodyPr lIns="0" tIns="0" rIns="0" bIns="0" anchor="ctr" anchorCtr="0">
            <a:noAutofit/>
          </a:bodyPr>
          <a:lstStyle/>
          <a:p>
            <a:pPr algn="ctr">
              <a:buClr>
                <a:srgbClr val="FF7F00"/>
              </a:buClr>
              <a:buSzPct val="25000"/>
            </a:pPr>
            <a:r>
              <a:rPr lang="en" sz="2800" dirty="0">
                <a:solidFill>
                  <a:srgbClr val="FF7F00"/>
                </a:solidFill>
                <a:latin typeface="Arial" charset="0"/>
                <a:ea typeface="Arial" charset="0"/>
                <a:cs typeface="Arial" charset="0"/>
                <a:sym typeface="Cabin"/>
              </a:rPr>
              <a:t>UPDATE</a:t>
            </a:r>
            <a:r>
              <a:rPr lang="en" sz="2800" dirty="0">
                <a:solidFill>
                  <a:srgbClr val="FFFF00"/>
                </a:solidFill>
                <a:latin typeface="Arial" charset="0"/>
                <a:ea typeface="Arial" charset="0"/>
                <a:cs typeface="Arial" charset="0"/>
                <a:sym typeface="Cabin"/>
              </a:rPr>
              <a:t> Users </a:t>
            </a:r>
            <a:r>
              <a:rPr lang="en" sz="2800" dirty="0">
                <a:solidFill>
                  <a:srgbClr val="FF7F00"/>
                </a:solidFill>
                <a:latin typeface="Arial" charset="0"/>
                <a:ea typeface="Arial" charset="0"/>
                <a:cs typeface="Arial" charset="0"/>
                <a:sym typeface="Cabin"/>
              </a:rPr>
              <a:t>SET</a:t>
            </a:r>
            <a:r>
              <a:rPr lang="en" sz="2800" dirty="0">
                <a:solidFill>
                  <a:srgbClr val="FFFF00"/>
                </a:solidFill>
                <a:latin typeface="Arial" charset="0"/>
                <a:ea typeface="Arial" charset="0"/>
                <a:cs typeface="Arial" charset="0"/>
                <a:sym typeface="Cabin"/>
              </a:rPr>
              <a:t> name='Charles' </a:t>
            </a:r>
            <a:r>
              <a:rPr lang="en" sz="2800" dirty="0">
                <a:solidFill>
                  <a:srgbClr val="FF7F00"/>
                </a:solidFill>
                <a:latin typeface="Arial" charset="0"/>
                <a:ea typeface="Arial" charset="0"/>
                <a:cs typeface="Arial" charset="0"/>
                <a:sym typeface="Cabin"/>
              </a:rPr>
              <a:t>WHERE</a:t>
            </a:r>
            <a:r>
              <a:rPr lang="en" sz="2800" dirty="0">
                <a:solidFill>
                  <a:srgbClr val="FFFF00"/>
                </a:solidFill>
                <a:latin typeface="Arial" charset="0"/>
                <a:ea typeface="Arial" charset="0"/>
                <a:cs typeface="Arial" charset="0"/>
                <a:sym typeface="Cabin"/>
              </a:rPr>
              <a:t> email='</a:t>
            </a:r>
            <a:r>
              <a:rPr lang="en" sz="2800" dirty="0" err="1">
                <a:solidFill>
                  <a:srgbClr val="FFFF00"/>
                </a:solidFill>
                <a:latin typeface="Arial" charset="0"/>
                <a:ea typeface="Arial" charset="0"/>
                <a:cs typeface="Arial" charset="0"/>
                <a:sym typeface="Cabin"/>
              </a:rPr>
              <a:t>csev@umich.edu</a:t>
            </a:r>
            <a:r>
              <a:rPr lang="en" sz="2800" dirty="0">
                <a:solidFill>
                  <a:srgbClr val="FFFF00"/>
                </a:solidFill>
                <a:latin typeface="Arial" charset="0"/>
                <a:ea typeface="Arial" charset="0"/>
                <a:cs typeface="Arial" charset="0"/>
                <a:sym typeface="Cabin"/>
              </a:rPr>
              <a:t>'</a:t>
            </a:r>
          </a:p>
        </p:txBody>
      </p:sp>
    </p:spTree>
    <p:extLst>
      <p:ext uri="{BB962C8B-B14F-4D97-AF65-F5344CB8AC3E}">
        <p14:creationId xmlns:p14="http://schemas.microsoft.com/office/powerpoint/2010/main" val="775891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Shape 437"/>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chemeClr val="lt1"/>
              </a:buClr>
              <a:buSzPct val="25000"/>
            </a:pPr>
            <a:r>
              <a:rPr lang="en" sz="5733" dirty="0">
                <a:solidFill>
                  <a:srgbClr val="FFD966"/>
                </a:solidFill>
                <a:latin typeface="Arial" charset="0"/>
                <a:ea typeface="Arial" charset="0"/>
                <a:cs typeface="Arial" charset="0"/>
                <a:sym typeface="Cabin"/>
              </a:rPr>
              <a:t>Retrieving Records:</a:t>
            </a:r>
            <a:r>
              <a:rPr lang="en" sz="5733" dirty="0">
                <a:solidFill>
                  <a:schemeClr val="lt1"/>
                </a:solidFill>
                <a:latin typeface="Arial" charset="0"/>
                <a:ea typeface="Arial" charset="0"/>
                <a:cs typeface="Arial" charset="0"/>
                <a:sym typeface="Cabin"/>
              </a:rPr>
              <a:t> </a:t>
            </a:r>
            <a:r>
              <a:rPr lang="en" sz="5733" dirty="0">
                <a:solidFill>
                  <a:srgbClr val="FF7F00"/>
                </a:solidFill>
                <a:latin typeface="Arial" charset="0"/>
                <a:ea typeface="Arial" charset="0"/>
                <a:cs typeface="Arial" charset="0"/>
                <a:sym typeface="Cabin"/>
              </a:rPr>
              <a:t>Select</a:t>
            </a:r>
          </a:p>
        </p:txBody>
      </p:sp>
      <p:sp>
        <p:nvSpPr>
          <p:cNvPr id="438" name="Shape 438"/>
          <p:cNvSpPr txBox="1">
            <a:spLocks noGrp="1"/>
          </p:cNvSpPr>
          <p:nvPr>
            <p:ph type="body" idx="1"/>
          </p:nvPr>
        </p:nvSpPr>
        <p:spPr>
          <a:xfrm>
            <a:off x="866775" y="1904923"/>
            <a:ext cx="10449000" cy="1542031"/>
          </a:xfrm>
          <a:prstGeom prst="rect">
            <a:avLst/>
          </a:prstGeom>
          <a:noFill/>
          <a:ln>
            <a:noFill/>
          </a:ln>
        </p:spPr>
        <p:txBody>
          <a:bodyPr vert="horz" lIns="28567" tIns="28567" rIns="28567" bIns="28567" rtlCol="0" anchor="t" anchorCtr="0">
            <a:noAutofit/>
          </a:bodyPr>
          <a:lstStyle/>
          <a:p>
            <a:pPr marL="160863" indent="0">
              <a:lnSpc>
                <a:spcPct val="100000"/>
              </a:lnSpc>
              <a:spcBef>
                <a:spcPts val="0"/>
              </a:spcBef>
              <a:buClr>
                <a:schemeClr val="lt1"/>
              </a:buClr>
              <a:buSzPct val="175000"/>
              <a:buNone/>
            </a:pPr>
            <a:r>
              <a:rPr lang="en" sz="2667" dirty="0">
                <a:solidFill>
                  <a:schemeClr val="lt1"/>
                </a:solidFill>
                <a:latin typeface="Arial" charset="0"/>
                <a:ea typeface="Arial" charset="0"/>
                <a:cs typeface="Arial" charset="0"/>
                <a:sym typeface="Cabin"/>
              </a:rPr>
              <a:t>The select statement retrieves a group of records - you can either retrieve all the records or a subset of the records with a WHERE clause</a:t>
            </a:r>
          </a:p>
        </p:txBody>
      </p:sp>
      <p:sp>
        <p:nvSpPr>
          <p:cNvPr id="439" name="Shape 439"/>
          <p:cNvSpPr txBox="1"/>
          <p:nvPr/>
        </p:nvSpPr>
        <p:spPr>
          <a:xfrm>
            <a:off x="286848" y="4147553"/>
            <a:ext cx="11381571" cy="600073"/>
          </a:xfrm>
          <a:prstGeom prst="rect">
            <a:avLst/>
          </a:prstGeom>
          <a:noFill/>
          <a:ln>
            <a:noFill/>
          </a:ln>
        </p:spPr>
        <p:txBody>
          <a:bodyPr lIns="0" tIns="0" rIns="0" bIns="0" anchor="ctr" anchorCtr="0">
            <a:noAutofit/>
          </a:bodyPr>
          <a:lstStyle/>
          <a:p>
            <a:pPr algn="ctr">
              <a:buClr>
                <a:srgbClr val="FF7F00"/>
              </a:buClr>
              <a:buSzPct val="25000"/>
            </a:pPr>
            <a:r>
              <a:rPr lang="en" sz="3333" dirty="0">
                <a:solidFill>
                  <a:srgbClr val="FF7F00"/>
                </a:solidFill>
                <a:latin typeface="Arial" charset="0"/>
                <a:ea typeface="Arial" charset="0"/>
                <a:cs typeface="Arial" charset="0"/>
                <a:sym typeface="Cabin"/>
              </a:rPr>
              <a:t>SELECT</a:t>
            </a:r>
            <a:r>
              <a:rPr lang="en" sz="3333" dirty="0">
                <a:solidFill>
                  <a:srgbClr val="FFFF00"/>
                </a:solidFill>
                <a:latin typeface="Arial" charset="0"/>
                <a:ea typeface="Arial" charset="0"/>
                <a:cs typeface="Arial" charset="0"/>
                <a:sym typeface="Cabin"/>
              </a:rPr>
              <a:t> * </a:t>
            </a:r>
            <a:r>
              <a:rPr lang="en" sz="3333" dirty="0">
                <a:solidFill>
                  <a:srgbClr val="FF7F00"/>
                </a:solidFill>
                <a:latin typeface="Arial" charset="0"/>
                <a:ea typeface="Arial" charset="0"/>
                <a:cs typeface="Arial" charset="0"/>
                <a:sym typeface="Cabin"/>
              </a:rPr>
              <a:t>FROM</a:t>
            </a:r>
            <a:r>
              <a:rPr lang="en" sz="3333" dirty="0">
                <a:solidFill>
                  <a:srgbClr val="FFFF00"/>
                </a:solidFill>
                <a:latin typeface="Arial" charset="0"/>
                <a:ea typeface="Arial" charset="0"/>
                <a:cs typeface="Arial" charset="0"/>
                <a:sym typeface="Cabin"/>
              </a:rPr>
              <a:t> Users</a:t>
            </a:r>
          </a:p>
        </p:txBody>
      </p:sp>
      <p:sp>
        <p:nvSpPr>
          <p:cNvPr id="440" name="Shape 440"/>
          <p:cNvSpPr txBox="1"/>
          <p:nvPr/>
        </p:nvSpPr>
        <p:spPr>
          <a:xfrm>
            <a:off x="169616" y="5071477"/>
            <a:ext cx="11894456" cy="600073"/>
          </a:xfrm>
          <a:prstGeom prst="rect">
            <a:avLst/>
          </a:prstGeom>
          <a:noFill/>
          <a:ln>
            <a:noFill/>
          </a:ln>
        </p:spPr>
        <p:txBody>
          <a:bodyPr lIns="0" tIns="0" rIns="0" bIns="0" anchor="ctr" anchorCtr="0">
            <a:noAutofit/>
          </a:bodyPr>
          <a:lstStyle/>
          <a:p>
            <a:pPr algn="ctr">
              <a:buClr>
                <a:srgbClr val="FF7F00"/>
              </a:buClr>
              <a:buSzPct val="25000"/>
            </a:pPr>
            <a:r>
              <a:rPr lang="en" sz="3333" dirty="0">
                <a:solidFill>
                  <a:srgbClr val="FF7F00"/>
                </a:solidFill>
                <a:latin typeface="Arial" charset="0"/>
                <a:ea typeface="Arial" charset="0"/>
                <a:cs typeface="Arial" charset="0"/>
                <a:sym typeface="Cabin"/>
              </a:rPr>
              <a:t>SELECT</a:t>
            </a:r>
            <a:r>
              <a:rPr lang="en" sz="3333" dirty="0">
                <a:solidFill>
                  <a:srgbClr val="FFFF00"/>
                </a:solidFill>
                <a:latin typeface="Arial" charset="0"/>
                <a:ea typeface="Arial" charset="0"/>
                <a:cs typeface="Arial" charset="0"/>
                <a:sym typeface="Cabin"/>
              </a:rPr>
              <a:t> * </a:t>
            </a:r>
            <a:r>
              <a:rPr lang="en" sz="3333" dirty="0">
                <a:solidFill>
                  <a:srgbClr val="FF7F00"/>
                </a:solidFill>
                <a:latin typeface="Arial" charset="0"/>
                <a:ea typeface="Arial" charset="0"/>
                <a:cs typeface="Arial" charset="0"/>
                <a:sym typeface="Cabin"/>
              </a:rPr>
              <a:t>FROM</a:t>
            </a:r>
            <a:r>
              <a:rPr lang="en" sz="3333" dirty="0">
                <a:solidFill>
                  <a:srgbClr val="FFFF00"/>
                </a:solidFill>
                <a:latin typeface="Arial" charset="0"/>
                <a:ea typeface="Arial" charset="0"/>
                <a:cs typeface="Arial" charset="0"/>
                <a:sym typeface="Cabin"/>
              </a:rPr>
              <a:t> Users </a:t>
            </a:r>
            <a:r>
              <a:rPr lang="en" sz="3333" dirty="0">
                <a:solidFill>
                  <a:srgbClr val="FF7F00"/>
                </a:solidFill>
                <a:latin typeface="Arial" charset="0"/>
                <a:ea typeface="Arial" charset="0"/>
                <a:cs typeface="Arial" charset="0"/>
                <a:sym typeface="Cabin"/>
              </a:rPr>
              <a:t>WHERE</a:t>
            </a:r>
            <a:r>
              <a:rPr lang="en" sz="3333" dirty="0">
                <a:solidFill>
                  <a:srgbClr val="FFFF00"/>
                </a:solidFill>
                <a:latin typeface="Arial" charset="0"/>
                <a:ea typeface="Arial" charset="0"/>
                <a:cs typeface="Arial" charset="0"/>
                <a:sym typeface="Cabin"/>
              </a:rPr>
              <a:t> email='</a:t>
            </a:r>
            <a:r>
              <a:rPr lang="en" sz="3333" dirty="0" err="1">
                <a:solidFill>
                  <a:srgbClr val="FFFF00"/>
                </a:solidFill>
                <a:latin typeface="Arial" charset="0"/>
                <a:ea typeface="Arial" charset="0"/>
                <a:cs typeface="Arial" charset="0"/>
                <a:sym typeface="Cabin"/>
              </a:rPr>
              <a:t>csev@umich.edu</a:t>
            </a:r>
            <a:r>
              <a:rPr lang="en" sz="3333" dirty="0">
                <a:solidFill>
                  <a:srgbClr val="FFFF00"/>
                </a:solidFill>
                <a:latin typeface="Arial" charset="0"/>
                <a:ea typeface="Arial" charset="0"/>
                <a:cs typeface="Arial" charset="0"/>
                <a:sym typeface="Cabin"/>
              </a:rPr>
              <a:t>'</a:t>
            </a:r>
          </a:p>
        </p:txBody>
      </p:sp>
    </p:spTree>
    <p:extLst>
      <p:ext uri="{BB962C8B-B14F-4D97-AF65-F5344CB8AC3E}">
        <p14:creationId xmlns:p14="http://schemas.microsoft.com/office/powerpoint/2010/main" val="735310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FF7F00"/>
              </a:buClr>
              <a:buSzPct val="25000"/>
            </a:pPr>
            <a:r>
              <a:rPr lang="en" sz="5733" dirty="0">
                <a:solidFill>
                  <a:srgbClr val="FFD966"/>
                </a:solidFill>
                <a:latin typeface="Arial" charset="0"/>
                <a:ea typeface="Arial" charset="0"/>
                <a:cs typeface="Arial" charset="0"/>
                <a:sym typeface="Cabin"/>
              </a:rPr>
              <a:t>Sorting with</a:t>
            </a:r>
            <a:r>
              <a:rPr lang="en" sz="5733" dirty="0">
                <a:solidFill>
                  <a:srgbClr val="FF7F00"/>
                </a:solidFill>
                <a:latin typeface="Arial" charset="0"/>
                <a:ea typeface="Arial" charset="0"/>
                <a:cs typeface="Arial" charset="0"/>
                <a:sym typeface="Cabin"/>
              </a:rPr>
              <a:t> ORDER BY</a:t>
            </a:r>
          </a:p>
        </p:txBody>
      </p:sp>
      <p:sp>
        <p:nvSpPr>
          <p:cNvPr id="456" name="Shape 456"/>
          <p:cNvSpPr txBox="1">
            <a:spLocks noGrp="1"/>
          </p:cNvSpPr>
          <p:nvPr>
            <p:ph type="body" idx="1"/>
          </p:nvPr>
        </p:nvSpPr>
        <p:spPr>
          <a:xfrm>
            <a:off x="866775" y="1952625"/>
            <a:ext cx="10449000" cy="1358265"/>
          </a:xfrm>
          <a:prstGeom prst="rect">
            <a:avLst/>
          </a:prstGeom>
          <a:noFill/>
          <a:ln>
            <a:noFill/>
          </a:ln>
        </p:spPr>
        <p:txBody>
          <a:bodyPr vert="horz" lIns="28567" tIns="28567" rIns="28567" bIns="28567" rtlCol="0" anchor="t" anchorCtr="0">
            <a:noAutofit/>
          </a:bodyPr>
          <a:lstStyle/>
          <a:p>
            <a:pPr marL="160863" indent="0">
              <a:lnSpc>
                <a:spcPct val="100000"/>
              </a:lnSpc>
              <a:spcBef>
                <a:spcPts val="0"/>
              </a:spcBef>
              <a:buClr>
                <a:schemeClr val="lt1"/>
              </a:buClr>
              <a:buSzPct val="175000"/>
              <a:buNone/>
            </a:pPr>
            <a:r>
              <a:rPr lang="en" sz="2667" dirty="0">
                <a:solidFill>
                  <a:schemeClr val="lt1"/>
                </a:solidFill>
                <a:latin typeface="Arial" charset="0"/>
                <a:ea typeface="Arial" charset="0"/>
                <a:cs typeface="Arial" charset="0"/>
                <a:sym typeface="Cabin"/>
              </a:rPr>
              <a:t>You can add an </a:t>
            </a:r>
            <a:r>
              <a:rPr lang="en" sz="2667" dirty="0">
                <a:solidFill>
                  <a:srgbClr val="FF7F00"/>
                </a:solidFill>
                <a:latin typeface="Arial" charset="0"/>
                <a:ea typeface="Arial" charset="0"/>
                <a:cs typeface="Arial" charset="0"/>
                <a:sym typeface="Cabin"/>
              </a:rPr>
              <a:t>ORDER BY </a:t>
            </a:r>
            <a:r>
              <a:rPr lang="en" sz="2667" dirty="0">
                <a:solidFill>
                  <a:schemeClr val="lt1"/>
                </a:solidFill>
                <a:latin typeface="Arial" charset="0"/>
                <a:ea typeface="Arial" charset="0"/>
                <a:cs typeface="Arial" charset="0"/>
                <a:sym typeface="Cabin"/>
              </a:rPr>
              <a:t>clause to </a:t>
            </a:r>
            <a:r>
              <a:rPr lang="en" sz="2667" dirty="0">
                <a:solidFill>
                  <a:srgbClr val="FF7F00"/>
                </a:solidFill>
                <a:latin typeface="Arial" charset="0"/>
                <a:ea typeface="Arial" charset="0"/>
                <a:cs typeface="Arial" charset="0"/>
                <a:sym typeface="Cabin"/>
              </a:rPr>
              <a:t>SELECT</a:t>
            </a:r>
            <a:r>
              <a:rPr lang="en" sz="2667" dirty="0">
                <a:solidFill>
                  <a:schemeClr val="lt1"/>
                </a:solidFill>
                <a:latin typeface="Arial" charset="0"/>
                <a:ea typeface="Arial" charset="0"/>
                <a:cs typeface="Arial" charset="0"/>
                <a:sym typeface="Cabin"/>
              </a:rPr>
              <a:t> statements to get the results sorted in ascending or descending order</a:t>
            </a:r>
          </a:p>
        </p:txBody>
      </p:sp>
      <p:sp>
        <p:nvSpPr>
          <p:cNvPr id="457" name="Shape 457"/>
          <p:cNvSpPr txBox="1"/>
          <p:nvPr/>
        </p:nvSpPr>
        <p:spPr>
          <a:xfrm>
            <a:off x="395653" y="4429124"/>
            <a:ext cx="11473963" cy="561973"/>
          </a:xfrm>
          <a:prstGeom prst="rect">
            <a:avLst/>
          </a:prstGeom>
          <a:noFill/>
          <a:ln>
            <a:noFill/>
          </a:ln>
        </p:spPr>
        <p:txBody>
          <a:bodyPr lIns="0" tIns="0" rIns="0" bIns="0" anchor="ctr" anchorCtr="0">
            <a:noAutofit/>
          </a:bodyPr>
          <a:lstStyle/>
          <a:p>
            <a:pPr algn="ctr">
              <a:buClr>
                <a:srgbClr val="FF7F00"/>
              </a:buClr>
              <a:buSzPct val="25000"/>
            </a:pPr>
            <a:r>
              <a:rPr lang="en" sz="3333" dirty="0">
                <a:solidFill>
                  <a:srgbClr val="FF7F00"/>
                </a:solidFill>
                <a:latin typeface="Arial" charset="0"/>
                <a:ea typeface="Arial" charset="0"/>
                <a:cs typeface="Arial" charset="0"/>
                <a:sym typeface="Cabin"/>
              </a:rPr>
              <a:t>SELECT</a:t>
            </a:r>
            <a:r>
              <a:rPr lang="en" sz="3333" dirty="0">
                <a:solidFill>
                  <a:schemeClr val="lt1"/>
                </a:solidFill>
                <a:latin typeface="Arial" charset="0"/>
                <a:ea typeface="Arial" charset="0"/>
                <a:cs typeface="Arial" charset="0"/>
                <a:sym typeface="Cabin"/>
              </a:rPr>
              <a:t> </a:t>
            </a:r>
            <a:r>
              <a:rPr lang="en" sz="3333" dirty="0">
                <a:solidFill>
                  <a:srgbClr val="FFFF00"/>
                </a:solidFill>
                <a:latin typeface="Arial" charset="0"/>
                <a:ea typeface="Arial" charset="0"/>
                <a:cs typeface="Arial" charset="0"/>
                <a:sym typeface="Cabin"/>
              </a:rPr>
              <a:t>*</a:t>
            </a:r>
            <a:r>
              <a:rPr lang="en" sz="3333" dirty="0">
                <a:solidFill>
                  <a:schemeClr val="lt1"/>
                </a:solidFill>
                <a:latin typeface="Arial" charset="0"/>
                <a:ea typeface="Arial" charset="0"/>
                <a:cs typeface="Arial" charset="0"/>
                <a:sym typeface="Cabin"/>
              </a:rPr>
              <a:t> </a:t>
            </a:r>
            <a:r>
              <a:rPr lang="en" sz="3333" dirty="0">
                <a:solidFill>
                  <a:srgbClr val="FF7F00"/>
                </a:solidFill>
                <a:latin typeface="Arial" charset="0"/>
                <a:ea typeface="Arial" charset="0"/>
                <a:cs typeface="Arial" charset="0"/>
                <a:sym typeface="Cabin"/>
              </a:rPr>
              <a:t>FROM</a:t>
            </a:r>
            <a:r>
              <a:rPr lang="en" sz="3333" dirty="0">
                <a:solidFill>
                  <a:schemeClr val="lt1"/>
                </a:solidFill>
                <a:latin typeface="Arial" charset="0"/>
                <a:ea typeface="Arial" charset="0"/>
                <a:cs typeface="Arial" charset="0"/>
                <a:sym typeface="Cabin"/>
              </a:rPr>
              <a:t> </a:t>
            </a:r>
            <a:r>
              <a:rPr lang="en" sz="3333" dirty="0">
                <a:solidFill>
                  <a:srgbClr val="FFFF00"/>
                </a:solidFill>
                <a:latin typeface="Arial" charset="0"/>
                <a:ea typeface="Arial" charset="0"/>
                <a:cs typeface="Arial" charset="0"/>
                <a:sym typeface="Cabin"/>
              </a:rPr>
              <a:t>Users</a:t>
            </a:r>
            <a:r>
              <a:rPr lang="en" sz="3333" dirty="0">
                <a:solidFill>
                  <a:schemeClr val="lt1"/>
                </a:solidFill>
                <a:latin typeface="Arial" charset="0"/>
                <a:ea typeface="Arial" charset="0"/>
                <a:cs typeface="Arial" charset="0"/>
                <a:sym typeface="Cabin"/>
              </a:rPr>
              <a:t> </a:t>
            </a:r>
            <a:r>
              <a:rPr lang="en" sz="3333" dirty="0">
                <a:solidFill>
                  <a:srgbClr val="FF7F00"/>
                </a:solidFill>
                <a:latin typeface="Arial" charset="0"/>
                <a:ea typeface="Arial" charset="0"/>
                <a:cs typeface="Arial" charset="0"/>
                <a:sym typeface="Cabin"/>
              </a:rPr>
              <a:t>ORDER BY</a:t>
            </a:r>
            <a:r>
              <a:rPr lang="en" sz="3333" dirty="0">
                <a:solidFill>
                  <a:schemeClr val="lt1"/>
                </a:solidFill>
                <a:latin typeface="Arial" charset="0"/>
                <a:ea typeface="Arial" charset="0"/>
                <a:cs typeface="Arial" charset="0"/>
                <a:sym typeface="Cabin"/>
              </a:rPr>
              <a:t> </a:t>
            </a:r>
            <a:r>
              <a:rPr lang="en" sz="3333" dirty="0">
                <a:solidFill>
                  <a:srgbClr val="FFFF00"/>
                </a:solidFill>
                <a:latin typeface="Arial" charset="0"/>
                <a:ea typeface="Arial" charset="0"/>
                <a:cs typeface="Arial" charset="0"/>
                <a:sym typeface="Cabin"/>
              </a:rPr>
              <a:t>email</a:t>
            </a:r>
          </a:p>
        </p:txBody>
      </p:sp>
      <p:sp>
        <p:nvSpPr>
          <p:cNvPr id="458" name="Shape 458"/>
          <p:cNvSpPr txBox="1"/>
          <p:nvPr/>
        </p:nvSpPr>
        <p:spPr>
          <a:xfrm>
            <a:off x="146539" y="5314950"/>
            <a:ext cx="11620499" cy="561973"/>
          </a:xfrm>
          <a:prstGeom prst="rect">
            <a:avLst/>
          </a:prstGeom>
          <a:noFill/>
          <a:ln>
            <a:noFill/>
          </a:ln>
        </p:spPr>
        <p:txBody>
          <a:bodyPr lIns="0" tIns="0" rIns="0" bIns="0" anchor="ctr" anchorCtr="0">
            <a:noAutofit/>
          </a:bodyPr>
          <a:lstStyle/>
          <a:p>
            <a:pPr lvl="0" algn="ctr">
              <a:buClr>
                <a:srgbClr val="FF7F00"/>
              </a:buClr>
              <a:buSzPct val="25000"/>
            </a:pPr>
            <a:r>
              <a:rPr lang="en" sz="3333" dirty="0">
                <a:solidFill>
                  <a:srgbClr val="FF7F00"/>
                </a:solidFill>
                <a:latin typeface="Arial" charset="0"/>
                <a:ea typeface="Arial" charset="0"/>
                <a:cs typeface="Arial" charset="0"/>
                <a:sym typeface="Cabin"/>
              </a:rPr>
              <a:t>SELECT</a:t>
            </a:r>
            <a:r>
              <a:rPr lang="en" sz="3333" dirty="0">
                <a:solidFill>
                  <a:schemeClr val="lt1"/>
                </a:solidFill>
                <a:latin typeface="Arial" charset="0"/>
                <a:ea typeface="Arial" charset="0"/>
                <a:cs typeface="Arial" charset="0"/>
                <a:sym typeface="Cabin"/>
              </a:rPr>
              <a:t> </a:t>
            </a:r>
            <a:r>
              <a:rPr lang="en" sz="3333" dirty="0">
                <a:solidFill>
                  <a:srgbClr val="FFFF00"/>
                </a:solidFill>
                <a:latin typeface="Arial" charset="0"/>
                <a:ea typeface="Arial" charset="0"/>
                <a:cs typeface="Arial" charset="0"/>
                <a:sym typeface="Cabin"/>
              </a:rPr>
              <a:t>*</a:t>
            </a:r>
            <a:r>
              <a:rPr lang="en" sz="3333" dirty="0">
                <a:solidFill>
                  <a:schemeClr val="lt1"/>
                </a:solidFill>
                <a:latin typeface="Arial" charset="0"/>
                <a:ea typeface="Arial" charset="0"/>
                <a:cs typeface="Arial" charset="0"/>
                <a:sym typeface="Cabin"/>
              </a:rPr>
              <a:t> </a:t>
            </a:r>
            <a:r>
              <a:rPr lang="en" sz="3333" dirty="0">
                <a:solidFill>
                  <a:srgbClr val="FF7F00"/>
                </a:solidFill>
                <a:latin typeface="Arial" charset="0"/>
                <a:ea typeface="Arial" charset="0"/>
                <a:cs typeface="Arial" charset="0"/>
                <a:sym typeface="Cabin"/>
              </a:rPr>
              <a:t>FROM</a:t>
            </a:r>
            <a:r>
              <a:rPr lang="en" sz="3333" dirty="0">
                <a:solidFill>
                  <a:schemeClr val="lt1"/>
                </a:solidFill>
                <a:latin typeface="Arial" charset="0"/>
                <a:ea typeface="Arial" charset="0"/>
                <a:cs typeface="Arial" charset="0"/>
                <a:sym typeface="Cabin"/>
              </a:rPr>
              <a:t> </a:t>
            </a:r>
            <a:r>
              <a:rPr lang="en" sz="3333" dirty="0">
                <a:solidFill>
                  <a:srgbClr val="FFFF00"/>
                </a:solidFill>
                <a:latin typeface="Arial" charset="0"/>
                <a:ea typeface="Arial" charset="0"/>
                <a:cs typeface="Arial" charset="0"/>
                <a:sym typeface="Cabin"/>
              </a:rPr>
              <a:t>Users</a:t>
            </a:r>
            <a:r>
              <a:rPr lang="en" sz="3333" dirty="0">
                <a:solidFill>
                  <a:schemeClr val="lt1"/>
                </a:solidFill>
                <a:latin typeface="Arial" charset="0"/>
                <a:ea typeface="Arial" charset="0"/>
                <a:cs typeface="Arial" charset="0"/>
                <a:sym typeface="Cabin"/>
              </a:rPr>
              <a:t> </a:t>
            </a:r>
            <a:r>
              <a:rPr lang="en" sz="3333" dirty="0">
                <a:solidFill>
                  <a:srgbClr val="FF7F00"/>
                </a:solidFill>
                <a:latin typeface="Arial" charset="0"/>
                <a:ea typeface="Arial" charset="0"/>
                <a:cs typeface="Arial" charset="0"/>
                <a:sym typeface="Cabin"/>
              </a:rPr>
              <a:t>ORDER BY</a:t>
            </a:r>
            <a:r>
              <a:rPr lang="en" sz="3333" dirty="0">
                <a:solidFill>
                  <a:schemeClr val="lt1"/>
                </a:solidFill>
                <a:latin typeface="Arial" charset="0"/>
                <a:ea typeface="Arial" charset="0"/>
                <a:cs typeface="Arial" charset="0"/>
                <a:sym typeface="Cabin"/>
              </a:rPr>
              <a:t> </a:t>
            </a:r>
            <a:r>
              <a:rPr lang="en" sz="3333" dirty="0">
                <a:solidFill>
                  <a:srgbClr val="FFFF00"/>
                </a:solidFill>
                <a:latin typeface="Arial" charset="0"/>
                <a:ea typeface="Arial" charset="0"/>
                <a:cs typeface="Arial" charset="0"/>
                <a:sym typeface="Cabin"/>
              </a:rPr>
              <a:t>name</a:t>
            </a:r>
            <a:r>
              <a:rPr lang="en-US" sz="3333">
                <a:solidFill>
                  <a:srgbClr val="FFFF00"/>
                </a:solidFill>
                <a:latin typeface="Arial" charset="0"/>
                <a:ea typeface="Arial" charset="0"/>
                <a:cs typeface="Arial" charset="0"/>
                <a:sym typeface="Cabin"/>
              </a:rPr>
              <a:t> </a:t>
            </a:r>
            <a:r>
              <a:rPr lang="en-US" sz="3333">
                <a:solidFill>
                  <a:srgbClr val="FF7F00"/>
                </a:solidFill>
                <a:latin typeface="Arial" charset="0"/>
                <a:ea typeface="Arial" charset="0"/>
                <a:cs typeface="Arial" charset="0"/>
                <a:sym typeface="Cabin"/>
              </a:rPr>
              <a:t>DESC</a:t>
            </a:r>
            <a:endParaRPr lang="en" sz="3333" dirty="0">
              <a:solidFill>
                <a:srgbClr val="FFFF00"/>
              </a:solidFill>
              <a:latin typeface="Arial" charset="0"/>
              <a:ea typeface="Arial" charset="0"/>
              <a:cs typeface="Arial" charset="0"/>
              <a:sym typeface="Cabin"/>
            </a:endParaRPr>
          </a:p>
        </p:txBody>
      </p:sp>
    </p:spTree>
    <p:extLst>
      <p:ext uri="{BB962C8B-B14F-4D97-AF65-F5344CB8AC3E}">
        <p14:creationId xmlns:p14="http://schemas.microsoft.com/office/powerpoint/2010/main" val="1332682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Shape 468"/>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chemeClr val="lt1"/>
              </a:buClr>
              <a:buSzPct val="25000"/>
            </a:pPr>
            <a:r>
              <a:rPr lang="en" sz="5733" dirty="0">
                <a:solidFill>
                  <a:srgbClr val="FFD966"/>
                </a:solidFill>
                <a:latin typeface="Arial" charset="0"/>
                <a:ea typeface="Arial" charset="0"/>
                <a:cs typeface="Arial" charset="0"/>
                <a:sym typeface="Cabin"/>
              </a:rPr>
              <a:t>SQL Summary</a:t>
            </a:r>
          </a:p>
        </p:txBody>
      </p:sp>
      <p:sp>
        <p:nvSpPr>
          <p:cNvPr id="469" name="Shape 469"/>
          <p:cNvSpPr txBox="1"/>
          <p:nvPr/>
        </p:nvSpPr>
        <p:spPr>
          <a:xfrm>
            <a:off x="4130278" y="3933825"/>
            <a:ext cx="3688649" cy="600073"/>
          </a:xfrm>
          <a:prstGeom prst="rect">
            <a:avLst/>
          </a:prstGeom>
          <a:noFill/>
          <a:ln>
            <a:noFill/>
          </a:ln>
        </p:spPr>
        <p:txBody>
          <a:bodyPr lIns="0" tIns="0" rIns="0" bIns="0" anchor="ctr" anchorCtr="0">
            <a:noAutofit/>
          </a:bodyPr>
          <a:lstStyle/>
          <a:p>
            <a:pPr algn="ctr">
              <a:buClr>
                <a:srgbClr val="FFFF00"/>
              </a:buClr>
              <a:buSzPct val="25000"/>
            </a:pPr>
            <a:r>
              <a:rPr lang="en" sz="2267">
                <a:solidFill>
                  <a:srgbClr val="FF6600"/>
                </a:solidFill>
                <a:latin typeface="Courier"/>
                <a:ea typeface="Courier New"/>
                <a:cs typeface="Courier"/>
                <a:sym typeface="Courier New"/>
              </a:rPr>
              <a:t>SELECT</a:t>
            </a:r>
            <a:r>
              <a:rPr lang="en" sz="2267">
                <a:solidFill>
                  <a:srgbClr val="FFFF00"/>
                </a:solidFill>
                <a:latin typeface="Courier"/>
                <a:ea typeface="Courier New"/>
                <a:cs typeface="Courier"/>
                <a:sym typeface="Courier New"/>
              </a:rPr>
              <a:t> * </a:t>
            </a:r>
            <a:r>
              <a:rPr lang="en" sz="2267">
                <a:solidFill>
                  <a:srgbClr val="FF6600"/>
                </a:solidFill>
                <a:latin typeface="Courier"/>
                <a:ea typeface="Courier New"/>
                <a:cs typeface="Courier"/>
                <a:sym typeface="Courier New"/>
              </a:rPr>
              <a:t>FROM</a:t>
            </a:r>
            <a:r>
              <a:rPr lang="en" sz="2267">
                <a:solidFill>
                  <a:srgbClr val="FFFF00"/>
                </a:solidFill>
                <a:latin typeface="Courier"/>
                <a:ea typeface="Courier New"/>
                <a:cs typeface="Courier"/>
                <a:sym typeface="Courier New"/>
              </a:rPr>
              <a:t> Users</a:t>
            </a:r>
          </a:p>
        </p:txBody>
      </p:sp>
      <p:sp>
        <p:nvSpPr>
          <p:cNvPr id="470" name="Shape 470"/>
          <p:cNvSpPr txBox="1"/>
          <p:nvPr/>
        </p:nvSpPr>
        <p:spPr>
          <a:xfrm>
            <a:off x="1146571" y="4562476"/>
            <a:ext cx="9657223" cy="600073"/>
          </a:xfrm>
          <a:prstGeom prst="rect">
            <a:avLst/>
          </a:prstGeom>
          <a:noFill/>
          <a:ln>
            <a:noFill/>
          </a:ln>
        </p:spPr>
        <p:txBody>
          <a:bodyPr lIns="0" tIns="0" rIns="0" bIns="0" anchor="ctr" anchorCtr="0">
            <a:noAutofit/>
          </a:bodyPr>
          <a:lstStyle/>
          <a:p>
            <a:pPr algn="ctr">
              <a:buClr>
                <a:srgbClr val="FFFF00"/>
              </a:buClr>
              <a:buSzPct val="25000"/>
            </a:pPr>
            <a:r>
              <a:rPr lang="en" sz="2267">
                <a:solidFill>
                  <a:srgbClr val="FF6600"/>
                </a:solidFill>
                <a:latin typeface="Courier"/>
                <a:ea typeface="Courier New"/>
                <a:cs typeface="Courier"/>
                <a:sym typeface="Courier New"/>
              </a:rPr>
              <a:t>SELECT </a:t>
            </a:r>
            <a:r>
              <a:rPr lang="en" sz="2267">
                <a:solidFill>
                  <a:srgbClr val="FFFF00"/>
                </a:solidFill>
                <a:latin typeface="Courier"/>
                <a:ea typeface="Courier New"/>
                <a:cs typeface="Courier"/>
                <a:sym typeface="Courier New"/>
              </a:rPr>
              <a:t>* </a:t>
            </a:r>
            <a:r>
              <a:rPr lang="en" sz="2267">
                <a:solidFill>
                  <a:srgbClr val="FF6600"/>
                </a:solidFill>
                <a:latin typeface="Courier"/>
                <a:ea typeface="Courier New"/>
                <a:cs typeface="Courier"/>
                <a:sym typeface="Courier New"/>
              </a:rPr>
              <a:t>FROM</a:t>
            </a:r>
            <a:r>
              <a:rPr lang="en" sz="2267">
                <a:solidFill>
                  <a:srgbClr val="FFFF00"/>
                </a:solidFill>
                <a:latin typeface="Courier"/>
                <a:ea typeface="Courier New"/>
                <a:cs typeface="Courier"/>
                <a:sym typeface="Courier New"/>
              </a:rPr>
              <a:t> Users </a:t>
            </a:r>
            <a:r>
              <a:rPr lang="en" sz="2267">
                <a:solidFill>
                  <a:srgbClr val="FF6600"/>
                </a:solidFill>
                <a:latin typeface="Courier"/>
                <a:ea typeface="Courier New"/>
                <a:cs typeface="Courier"/>
                <a:sym typeface="Courier New"/>
              </a:rPr>
              <a:t>WHERE </a:t>
            </a:r>
            <a:r>
              <a:rPr lang="en" sz="2267">
                <a:solidFill>
                  <a:srgbClr val="FFFF00"/>
                </a:solidFill>
                <a:latin typeface="Courier"/>
                <a:ea typeface="Courier New"/>
                <a:cs typeface="Courier"/>
                <a:sym typeface="Courier New"/>
              </a:rPr>
              <a:t>email='csev@umich.edu'</a:t>
            </a:r>
          </a:p>
        </p:txBody>
      </p:sp>
      <p:sp>
        <p:nvSpPr>
          <p:cNvPr id="471" name="Shape 471"/>
          <p:cNvSpPr txBox="1"/>
          <p:nvPr/>
        </p:nvSpPr>
        <p:spPr>
          <a:xfrm>
            <a:off x="691752" y="3248025"/>
            <a:ext cx="10794149" cy="542924"/>
          </a:xfrm>
          <a:prstGeom prst="rect">
            <a:avLst/>
          </a:prstGeom>
          <a:noFill/>
          <a:ln>
            <a:noFill/>
          </a:ln>
        </p:spPr>
        <p:txBody>
          <a:bodyPr lIns="0" tIns="0" rIns="0" bIns="0" anchor="ctr" anchorCtr="0">
            <a:noAutofit/>
          </a:bodyPr>
          <a:lstStyle/>
          <a:p>
            <a:pPr algn="ctr">
              <a:buClr>
                <a:srgbClr val="FFFF00"/>
              </a:buClr>
              <a:buSzPct val="25000"/>
            </a:pPr>
            <a:r>
              <a:rPr lang="en" sz="2267">
                <a:solidFill>
                  <a:srgbClr val="FF6600"/>
                </a:solidFill>
                <a:latin typeface="Courier"/>
                <a:ea typeface="Courier New"/>
                <a:cs typeface="Courier"/>
                <a:sym typeface="Courier New"/>
              </a:rPr>
              <a:t>UPDATE</a:t>
            </a:r>
            <a:r>
              <a:rPr lang="en" sz="2267">
                <a:solidFill>
                  <a:srgbClr val="FFFF00"/>
                </a:solidFill>
                <a:latin typeface="Courier"/>
                <a:ea typeface="Courier New"/>
                <a:cs typeface="Courier"/>
                <a:sym typeface="Courier New"/>
              </a:rPr>
              <a:t> Users </a:t>
            </a:r>
            <a:r>
              <a:rPr lang="en" sz="2267">
                <a:solidFill>
                  <a:srgbClr val="FF6600"/>
                </a:solidFill>
                <a:latin typeface="Courier"/>
                <a:ea typeface="Courier New"/>
                <a:cs typeface="Courier"/>
                <a:sym typeface="Courier New"/>
              </a:rPr>
              <a:t>SET</a:t>
            </a:r>
            <a:r>
              <a:rPr lang="en" sz="2267">
                <a:solidFill>
                  <a:srgbClr val="FFFF00"/>
                </a:solidFill>
                <a:latin typeface="Courier"/>
                <a:ea typeface="Courier New"/>
                <a:cs typeface="Courier"/>
                <a:sym typeface="Courier New"/>
              </a:rPr>
              <a:t> name="Charles" </a:t>
            </a:r>
            <a:r>
              <a:rPr lang="en" sz="2267">
                <a:solidFill>
                  <a:srgbClr val="FF6600"/>
                </a:solidFill>
                <a:latin typeface="Courier"/>
                <a:ea typeface="Courier New"/>
                <a:cs typeface="Courier"/>
                <a:sym typeface="Courier New"/>
              </a:rPr>
              <a:t>WHERE</a:t>
            </a:r>
            <a:r>
              <a:rPr lang="en" sz="2267">
                <a:solidFill>
                  <a:srgbClr val="FFFF00"/>
                </a:solidFill>
                <a:latin typeface="Courier"/>
                <a:ea typeface="Courier New"/>
                <a:cs typeface="Courier"/>
                <a:sym typeface="Courier New"/>
              </a:rPr>
              <a:t> email='csev@umich.edu'</a:t>
            </a:r>
          </a:p>
        </p:txBody>
      </p:sp>
      <p:sp>
        <p:nvSpPr>
          <p:cNvPr id="472" name="Shape 472"/>
          <p:cNvSpPr txBox="1"/>
          <p:nvPr/>
        </p:nvSpPr>
        <p:spPr>
          <a:xfrm>
            <a:off x="282543" y="1926675"/>
            <a:ext cx="11745899" cy="552373"/>
          </a:xfrm>
          <a:prstGeom prst="rect">
            <a:avLst/>
          </a:prstGeom>
          <a:noFill/>
          <a:ln>
            <a:noFill/>
          </a:ln>
        </p:spPr>
        <p:txBody>
          <a:bodyPr lIns="0" tIns="0" rIns="0" bIns="0" anchor="ctr" anchorCtr="0">
            <a:noAutofit/>
          </a:bodyPr>
          <a:lstStyle/>
          <a:p>
            <a:pPr algn="ctr">
              <a:buClr>
                <a:srgbClr val="FFFF00"/>
              </a:buClr>
              <a:buSzPct val="25000"/>
            </a:pPr>
            <a:r>
              <a:rPr lang="en" sz="2267">
                <a:solidFill>
                  <a:srgbClr val="FF6600"/>
                </a:solidFill>
                <a:latin typeface="Courier"/>
                <a:ea typeface="Courier New"/>
                <a:cs typeface="Courier"/>
                <a:sym typeface="Courier New"/>
              </a:rPr>
              <a:t>INSERT INTO </a:t>
            </a:r>
            <a:r>
              <a:rPr lang="en" sz="2267">
                <a:solidFill>
                  <a:srgbClr val="FFFF00"/>
                </a:solidFill>
                <a:latin typeface="Courier"/>
                <a:ea typeface="Courier New"/>
                <a:cs typeface="Courier"/>
                <a:sym typeface="Courier New"/>
              </a:rPr>
              <a:t>Users (name, email) </a:t>
            </a:r>
            <a:r>
              <a:rPr lang="en" sz="2267">
                <a:solidFill>
                  <a:srgbClr val="FF6600"/>
                </a:solidFill>
                <a:latin typeface="Courier"/>
                <a:ea typeface="Courier New"/>
                <a:cs typeface="Courier"/>
                <a:sym typeface="Courier New"/>
              </a:rPr>
              <a:t>VALUES</a:t>
            </a:r>
            <a:r>
              <a:rPr lang="en" sz="2267">
                <a:solidFill>
                  <a:srgbClr val="FFFF00"/>
                </a:solidFill>
                <a:latin typeface="Courier"/>
                <a:ea typeface="Courier New"/>
                <a:cs typeface="Courier"/>
                <a:sym typeface="Courier New"/>
              </a:rPr>
              <a:t> ('Kristin', 'kf@umich.edu')</a:t>
            </a:r>
          </a:p>
        </p:txBody>
      </p:sp>
      <p:sp>
        <p:nvSpPr>
          <p:cNvPr id="473" name="Shape 473"/>
          <p:cNvSpPr txBox="1"/>
          <p:nvPr/>
        </p:nvSpPr>
        <p:spPr>
          <a:xfrm>
            <a:off x="1556156" y="2544478"/>
            <a:ext cx="8851049" cy="580948"/>
          </a:xfrm>
          <a:prstGeom prst="rect">
            <a:avLst/>
          </a:prstGeom>
          <a:noFill/>
          <a:ln>
            <a:noFill/>
          </a:ln>
        </p:spPr>
        <p:txBody>
          <a:bodyPr lIns="0" tIns="0" rIns="0" bIns="0" anchor="ctr" anchorCtr="0">
            <a:noAutofit/>
          </a:bodyPr>
          <a:lstStyle/>
          <a:p>
            <a:pPr algn="ctr">
              <a:buClr>
                <a:srgbClr val="FFFF00"/>
              </a:buClr>
              <a:buSzPct val="25000"/>
            </a:pPr>
            <a:r>
              <a:rPr lang="en" sz="2267">
                <a:solidFill>
                  <a:srgbClr val="FF6600"/>
                </a:solidFill>
                <a:latin typeface="Courier"/>
                <a:ea typeface="Courier New"/>
                <a:cs typeface="Courier"/>
                <a:sym typeface="Courier New"/>
              </a:rPr>
              <a:t>DELETE FROM </a:t>
            </a:r>
            <a:r>
              <a:rPr lang="en" sz="2267">
                <a:solidFill>
                  <a:srgbClr val="FFFF00"/>
                </a:solidFill>
                <a:latin typeface="Courier"/>
                <a:ea typeface="Courier New"/>
                <a:cs typeface="Courier"/>
                <a:sym typeface="Courier New"/>
              </a:rPr>
              <a:t>Users </a:t>
            </a:r>
            <a:r>
              <a:rPr lang="en" sz="2267">
                <a:solidFill>
                  <a:srgbClr val="FF6600"/>
                </a:solidFill>
                <a:latin typeface="Courier"/>
                <a:ea typeface="Courier New"/>
                <a:cs typeface="Courier"/>
                <a:sym typeface="Courier New"/>
              </a:rPr>
              <a:t>WHERE </a:t>
            </a:r>
            <a:r>
              <a:rPr lang="en" sz="2267">
                <a:solidFill>
                  <a:srgbClr val="FFFF00"/>
                </a:solidFill>
                <a:latin typeface="Courier"/>
                <a:ea typeface="Courier New"/>
                <a:cs typeface="Courier"/>
                <a:sym typeface="Courier New"/>
              </a:rPr>
              <a:t>email='ted@umich.edu'</a:t>
            </a:r>
          </a:p>
        </p:txBody>
      </p:sp>
      <p:sp>
        <p:nvSpPr>
          <p:cNvPr id="474" name="Shape 474"/>
          <p:cNvSpPr txBox="1"/>
          <p:nvPr/>
        </p:nvSpPr>
        <p:spPr>
          <a:xfrm>
            <a:off x="2920604" y="5248275"/>
            <a:ext cx="6118649" cy="562048"/>
          </a:xfrm>
          <a:prstGeom prst="rect">
            <a:avLst/>
          </a:prstGeom>
          <a:noFill/>
          <a:ln>
            <a:noFill/>
          </a:ln>
        </p:spPr>
        <p:txBody>
          <a:bodyPr lIns="0" tIns="0" rIns="0" bIns="0" anchor="ctr" anchorCtr="0">
            <a:noAutofit/>
          </a:bodyPr>
          <a:lstStyle/>
          <a:p>
            <a:pPr algn="ctr">
              <a:buClr>
                <a:srgbClr val="FFFF00"/>
              </a:buClr>
              <a:buSzPct val="25000"/>
            </a:pPr>
            <a:r>
              <a:rPr lang="en" sz="2267">
                <a:solidFill>
                  <a:srgbClr val="FF6600"/>
                </a:solidFill>
                <a:latin typeface="Courier"/>
                <a:ea typeface="Courier New"/>
                <a:cs typeface="Courier"/>
                <a:sym typeface="Courier New"/>
              </a:rPr>
              <a:t>SELECT</a:t>
            </a:r>
            <a:r>
              <a:rPr lang="en" sz="2267">
                <a:solidFill>
                  <a:srgbClr val="FFFF00"/>
                </a:solidFill>
                <a:latin typeface="Courier"/>
                <a:ea typeface="Courier New"/>
                <a:cs typeface="Courier"/>
                <a:sym typeface="Courier New"/>
              </a:rPr>
              <a:t> * </a:t>
            </a:r>
            <a:r>
              <a:rPr lang="en" sz="2267">
                <a:solidFill>
                  <a:srgbClr val="FF6600"/>
                </a:solidFill>
                <a:latin typeface="Courier"/>
                <a:ea typeface="Courier New"/>
                <a:cs typeface="Courier"/>
                <a:sym typeface="Courier New"/>
              </a:rPr>
              <a:t>FROM</a:t>
            </a:r>
            <a:r>
              <a:rPr lang="en" sz="2267">
                <a:solidFill>
                  <a:srgbClr val="FFFF00"/>
                </a:solidFill>
                <a:latin typeface="Courier"/>
                <a:ea typeface="Courier New"/>
                <a:cs typeface="Courier"/>
                <a:sym typeface="Courier New"/>
              </a:rPr>
              <a:t> Users </a:t>
            </a:r>
            <a:r>
              <a:rPr lang="en" sz="2267">
                <a:solidFill>
                  <a:srgbClr val="FF6600"/>
                </a:solidFill>
                <a:latin typeface="Courier"/>
                <a:ea typeface="Courier New"/>
                <a:cs typeface="Courier"/>
                <a:sym typeface="Courier New"/>
              </a:rPr>
              <a:t>ORDER BY </a:t>
            </a:r>
            <a:r>
              <a:rPr lang="en" sz="2267">
                <a:solidFill>
                  <a:srgbClr val="FFFF00"/>
                </a:solidFill>
                <a:latin typeface="Courier"/>
                <a:ea typeface="Courier New"/>
                <a:cs typeface="Courier"/>
                <a:sym typeface="Courier New"/>
              </a:rPr>
              <a:t>email</a:t>
            </a:r>
          </a:p>
        </p:txBody>
      </p:sp>
    </p:spTree>
    <p:extLst>
      <p:ext uri="{BB962C8B-B14F-4D97-AF65-F5344CB8AC3E}">
        <p14:creationId xmlns:p14="http://schemas.microsoft.com/office/powerpoint/2010/main" val="2146193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2" name="Title 1" hidden="1">
            <a:extLst>
              <a:ext uri="{FF2B5EF4-FFF2-40B4-BE49-F238E27FC236}">
                <a16:creationId xmlns:a16="http://schemas.microsoft.com/office/drawing/2014/main" id="{E09599CF-90BE-524E-9067-EBB28A98280C}"/>
              </a:ext>
            </a:extLst>
          </p:cNvPr>
          <p:cNvSpPr>
            <a:spLocks noGrp="1"/>
          </p:cNvSpPr>
          <p:nvPr>
            <p:ph type="title" idx="4294967295"/>
          </p:nvPr>
        </p:nvSpPr>
        <p:spPr/>
        <p:txBody>
          <a:bodyPr/>
          <a:lstStyle/>
          <a:p>
            <a:r>
              <a:rPr lang="en-US" altLang="zh-CN" dirty="0"/>
              <a:t>SQL</a:t>
            </a:r>
            <a:r>
              <a:rPr lang="zh-CN" altLang="en-US" dirty="0"/>
              <a:t> </a:t>
            </a:r>
            <a:r>
              <a:rPr lang="en-US" altLang="zh-CN" dirty="0"/>
              <a:t>summary</a:t>
            </a:r>
            <a:endParaRPr lang="en-US" dirty="0"/>
          </a:p>
        </p:txBody>
      </p:sp>
      <p:pic>
        <p:nvPicPr>
          <p:cNvPr id="350" name="Shape 350" title="Screen shot of SQLiteBrowser"/>
          <p:cNvPicPr preferRelativeResize="0"/>
          <p:nvPr/>
        </p:nvPicPr>
        <p:blipFill rotWithShape="1">
          <a:blip r:embed="rId3">
            <a:alphaModFix/>
          </a:blip>
          <a:srcRect/>
          <a:stretch/>
        </p:blipFill>
        <p:spPr>
          <a:xfrm>
            <a:off x="1596561" y="576524"/>
            <a:ext cx="8721937" cy="5716248"/>
          </a:xfrm>
          <a:prstGeom prst="rect">
            <a:avLst/>
          </a:prstGeom>
          <a:noFill/>
          <a:ln>
            <a:noFill/>
          </a:ln>
        </p:spPr>
      </p:pic>
      <p:sp>
        <p:nvSpPr>
          <p:cNvPr id="349" name="Shape 349"/>
          <p:cNvSpPr txBox="1"/>
          <p:nvPr/>
        </p:nvSpPr>
        <p:spPr>
          <a:xfrm>
            <a:off x="3276347" y="3762400"/>
            <a:ext cx="3876759" cy="466648"/>
          </a:xfrm>
          <a:prstGeom prst="rect">
            <a:avLst/>
          </a:prstGeom>
          <a:noFill/>
          <a:ln>
            <a:noFill/>
          </a:ln>
        </p:spPr>
        <p:txBody>
          <a:bodyPr lIns="0" tIns="0" rIns="0" bIns="0" anchor="ctr" anchorCtr="0">
            <a:noAutofit/>
          </a:bodyPr>
          <a:lstStyle/>
          <a:p>
            <a:pPr marL="558786" lvl="1" indent="-338658" algn="ctr">
              <a:spcAft>
                <a:spcPts val="800"/>
              </a:spcAft>
              <a:buClr>
                <a:srgbClr val="FFFF00"/>
              </a:buClr>
              <a:buSzPct val="25000"/>
            </a:pPr>
            <a:r>
              <a:rPr lang="en" sz="2667" u="sng" dirty="0">
                <a:solidFill>
                  <a:srgbClr val="FF40FF"/>
                </a:solidFill>
                <a:latin typeface="Arial" charset="0"/>
                <a:ea typeface="Arial" charset="0"/>
                <a:cs typeface="Arial" charset="0"/>
                <a:sym typeface="Cabin"/>
              </a:rPr>
              <a:t>http://</a:t>
            </a:r>
            <a:r>
              <a:rPr lang="en" sz="2667" u="sng" dirty="0" err="1">
                <a:solidFill>
                  <a:srgbClr val="FF40FF"/>
                </a:solidFill>
                <a:latin typeface="Arial" charset="0"/>
                <a:ea typeface="Arial" charset="0"/>
                <a:cs typeface="Arial" charset="0"/>
                <a:sym typeface="Cabin"/>
              </a:rPr>
              <a:t>sqlitebrowser.org</a:t>
            </a:r>
            <a:r>
              <a:rPr lang="en" sz="2667" u="sng" dirty="0">
                <a:solidFill>
                  <a:srgbClr val="FF40FF"/>
                </a:solidFill>
                <a:latin typeface="Arial" charset="0"/>
                <a:ea typeface="Arial" charset="0"/>
                <a:cs typeface="Arial" charset="0"/>
                <a:sym typeface="Cabin"/>
              </a:rPr>
              <a:t>/</a:t>
            </a:r>
          </a:p>
        </p:txBody>
      </p:sp>
    </p:spTree>
    <p:extLst>
      <p:ext uri="{BB962C8B-B14F-4D97-AF65-F5344CB8AC3E}">
        <p14:creationId xmlns:p14="http://schemas.microsoft.com/office/powerpoint/2010/main" val="967821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387349" y="1200152"/>
            <a:ext cx="6897171" cy="4457696"/>
          </a:xfrm>
        </p:spPr>
        <p:txBody>
          <a:bodyPr anchor="ctr">
            <a:normAutofit/>
          </a:bodyPr>
          <a:lstStyle/>
          <a:p>
            <a:pPr algn="l"/>
            <a:r>
              <a:rPr lang="en-US" sz="8000" dirty="0"/>
              <a:t>Single Table SQL</a:t>
            </a:r>
          </a:p>
        </p:txBody>
      </p:sp>
      <p:sp>
        <p:nvSpPr>
          <p:cNvPr id="3" name="Subtitle 2"/>
          <p:cNvSpPr>
            <a:spLocks noGrp="1"/>
          </p:cNvSpPr>
          <p:nvPr>
            <p:ph type="subTitle" idx="1"/>
          </p:nvPr>
        </p:nvSpPr>
        <p:spPr>
          <a:xfrm>
            <a:off x="849963" y="1200152"/>
            <a:ext cx="2816535" cy="4457696"/>
          </a:xfrm>
        </p:spPr>
        <p:txBody>
          <a:bodyPr anchor="ctr">
            <a:normAutofit/>
          </a:bodyPr>
          <a:lstStyle/>
          <a:p>
            <a:pPr algn="r"/>
            <a:r>
              <a:rPr lang="en-US" sz="2800">
                <a:solidFill>
                  <a:srgbClr val="FFFFFF"/>
                </a:solidFill>
              </a:rPr>
              <a:t>Charles Severance</a:t>
            </a:r>
          </a:p>
          <a:p>
            <a:pPr algn="r"/>
            <a:r>
              <a:rPr lang="en-US" sz="2800">
                <a:solidFill>
                  <a:srgbClr val="FFFFFF"/>
                </a:solidFill>
              </a:rPr>
              <a:t>www.dj4e.com</a:t>
            </a:r>
          </a:p>
          <a:p>
            <a:pPr algn="r"/>
            <a:endParaRPr lang="en-US" sz="2800">
              <a:solidFill>
                <a:srgbClr val="FFFFFF"/>
              </a:solidFill>
            </a:endParaRPr>
          </a:p>
        </p:txBody>
      </p:sp>
      <p:cxnSp>
        <p:nvCxnSpPr>
          <p:cNvPr id="12" name="Straight Connector 11">
            <a:extLst>
              <a:ext uri="{FF2B5EF4-FFF2-40B4-BE49-F238E27FC236}">
                <a16:creationId xmlns:a16="http://schemas.microsoft.com/office/drawing/2014/main" id="{624D17C8-E9C2-48A4-AA36-D7048A6CCC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6" descr="CCBY licens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39754" y="5638800"/>
            <a:ext cx="1106488"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8135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Acknowledgements / Contributions</a:t>
            </a:r>
          </a:p>
        </p:txBody>
      </p:sp>
      <p:sp>
        <p:nvSpPr>
          <p:cNvPr id="8" name="TextBox 4"/>
          <p:cNvSpPr txBox="1">
            <a:spLocks noChangeArrowheads="1"/>
          </p:cNvSpPr>
          <p:nvPr/>
        </p:nvSpPr>
        <p:spPr bwMode="auto">
          <a:xfrm>
            <a:off x="838200" y="1512888"/>
            <a:ext cx="5257800" cy="4401205"/>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r>
              <a:rPr lang="en-US" altLang="x-none" sz="1400" dirty="0">
                <a:solidFill>
                  <a:schemeClr val="tx1"/>
                </a:solidFill>
              </a:rPr>
              <a:t>These slides are Copyright 2019-  Charles R. Severance (</a:t>
            </a:r>
            <a:r>
              <a:rPr lang="en-US" altLang="x-none" sz="1400" dirty="0" err="1">
                <a:solidFill>
                  <a:schemeClr val="tx1"/>
                </a:solidFill>
              </a:rPr>
              <a:t>www.dr-chuck.com</a:t>
            </a:r>
            <a:r>
              <a:rPr lang="en-US" altLang="x-none" sz="1400" dirty="0">
                <a:solidFill>
                  <a:schemeClr val="tx1"/>
                </a:solidFill>
              </a:rPr>
              <a:t>) as part of www.dj4e.com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eaLnBrk="1" hangingPunct="1"/>
            <a:endParaRPr lang="en-US" altLang="x-none" sz="1400" dirty="0">
              <a:solidFill>
                <a:schemeClr val="tx1"/>
              </a:solidFill>
            </a:endParaRPr>
          </a:p>
          <a:p>
            <a:pPr eaLnBrk="1" hangingPunct="1"/>
            <a:r>
              <a:rPr lang="en-US" altLang="x-none" sz="1400" dirty="0">
                <a:solidFill>
                  <a:schemeClr val="tx1"/>
                </a:solidFill>
              </a:rPr>
              <a:t>Initial Development: Charles Severance, University of Michigan School of Information</a:t>
            </a:r>
          </a:p>
          <a:p>
            <a:pPr eaLnBrk="1" hangingPunct="1"/>
            <a:endParaRPr lang="en-US" altLang="x-none" sz="1400" dirty="0">
              <a:solidFill>
                <a:schemeClr val="tx1"/>
              </a:solidFill>
            </a:endParaRPr>
          </a:p>
          <a:p>
            <a:pPr eaLnBrk="1" hangingPunct="1"/>
            <a:r>
              <a:rPr lang="en-US" altLang="x-none" sz="1400" dirty="0">
                <a:solidFill>
                  <a:srgbClr val="FFCC66"/>
                </a:solidFill>
              </a:rPr>
              <a:t>Insert new Contributors and Translators here including names and dates</a:t>
            </a: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p:txBody>
      </p:sp>
      <p:sp>
        <p:nvSpPr>
          <p:cNvPr id="9" name="TextBox 5"/>
          <p:cNvSpPr txBox="1">
            <a:spLocks noChangeArrowheads="1"/>
          </p:cNvSpPr>
          <p:nvPr/>
        </p:nvSpPr>
        <p:spPr bwMode="auto">
          <a:xfrm>
            <a:off x="6310312" y="1512888"/>
            <a:ext cx="5257800" cy="4893647"/>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algn="ctr" eaLnBrk="1" hangingPunct="1"/>
            <a:r>
              <a:rPr lang="en-US" altLang="x-none" sz="1200" dirty="0">
                <a:solidFill>
                  <a:srgbClr val="FFCC66"/>
                </a:solidFill>
                <a:latin typeface="Helvetica" charset="0"/>
                <a:ea typeface="ＭＳ Ｐゴシック" charset="-128"/>
                <a:sym typeface="Helvetica" charset="0"/>
              </a:rPr>
              <a:t>Continue new Contributors and Translators here</a:t>
            </a: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p:txBody>
      </p:sp>
    </p:spTree>
    <p:extLst>
      <p:ext uri="{BB962C8B-B14F-4D97-AF65-F5344CB8AC3E}">
        <p14:creationId xmlns:p14="http://schemas.microsoft.com/office/powerpoint/2010/main" val="1048975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12A53445-08FB-4C44-BFA2-D1B0BF9B621B}"/>
              </a:ext>
            </a:extLst>
          </p:cNvPr>
          <p:cNvSpPr>
            <a:spLocks noGrp="1"/>
          </p:cNvSpPr>
          <p:nvPr>
            <p:ph type="title"/>
          </p:nvPr>
        </p:nvSpPr>
        <p:spPr/>
        <p:txBody>
          <a:bodyPr/>
          <a:lstStyle/>
          <a:p>
            <a:r>
              <a:rPr lang="en-US" altLang="zh-CN" dirty="0"/>
              <a:t>SQL</a:t>
            </a:r>
            <a:endParaRPr lang="en-US" dirty="0"/>
          </a:p>
        </p:txBody>
      </p:sp>
      <p:pic>
        <p:nvPicPr>
          <p:cNvPr id="7169" name="Picture 3" descr="A bank of IBM 729 tape drive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4123" y="571500"/>
            <a:ext cx="3196828"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0" name="Picture 4" descr="Reel of tape showing beginning-of-tape reflective marke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10550" y="3371851"/>
            <a:ext cx="3429000" cy="1937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5"/>
          <p:cNvSpPr>
            <a:spLocks noChangeArrowheads="1"/>
          </p:cNvSpPr>
          <p:nvPr/>
        </p:nvSpPr>
        <p:spPr bwMode="auto">
          <a:xfrm>
            <a:off x="6247261" y="5543551"/>
            <a:ext cx="545534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rgbClr val="FFFFFF"/>
                </a:solidFill>
                <a:latin typeface="Gill Sans" charset="0"/>
                <a:ea typeface="ヒラギノ角ゴ ProN W3" charset="-128"/>
                <a:sym typeface="Gill Sans" charset="0"/>
              </a:defRPr>
            </a:lvl1pPr>
            <a:lvl2pPr marL="742950" indent="-285750">
              <a:defRPr sz="3600">
                <a:solidFill>
                  <a:srgbClr val="FFFFFF"/>
                </a:solidFill>
                <a:latin typeface="Gill Sans" charset="0"/>
                <a:ea typeface="ヒラギノ角ゴ ProN W3" charset="-128"/>
                <a:sym typeface="Gill Sans" charset="0"/>
              </a:defRPr>
            </a:lvl2pPr>
            <a:lvl3pPr marL="1143000" indent="-228600">
              <a:defRPr sz="3600">
                <a:solidFill>
                  <a:srgbClr val="FFFFFF"/>
                </a:solidFill>
                <a:latin typeface="Gill Sans" charset="0"/>
                <a:ea typeface="ヒラギノ角ゴ ProN W3" charset="-128"/>
                <a:sym typeface="Gill Sans" charset="0"/>
              </a:defRPr>
            </a:lvl3pPr>
            <a:lvl4pPr marL="1600200" indent="-228600">
              <a:defRPr sz="3600">
                <a:solidFill>
                  <a:srgbClr val="FFFFFF"/>
                </a:solidFill>
                <a:latin typeface="Gill Sans" charset="0"/>
                <a:ea typeface="ヒラギノ角ゴ ProN W3" charset="-128"/>
                <a:sym typeface="Gill Sans" charset="0"/>
              </a:defRPr>
            </a:lvl4pPr>
            <a:lvl5pPr marL="2057400" indent="-228600">
              <a:defRPr sz="36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r>
              <a:rPr lang="en-US" altLang="x-none" sz="2700" dirty="0"/>
              <a:t>https://</a:t>
            </a:r>
            <a:r>
              <a:rPr lang="en-US" altLang="x-none" sz="2700" dirty="0" err="1"/>
              <a:t>en.wikipedia.org</a:t>
            </a:r>
            <a:r>
              <a:rPr lang="en-US" altLang="x-none" sz="2700" dirty="0"/>
              <a:t>/wiki/IBM_729</a:t>
            </a:r>
          </a:p>
        </p:txBody>
      </p:sp>
      <p:sp>
        <p:nvSpPr>
          <p:cNvPr id="7" name="Sequential Access Storage 6"/>
          <p:cNvSpPr>
            <a:spLocks noChangeArrowheads="1"/>
          </p:cNvSpPr>
          <p:nvPr/>
        </p:nvSpPr>
        <p:spPr bwMode="auto">
          <a:xfrm>
            <a:off x="381000" y="685800"/>
            <a:ext cx="1828800" cy="1828800"/>
          </a:xfrm>
          <a:prstGeom prst="flowChartMagneticTape">
            <a:avLst/>
          </a:prstGeom>
          <a:gradFill rotWithShape="1">
            <a:gsLst>
              <a:gs pos="0">
                <a:srgbClr val="CDCDCD"/>
              </a:gs>
              <a:gs pos="100000">
                <a:srgbClr val="808080"/>
              </a:gs>
            </a:gsLst>
            <a:lin ang="5400000"/>
          </a:gradFill>
          <a:ln w="9525">
            <a:solidFill>
              <a:srgbClr val="7D7D7D"/>
            </a:solidFill>
            <a:miter lim="800000"/>
            <a:headEnd/>
            <a:tailEnd/>
          </a:ln>
          <a:effectLst>
            <a:outerShdw blurRad="40000" dist="23000" dir="5400000" rotWithShape="0">
              <a:srgbClr val="000000">
                <a:alpha val="34998"/>
              </a:srgbClr>
            </a:outerShdw>
          </a:effectLst>
        </p:spPr>
        <p:txBody>
          <a:bodyPr anchor="ctr"/>
          <a:lstStyle/>
          <a:p>
            <a:pPr algn="ctr" eaLnBrk="1" hangingPunct="1">
              <a:defRPr/>
            </a:pPr>
            <a:r>
              <a:rPr lang="en-US" sz="2800" dirty="0">
                <a:solidFill>
                  <a:srgbClr val="000000"/>
                </a:solidFill>
              </a:rPr>
              <a:t>OLD</a:t>
            </a:r>
          </a:p>
          <a:p>
            <a:pPr algn="ctr" eaLnBrk="1" hangingPunct="1">
              <a:defRPr/>
            </a:pPr>
            <a:r>
              <a:rPr lang="en-US" sz="2800" dirty="0">
                <a:solidFill>
                  <a:srgbClr val="000000"/>
                </a:solidFill>
              </a:rPr>
              <a:t>Sorted</a:t>
            </a:r>
          </a:p>
        </p:txBody>
      </p:sp>
      <p:sp>
        <p:nvSpPr>
          <p:cNvPr id="8" name="Sequential Access Storage 7"/>
          <p:cNvSpPr>
            <a:spLocks noChangeArrowheads="1"/>
          </p:cNvSpPr>
          <p:nvPr/>
        </p:nvSpPr>
        <p:spPr bwMode="auto">
          <a:xfrm>
            <a:off x="5524500" y="742950"/>
            <a:ext cx="1828800" cy="1828800"/>
          </a:xfrm>
          <a:prstGeom prst="flowChartMagneticTape">
            <a:avLst/>
          </a:prstGeom>
          <a:gradFill rotWithShape="1">
            <a:gsLst>
              <a:gs pos="0">
                <a:srgbClr val="CDCDCD"/>
              </a:gs>
              <a:gs pos="100000">
                <a:srgbClr val="808080"/>
              </a:gs>
            </a:gsLst>
            <a:lin ang="5400000"/>
          </a:gradFill>
          <a:ln w="9525">
            <a:solidFill>
              <a:srgbClr val="7D7D7D"/>
            </a:solidFill>
            <a:miter lim="800000"/>
            <a:headEnd/>
            <a:tailEnd/>
          </a:ln>
          <a:effectLst>
            <a:outerShdw blurRad="40000" dist="23000" dir="5400000" rotWithShape="0">
              <a:srgbClr val="000000">
                <a:alpha val="34998"/>
              </a:srgbClr>
            </a:outerShdw>
          </a:effectLst>
        </p:spPr>
        <p:txBody>
          <a:bodyPr anchor="ctr"/>
          <a:lstStyle/>
          <a:p>
            <a:pPr algn="ctr" eaLnBrk="1" hangingPunct="1">
              <a:defRPr/>
            </a:pPr>
            <a:r>
              <a:rPr lang="en-US" sz="2800" dirty="0">
                <a:solidFill>
                  <a:srgbClr val="000000"/>
                </a:solidFill>
              </a:rPr>
              <a:t>NEW</a:t>
            </a:r>
          </a:p>
          <a:p>
            <a:pPr algn="ctr" eaLnBrk="1" hangingPunct="1">
              <a:defRPr/>
            </a:pPr>
            <a:r>
              <a:rPr lang="en-US" sz="2800" dirty="0">
                <a:solidFill>
                  <a:srgbClr val="000000"/>
                </a:solidFill>
              </a:rPr>
              <a:t>Sorted</a:t>
            </a:r>
          </a:p>
        </p:txBody>
      </p:sp>
      <p:sp>
        <p:nvSpPr>
          <p:cNvPr id="7174" name="Multidocument 8">
            <a:extLst>
              <a:ext uri="{C183D7F6-B498-43B3-948B-1728B52AA6E4}">
                <adec:decorative xmlns:adec="http://schemas.microsoft.com/office/drawing/2017/decorative" val="1"/>
              </a:ext>
            </a:extLst>
          </p:cNvPr>
          <p:cNvSpPr>
            <a:spLocks noChangeArrowheads="1"/>
          </p:cNvSpPr>
          <p:nvPr/>
        </p:nvSpPr>
        <p:spPr bwMode="auto">
          <a:xfrm>
            <a:off x="2209800" y="4514850"/>
            <a:ext cx="2171700" cy="1714500"/>
          </a:xfrm>
          <a:prstGeom prst="flowChartMultidocument">
            <a:avLst/>
          </a:prstGeom>
          <a:blipFill dpi="0" rotWithShape="0">
            <a:blip r:embed="rId5"/>
            <a:srcRect/>
            <a:tile tx="0" ty="0" sx="100000" sy="100000" flip="none" algn="tl"/>
          </a:blipFill>
          <a:ln w="25400">
            <a:solidFill>
              <a:srgbClr val="000000"/>
            </a:solidFill>
            <a:round/>
            <a:headEnd/>
            <a:tailEnd/>
          </a:ln>
        </p:spPr>
        <p:txBody>
          <a:bodyPr/>
          <a:lstStyle>
            <a:lvl1pPr>
              <a:defRPr sz="3600">
                <a:solidFill>
                  <a:srgbClr val="FFFFFF"/>
                </a:solidFill>
                <a:latin typeface="Gill Sans" charset="0"/>
                <a:ea typeface="ヒラギノ角ゴ ProN W3" charset="-128"/>
                <a:sym typeface="Gill Sans" charset="0"/>
              </a:defRPr>
            </a:lvl1pPr>
            <a:lvl2pPr marL="742950" indent="-285750">
              <a:defRPr sz="3600">
                <a:solidFill>
                  <a:srgbClr val="FFFFFF"/>
                </a:solidFill>
                <a:latin typeface="Gill Sans" charset="0"/>
                <a:ea typeface="ヒラギノ角ゴ ProN W3" charset="-128"/>
                <a:sym typeface="Gill Sans" charset="0"/>
              </a:defRPr>
            </a:lvl2pPr>
            <a:lvl3pPr marL="1143000" indent="-228600">
              <a:defRPr sz="3600">
                <a:solidFill>
                  <a:srgbClr val="FFFFFF"/>
                </a:solidFill>
                <a:latin typeface="Gill Sans" charset="0"/>
                <a:ea typeface="ヒラギノ角ゴ ProN W3" charset="-128"/>
                <a:sym typeface="Gill Sans" charset="0"/>
              </a:defRPr>
            </a:lvl3pPr>
            <a:lvl4pPr marL="1600200" indent="-228600">
              <a:defRPr sz="3600">
                <a:solidFill>
                  <a:srgbClr val="FFFFFF"/>
                </a:solidFill>
                <a:latin typeface="Gill Sans" charset="0"/>
                <a:ea typeface="ヒラギノ角ゴ ProN W3" charset="-128"/>
                <a:sym typeface="Gill Sans" charset="0"/>
              </a:defRPr>
            </a:lvl4pPr>
            <a:lvl5pPr marL="2057400" indent="-228600">
              <a:defRPr sz="36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r>
              <a:rPr lang="en-US" altLang="x-none" sz="2400">
                <a:solidFill>
                  <a:srgbClr val="000000"/>
                </a:solidFill>
              </a:rPr>
              <a:t>Transactions</a:t>
            </a:r>
          </a:p>
          <a:p>
            <a:pPr algn="ctr" eaLnBrk="1" hangingPunct="1"/>
            <a:r>
              <a:rPr lang="en-US" altLang="x-none" sz="2400">
                <a:solidFill>
                  <a:srgbClr val="000000"/>
                </a:solidFill>
              </a:rPr>
              <a:t>Sorted</a:t>
            </a:r>
          </a:p>
        </p:txBody>
      </p:sp>
      <p:sp>
        <p:nvSpPr>
          <p:cNvPr id="7175" name="Decision 11">
            <a:extLst>
              <a:ext uri="{C183D7F6-B498-43B3-948B-1728B52AA6E4}">
                <adec:decorative xmlns:adec="http://schemas.microsoft.com/office/drawing/2017/decorative" val="1"/>
              </a:ext>
            </a:extLst>
          </p:cNvPr>
          <p:cNvSpPr>
            <a:spLocks noChangeArrowheads="1"/>
          </p:cNvSpPr>
          <p:nvPr/>
        </p:nvSpPr>
        <p:spPr bwMode="auto">
          <a:xfrm>
            <a:off x="2838450" y="2743200"/>
            <a:ext cx="2171700" cy="1028700"/>
          </a:xfrm>
          <a:prstGeom prst="flowChartDecision">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rgbClr val="FFFFFF"/>
                </a:solidFill>
                <a:latin typeface="Gill Sans" charset="0"/>
                <a:ea typeface="ヒラギノ角ゴ ProN W3" charset="-128"/>
                <a:sym typeface="Gill Sans" charset="0"/>
              </a:defRPr>
            </a:lvl1pPr>
            <a:lvl2pPr marL="742950" indent="-285750">
              <a:defRPr sz="3600">
                <a:solidFill>
                  <a:srgbClr val="FFFFFF"/>
                </a:solidFill>
                <a:latin typeface="Gill Sans" charset="0"/>
                <a:ea typeface="ヒラギノ角ゴ ProN W3" charset="-128"/>
                <a:sym typeface="Gill Sans" charset="0"/>
              </a:defRPr>
            </a:lvl2pPr>
            <a:lvl3pPr marL="1143000" indent="-228600">
              <a:defRPr sz="3600">
                <a:solidFill>
                  <a:srgbClr val="FFFFFF"/>
                </a:solidFill>
                <a:latin typeface="Gill Sans" charset="0"/>
                <a:ea typeface="ヒラギノ角ゴ ProN W3" charset="-128"/>
                <a:sym typeface="Gill Sans" charset="0"/>
              </a:defRPr>
            </a:lvl3pPr>
            <a:lvl4pPr marL="1600200" indent="-228600">
              <a:defRPr sz="3600">
                <a:solidFill>
                  <a:srgbClr val="FFFFFF"/>
                </a:solidFill>
                <a:latin typeface="Gill Sans" charset="0"/>
                <a:ea typeface="ヒラギノ角ゴ ProN W3" charset="-128"/>
                <a:sym typeface="Gill Sans" charset="0"/>
              </a:defRPr>
            </a:lvl4pPr>
            <a:lvl5pPr marL="2057400" indent="-228600">
              <a:defRPr sz="36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r>
              <a:rPr lang="en-US" altLang="x-none" sz="2700">
                <a:solidFill>
                  <a:srgbClr val="000000"/>
                </a:solidFill>
              </a:rPr>
              <a:t>Merge</a:t>
            </a:r>
          </a:p>
        </p:txBody>
      </p:sp>
      <p:cxnSp>
        <p:nvCxnSpPr>
          <p:cNvPr id="7176" name="Elbow Connector 13">
            <a:extLst>
              <a:ext uri="{C183D7F6-B498-43B3-948B-1728B52AA6E4}">
                <adec:decorative xmlns:adec="http://schemas.microsoft.com/office/drawing/2017/decorative" val="1"/>
              </a:ext>
            </a:extLst>
          </p:cNvPr>
          <p:cNvCxnSpPr>
            <a:cxnSpLocks noChangeShapeType="1"/>
            <a:stCxn id="7" idx="2"/>
            <a:endCxn id="7175" idx="1"/>
          </p:cNvCxnSpPr>
          <p:nvPr/>
        </p:nvCxnSpPr>
        <p:spPr bwMode="auto">
          <a:xfrm rot="16200000" flipH="1">
            <a:off x="1695450" y="2114550"/>
            <a:ext cx="742950" cy="1543050"/>
          </a:xfrm>
          <a:prstGeom prst="bentConnector2">
            <a:avLst/>
          </a:prstGeom>
          <a:noFill/>
          <a:ln w="76200">
            <a:solidFill>
              <a:srgbClr val="FF00FF"/>
            </a:solidFill>
            <a:round/>
            <a:headEnd/>
            <a:tailEnd type="triangle" w="med" len="med"/>
          </a:ln>
          <a:extLst>
            <a:ext uri="{909E8E84-426E-40DD-AFC4-6F175D3DCCD1}">
              <a14:hiddenFill xmlns:a14="http://schemas.microsoft.com/office/drawing/2010/main">
                <a:noFill/>
              </a14:hiddenFill>
            </a:ext>
          </a:extLst>
        </p:spPr>
      </p:cxnSp>
      <p:cxnSp>
        <p:nvCxnSpPr>
          <p:cNvPr id="7177" name="Elbow Connector 14">
            <a:extLst>
              <a:ext uri="{C183D7F6-B498-43B3-948B-1728B52AA6E4}">
                <adec:decorative xmlns:adec="http://schemas.microsoft.com/office/drawing/2017/decorative" val="1"/>
              </a:ext>
            </a:extLst>
          </p:cNvPr>
          <p:cNvCxnSpPr>
            <a:cxnSpLocks noChangeShapeType="1"/>
            <a:stCxn id="7174" idx="0"/>
            <a:endCxn id="7175" idx="2"/>
          </p:cNvCxnSpPr>
          <p:nvPr/>
        </p:nvCxnSpPr>
        <p:spPr bwMode="auto">
          <a:xfrm rot="5400000" flipH="1" flipV="1">
            <a:off x="3312914" y="3903464"/>
            <a:ext cx="742950" cy="479822"/>
          </a:xfrm>
          <a:prstGeom prst="bentConnector3">
            <a:avLst>
              <a:gd name="adj1" fmla="val 50000"/>
            </a:avLst>
          </a:prstGeom>
          <a:noFill/>
          <a:ln w="76200">
            <a:solidFill>
              <a:srgbClr val="FF00FF"/>
            </a:solidFill>
            <a:round/>
            <a:headEnd/>
            <a:tailEnd type="triangle" w="med" len="med"/>
          </a:ln>
          <a:extLst>
            <a:ext uri="{909E8E84-426E-40DD-AFC4-6F175D3DCCD1}">
              <a14:hiddenFill xmlns:a14="http://schemas.microsoft.com/office/drawing/2010/main">
                <a:noFill/>
              </a14:hiddenFill>
            </a:ext>
          </a:extLst>
        </p:spPr>
      </p:cxnSp>
      <p:cxnSp>
        <p:nvCxnSpPr>
          <p:cNvPr id="7178" name="Elbow Connector 18">
            <a:extLst>
              <a:ext uri="{C183D7F6-B498-43B3-948B-1728B52AA6E4}">
                <adec:decorative xmlns:adec="http://schemas.microsoft.com/office/drawing/2017/decorative" val="1"/>
              </a:ext>
            </a:extLst>
          </p:cNvPr>
          <p:cNvCxnSpPr>
            <a:cxnSpLocks noChangeShapeType="1"/>
            <a:stCxn id="7175" idx="3"/>
            <a:endCxn id="8" idx="2"/>
          </p:cNvCxnSpPr>
          <p:nvPr/>
        </p:nvCxnSpPr>
        <p:spPr bwMode="auto">
          <a:xfrm flipV="1">
            <a:off x="5010150" y="2571750"/>
            <a:ext cx="1428750" cy="685800"/>
          </a:xfrm>
          <a:prstGeom prst="bentConnector2">
            <a:avLst/>
          </a:prstGeom>
          <a:noFill/>
          <a:ln w="76200">
            <a:solidFill>
              <a:srgbClr val="FF00FF"/>
            </a:solidFill>
            <a:round/>
            <a:headEnd/>
            <a:tailEnd type="triangle" w="med" len="med"/>
          </a:ln>
          <a:extLst>
            <a:ext uri="{909E8E84-426E-40DD-AFC4-6F175D3DCCD1}">
              <a14:hiddenFill xmlns:a14="http://schemas.microsoft.com/office/drawing/2010/main">
                <a:noFill/>
              </a14:hiddenFill>
            </a:ext>
          </a:extLst>
        </p:spPr>
      </p:cxnSp>
      <p:sp>
        <p:nvSpPr>
          <p:cNvPr id="7179" name="TextBox 23"/>
          <p:cNvSpPr txBox="1">
            <a:spLocks noChangeArrowheads="1"/>
          </p:cNvSpPr>
          <p:nvPr/>
        </p:nvSpPr>
        <p:spPr bwMode="auto">
          <a:xfrm>
            <a:off x="3045431" y="798910"/>
            <a:ext cx="160653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rgbClr val="FFFFFF"/>
                </a:solidFill>
                <a:latin typeface="Gill Sans" charset="0"/>
                <a:ea typeface="ヒラギノ角ゴ ProN W3" charset="-128"/>
                <a:sym typeface="Gill Sans" charset="0"/>
              </a:defRPr>
            </a:lvl1pPr>
            <a:lvl2pPr marL="742950" indent="-285750">
              <a:defRPr sz="3600">
                <a:solidFill>
                  <a:srgbClr val="FFFFFF"/>
                </a:solidFill>
                <a:latin typeface="Gill Sans" charset="0"/>
                <a:ea typeface="ヒラギノ角ゴ ProN W3" charset="-128"/>
                <a:sym typeface="Gill Sans" charset="0"/>
              </a:defRPr>
            </a:lvl2pPr>
            <a:lvl3pPr marL="1143000" indent="-228600">
              <a:defRPr sz="3600">
                <a:solidFill>
                  <a:srgbClr val="FFFFFF"/>
                </a:solidFill>
                <a:latin typeface="Gill Sans" charset="0"/>
                <a:ea typeface="ヒラギノ角ゴ ProN W3" charset="-128"/>
                <a:sym typeface="Gill Sans" charset="0"/>
              </a:defRPr>
            </a:lvl3pPr>
            <a:lvl4pPr marL="1600200" indent="-228600">
              <a:defRPr sz="3600">
                <a:solidFill>
                  <a:srgbClr val="FFFFFF"/>
                </a:solidFill>
                <a:latin typeface="Gill Sans" charset="0"/>
                <a:ea typeface="ヒラギノ角ゴ ProN W3" charset="-128"/>
                <a:sym typeface="Gill Sans" charset="0"/>
              </a:defRPr>
            </a:lvl4pPr>
            <a:lvl5pPr marL="2057400" indent="-228600">
              <a:defRPr sz="36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r>
              <a:rPr lang="en-US" altLang="x-none" sz="2700">
                <a:solidFill>
                  <a:srgbClr val="FFFF00"/>
                </a:solidFill>
              </a:rPr>
              <a:t>Sequential</a:t>
            </a:r>
          </a:p>
          <a:p>
            <a:pPr algn="ctr" eaLnBrk="1" hangingPunct="1"/>
            <a:r>
              <a:rPr lang="en-US" altLang="x-none" sz="2700">
                <a:solidFill>
                  <a:srgbClr val="FFFF00"/>
                </a:solidFill>
              </a:rPr>
              <a:t>Master</a:t>
            </a:r>
          </a:p>
          <a:p>
            <a:pPr algn="ctr" eaLnBrk="1" hangingPunct="1"/>
            <a:r>
              <a:rPr lang="en-US" altLang="x-none" sz="2700">
                <a:solidFill>
                  <a:srgbClr val="FFFF00"/>
                </a:solidFill>
              </a:rPr>
              <a:t>Update</a:t>
            </a:r>
          </a:p>
          <a:p>
            <a:pPr algn="ctr" eaLnBrk="1" hangingPunct="1"/>
            <a:r>
              <a:rPr lang="en-US" altLang="x-none" sz="2700">
                <a:solidFill>
                  <a:srgbClr val="FFFF00"/>
                </a:solidFill>
              </a:rPr>
              <a:t>1970s</a:t>
            </a:r>
          </a:p>
        </p:txBody>
      </p:sp>
    </p:spTree>
    <p:extLst>
      <p:ext uri="{BB962C8B-B14F-4D97-AF65-F5344CB8AC3E}">
        <p14:creationId xmlns:p14="http://schemas.microsoft.com/office/powerpoint/2010/main" val="1796814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866775" y="180976"/>
            <a:ext cx="5343525" cy="1724025"/>
          </a:xfrm>
        </p:spPr>
        <p:txBody>
          <a:bodyPr/>
          <a:lstStyle/>
          <a:p>
            <a:r>
              <a:rPr lang="en-US" altLang="en-US" sz="5333" dirty="0">
                <a:solidFill>
                  <a:srgbClr val="FFD966"/>
                </a:solidFill>
              </a:rPr>
              <a:t>Random Access</a:t>
            </a:r>
          </a:p>
        </p:txBody>
      </p:sp>
      <p:sp>
        <p:nvSpPr>
          <p:cNvPr id="7170" name="Content Placeholder 2"/>
          <p:cNvSpPr>
            <a:spLocks noGrp="1"/>
          </p:cNvSpPr>
          <p:nvPr>
            <p:ph idx="1"/>
          </p:nvPr>
        </p:nvSpPr>
        <p:spPr>
          <a:xfrm>
            <a:off x="522516" y="1952626"/>
            <a:ext cx="5630635" cy="4276725"/>
          </a:xfrm>
        </p:spPr>
        <p:txBody>
          <a:bodyPr/>
          <a:lstStyle/>
          <a:p>
            <a:r>
              <a:rPr lang="en-US" altLang="en-US" sz="3200" dirty="0"/>
              <a:t>When you can randomly access data...</a:t>
            </a:r>
          </a:p>
          <a:p>
            <a:r>
              <a:rPr lang="en-US" altLang="en-US" sz="3200" dirty="0"/>
              <a:t>How can you layout data to be most efficient?</a:t>
            </a:r>
          </a:p>
          <a:p>
            <a:r>
              <a:rPr lang="en-US" altLang="en-US" sz="3200" dirty="0"/>
              <a:t>Sorting might not be the best idea</a:t>
            </a:r>
          </a:p>
        </p:txBody>
      </p:sp>
      <p:pic>
        <p:nvPicPr>
          <p:cNvPr id="7171" name="Picture 3" descr="Inside view of a hard disk"/>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96101" y="1543049"/>
            <a:ext cx="4686300" cy="3824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72" name="Rectangle 4"/>
          <p:cNvSpPr>
            <a:spLocks noChangeArrowheads="1"/>
          </p:cNvSpPr>
          <p:nvPr/>
        </p:nvSpPr>
        <p:spPr bwMode="auto">
          <a:xfrm>
            <a:off x="2438401" y="5726907"/>
            <a:ext cx="9579769" cy="507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ts val="3500"/>
              </a:spcBef>
              <a:buSzPct val="171000"/>
              <a:buFont typeface="Gill Sans" charset="0"/>
              <a:buChar char="•"/>
              <a:defRPr sz="3600">
                <a:solidFill>
                  <a:schemeClr val="tx1"/>
                </a:solidFill>
                <a:latin typeface="Gill Sans" charset="0"/>
                <a:ea typeface="ヒラギノ角ゴ ProN W3" charset="-128"/>
                <a:sym typeface="Gill Sans" charset="0"/>
              </a:defRPr>
            </a:lvl1pPr>
            <a:lvl2pPr marL="742950" indent="-285750">
              <a:spcBef>
                <a:spcPts val="3500"/>
              </a:spcBef>
              <a:buSzPct val="171000"/>
              <a:buFont typeface="Gill Sans" charset="0"/>
              <a:buChar char="•"/>
              <a:defRPr sz="3600">
                <a:solidFill>
                  <a:schemeClr val="tx1"/>
                </a:solidFill>
                <a:latin typeface="Gill Sans" charset="0"/>
                <a:ea typeface="ヒラギノ角ゴ ProN W3" charset="-128"/>
                <a:sym typeface="Gill Sans" charset="0"/>
              </a:defRPr>
            </a:lvl2pPr>
            <a:lvl3pPr marL="1143000" indent="-228600">
              <a:spcBef>
                <a:spcPts val="3500"/>
              </a:spcBef>
              <a:buSzPct val="171000"/>
              <a:buFont typeface="Gill Sans" charset="0"/>
              <a:buChar char="•"/>
              <a:defRPr sz="3600">
                <a:solidFill>
                  <a:schemeClr val="tx1"/>
                </a:solidFill>
                <a:latin typeface="Gill Sans" charset="0"/>
                <a:ea typeface="ヒラギノ角ゴ ProN W3" charset="-128"/>
                <a:sym typeface="Gill Sans" charset="0"/>
              </a:defRPr>
            </a:lvl3pPr>
            <a:lvl4pPr marL="1600200" indent="-228600">
              <a:spcBef>
                <a:spcPts val="3500"/>
              </a:spcBef>
              <a:buSzPct val="171000"/>
              <a:buFont typeface="Gill Sans" charset="0"/>
              <a:buChar char="•"/>
              <a:defRPr sz="3600">
                <a:solidFill>
                  <a:schemeClr val="tx1"/>
                </a:solidFill>
                <a:latin typeface="Gill Sans" charset="0"/>
                <a:ea typeface="ヒラギノ角ゴ ProN W3" charset="-128"/>
                <a:sym typeface="Gill Sans" charset="0"/>
              </a:defRPr>
            </a:lvl4pPr>
            <a:lvl5pPr marL="2057400" indent="-228600">
              <a:spcBef>
                <a:spcPts val="3500"/>
              </a:spcBef>
              <a:buSzPct val="171000"/>
              <a:buFont typeface="Gill Sans" charset="0"/>
              <a:buChar char="•"/>
              <a:defRPr sz="3600">
                <a:solidFill>
                  <a:schemeClr val="tx1"/>
                </a:solidFill>
                <a:latin typeface="Gill Sans" charset="0"/>
                <a:ea typeface="ヒラギノ角ゴ ProN W3" charset="-128"/>
                <a:sym typeface="Gill Sans" charset="0"/>
              </a:defRPr>
            </a:lvl5pPr>
            <a:lvl6pPr marL="2514600" indent="-228600" eaLnBrk="0" fontAlgn="base" hangingPunct="0">
              <a:spcBef>
                <a:spcPts val="3500"/>
              </a:spcBef>
              <a:spcAft>
                <a:spcPct val="0"/>
              </a:spcAft>
              <a:buSzPct val="171000"/>
              <a:buFont typeface="Gill Sans" charset="0"/>
              <a:buChar char="•"/>
              <a:defRPr sz="3600">
                <a:solidFill>
                  <a:schemeClr val="tx1"/>
                </a:solidFill>
                <a:latin typeface="Gill Sans" charset="0"/>
                <a:ea typeface="ヒラギノ角ゴ ProN W3" charset="-128"/>
                <a:sym typeface="Gill Sans" charset="0"/>
              </a:defRPr>
            </a:lvl6pPr>
            <a:lvl7pPr marL="2971800" indent="-228600" eaLnBrk="0" fontAlgn="base" hangingPunct="0">
              <a:spcBef>
                <a:spcPts val="3500"/>
              </a:spcBef>
              <a:spcAft>
                <a:spcPct val="0"/>
              </a:spcAft>
              <a:buSzPct val="171000"/>
              <a:buFont typeface="Gill Sans" charset="0"/>
              <a:buChar char="•"/>
              <a:defRPr sz="3600">
                <a:solidFill>
                  <a:schemeClr val="tx1"/>
                </a:solidFill>
                <a:latin typeface="Gill Sans" charset="0"/>
                <a:ea typeface="ヒラギノ角ゴ ProN W3" charset="-128"/>
                <a:sym typeface="Gill Sans" charset="0"/>
              </a:defRPr>
            </a:lvl7pPr>
            <a:lvl8pPr marL="3429000" indent="-228600" eaLnBrk="0" fontAlgn="base" hangingPunct="0">
              <a:spcBef>
                <a:spcPts val="3500"/>
              </a:spcBef>
              <a:spcAft>
                <a:spcPct val="0"/>
              </a:spcAft>
              <a:buSzPct val="171000"/>
              <a:buFont typeface="Gill Sans" charset="0"/>
              <a:buChar char="•"/>
              <a:defRPr sz="3600">
                <a:solidFill>
                  <a:schemeClr val="tx1"/>
                </a:solidFill>
                <a:latin typeface="Gill Sans" charset="0"/>
                <a:ea typeface="ヒラギノ角ゴ ProN W3" charset="-128"/>
                <a:sym typeface="Gill Sans" charset="0"/>
              </a:defRPr>
            </a:lvl8pPr>
            <a:lvl9pPr marL="3886200" indent="-228600" eaLnBrk="0" fontAlgn="base" hangingPunct="0">
              <a:spcBef>
                <a:spcPts val="3500"/>
              </a:spcBef>
              <a:spcAft>
                <a:spcPct val="0"/>
              </a:spcAft>
              <a:buSzPct val="171000"/>
              <a:buFont typeface="Gill Sans" charset="0"/>
              <a:buChar char="•"/>
              <a:defRPr sz="3600">
                <a:solidFill>
                  <a:schemeClr val="tx1"/>
                </a:solidFill>
                <a:latin typeface="Gill Sans" charset="0"/>
                <a:ea typeface="ヒラギノ角ゴ ProN W3" charset="-128"/>
                <a:sym typeface="Gill Sans" charset="0"/>
              </a:defRPr>
            </a:lvl9pPr>
          </a:lstStyle>
          <a:p>
            <a:pPr algn="ctr" eaLnBrk="1" hangingPunct="1">
              <a:spcBef>
                <a:spcPct val="0"/>
              </a:spcBef>
              <a:buSzTx/>
              <a:buFontTx/>
              <a:buNone/>
            </a:pPr>
            <a:r>
              <a:rPr lang="en-US" altLang="en-US" sz="2700" dirty="0">
                <a:solidFill>
                  <a:srgbClr val="FFFFFF"/>
                </a:solidFill>
              </a:rPr>
              <a:t>https://</a:t>
            </a:r>
            <a:r>
              <a:rPr lang="en-US" altLang="en-US" sz="2700" dirty="0" err="1">
                <a:solidFill>
                  <a:srgbClr val="FFFFFF"/>
                </a:solidFill>
              </a:rPr>
              <a:t>en.wikipedia.org</a:t>
            </a:r>
            <a:r>
              <a:rPr lang="en-US" altLang="en-US" sz="2700" dirty="0">
                <a:solidFill>
                  <a:srgbClr val="FFFFFF"/>
                </a:solidFill>
              </a:rPr>
              <a:t>/wiki/</a:t>
            </a:r>
            <a:r>
              <a:rPr lang="en-US" altLang="en-US" sz="2700" dirty="0" err="1">
                <a:solidFill>
                  <a:srgbClr val="FFFFFF"/>
                </a:solidFill>
              </a:rPr>
              <a:t>Hard_disk_drive_platter</a:t>
            </a:r>
            <a:endParaRPr lang="en-US" altLang="en-US" sz="2700" dirty="0">
              <a:solidFill>
                <a:srgbClr val="FFFFFF"/>
              </a:solidFill>
            </a:endParaRPr>
          </a:p>
        </p:txBody>
      </p:sp>
    </p:spTree>
    <p:extLst>
      <p:ext uri="{BB962C8B-B14F-4D97-AF65-F5344CB8AC3E}">
        <p14:creationId xmlns:p14="http://schemas.microsoft.com/office/powerpoint/2010/main" val="807494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1133475" y="180975"/>
            <a:ext cx="10620375" cy="1714500"/>
          </a:xfrm>
        </p:spPr>
        <p:txBody>
          <a:bodyPr/>
          <a:lstStyle/>
          <a:p>
            <a:pPr eaLnBrk="1" hangingPunct="1"/>
            <a:r>
              <a:rPr lang="en-US" altLang="x-none" sz="5400" u="sng">
                <a:solidFill>
                  <a:srgbClr val="FFCC66"/>
                </a:solidFill>
              </a:rPr>
              <a:t>S</a:t>
            </a:r>
            <a:r>
              <a:rPr lang="en-US" altLang="x-none" sz="5400">
                <a:solidFill>
                  <a:srgbClr val="FFCC66"/>
                </a:solidFill>
              </a:rPr>
              <a:t>tructured </a:t>
            </a:r>
            <a:r>
              <a:rPr lang="en-US" altLang="x-none" sz="5400" u="sng">
                <a:solidFill>
                  <a:srgbClr val="FFCC66"/>
                </a:solidFill>
              </a:rPr>
              <a:t>Q</a:t>
            </a:r>
            <a:r>
              <a:rPr lang="en-US" altLang="x-none" sz="5400">
                <a:solidFill>
                  <a:srgbClr val="FFCC66"/>
                </a:solidFill>
              </a:rPr>
              <a:t>uery </a:t>
            </a:r>
            <a:r>
              <a:rPr lang="en-US" altLang="x-none" sz="5400" u="sng">
                <a:solidFill>
                  <a:srgbClr val="FFCC66"/>
                </a:solidFill>
              </a:rPr>
              <a:t>L</a:t>
            </a:r>
            <a:r>
              <a:rPr lang="en-US" altLang="x-none" sz="5400">
                <a:solidFill>
                  <a:srgbClr val="FFCC66"/>
                </a:solidFill>
              </a:rPr>
              <a:t>anguage</a:t>
            </a:r>
          </a:p>
        </p:txBody>
      </p:sp>
      <p:sp>
        <p:nvSpPr>
          <p:cNvPr id="11266" name="Rectangle 2"/>
          <p:cNvSpPr>
            <a:spLocks noGrp="1" noChangeArrowheads="1"/>
          </p:cNvSpPr>
          <p:nvPr>
            <p:ph type="body" idx="1"/>
          </p:nvPr>
        </p:nvSpPr>
        <p:spPr>
          <a:xfrm>
            <a:off x="666750" y="1943100"/>
            <a:ext cx="4857750" cy="3429000"/>
          </a:xfrm>
        </p:spPr>
        <p:txBody>
          <a:bodyPr/>
          <a:lstStyle/>
          <a:p>
            <a:pPr marL="828675"/>
            <a:r>
              <a:rPr lang="en-US" altLang="x-none"/>
              <a:t>Structured Query Language (SQL) came out of a government / industry partnership</a:t>
            </a:r>
          </a:p>
          <a:p>
            <a:pPr marL="828675"/>
            <a:r>
              <a:rPr lang="en-US" altLang="x-none"/>
              <a:t>National Institute of Standards and Technology (NIST)</a:t>
            </a:r>
          </a:p>
        </p:txBody>
      </p:sp>
      <p:sp>
        <p:nvSpPr>
          <p:cNvPr id="11267" name="Rectangle 3"/>
          <p:cNvSpPr>
            <a:spLocks/>
          </p:cNvSpPr>
          <p:nvPr/>
        </p:nvSpPr>
        <p:spPr bwMode="auto">
          <a:xfrm>
            <a:off x="7467600" y="5714420"/>
            <a:ext cx="417851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defRPr sz="3600">
                <a:solidFill>
                  <a:srgbClr val="FFFFFF"/>
                </a:solidFill>
                <a:latin typeface="Gill Sans" charset="0"/>
                <a:ea typeface="ヒラギノ角ゴ ProN W3" charset="-128"/>
                <a:sym typeface="Gill Sans" charset="0"/>
              </a:defRPr>
            </a:lvl1pPr>
            <a:lvl2pPr marL="742950" indent="-285750">
              <a:defRPr sz="3600">
                <a:solidFill>
                  <a:srgbClr val="FFFFFF"/>
                </a:solidFill>
                <a:latin typeface="Gill Sans" charset="0"/>
                <a:ea typeface="ヒラギノ角ゴ ProN W3" charset="-128"/>
                <a:sym typeface="Gill Sans" charset="0"/>
              </a:defRPr>
            </a:lvl2pPr>
            <a:lvl3pPr marL="1143000" indent="-228600">
              <a:defRPr sz="3600">
                <a:solidFill>
                  <a:srgbClr val="FFFFFF"/>
                </a:solidFill>
                <a:latin typeface="Gill Sans" charset="0"/>
                <a:ea typeface="ヒラギノ角ゴ ProN W3" charset="-128"/>
                <a:sym typeface="Gill Sans" charset="0"/>
              </a:defRPr>
            </a:lvl3pPr>
            <a:lvl4pPr marL="1600200" indent="-228600">
              <a:defRPr sz="3600">
                <a:solidFill>
                  <a:srgbClr val="FFFFFF"/>
                </a:solidFill>
                <a:latin typeface="Gill Sans" charset="0"/>
                <a:ea typeface="ヒラギノ角ゴ ProN W3" charset="-128"/>
                <a:sym typeface="Gill Sans" charset="0"/>
              </a:defRPr>
            </a:lvl4pPr>
            <a:lvl5pPr marL="2057400" indent="-228600">
              <a:defRPr sz="36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eaLnBrk="1" hangingPunct="1"/>
            <a:r>
              <a:rPr lang="en-US" altLang="x-none" sz="2700">
                <a:solidFill>
                  <a:srgbClr val="FFFF00"/>
                </a:solidFill>
                <a:ea typeface="ＭＳ Ｐゴシック" charset="-128"/>
              </a:rPr>
              <a:t>https://youtu.be/rLUm3vst87g</a:t>
            </a:r>
          </a:p>
        </p:txBody>
      </p:sp>
      <p:pic>
        <p:nvPicPr>
          <p:cNvPr id="11268" name="Picture 1" descr="A photo of Elizabeth Fong in an offic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67450" y="2228850"/>
            <a:ext cx="5370910" cy="3064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0380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866775" y="180975"/>
            <a:ext cx="5915025" cy="1724025"/>
          </a:xfrm>
        </p:spPr>
        <p:txBody>
          <a:bodyPr/>
          <a:lstStyle/>
          <a:p>
            <a:pPr eaLnBrk="1" hangingPunct="1"/>
            <a:r>
              <a:rPr lang="en-US" altLang="x-none" sz="5400" dirty="0">
                <a:solidFill>
                  <a:srgbClr val="FFCC66"/>
                </a:solidFill>
              </a:rPr>
              <a:t>SQL</a:t>
            </a:r>
          </a:p>
        </p:txBody>
      </p:sp>
      <p:sp>
        <p:nvSpPr>
          <p:cNvPr id="12290" name="Rectangle 2"/>
          <p:cNvSpPr>
            <a:spLocks noGrp="1" noChangeArrowheads="1"/>
          </p:cNvSpPr>
          <p:nvPr>
            <p:ph type="body" idx="1"/>
          </p:nvPr>
        </p:nvSpPr>
        <p:spPr>
          <a:xfrm>
            <a:off x="666750" y="1943100"/>
            <a:ext cx="5343525" cy="4276725"/>
          </a:xfrm>
        </p:spPr>
        <p:txBody>
          <a:bodyPr/>
          <a:lstStyle/>
          <a:p>
            <a:pPr marL="161925" indent="0">
              <a:buNone/>
            </a:pPr>
            <a:r>
              <a:rPr lang="en-US" altLang="x-none" dirty="0">
                <a:solidFill>
                  <a:srgbClr val="FFFF00"/>
                </a:solidFill>
              </a:rPr>
              <a:t>Structured Query Language</a:t>
            </a:r>
            <a:r>
              <a:rPr lang="en-US" altLang="x-none" dirty="0"/>
              <a:t> is the language we use to issue commands to the database</a:t>
            </a:r>
          </a:p>
          <a:p>
            <a:pPr marL="600075" lvl="2" indent="0">
              <a:buNone/>
            </a:pPr>
            <a:r>
              <a:rPr lang="en-US" altLang="x-none" dirty="0"/>
              <a:t>-  Create/Insert data</a:t>
            </a:r>
          </a:p>
          <a:p>
            <a:pPr marL="600075" lvl="2" indent="0">
              <a:buNone/>
            </a:pPr>
            <a:r>
              <a:rPr lang="en-US" altLang="x-none" dirty="0"/>
              <a:t>-  Read/Select some data</a:t>
            </a:r>
          </a:p>
          <a:p>
            <a:pPr marL="600075" lvl="2" indent="0">
              <a:buNone/>
            </a:pPr>
            <a:r>
              <a:rPr lang="en-US" altLang="x-none" dirty="0"/>
              <a:t>-  Update data</a:t>
            </a:r>
          </a:p>
          <a:p>
            <a:pPr marL="600075" lvl="2" indent="0">
              <a:buNone/>
            </a:pPr>
            <a:r>
              <a:rPr lang="en-US" altLang="x-none" dirty="0"/>
              <a:t>-  Delete data </a:t>
            </a:r>
          </a:p>
        </p:txBody>
      </p:sp>
      <p:sp>
        <p:nvSpPr>
          <p:cNvPr id="12291" name="Rectangle 3"/>
          <p:cNvSpPr>
            <a:spLocks/>
          </p:cNvSpPr>
          <p:nvPr/>
        </p:nvSpPr>
        <p:spPr bwMode="auto">
          <a:xfrm>
            <a:off x="3524250" y="5600731"/>
            <a:ext cx="835461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3600">
                <a:solidFill>
                  <a:srgbClr val="FFFFFF"/>
                </a:solidFill>
                <a:latin typeface="Gill Sans" charset="0"/>
                <a:ea typeface="ヒラギノ角ゴ ProN W3" charset="-128"/>
                <a:sym typeface="Gill Sans" charset="0"/>
              </a:defRPr>
            </a:lvl1pPr>
            <a:lvl2pPr marL="742950" indent="-285750">
              <a:defRPr sz="3600">
                <a:solidFill>
                  <a:srgbClr val="FFFFFF"/>
                </a:solidFill>
                <a:latin typeface="Gill Sans" charset="0"/>
                <a:ea typeface="ヒラギノ角ゴ ProN W3" charset="-128"/>
                <a:sym typeface="Gill Sans" charset="0"/>
              </a:defRPr>
            </a:lvl2pPr>
            <a:lvl3pPr marL="1143000" indent="-228600">
              <a:defRPr sz="3600">
                <a:solidFill>
                  <a:srgbClr val="FFFFFF"/>
                </a:solidFill>
                <a:latin typeface="Gill Sans" charset="0"/>
                <a:ea typeface="ヒラギノ角ゴ ProN W3" charset="-128"/>
                <a:sym typeface="Gill Sans" charset="0"/>
              </a:defRPr>
            </a:lvl3pPr>
            <a:lvl4pPr marL="1600200" indent="-228600">
              <a:defRPr sz="3600">
                <a:solidFill>
                  <a:srgbClr val="FFFFFF"/>
                </a:solidFill>
                <a:latin typeface="Gill Sans" charset="0"/>
                <a:ea typeface="ヒラギノ角ゴ ProN W3" charset="-128"/>
                <a:sym typeface="Gill Sans" charset="0"/>
              </a:defRPr>
            </a:lvl4pPr>
            <a:lvl5pPr marL="2057400" indent="-228600">
              <a:defRPr sz="36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r" eaLnBrk="1" hangingPunct="1"/>
            <a:r>
              <a:rPr lang="en-US" altLang="x-none" sz="2700" dirty="0">
                <a:solidFill>
                  <a:srgbClr val="FFFF00"/>
                </a:solidFill>
                <a:ea typeface="ＭＳ Ｐゴシック" charset="-128"/>
              </a:rPr>
              <a:t>http://</a:t>
            </a:r>
            <a:r>
              <a:rPr lang="en-US" altLang="x-none" sz="2700" dirty="0" err="1">
                <a:solidFill>
                  <a:srgbClr val="FFFF00"/>
                </a:solidFill>
                <a:ea typeface="ＭＳ Ｐゴシック" charset="-128"/>
              </a:rPr>
              <a:t>en.wikipedia.org</a:t>
            </a:r>
            <a:r>
              <a:rPr lang="en-US" altLang="x-none" sz="2700" dirty="0">
                <a:solidFill>
                  <a:srgbClr val="FFFF00"/>
                </a:solidFill>
                <a:ea typeface="ＭＳ Ｐゴシック" charset="-128"/>
              </a:rPr>
              <a:t>/wiki/SQL</a:t>
            </a:r>
          </a:p>
          <a:p>
            <a:pPr algn="r" eaLnBrk="1" hangingPunct="1"/>
            <a:r>
              <a:rPr lang="en-US" altLang="x-none" sz="2700" dirty="0">
                <a:solidFill>
                  <a:srgbClr val="FFFF00"/>
                </a:solidFill>
                <a:ea typeface="ＭＳ Ｐゴシック" charset="-128"/>
              </a:rPr>
              <a:t>https://</a:t>
            </a:r>
            <a:r>
              <a:rPr lang="en-US" altLang="x-none" sz="2700" dirty="0" err="1">
                <a:solidFill>
                  <a:srgbClr val="FFFF00"/>
                </a:solidFill>
                <a:ea typeface="ＭＳ Ｐゴシック" charset="-128"/>
              </a:rPr>
              <a:t>en.wikipedia.org</a:t>
            </a:r>
            <a:r>
              <a:rPr lang="en-US" altLang="x-none" sz="2700" dirty="0">
                <a:solidFill>
                  <a:srgbClr val="FFFF00"/>
                </a:solidFill>
                <a:ea typeface="ＭＳ Ｐゴシック" charset="-128"/>
              </a:rPr>
              <a:t>/wiki/ANSI-</a:t>
            </a:r>
            <a:r>
              <a:rPr lang="en-US" altLang="x-none" sz="2700" dirty="0" err="1">
                <a:solidFill>
                  <a:srgbClr val="FFFF00"/>
                </a:solidFill>
                <a:ea typeface="ＭＳ Ｐゴシック" charset="-128"/>
              </a:rPr>
              <a:t>SPARC_Architecture</a:t>
            </a:r>
            <a:endParaRPr lang="en-US" altLang="x-none" sz="2700" dirty="0">
              <a:solidFill>
                <a:srgbClr val="FFFF00"/>
              </a:solidFill>
              <a:ea typeface="ＭＳ Ｐゴシック" charset="-128"/>
            </a:endParaRPr>
          </a:p>
        </p:txBody>
      </p:sp>
      <p:pic>
        <p:nvPicPr>
          <p:cNvPr id="12292" name="Picture 4" descr="The ANSI-SPARC Three-level architecture."/>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67601" y="1200150"/>
            <a:ext cx="4242197"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917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00FF00"/>
              </a:buClr>
              <a:buSzPct val="25000"/>
            </a:pPr>
            <a:r>
              <a:rPr lang="en" sz="5733" dirty="0">
                <a:solidFill>
                  <a:srgbClr val="FFD966"/>
                </a:solidFill>
                <a:latin typeface="Arial" charset="0"/>
                <a:ea typeface="Arial" charset="0"/>
                <a:cs typeface="Arial" charset="0"/>
                <a:sym typeface="Cabin"/>
              </a:rPr>
              <a:t>Relational Databases</a:t>
            </a:r>
          </a:p>
        </p:txBody>
      </p:sp>
      <p:sp>
        <p:nvSpPr>
          <p:cNvPr id="222" name="Shape 222"/>
          <p:cNvSpPr txBox="1"/>
          <p:nvPr/>
        </p:nvSpPr>
        <p:spPr>
          <a:xfrm>
            <a:off x="2373748" y="5850269"/>
            <a:ext cx="7711875" cy="466648"/>
          </a:xfrm>
          <a:prstGeom prst="rect">
            <a:avLst/>
          </a:prstGeom>
          <a:noFill/>
          <a:ln>
            <a:noFill/>
          </a:ln>
        </p:spPr>
        <p:txBody>
          <a:bodyPr lIns="0" tIns="0" rIns="0" bIns="0" anchor="ctr" anchorCtr="0">
            <a:noAutofit/>
          </a:bodyPr>
          <a:lstStyle/>
          <a:p>
            <a:pPr algn="ctr">
              <a:buClr>
                <a:schemeClr val="lt1"/>
              </a:buClr>
              <a:buSzPct val="25000"/>
            </a:pPr>
            <a:r>
              <a:rPr lang="en" sz="2667" u="sng" dirty="0">
                <a:solidFill>
                  <a:srgbClr val="FFFF00"/>
                </a:solidFill>
                <a:latin typeface="Arial" charset="0"/>
                <a:ea typeface="Arial" charset="0"/>
                <a:cs typeface="Arial" charset="0"/>
                <a:sym typeface="Cabin"/>
                <a:hlinkClick r:id="rId3"/>
              </a:rPr>
              <a:t>http://en.wikipedia.org/wiki/Relational_database</a:t>
            </a:r>
          </a:p>
        </p:txBody>
      </p:sp>
      <p:sp>
        <p:nvSpPr>
          <p:cNvPr id="223" name="Shape 223"/>
          <p:cNvSpPr txBox="1"/>
          <p:nvPr/>
        </p:nvSpPr>
        <p:spPr>
          <a:xfrm>
            <a:off x="1443791" y="1995487"/>
            <a:ext cx="9571789" cy="3409948"/>
          </a:xfrm>
          <a:prstGeom prst="rect">
            <a:avLst/>
          </a:prstGeom>
          <a:noFill/>
          <a:ln>
            <a:noFill/>
          </a:ln>
        </p:spPr>
        <p:txBody>
          <a:bodyPr lIns="0" tIns="0" rIns="0" bIns="0" anchor="ctr" anchorCtr="0">
            <a:noAutofit/>
          </a:bodyPr>
          <a:lstStyle/>
          <a:p>
            <a:pPr algn="ctr">
              <a:buClr>
                <a:srgbClr val="FFFF00"/>
              </a:buClr>
              <a:buSzPct val="25000"/>
            </a:pPr>
            <a:r>
              <a:rPr lang="en" sz="3333" dirty="0">
                <a:solidFill>
                  <a:srgbClr val="FFFFFF"/>
                </a:solidFill>
                <a:latin typeface="Arial" charset="0"/>
                <a:ea typeface="Arial" charset="0"/>
                <a:cs typeface="Arial" charset="0"/>
                <a:sym typeface="Cabin"/>
              </a:rPr>
              <a:t>Relational databases model data by storing rows and columns in tables.  The power of the relational database lies in its ability to efficiently retrieve data from those tables and in particular where there are multiple tables and the relationships between those tables involved in the query.</a:t>
            </a:r>
          </a:p>
        </p:txBody>
      </p:sp>
    </p:spTree>
    <p:extLst>
      <p:ext uri="{BB962C8B-B14F-4D97-AF65-F5344CB8AC3E}">
        <p14:creationId xmlns:p14="http://schemas.microsoft.com/office/powerpoint/2010/main" val="974038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00FF00"/>
              </a:buClr>
              <a:buSzPct val="25000"/>
            </a:pPr>
            <a:r>
              <a:rPr lang="en" sz="5733" dirty="0">
                <a:solidFill>
                  <a:srgbClr val="FFD966"/>
                </a:solidFill>
                <a:latin typeface="Arial" charset="0"/>
                <a:ea typeface="Arial" charset="0"/>
                <a:cs typeface="Arial" charset="0"/>
                <a:sym typeface="Cabin"/>
              </a:rPr>
              <a:t>Common Database Systems</a:t>
            </a:r>
          </a:p>
        </p:txBody>
      </p:sp>
      <p:sp>
        <p:nvSpPr>
          <p:cNvPr id="317" name="Shape 317"/>
          <p:cNvSpPr txBox="1">
            <a:spLocks noGrp="1"/>
          </p:cNvSpPr>
          <p:nvPr>
            <p:ph type="body" idx="1"/>
          </p:nvPr>
        </p:nvSpPr>
        <p:spPr>
          <a:xfrm>
            <a:off x="498945" y="1952625"/>
            <a:ext cx="11339636" cy="3973716"/>
          </a:xfrm>
          <a:prstGeom prst="rect">
            <a:avLst/>
          </a:prstGeom>
          <a:noFill/>
          <a:ln>
            <a:noFill/>
          </a:ln>
        </p:spPr>
        <p:txBody>
          <a:bodyPr vert="horz" lIns="28567" tIns="28567" rIns="28567" bIns="28567" rtlCol="0" anchor="ctr" anchorCtr="0">
            <a:noAutofit/>
          </a:bodyPr>
          <a:lstStyle/>
          <a:p>
            <a:pPr marL="338658" indent="-338658">
              <a:lnSpc>
                <a:spcPct val="100000"/>
              </a:lnSpc>
              <a:spcBef>
                <a:spcPts val="0"/>
              </a:spcBef>
              <a:buClr>
                <a:schemeClr val="lt1"/>
              </a:buClr>
              <a:buSzPct val="100000"/>
              <a:buFont typeface="Cabin"/>
              <a:buChar char="•"/>
            </a:pPr>
            <a:r>
              <a:rPr lang="en" sz="2667" dirty="0">
                <a:solidFill>
                  <a:schemeClr val="lt1"/>
                </a:solidFill>
                <a:latin typeface="Arial" charset="0"/>
                <a:ea typeface="Arial" charset="0"/>
                <a:cs typeface="Arial" charset="0"/>
                <a:sym typeface="Cabin"/>
              </a:rPr>
              <a:t>Three major Database Management Systems in wide use</a:t>
            </a:r>
          </a:p>
          <a:p>
            <a:pPr marL="338658" lvl="1" indent="0">
              <a:lnSpc>
                <a:spcPct val="100000"/>
              </a:lnSpc>
              <a:spcBef>
                <a:spcPts val="800"/>
              </a:spcBef>
              <a:buClr>
                <a:schemeClr val="lt1"/>
              </a:buClr>
              <a:buSzPct val="100000"/>
              <a:buNone/>
            </a:pPr>
            <a:r>
              <a:rPr lang="en-US" sz="2667" dirty="0">
                <a:solidFill>
                  <a:srgbClr val="00FF00"/>
                </a:solidFill>
                <a:latin typeface="Arial" charset="0"/>
                <a:ea typeface="Arial" charset="0"/>
                <a:cs typeface="Arial" charset="0"/>
                <a:sym typeface="Cabin"/>
              </a:rPr>
              <a:t>- Postgres </a:t>
            </a:r>
            <a:r>
              <a:rPr lang="mr-IN" sz="2667" dirty="0">
                <a:solidFill>
                  <a:schemeClr val="lt1"/>
                </a:solidFill>
                <a:latin typeface="Arial" charset="0"/>
                <a:ea typeface="Arial" charset="0"/>
                <a:cs typeface="Arial" charset="0"/>
                <a:sym typeface="Cabin"/>
              </a:rPr>
              <a:t>–</a:t>
            </a:r>
            <a:r>
              <a:rPr lang="en" sz="2667" dirty="0">
                <a:solidFill>
                  <a:schemeClr val="lt1"/>
                </a:solidFill>
                <a:latin typeface="Arial" charset="0"/>
                <a:ea typeface="Arial" charset="0"/>
                <a:cs typeface="Arial" charset="0"/>
                <a:sym typeface="Cabin"/>
              </a:rPr>
              <a:t> </a:t>
            </a:r>
            <a:r>
              <a:rPr lang="en-US" sz="2667" dirty="0">
                <a:solidFill>
                  <a:schemeClr val="lt1"/>
                </a:solidFill>
                <a:latin typeface="Arial" charset="0"/>
                <a:ea typeface="Arial" charset="0"/>
                <a:cs typeface="Arial" charset="0"/>
                <a:sym typeface="Cabin"/>
              </a:rPr>
              <a:t>Open source</a:t>
            </a:r>
            <a:r>
              <a:rPr lang="en" sz="2667" dirty="0">
                <a:solidFill>
                  <a:schemeClr val="lt1"/>
                </a:solidFill>
                <a:latin typeface="Arial" charset="0"/>
                <a:ea typeface="Arial" charset="0"/>
                <a:cs typeface="Arial" charset="0"/>
                <a:sym typeface="Cabin"/>
              </a:rPr>
              <a:t>, enterprise-scale, very tweakable</a:t>
            </a:r>
            <a:endParaRPr lang="en-US" sz="2667" dirty="0">
              <a:solidFill>
                <a:srgbClr val="00FF00"/>
              </a:solidFill>
              <a:latin typeface="Arial" charset="0"/>
              <a:ea typeface="Arial" charset="0"/>
              <a:cs typeface="Arial" charset="0"/>
              <a:sym typeface="Cabin"/>
            </a:endParaRPr>
          </a:p>
          <a:p>
            <a:pPr marL="338658" lvl="1" indent="0">
              <a:lnSpc>
                <a:spcPct val="100000"/>
              </a:lnSpc>
              <a:spcBef>
                <a:spcPts val="800"/>
              </a:spcBef>
              <a:buClr>
                <a:schemeClr val="lt1"/>
              </a:buClr>
              <a:buSzPct val="100000"/>
              <a:buNone/>
            </a:pPr>
            <a:r>
              <a:rPr lang="en-US" sz="2667" dirty="0">
                <a:solidFill>
                  <a:srgbClr val="00FF00"/>
                </a:solidFill>
                <a:latin typeface="Arial" charset="0"/>
                <a:ea typeface="Arial" charset="0"/>
                <a:cs typeface="Arial" charset="0"/>
                <a:sym typeface="Cabin"/>
              </a:rPr>
              <a:t>- </a:t>
            </a:r>
            <a:r>
              <a:rPr lang="en" sz="2667" dirty="0">
                <a:solidFill>
                  <a:srgbClr val="00FF00"/>
                </a:solidFill>
                <a:latin typeface="Arial" charset="0"/>
                <a:ea typeface="Arial" charset="0"/>
                <a:cs typeface="Arial" charset="0"/>
                <a:sym typeface="Cabin"/>
              </a:rPr>
              <a:t>Oracle</a:t>
            </a:r>
            <a:r>
              <a:rPr lang="en" sz="2667" dirty="0">
                <a:solidFill>
                  <a:schemeClr val="lt1"/>
                </a:solidFill>
                <a:latin typeface="Arial" charset="0"/>
                <a:ea typeface="Arial" charset="0"/>
                <a:cs typeface="Arial" charset="0"/>
                <a:sym typeface="Cabin"/>
              </a:rPr>
              <a:t> - Large, commercial, enterprise-scale, very tweakable</a:t>
            </a:r>
          </a:p>
          <a:p>
            <a:pPr marL="338658" lvl="1" indent="0">
              <a:lnSpc>
                <a:spcPct val="100000"/>
              </a:lnSpc>
              <a:spcBef>
                <a:spcPts val="800"/>
              </a:spcBef>
              <a:buClr>
                <a:schemeClr val="lt1"/>
              </a:buClr>
              <a:buSzPct val="100000"/>
              <a:buNone/>
            </a:pPr>
            <a:r>
              <a:rPr lang="en-US" sz="2667" dirty="0">
                <a:solidFill>
                  <a:srgbClr val="00FF00"/>
                </a:solidFill>
                <a:latin typeface="Arial" charset="0"/>
                <a:ea typeface="Arial" charset="0"/>
                <a:cs typeface="Arial" charset="0"/>
                <a:sym typeface="Cabin"/>
              </a:rPr>
              <a:t>- </a:t>
            </a:r>
            <a:r>
              <a:rPr lang="en" sz="2667" dirty="0" err="1">
                <a:solidFill>
                  <a:srgbClr val="00FF00"/>
                </a:solidFill>
                <a:latin typeface="Arial" charset="0"/>
                <a:ea typeface="Arial" charset="0"/>
                <a:cs typeface="Arial" charset="0"/>
                <a:sym typeface="Cabin"/>
              </a:rPr>
              <a:t>MySql</a:t>
            </a:r>
            <a:r>
              <a:rPr lang="en" sz="2667" dirty="0">
                <a:solidFill>
                  <a:schemeClr val="lt1"/>
                </a:solidFill>
                <a:latin typeface="Arial" charset="0"/>
                <a:ea typeface="Arial" charset="0"/>
                <a:cs typeface="Arial" charset="0"/>
                <a:sym typeface="Cabin"/>
              </a:rPr>
              <a:t> - Simpler but very fast and scalable - commercial open source</a:t>
            </a:r>
          </a:p>
          <a:p>
            <a:pPr marL="338658" lvl="1" indent="0">
              <a:lnSpc>
                <a:spcPct val="100000"/>
              </a:lnSpc>
              <a:spcBef>
                <a:spcPts val="800"/>
              </a:spcBef>
              <a:buClr>
                <a:schemeClr val="lt1"/>
              </a:buClr>
              <a:buSzPct val="100000"/>
              <a:buNone/>
            </a:pPr>
            <a:r>
              <a:rPr lang="en-US" sz="2667" dirty="0">
                <a:solidFill>
                  <a:srgbClr val="00FF00"/>
                </a:solidFill>
                <a:latin typeface="Arial" charset="0"/>
                <a:ea typeface="Arial" charset="0"/>
                <a:cs typeface="Arial" charset="0"/>
                <a:sym typeface="Cabin"/>
              </a:rPr>
              <a:t>- </a:t>
            </a:r>
            <a:r>
              <a:rPr lang="en" sz="2667" dirty="0" err="1">
                <a:solidFill>
                  <a:srgbClr val="00FF00"/>
                </a:solidFill>
                <a:latin typeface="Arial" charset="0"/>
                <a:ea typeface="Arial" charset="0"/>
                <a:cs typeface="Arial" charset="0"/>
                <a:sym typeface="Cabin"/>
              </a:rPr>
              <a:t>SqlServer</a:t>
            </a:r>
            <a:r>
              <a:rPr lang="en" sz="2667" dirty="0">
                <a:solidFill>
                  <a:schemeClr val="lt1"/>
                </a:solidFill>
                <a:latin typeface="Arial" charset="0"/>
                <a:ea typeface="Arial" charset="0"/>
                <a:cs typeface="Arial" charset="0"/>
                <a:sym typeface="Cabin"/>
              </a:rPr>
              <a:t> - Very nice - from Microsoft (also Access)</a:t>
            </a:r>
          </a:p>
          <a:p>
            <a:pPr marL="338658" indent="-338658">
              <a:lnSpc>
                <a:spcPct val="100000"/>
              </a:lnSpc>
              <a:spcBef>
                <a:spcPts val="800"/>
              </a:spcBef>
              <a:buClr>
                <a:schemeClr val="lt1"/>
              </a:buClr>
              <a:buSzPct val="100000"/>
              <a:buFont typeface="Cabin"/>
              <a:buChar char="•"/>
            </a:pPr>
            <a:r>
              <a:rPr lang="en" sz="2667" dirty="0">
                <a:solidFill>
                  <a:schemeClr val="lt1"/>
                </a:solidFill>
                <a:latin typeface="Arial" charset="0"/>
                <a:ea typeface="Arial" charset="0"/>
                <a:cs typeface="Arial" charset="0"/>
                <a:sym typeface="Cabin"/>
              </a:rPr>
              <a:t>Many other smaller projects, free and open source</a:t>
            </a:r>
          </a:p>
          <a:p>
            <a:pPr marL="338658" lvl="1" indent="0">
              <a:lnSpc>
                <a:spcPct val="100000"/>
              </a:lnSpc>
              <a:spcBef>
                <a:spcPts val="800"/>
              </a:spcBef>
              <a:buClr>
                <a:schemeClr val="lt1"/>
              </a:buClr>
              <a:buSzPct val="100000"/>
              <a:buNone/>
            </a:pPr>
            <a:r>
              <a:rPr lang="en-US" sz="2667" dirty="0">
                <a:solidFill>
                  <a:schemeClr val="lt1"/>
                </a:solidFill>
                <a:latin typeface="Arial" charset="0"/>
                <a:ea typeface="Arial" charset="0"/>
                <a:cs typeface="Arial" charset="0"/>
                <a:sym typeface="Cabin"/>
              </a:rPr>
              <a:t>-  </a:t>
            </a:r>
            <a:r>
              <a:rPr lang="en" sz="2667" dirty="0">
                <a:solidFill>
                  <a:schemeClr val="lt1"/>
                </a:solidFill>
                <a:latin typeface="Arial" charset="0"/>
                <a:ea typeface="Arial" charset="0"/>
                <a:cs typeface="Arial" charset="0"/>
                <a:sym typeface="Cabin"/>
              </a:rPr>
              <a:t>HSQL, </a:t>
            </a:r>
            <a:r>
              <a:rPr lang="en" sz="2667" dirty="0">
                <a:solidFill>
                  <a:srgbClr val="00FF00"/>
                </a:solidFill>
                <a:latin typeface="Arial" charset="0"/>
                <a:ea typeface="Arial" charset="0"/>
                <a:cs typeface="Arial" charset="0"/>
                <a:sym typeface="Cabin"/>
              </a:rPr>
              <a:t>SQLite</a:t>
            </a:r>
            <a:r>
              <a:rPr lang="en" sz="2667" dirty="0">
                <a:solidFill>
                  <a:schemeClr val="lt1"/>
                </a:solidFill>
                <a:latin typeface="Arial" charset="0"/>
                <a:ea typeface="Arial" charset="0"/>
                <a:cs typeface="Arial" charset="0"/>
                <a:sym typeface="Cabin"/>
              </a:rPr>
              <a:t>, ... </a:t>
            </a:r>
          </a:p>
        </p:txBody>
      </p:sp>
    </p:spTree>
    <p:extLst>
      <p:ext uri="{BB962C8B-B14F-4D97-AF65-F5344CB8AC3E}">
        <p14:creationId xmlns:p14="http://schemas.microsoft.com/office/powerpoint/2010/main" val="2143205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00FF00"/>
              </a:buClr>
              <a:buSzPct val="25000"/>
            </a:pPr>
            <a:r>
              <a:rPr lang="en" sz="5733" dirty="0">
                <a:solidFill>
                  <a:srgbClr val="FFD966"/>
                </a:solidFill>
                <a:latin typeface="Arial" charset="0"/>
                <a:ea typeface="Arial" charset="0"/>
                <a:cs typeface="Arial" charset="0"/>
                <a:sym typeface="Cabin"/>
              </a:rPr>
              <a:t>Database Model</a:t>
            </a:r>
          </a:p>
        </p:txBody>
      </p:sp>
      <p:sp>
        <p:nvSpPr>
          <p:cNvPr id="310" name="Shape 310"/>
          <p:cNvSpPr txBox="1"/>
          <p:nvPr/>
        </p:nvSpPr>
        <p:spPr>
          <a:xfrm>
            <a:off x="2524960" y="5781455"/>
            <a:ext cx="7383371" cy="466800"/>
          </a:xfrm>
          <a:prstGeom prst="rect">
            <a:avLst/>
          </a:prstGeom>
          <a:noFill/>
          <a:ln>
            <a:noFill/>
          </a:ln>
        </p:spPr>
        <p:txBody>
          <a:bodyPr lIns="0" tIns="0" rIns="0" bIns="0" anchor="ctr" anchorCtr="0">
            <a:noAutofit/>
          </a:bodyPr>
          <a:lstStyle/>
          <a:p>
            <a:pPr algn="ctr">
              <a:buClr>
                <a:srgbClr val="FFFF00"/>
              </a:buClr>
              <a:buSzPct val="25000"/>
            </a:pPr>
            <a:r>
              <a:rPr lang="en" sz="2667" u="sng" dirty="0">
                <a:solidFill>
                  <a:srgbClr val="FFFF00"/>
                </a:solidFill>
                <a:latin typeface="Arial" charset="0"/>
                <a:ea typeface="Arial" charset="0"/>
                <a:cs typeface="Arial" charset="0"/>
                <a:sym typeface="Cabin"/>
                <a:hlinkClick r:id="rId3"/>
              </a:rPr>
              <a:t>http://en.wikipedia.org/wiki/Database_model</a:t>
            </a:r>
          </a:p>
        </p:txBody>
      </p:sp>
      <p:sp>
        <p:nvSpPr>
          <p:cNvPr id="311" name="Shape 311"/>
          <p:cNvSpPr txBox="1"/>
          <p:nvPr/>
        </p:nvSpPr>
        <p:spPr>
          <a:xfrm>
            <a:off x="1712119" y="1985962"/>
            <a:ext cx="8753399" cy="3409873"/>
          </a:xfrm>
          <a:prstGeom prst="rect">
            <a:avLst/>
          </a:prstGeom>
          <a:noFill/>
          <a:ln>
            <a:noFill/>
          </a:ln>
        </p:spPr>
        <p:txBody>
          <a:bodyPr lIns="0" tIns="0" rIns="0" bIns="0" anchor="ctr" anchorCtr="0">
            <a:noAutofit/>
          </a:bodyPr>
          <a:lstStyle/>
          <a:p>
            <a:pPr algn="ctr">
              <a:buClr>
                <a:schemeClr val="lt1"/>
              </a:buClr>
              <a:buSzPct val="25000"/>
            </a:pPr>
            <a:r>
              <a:rPr lang="en" sz="2800" dirty="0">
                <a:solidFill>
                  <a:schemeClr val="lt1"/>
                </a:solidFill>
                <a:latin typeface="Arial" charset="0"/>
                <a:ea typeface="Arial" charset="0"/>
                <a:cs typeface="Arial" charset="0"/>
                <a:sym typeface="Cabin"/>
              </a:rPr>
              <a:t>A </a:t>
            </a:r>
            <a:r>
              <a:rPr lang="en" sz="2800" dirty="0">
                <a:solidFill>
                  <a:srgbClr val="00FF00"/>
                </a:solidFill>
                <a:latin typeface="Arial" charset="0"/>
                <a:ea typeface="Arial" charset="0"/>
                <a:cs typeface="Arial" charset="0"/>
                <a:sym typeface="Cabin"/>
              </a:rPr>
              <a:t>database model</a:t>
            </a:r>
            <a:r>
              <a:rPr lang="en" sz="2800" dirty="0">
                <a:solidFill>
                  <a:schemeClr val="lt1"/>
                </a:solidFill>
                <a:latin typeface="Arial" charset="0"/>
                <a:ea typeface="Arial" charset="0"/>
                <a:cs typeface="Arial" charset="0"/>
                <a:sym typeface="Cabin"/>
              </a:rPr>
              <a:t> or </a:t>
            </a:r>
            <a:r>
              <a:rPr lang="en" sz="2800" dirty="0">
                <a:solidFill>
                  <a:srgbClr val="00FF00"/>
                </a:solidFill>
                <a:latin typeface="Arial" charset="0"/>
                <a:ea typeface="Arial" charset="0"/>
                <a:cs typeface="Arial" charset="0"/>
                <a:sym typeface="Cabin"/>
              </a:rPr>
              <a:t>database schema</a:t>
            </a:r>
            <a:r>
              <a:rPr lang="en" sz="2800" dirty="0">
                <a:solidFill>
                  <a:schemeClr val="lt1"/>
                </a:solidFill>
                <a:latin typeface="Arial" charset="0"/>
                <a:ea typeface="Arial" charset="0"/>
                <a:cs typeface="Arial" charset="0"/>
                <a:sym typeface="Cabin"/>
              </a:rPr>
              <a:t> is the </a:t>
            </a:r>
            <a:r>
              <a:rPr lang="en" sz="2800" dirty="0">
                <a:solidFill>
                  <a:srgbClr val="FF00FF"/>
                </a:solidFill>
                <a:latin typeface="Arial" charset="0"/>
                <a:ea typeface="Arial" charset="0"/>
                <a:cs typeface="Arial" charset="0"/>
                <a:sym typeface="Cabin"/>
              </a:rPr>
              <a:t>structure or format of a database</a:t>
            </a:r>
            <a:r>
              <a:rPr lang="en" sz="2800" dirty="0">
                <a:solidFill>
                  <a:schemeClr val="lt1"/>
                </a:solidFill>
                <a:latin typeface="Arial" charset="0"/>
                <a:ea typeface="Arial" charset="0"/>
                <a:cs typeface="Arial" charset="0"/>
                <a:sym typeface="Cabin"/>
              </a:rPr>
              <a:t>, described in a formal language supported by the database management system. In other words, a “database model” is the application of a data model when used in conjunction with a database management system.</a:t>
            </a:r>
          </a:p>
        </p:txBody>
      </p:sp>
    </p:spTree>
    <p:extLst>
      <p:ext uri="{BB962C8B-B14F-4D97-AF65-F5344CB8AC3E}">
        <p14:creationId xmlns:p14="http://schemas.microsoft.com/office/powerpoint/2010/main" val="9969501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392</TotalTime>
  <Words>1080</Words>
  <Application>Microsoft Macintosh PowerPoint</Application>
  <PresentationFormat>Widescreen</PresentationFormat>
  <Paragraphs>155</Paragraphs>
  <Slides>20</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Cabin</vt:lpstr>
      <vt:lpstr>Arial</vt:lpstr>
      <vt:lpstr>Calibri</vt:lpstr>
      <vt:lpstr>Calibri Light</vt:lpstr>
      <vt:lpstr>Courier</vt:lpstr>
      <vt:lpstr>Courier New</vt:lpstr>
      <vt:lpstr>Gill Sans</vt:lpstr>
      <vt:lpstr>Helvetica</vt:lpstr>
      <vt:lpstr>Verdana</vt:lpstr>
      <vt:lpstr>Office Theme</vt:lpstr>
      <vt:lpstr>Table of Contents</vt:lpstr>
      <vt:lpstr>Single Table SQL</vt:lpstr>
      <vt:lpstr>SQL</vt:lpstr>
      <vt:lpstr>Random Access</vt:lpstr>
      <vt:lpstr>Structured Query Language</vt:lpstr>
      <vt:lpstr>SQL</vt:lpstr>
      <vt:lpstr>Relational Databases</vt:lpstr>
      <vt:lpstr>Common Database Systems</vt:lpstr>
      <vt:lpstr>Database Model</vt:lpstr>
      <vt:lpstr>SQL</vt:lpstr>
      <vt:lpstr>Lets Make a Database</vt:lpstr>
      <vt:lpstr>Start Simple - A Single Table</vt:lpstr>
      <vt:lpstr>SQL: Insert</vt:lpstr>
      <vt:lpstr>SQL: Delete</vt:lpstr>
      <vt:lpstr>SQL: Update</vt:lpstr>
      <vt:lpstr>Retrieving Records: Select</vt:lpstr>
      <vt:lpstr>Sorting with ORDER BY</vt:lpstr>
      <vt:lpstr>SQL Summary</vt:lpstr>
      <vt:lpstr>SQL summary</vt:lpstr>
      <vt:lpstr>Acknowledgements / Contributions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SQL-01-Basics Properties</dc:title>
  <dc:subject>Django for Everybody</dc:subject>
  <dc:creator>Severance, Charles</dc:creator>
  <cp:keywords/>
  <dc:description/>
  <cp:lastModifiedBy>Tan, Yuanru</cp:lastModifiedBy>
  <cp:revision>39</cp:revision>
  <dcterms:created xsi:type="dcterms:W3CDTF">2019-01-19T02:12:54Z</dcterms:created>
  <dcterms:modified xsi:type="dcterms:W3CDTF">2020-07-10T03:50:54Z</dcterms:modified>
  <cp:category/>
</cp:coreProperties>
</file>