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3"/>
  </p:notesMasterIdLst>
  <p:sldIdLst>
    <p:sldId id="256" r:id="rId2"/>
    <p:sldId id="302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OdmH7HdUky/1COpfO1AlvDxHN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84"/>
  </p:normalViewPr>
  <p:slideViewPr>
    <p:cSldViewPr snapToGrid="0" snapToObjects="1">
      <p:cViewPr varScale="1">
        <p:scale>
          <a:sx n="93" d="100"/>
          <a:sy n="93" d="100"/>
        </p:scale>
        <p:origin x="23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93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9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5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8000"/>
              <a:buFont typeface="Calibri"/>
              <a:buNone/>
            </a:pPr>
            <a:r>
              <a:rPr lang="en-US" dirty="0"/>
              <a:t>Model View Controller (MVC)</a:t>
            </a:r>
            <a:endParaRPr sz="44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24103" y="1200152"/>
            <a:ext cx="3342396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>
                <a:solidFill>
                  <a:srgbClr val="FFFFFF"/>
                </a:solidFill>
              </a:rPr>
              <a:t>Charles Severance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>
                <a:solidFill>
                  <a:srgbClr val="FFFFFF"/>
                </a:solidFill>
              </a:rPr>
              <a:t>www.dj4e.com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91" name="Google Shape;91;p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891" y="22860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Summary</a:t>
            </a:r>
            <a:endParaRPr/>
          </a:p>
        </p:txBody>
      </p:sp>
      <p:sp>
        <p:nvSpPr>
          <p:cNvPr id="250" name="Google Shape;250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Data bit - the “</a:t>
            </a: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” or Data Model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“making the next HTML” bit the “</a:t>
            </a: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” or “Presentation Layer”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handling of input and the general orchestration of it all the “</a:t>
            </a: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</a:pPr>
            <a:r>
              <a:rPr lang="en-US"/>
              <a:t>Acknowledgements / Contributions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These slides are Copyright 2019-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Initial Development: Charles Severance, University of Michigan School of 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Insert new Contributors and Translators here including names and dates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CC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new Contributors and Translators here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 descr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312060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953567-1CBF-DD46-9538-1093432E8C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1464" y="255549"/>
            <a:ext cx="11287124" cy="3635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</a:t>
            </a:r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4223861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446" y="3890701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4713" y="3907463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231766" y="5425002"/>
            <a:ext cx="3687811" cy="117795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&lt;h1&gt;The Second Page&lt;/h1&gt;&lt;p&gt;If you like, you can switch back to the &lt;a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href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8199" y="3479253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440337" y="4672423"/>
            <a:ext cx="1356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467423" y="4657598"/>
            <a:ext cx="156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8208" y="5472112"/>
            <a:ext cx="4071356" cy="117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App</a:t>
            </a:r>
            <a:endParaRPr kumimoji="0" lang="en-US" altLang="x-non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pic>
        <p:nvPicPr>
          <p:cNvPr id="24" name="Picture 23" title="Small shot of data.pr4e.org/page1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1" y="5576064"/>
            <a:ext cx="1393130" cy="98719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3" name="Picture 22" title="Small 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65" y="5535110"/>
            <a:ext cx="1320071" cy="101937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89728" y="5922589"/>
            <a:ext cx="3768480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GET http://data.pr4e.org/page2.htm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6096" y="1447365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7055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Model-View-Controller</a:t>
            </a:r>
            <a:endParaRPr/>
          </a:p>
        </p:txBody>
      </p:sp>
      <p:sp>
        <p:nvSpPr>
          <p:cNvPr id="137" name="Google Shape;137;p4" descr="Diagram of interactions within the MVC pattern"/>
          <p:cNvSpPr/>
          <p:nvPr/>
        </p:nvSpPr>
        <p:spPr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80"/>
              <a:buFont typeface="Gill Sans"/>
              <a:buNone/>
            </a:pPr>
            <a:r>
              <a:rPr lang="en-US" sz="2880" b="0" i="0" u="none" strike="noStrike" cap="none" dirty="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http://</a:t>
            </a:r>
            <a:r>
              <a:rPr lang="en-US" sz="2880" b="0" i="0" u="none" strike="noStrike" cap="none" dirty="0" err="1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en.wikipedia.org</a:t>
            </a:r>
            <a:r>
              <a:rPr lang="en-US" sz="2880" b="0" i="0" u="none" strike="noStrike" cap="none" dirty="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/wiki/Model-View-Controller</a:t>
            </a:r>
            <a:endParaRPr dirty="0"/>
          </a:p>
        </p:txBody>
      </p:sp>
      <p:pic>
        <p:nvPicPr>
          <p:cNvPr id="138" name="Google Shape;138;p4" descr="Diagram of interactions within the MVC patter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“In MVC, the </a:t>
            </a:r>
            <a:r>
              <a:rPr lang="en-US" sz="2880" b="0" i="1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represents the information (the data) of the application and the business rules used to manipulate the data; the </a:t>
            </a:r>
            <a:r>
              <a:rPr lang="en-US" sz="2880" b="0" i="1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corresponds to elements of the user interface such as text, checkbox items, and so forth; and the </a:t>
            </a:r>
            <a:r>
              <a:rPr lang="en-US" sz="2880" b="0" i="1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controller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manages details involving the communication to the model of user actions.”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Model View Controller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825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name the three basic functions of an application as follows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Char char="•"/>
            </a:pP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 - The code that does the thinking and decision making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FF00"/>
              </a:buClr>
              <a:buSzPts val="2400"/>
              <a:buChar char="•"/>
            </a:pP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 - The HTML, CSS, etc. which makes up the look and feel of the application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F00"/>
              </a:buClr>
              <a:buSzPts val="2400"/>
              <a:buChar char="•"/>
            </a:pP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 - The persistent data that we keep in the data store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Controller “Orchestrates”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5680112" y="3233036"/>
            <a:ext cx="729367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Logic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7767083" y="3886179"/>
            <a:ext cx="687369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3386545" y="3886179"/>
            <a:ext cx="118455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3680768" y="2971779"/>
            <a:ext cx="87043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7139351" y="2233728"/>
            <a:ext cx="1154163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Cookies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5123560" y="2005128"/>
            <a:ext cx="101951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674"/>
              <a:buFont typeface="Gill Sans"/>
              <a:buNone/>
            </a:pPr>
            <a:r>
              <a:rPr lang="en-US" sz="2674" b="0" i="0" u="none" strike="noStrike" cap="none" dirty="0">
                <a:solidFill>
                  <a:srgbClr val="996633"/>
                </a:solidFill>
                <a:latin typeface="Gill Sans"/>
                <a:ea typeface="Gill Sans"/>
                <a:cs typeface="Gill Sans"/>
                <a:sym typeface="Gill Sans"/>
              </a:rPr>
              <a:t>Session</a:t>
            </a:r>
            <a:endParaRPr dirty="0"/>
          </a:p>
        </p:txBody>
      </p:sp>
      <p:grpSp>
        <p:nvGrpSpPr>
          <p:cNvPr id="159" name="Google Shape;159;p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-2272497">
            <a:off x="5952947" y="3980089"/>
            <a:ext cx="169817" cy="1102995"/>
            <a:chOff x="0" y="0"/>
            <a:chExt cx="208" cy="1351"/>
          </a:xfrm>
        </p:grpSpPr>
        <p:sp>
          <p:nvSpPr>
            <p:cNvPr id="160" name="Google Shape;160;p6"/>
            <p:cNvSpPr/>
            <p:nvPr/>
          </p:nvSpPr>
          <p:spPr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controller is the conductor of all of the other aspects of MVC.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7482602" y="3076282"/>
            <a:ext cx="62196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Tasks Inside the Server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Process any user input data (i.e. from a form) - possibly storing it in a database or making some other change to the database such as a delete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Decide which screen to send back to the user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Retrieve any needed data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Produce the HTML response and send it back to the browser (i.e. a template)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06AB9A-F1CC-314C-A892-61890366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  <a:r>
              <a:rPr lang="en-US" altLang="zh-CN" dirty="0"/>
              <a:t>-Response</a:t>
            </a:r>
            <a:endParaRPr lang="en-US" dirty="0"/>
          </a:p>
        </p:txBody>
      </p:sp>
      <p:sp>
        <p:nvSpPr>
          <p:cNvPr id="175" name="Google Shape;175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4366" y="346166"/>
            <a:ext cx="9261566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3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7948812" y="560164"/>
            <a:ext cx="2375137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 sz="1050" dirty="0"/>
          </a:p>
        </p:txBody>
      </p:sp>
      <p:cxnSp>
        <p:nvCxnSpPr>
          <p:cNvPr id="180" name="Google Shape;180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327741" y="4081327"/>
            <a:ext cx="14696" cy="1393643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1" name="Google Shape;181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832294" y="4097655"/>
            <a:ext cx="14696" cy="14238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82" name="Google Shape;182;p8"/>
          <p:cNvSpPr/>
          <p:nvPr/>
        </p:nvSpPr>
        <p:spPr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Store Data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cxnSp>
        <p:nvCxnSpPr>
          <p:cNvPr id="187" name="Google Shape;187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905523" y="1698172"/>
            <a:ext cx="661307" cy="531495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" name="Google Shape;188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228137" y="1084217"/>
            <a:ext cx="531495" cy="2122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9" name="Google Shape;189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713220" y="1662249"/>
            <a:ext cx="596810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90" name="Google Shape;190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911487" y="3481252"/>
            <a:ext cx="1495697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Handle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/>
          </a:p>
        </p:txBody>
      </p:sp>
      <p:cxnSp>
        <p:nvCxnSpPr>
          <p:cNvPr id="192" name="Google Shape;192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4533" y="3541667"/>
            <a:ext cx="1171575" cy="41229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3" name="Google Shape;193;p8"/>
          <p:cNvSpPr/>
          <p:nvPr/>
        </p:nvSpPr>
        <p:spPr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6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Retrieve</a:t>
            </a:r>
            <a:endParaRPr sz="3137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37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Build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1A07E0-5CE3-284C-81FD-B6DDC66CD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603</Words>
  <Application>Microsoft Macintosh PowerPoint</Application>
  <PresentationFormat>Widescreen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</vt:lpstr>
      <vt:lpstr>Helvetica Neue</vt:lpstr>
      <vt:lpstr>Verdana</vt:lpstr>
      <vt:lpstr>1_Office Theme</vt:lpstr>
      <vt:lpstr>Model View Controller (MVC)</vt:lpstr>
      <vt:lpstr>Request and Response Cycle</vt:lpstr>
      <vt:lpstr>Request and Response Cycle</vt:lpstr>
      <vt:lpstr>Model-View-Controller</vt:lpstr>
      <vt:lpstr>Model View Controller</vt:lpstr>
      <vt:lpstr>Controller “Orchestrates”</vt:lpstr>
      <vt:lpstr>Tasks Inside the Server</vt:lpstr>
      <vt:lpstr>Request-Response</vt:lpstr>
      <vt:lpstr>A diagram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DJ-05-Model View Controller (MVC)</dc:title>
  <dc:subject>Django for Everybody</dc:subject>
  <dc:creator>Severance, Charles</dc:creator>
  <cp:keywords/>
  <dc:description/>
  <cp:lastModifiedBy>Tan, Yuanru</cp:lastModifiedBy>
  <cp:revision>4</cp:revision>
  <dcterms:created xsi:type="dcterms:W3CDTF">2019-01-19T02:12:54Z</dcterms:created>
  <dcterms:modified xsi:type="dcterms:W3CDTF">2020-07-10T03:37:50Z</dcterms:modified>
  <cp:category/>
</cp:coreProperties>
</file>