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90" r:id="rId2"/>
  </p:sldMasterIdLst>
  <p:notesMasterIdLst>
    <p:notesMasterId r:id="rId51"/>
  </p:notesMasterIdLst>
  <p:sldIdLst>
    <p:sldId id="382" r:id="rId3"/>
    <p:sldId id="256" r:id="rId4"/>
    <p:sldId id="257" r:id="rId5"/>
    <p:sldId id="258" r:id="rId6"/>
    <p:sldId id="259" r:id="rId7"/>
    <p:sldId id="260" r:id="rId8"/>
    <p:sldId id="302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308" r:id="rId20"/>
    <p:sldId id="275" r:id="rId21"/>
    <p:sldId id="276" r:id="rId22"/>
    <p:sldId id="305" r:id="rId23"/>
    <p:sldId id="309" r:id="rId24"/>
    <p:sldId id="310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1" r:id="rId37"/>
    <p:sldId id="312" r:id="rId38"/>
    <p:sldId id="291" r:id="rId39"/>
    <p:sldId id="313" r:id="rId40"/>
    <p:sldId id="293" r:id="rId41"/>
    <p:sldId id="294" r:id="rId42"/>
    <p:sldId id="295" r:id="rId43"/>
    <p:sldId id="296" r:id="rId44"/>
    <p:sldId id="306" r:id="rId45"/>
    <p:sldId id="307" r:id="rId46"/>
    <p:sldId id="299" r:id="rId47"/>
    <p:sldId id="300" r:id="rId48"/>
    <p:sldId id="301" r:id="rId49"/>
    <p:sldId id="30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FF9300"/>
    <a:srgbClr val="FF40FF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84"/>
  </p:normalViewPr>
  <p:slideViewPr>
    <p:cSldViewPr snapToGrid="0" snapToObjects="1">
      <p:cViewPr varScale="1">
        <p:scale>
          <a:sx n="124" d="100"/>
          <a:sy n="124" d="100"/>
        </p:scale>
        <p:origin x="192" y="3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3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674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518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705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2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254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987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2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31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40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73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337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012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the acknowledgement page(s) at the end.</a:t>
            </a:r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1791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93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143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03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367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7" name="Shape 3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35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3929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248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33932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665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279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22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5" name="Shape 4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33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456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1233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8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5521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832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699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932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253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7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3304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2389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03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926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257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2" name="Shape 5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5702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9" name="Shape 5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7428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5" name="Shape 5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Font typeface="Merriweather Sans"/>
              <a:buNone/>
            </a:pPr>
            <a:endParaRPr sz="3000" b="0" i="0" u="none" strike="noStrike" cap="none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</p:spTree>
    <p:extLst>
      <p:ext uri="{BB962C8B-B14F-4D97-AF65-F5344CB8AC3E}">
        <p14:creationId xmlns:p14="http://schemas.microsoft.com/office/powerpoint/2010/main" val="1675268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04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55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03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801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666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92881" lvl="0" indent="-192881" algn="ctr" rtl="0">
              <a:spcBef>
                <a:spcPts val="0"/>
              </a:spcBef>
              <a:spcAft>
                <a:spcPts val="0"/>
              </a:spcAft>
              <a:defRPr/>
            </a:lvl1pPr>
            <a:lvl2pPr marL="417909" lvl="1" indent="-160734" algn="ctr" rtl="0">
              <a:spcBef>
                <a:spcPts val="0"/>
              </a:spcBef>
              <a:spcAft>
                <a:spcPts val="0"/>
              </a:spcAft>
              <a:defRPr/>
            </a:lvl2pPr>
            <a:lvl3pPr marL="642938" lvl="2" indent="-128588" algn="ctr" rtl="0">
              <a:spcBef>
                <a:spcPts val="0"/>
              </a:spcBef>
              <a:spcAft>
                <a:spcPts val="0"/>
              </a:spcAft>
              <a:defRPr/>
            </a:lvl3pPr>
            <a:lvl4pPr marL="900113" lvl="3" indent="-128588" algn="ctr" rtl="0">
              <a:spcBef>
                <a:spcPts val="0"/>
              </a:spcBef>
              <a:spcAft>
                <a:spcPts val="0"/>
              </a:spcAft>
              <a:defRPr/>
            </a:lvl4pPr>
            <a:lvl5pPr marL="1157288" lvl="4" indent="-128588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8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6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9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9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00050" lvl="0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564356" lvl="1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728663" lvl="2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900113" lvl="3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064419" lvl="4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1321594" lvl="5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1578769" lvl="6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1835944" lvl="7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2093119" lvl="8" indent="-80153" algn="l" rtl="0">
              <a:spcBef>
                <a:spcPts val="1969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1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836750" cy="10000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121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1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5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2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50081" y="864394"/>
            <a:ext cx="7836694" cy="1735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50081" y="2650331"/>
            <a:ext cx="7836694" cy="592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320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4701159"/>
            <a:ext cx="9144000" cy="4423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2025"/>
          </a:p>
        </p:txBody>
      </p:sp>
    </p:spTree>
    <p:extLst>
      <p:ext uri="{BB962C8B-B14F-4D97-AF65-F5344CB8AC3E}">
        <p14:creationId xmlns:p14="http://schemas.microsoft.com/office/powerpoint/2010/main" val="8008688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74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9.xml"/><Relationship Id="rId5" Type="http://schemas.openxmlformats.org/officeDocument/2006/relationships/slide" Target="slide28.xml"/><Relationship Id="rId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ssie#/media/File:Lassie_and_Tommy_Rettig_1956.JPG" TargetMode="External"/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6447"/>
            <a:ext cx="7886700" cy="34762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This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deck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consists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slides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used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4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lecture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videos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Week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Below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a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list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of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shortcut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hyperlinks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for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you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jump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into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specific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sections.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endParaRPr lang="en-US" altLang="zh-CN" sz="1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3" action="ppaction://hlinksldjump"/>
              </a:rPr>
              <a:t>Week 3: Python Objects (PY4E Chapter 14 Part 1)</a:t>
            </a:r>
            <a:r>
              <a:rPr lang="zh-CN" altLang="en-US" sz="1800" dirty="0">
                <a:solidFill>
                  <a:srgbClr val="0500FF"/>
                </a:solidFill>
              </a:rPr>
              <a:t> 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19)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4" action="ppaction://hlinksldjump"/>
              </a:rPr>
              <a:t>Week 3: Python Objects (PY4E Chapter 14 Part 2)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28)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5" action="ppaction://hlinksldjump"/>
              </a:rPr>
              <a:t>Week 3: Python Objects (PY4E Chapter 14 Part 3)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</a:rPr>
              <a:t>(page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chemeClr val="bg1"/>
                </a:solidFill>
              </a:rPr>
              <a:t>39)</a:t>
            </a:r>
            <a:r>
              <a:rPr lang="zh-CN" altLang="en-US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>
                <a:solidFill>
                  <a:srgbClr val="0500FF"/>
                </a:solidFill>
                <a:hlinkClick r:id="rId6" action="ppaction://hlinksldjump"/>
              </a:rPr>
              <a:t>Week 3: Python Objects (PY4E Chapter 14 Part 4)</a:t>
            </a:r>
            <a:endParaRPr lang="en-US" altLang="zh-CN" sz="18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024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D83471F-C04C-4841-838E-817AFFEA590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11" name="Shape 2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614" cy="375477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Shape 212"/>
          <p:cNvSpPr/>
          <p:nvPr/>
        </p:nvSpPr>
        <p:spPr>
          <a:xfrm>
            <a:off x="3135085" y="1440179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3" name="Shape 213"/>
          <p:cNvSpPr/>
          <p:nvPr/>
        </p:nvSpPr>
        <p:spPr>
          <a:xfrm>
            <a:off x="183885" y="715191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 dirty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14" name="Shape 214"/>
          <p:cNvSpPr/>
          <p:nvPr/>
        </p:nvSpPr>
        <p:spPr>
          <a:xfrm>
            <a:off x="7554685" y="3913958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15" name="Shape 215"/>
          <p:cNvSpPr/>
          <p:nvPr/>
        </p:nvSpPr>
        <p:spPr>
          <a:xfrm>
            <a:off x="2846614" y="265992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</a:t>
            </a:r>
          </a:p>
        </p:txBody>
      </p:sp>
      <p:sp>
        <p:nvSpPr>
          <p:cNvPr id="216" name="Shape 216"/>
          <p:cNvSpPr/>
          <p:nvPr/>
        </p:nvSpPr>
        <p:spPr>
          <a:xfrm>
            <a:off x="5486400" y="2116182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</a:p>
        </p:txBody>
      </p:sp>
      <p:sp>
        <p:nvSpPr>
          <p:cNvPr id="217" name="Shape 217"/>
          <p:cNvSpPr/>
          <p:nvPr/>
        </p:nvSpPr>
        <p:spPr>
          <a:xfrm>
            <a:off x="5099957" y="920931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  <p:cxnSp>
        <p:nvCxnSpPr>
          <p:cNvPr id="218" name="Shape 2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687" y="1159098"/>
            <a:ext cx="634861" cy="579941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19" name="Shape 2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805"/>
            <a:ext cx="837127" cy="376707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0" name="Shape 2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59"/>
            <a:ext cx="42930" cy="57954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1" name="Shape 2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211" y="2018762"/>
            <a:ext cx="1062507" cy="309093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2" name="Shape 2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464" y="2086377"/>
            <a:ext cx="225380" cy="521595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3" name="Shape 2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718" y="1081825"/>
            <a:ext cx="1352282" cy="453981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24" name="Shape 2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6986" y="2810814"/>
            <a:ext cx="1180564" cy="126534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25" name="Shape 225"/>
          <p:cNvSpPr/>
          <p:nvPr/>
        </p:nvSpPr>
        <p:spPr>
          <a:xfrm>
            <a:off x="233776" y="3331028"/>
            <a:ext cx="1807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get created and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0240320-C89B-A345-B3B0-D88799C6DF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30" name="Shape 2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2" name="Shape 232"/>
          <p:cNvSpPr/>
          <p:nvPr/>
        </p:nvSpPr>
        <p:spPr>
          <a:xfrm>
            <a:off x="18388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33" name="Shape 233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34" name="Shape 234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5" name="Shape 235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36" name="Shape 236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37" name="Shape 2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8" name="Shape 2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39" name="Shape 2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0" name="Shape 2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1" name="Shape 2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2" name="Shape 2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43" name="Shape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44" name="Shape 244"/>
          <p:cNvSpPr/>
          <p:nvPr/>
        </p:nvSpPr>
        <p:spPr>
          <a:xfrm>
            <a:off x="233776" y="3331028"/>
            <a:ext cx="1806899" cy="9797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are bits of code and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AE3ABA-BC80-9342-B2CB-40015EACA9D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49" name="Shape 2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1" name="Shape 251"/>
          <p:cNvSpPr/>
          <p:nvPr/>
        </p:nvSpPr>
        <p:spPr>
          <a:xfrm>
            <a:off x="152400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52" name="Shape 252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53" name="Shape 253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4" name="Shape 254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55" name="Shape 255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56" name="Shape 2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7" name="Shape 25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8" name="Shape 2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59" name="Shape 2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0" name="Shape 2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1" name="Shape 26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62" name="Shape 2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63" name="Shape 2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175" y="181250"/>
            <a:ext cx="4947000" cy="4800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4" name="Shape 2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8525" y="328200"/>
            <a:ext cx="1462799" cy="1557600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5" name="Shape 2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1825" y="1876150"/>
            <a:ext cx="4046999" cy="31547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6" name="Shape 2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7057" y="132261"/>
            <a:ext cx="1812600" cy="4850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4162" y="3164477"/>
            <a:ext cx="2275200" cy="1606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us to ignore the detail of the “rest of the program”.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E7E37C-5321-9D4B-A0A3-F0484775EC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endParaRPr lang="en-US" dirty="0"/>
          </a:p>
        </p:txBody>
      </p:sp>
      <p:pic>
        <p:nvPicPr>
          <p:cNvPr id="272" name="Shape 2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2342" y="411479"/>
            <a:ext cx="5513700" cy="37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2978575" y="144017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4" name="Shape 274"/>
          <p:cNvSpPr/>
          <p:nvPr/>
        </p:nvSpPr>
        <p:spPr>
          <a:xfrm>
            <a:off x="162895" y="715191"/>
            <a:ext cx="1366199" cy="612299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275" name="Shape 275"/>
          <p:cNvSpPr/>
          <p:nvPr/>
        </p:nvSpPr>
        <p:spPr>
          <a:xfrm>
            <a:off x="7554685" y="3913958"/>
            <a:ext cx="1366199" cy="612299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sp>
        <p:nvSpPr>
          <p:cNvPr id="276" name="Shape 276"/>
          <p:cNvSpPr/>
          <p:nvPr/>
        </p:nvSpPr>
        <p:spPr>
          <a:xfrm>
            <a:off x="2690275" y="2659925"/>
            <a:ext cx="15224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7" name="Shape 277"/>
          <p:cNvSpPr/>
          <p:nvPr/>
        </p:nvSpPr>
        <p:spPr>
          <a:xfrm>
            <a:off x="5461500" y="2086375"/>
            <a:ext cx="16010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sp>
        <p:nvSpPr>
          <p:cNvPr id="278" name="Shape 278"/>
          <p:cNvSpPr/>
          <p:nvPr/>
        </p:nvSpPr>
        <p:spPr>
          <a:xfrm>
            <a:off x="5099948" y="920925"/>
            <a:ext cx="1560299" cy="612299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Code/Data</a:t>
            </a:r>
          </a:p>
        </p:txBody>
      </p:sp>
      <p:cxnSp>
        <p:nvCxnSpPr>
          <p:cNvPr id="279" name="Shape 2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516749" y="1159098"/>
            <a:ext cx="634800" cy="5798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0" name="Shape 2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4486140" y="1535713"/>
            <a:ext cx="837000" cy="3767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1" name="Shape 2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 flipH="1">
            <a:off x="3670478" y="2067008"/>
            <a:ext cx="42899" cy="5796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2" name="Shape 2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4443118" y="2018856"/>
            <a:ext cx="1062600" cy="309000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3" name="Shape 2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31544" y="2086377"/>
            <a:ext cx="225299" cy="521699"/>
          </a:xfrm>
          <a:prstGeom prst="straightConnector1">
            <a:avLst/>
          </a:prstGeom>
          <a:noFill/>
          <a:ln w="38100" cap="flat" cmpd="sng">
            <a:solidFill>
              <a:srgbClr val="FF40FF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4" name="Shape 2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1695600" y="1081906"/>
            <a:ext cx="1352400" cy="453899"/>
          </a:xfrm>
          <a:prstGeom prst="straightConnector1">
            <a:avLst/>
          </a:prstGeom>
          <a:noFill/>
          <a:ln w="76200" cap="flat" cmpd="sng">
            <a:solidFill>
              <a:srgbClr val="00F9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285" name="Shape 2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6257050" y="2810763"/>
            <a:ext cx="1180500" cy="1265399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triangle" w="lg" len="lg"/>
            <a:tailEnd type="none" w="med" len="med"/>
          </a:ln>
        </p:spPr>
      </p:cxnSp>
      <p:sp>
        <p:nvSpPr>
          <p:cNvPr id="286" name="Shape 28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04014" y="617220"/>
            <a:ext cx="1964999" cy="1268699"/>
          </a:xfrm>
          <a:prstGeom prst="rect">
            <a:avLst/>
          </a:prstGeom>
          <a:solidFill>
            <a:srgbClr val="000000">
              <a:alpha val="68630"/>
            </a:srgbClr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54162" y="3007722"/>
            <a:ext cx="2328820" cy="171206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Objects hide detail - they allow the “rest of the program” to ignore the detail about “us”.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906510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72250" y="1428694"/>
            <a:ext cx="7836750" cy="296952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template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Method or Message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defined capability of a class </a:t>
            </a:r>
            <a:endParaRPr lang="en-US" sz="2300" dirty="0">
              <a:solidFill>
                <a:srgbClr val="FFFFFF"/>
              </a:solidFill>
              <a:sym typeface="Cabin"/>
            </a:endParaRP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Field or attribute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- A bit of data in a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Object or Instance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- A particular instance of a class 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100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Class</a:t>
            </a:r>
          </a:p>
        </p:txBody>
      </p:sp>
      <p:sp>
        <p:nvSpPr>
          <p:cNvPr id="300" name="Shape 300"/>
          <p:cNvSpPr/>
          <p:nvPr/>
        </p:nvSpPr>
        <p:spPr>
          <a:xfrm>
            <a:off x="729075" y="4693096"/>
            <a:ext cx="78747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01" name="Shape 301"/>
          <p:cNvSpPr/>
          <p:nvPr/>
        </p:nvSpPr>
        <p:spPr>
          <a:xfrm>
            <a:off x="729076" y="1665288"/>
            <a:ext cx="7930242" cy="25742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 the abstract characteristics of a thing (object), including the thing's characteristics (its attributes, </a:t>
            </a:r>
            <a:r>
              <a:rPr lang="en" sz="2000" u="none" strike="noStrike" cap="none" dirty="0">
                <a:solidFill>
                  <a:srgbClr val="1DFF6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properties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and the thing's behaviors (the things it can do, or </a:t>
            </a:r>
            <a:r>
              <a:rPr lang="en" sz="2000" u="none" strike="noStrike" cap="none" dirty="0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operations or features). One might say that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blueprint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factory that describes the nature of something. For example, the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Dog would consist of traits shared by all dogs, such as breed and fur color (characteristics), and the ability to bark and sit (behaviors).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2A6E0-F729-0848-94B5-DB07DDE3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203301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FF40FF"/>
                </a:solidFill>
                <a:sym typeface="Cabin"/>
              </a:rPr>
              <a:t>Instance</a:t>
            </a:r>
          </a:p>
        </p:txBody>
      </p:sp>
      <p:sp>
        <p:nvSpPr>
          <p:cNvPr id="31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8" name="Shape 318"/>
          <p:cNvSpPr/>
          <p:nvPr/>
        </p:nvSpPr>
        <p:spPr>
          <a:xfrm>
            <a:off x="729076" y="1873175"/>
            <a:ext cx="7930242" cy="2033963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can have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 class or a particular object.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the actual object created at runtime. In programmer jargon, the Lassie object is an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Dog class. The set of values of the attributes of a particular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called its </a:t>
            </a:r>
            <a:r>
              <a:rPr lang="en" sz="2300" u="none" strike="noStrike" cap="none">
                <a:solidFill>
                  <a:srgbClr val="1FFF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The </a:t>
            </a:r>
            <a:r>
              <a:rPr lang="en" sz="23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state and the behavior that's defined in the object's class.</a:t>
            </a:r>
          </a:p>
        </p:txBody>
      </p:sp>
      <p:sp>
        <p:nvSpPr>
          <p:cNvPr id="319" name="Shape 319"/>
          <p:cNvSpPr/>
          <p:nvPr/>
        </p:nvSpPr>
        <p:spPr>
          <a:xfrm>
            <a:off x="663824" y="4171125"/>
            <a:ext cx="78947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and Instance are often used interchangeably.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CBEC3-A592-DF46-A0D7-F12344DAE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38646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700" u="none" strike="noStrike" cap="none">
                <a:solidFill>
                  <a:srgbClr val="00F900"/>
                </a:solidFill>
                <a:sym typeface="Cabin"/>
              </a:rPr>
              <a:t>Method</a:t>
            </a:r>
          </a:p>
        </p:txBody>
      </p:sp>
      <p:sp>
        <p:nvSpPr>
          <p:cNvPr id="327" name="Shape 327"/>
          <p:cNvSpPr/>
          <p:nvPr/>
        </p:nvSpPr>
        <p:spPr>
          <a:xfrm>
            <a:off x="729076" y="1930037"/>
            <a:ext cx="7930242" cy="192023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object's abilities. In language,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verbs. Lassie, being a Dog, has the ability to bark. So bark() is one of Lassie's methods. She may have other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well, for example sit() or eat() or walk() or 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save_timmy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(). Within the program, using a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usually affects only one particular object; all Dogs can bark, but you need only one particular dog to do the barking</a:t>
            </a:r>
          </a:p>
        </p:txBody>
      </p:sp>
      <p:sp>
        <p:nvSpPr>
          <p:cNvPr id="328" name="Shape 328"/>
          <p:cNvSpPr/>
          <p:nvPr/>
        </p:nvSpPr>
        <p:spPr>
          <a:xfrm>
            <a:off x="849075" y="4066155"/>
            <a:ext cx="7576199" cy="298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9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Method and Message are often used interchangeably.</a:t>
            </a:r>
          </a:p>
        </p:txBody>
      </p:sp>
      <p:sp>
        <p:nvSpPr>
          <p:cNvPr id="7" name="Shape 317"/>
          <p:cNvSpPr/>
          <p:nvPr/>
        </p:nvSpPr>
        <p:spPr>
          <a:xfrm>
            <a:off x="375800" y="4696585"/>
            <a:ext cx="8510400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2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2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B84D0-5813-B248-B9E1-2FAD0383E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66750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FFC000"/>
                </a:solidFill>
              </a:rPr>
              <a:t>Some Python Objects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6348" y="1567786"/>
            <a:ext cx="1678391" cy="2681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abc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type(2.5)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'float'&gt;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type(2)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y = list()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'list'&gt;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z =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type(z)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294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dict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7985" y="1384274"/>
            <a:ext cx="5235111" cy="32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(x)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 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'capitalize',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casefold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'center', 'count', 'encode',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endswith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expandtabs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'find', 'format', </a:t>
            </a:r>
            <a:r>
              <a:rPr lang="is-I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'lower',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maketrans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'partition', 'replace',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rfind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rindex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rjust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rpartition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rsplit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rstrip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'split',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splitlines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startswith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'strip',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swapcase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'title', 'translate', 'upper',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zfill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(y)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…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'append', 'clear', 'copy', 'count', 'extend', 'index', 'insert', 'pop', 'remove', 'reverse', 'sort']</a:t>
            </a:r>
          </a:p>
          <a:p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sz="1294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dir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(z)</a:t>
            </a:r>
          </a:p>
          <a:p>
            <a:r>
              <a:rPr lang="is-I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[…</a:t>
            </a:r>
            <a:r>
              <a:rPr lang="en-US" sz="1294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'clear', 'copy',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fromkeys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'get', 'items', 'keys', 'pop',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popitem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en-US" sz="1294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setdefault</a:t>
            </a:r>
            <a:r>
              <a:rPr lang="en-US" sz="1294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 'update', 'values']</a:t>
            </a:r>
          </a:p>
        </p:txBody>
      </p:sp>
    </p:spTree>
    <p:extLst>
      <p:ext uri="{BB962C8B-B14F-4D97-AF65-F5344CB8AC3E}">
        <p14:creationId xmlns:p14="http://schemas.microsoft.com/office/powerpoint/2010/main" val="1238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998" y="1423113"/>
            <a:ext cx="3533505" cy="2354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650082" y="864394"/>
            <a:ext cx="4593558" cy="1735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Sample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Objects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Charles Severance</a:t>
            </a:r>
          </a:p>
        </p:txBody>
      </p:sp>
      <p:grpSp>
        <p:nvGrpSpPr>
          <p:cNvPr id="2" name="Group 1" descr="UMSI logo&#10;&#10;CCBY license"/>
          <p:cNvGrpSpPr/>
          <p:nvPr/>
        </p:nvGrpSpPr>
        <p:grpSpPr>
          <a:xfrm>
            <a:off x="233081" y="3689514"/>
            <a:ext cx="8633012" cy="797468"/>
            <a:chOff x="212560" y="3293268"/>
            <a:chExt cx="14572387" cy="1346112"/>
          </a:xfrm>
        </p:grpSpPr>
        <p:sp>
          <p:nvSpPr>
            <p:cNvPr id="10" name="Shape 206"/>
            <p:cNvSpPr txBox="1"/>
            <p:nvPr/>
          </p:nvSpPr>
          <p:spPr>
            <a:xfrm>
              <a:off x="2676260" y="3612268"/>
              <a:ext cx="9985799" cy="1016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u="none" strike="noStrike" cap="none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Python for Everybody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1800" dirty="0">
                  <a:solidFill>
                    <a:srgbClr val="FFFF00"/>
                  </a:solidFill>
                  <a:latin typeface="Arial Regular" charset="0"/>
                  <a:ea typeface="Arial Regular" charset="0"/>
                  <a:cs typeface="Arial Regular" charset="0"/>
                  <a:sym typeface="Cabin"/>
                </a:rPr>
                <a:t>www.py4e.com</a:t>
              </a:r>
              <a:endParaRPr lang="en-US" sz="18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endParaRPr>
            </a:p>
          </p:txBody>
        </p:sp>
        <p:pic>
          <p:nvPicPr>
            <p:cNvPr id="11" name="Shape 2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816447" y="3971043"/>
              <a:ext cx="1968500" cy="6683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Shape 2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2560" y="3293268"/>
              <a:ext cx="1346100" cy="1346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1623F30-4512-AA41-88F7-06AC13BC8D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40" name="Shape 3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07825" y="532603"/>
            <a:ext cx="3087000" cy="4136695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2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print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self.x</a:t>
            </a:r>
            <a:r>
              <a:rPr lang="en-US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0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=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0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41" name="Shape 341"/>
          <p:cNvSpPr/>
          <p:nvPr/>
        </p:nvSpPr>
        <p:spPr>
          <a:xfrm>
            <a:off x="6161048" y="359722"/>
            <a:ext cx="241358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template for making </a:t>
            </a: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objects</a:t>
            </a:r>
          </a:p>
        </p:txBody>
      </p:sp>
      <p:sp>
        <p:nvSpPr>
          <p:cNvPr id="342" name="Shape 342"/>
          <p:cNvSpPr/>
          <p:nvPr/>
        </p:nvSpPr>
        <p:spPr>
          <a:xfrm>
            <a:off x="75933" y="532603"/>
            <a:ext cx="2639786" cy="666205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class is a reserved word</a:t>
            </a:r>
          </a:p>
        </p:txBody>
      </p:sp>
      <p:sp>
        <p:nvSpPr>
          <p:cNvPr id="343" name="Shape 343"/>
          <p:cNvSpPr/>
          <p:nvPr/>
        </p:nvSpPr>
        <p:spPr>
          <a:xfrm>
            <a:off x="6259019" y="1592035"/>
            <a:ext cx="2541815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data</a:t>
            </a:r>
          </a:p>
        </p:txBody>
      </p:sp>
      <p:sp>
        <p:nvSpPr>
          <p:cNvPr id="344" name="Shape 344"/>
          <p:cNvSpPr/>
          <p:nvPr/>
        </p:nvSpPr>
        <p:spPr>
          <a:xfrm>
            <a:off x="75933" y="1768384"/>
            <a:ext cx="2639786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Each PartyAnimal object has a bit of code</a:t>
            </a:r>
          </a:p>
        </p:txBody>
      </p:sp>
      <p:sp>
        <p:nvSpPr>
          <p:cNvPr id="345" name="Shape 345"/>
          <p:cNvSpPr/>
          <p:nvPr/>
        </p:nvSpPr>
        <p:spPr>
          <a:xfrm>
            <a:off x="6161048" y="2640076"/>
            <a:ext cx="2639786" cy="89493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-US" sz="20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" sz="20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object</a:t>
            </a:r>
            <a:r>
              <a:rPr lang="en-US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store in an</a:t>
            </a:r>
            <a:endParaRPr lang="en" sz="20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250105" y="3693523"/>
            <a:ext cx="2046514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Tell the 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to run the party() code</a:t>
            </a:r>
            <a:r>
              <a:rPr lang="en-US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within it</a:t>
            </a:r>
            <a:endParaRPr lang="en" sz="2000" u="none" strike="noStrike" cap="none" dirty="0">
              <a:solidFill>
                <a:srgbClr val="FF4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47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21239" y="1198808"/>
            <a:ext cx="2296800" cy="502200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lg" len="lg"/>
            <a:tailEnd type="none" w="med" len="med"/>
          </a:ln>
        </p:spPr>
      </p:cxnSp>
      <p:sp>
        <p:nvSpPr>
          <p:cNvPr id="349" name="Shape 349"/>
          <p:cNvSpPr/>
          <p:nvPr/>
        </p:nvSpPr>
        <p:spPr>
          <a:xfrm>
            <a:off x="6229735" y="3693523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350" name="Shape 3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9" idx="1"/>
          </p:cNvCxnSpPr>
          <p:nvPr/>
        </p:nvCxnSpPr>
        <p:spPr>
          <a:xfrm flipV="1">
            <a:off x="4121239" y="3879508"/>
            <a:ext cx="2108496" cy="27474"/>
          </a:xfrm>
          <a:prstGeom prst="straightConnector1">
            <a:avLst/>
          </a:prstGeom>
          <a:noFill/>
          <a:ln w="76200" cap="flat" cmpd="sng">
            <a:solidFill>
              <a:srgbClr val="FFFB00"/>
            </a:solidFill>
            <a:prstDash val="solid"/>
            <a:miter/>
            <a:headEnd type="stealth" w="med" len="med"/>
            <a:tailEnd type="stealth" w="med" len="med"/>
          </a:ln>
        </p:spPr>
      </p:cxnSp>
      <p:cxnSp>
        <p:nvCxnSpPr>
          <p:cNvPr id="12" name="Shape 3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5" idx="1"/>
          </p:cNvCxnSpPr>
          <p:nvPr/>
        </p:nvCxnSpPr>
        <p:spPr>
          <a:xfrm flipV="1">
            <a:off x="5108713" y="3087545"/>
            <a:ext cx="1052335" cy="3526"/>
          </a:xfrm>
          <a:prstGeom prst="straightConnector1">
            <a:avLst/>
          </a:prstGeom>
          <a:noFill/>
          <a:ln w="76200" cap="flat" cmpd="sng">
            <a:solidFill>
              <a:srgbClr val="FF9300"/>
            </a:solidFill>
            <a:prstDash val="solid"/>
            <a:miter/>
            <a:headEnd type="stealth" w="lg" len="lg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DD8726-13DC-A840-A186-B541FECDD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68344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418D5F-25B4-B940-886D-8F3D44A69A1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900" dirty="0"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endParaRPr lang="en" sz="2300" u="none" strike="noStrike" cap="none" dirty="0">
              <a:solidFill>
                <a:schemeClr val="bg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  <a:endParaRPr lang="en-US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2400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" sz="2400" u="none" strike="noStrike" cap="none" dirty="0">
              <a:solidFill>
                <a:srgbClr val="FFFB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83255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B705FC-2499-7542-8A2C-AFE49B971AA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Sample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endParaRPr lang="en-US" dirty="0"/>
          </a:p>
        </p:txBody>
      </p:sp>
      <p:sp>
        <p:nvSpPr>
          <p:cNvPr id="371" name="Shape 371"/>
          <p:cNvSpPr/>
          <p:nvPr/>
        </p:nvSpPr>
        <p:spPr>
          <a:xfrm>
            <a:off x="718450" y="480061"/>
            <a:ext cx="3091200" cy="4359028"/>
          </a:xfrm>
          <a:prstGeom prst="rect">
            <a:avLst/>
          </a:prstGeom>
          <a:noFill/>
          <a:ln w="12700" cap="flat" cmpd="sng">
            <a:solidFill>
              <a:srgbClr val="FFFB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class </a:t>
            </a:r>
            <a:r>
              <a:rPr lang="en" sz="23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party(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print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"So far",</a:t>
            </a:r>
            <a:r>
              <a:rPr lang="en" sz="2300" u="none" strike="noStrike" cap="none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  <a:r>
              <a:rPr lang="en" sz="23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3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23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n" sz="2300" u="none" strike="noStrike" cap="none" dirty="0">
              <a:solidFill>
                <a:srgbClr val="00F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= </a:t>
            </a:r>
            <a:r>
              <a:rPr lang="en" sz="2300" u="none" strike="noStrike" cap="none" dirty="0" err="1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3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2300" u="none" strike="noStrike" cap="none" dirty="0">
              <a:solidFill>
                <a:srgbClr val="FF93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an.party</a:t>
            </a:r>
            <a:r>
              <a:rPr lang="en" sz="23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373" name="Shape 3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23720" y="2623716"/>
            <a:ext cx="2385393" cy="1543050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5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5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4" name="Shape 3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29400" y="2824557"/>
            <a:ext cx="1371090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5" name="Shape 3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2017" y="3441777"/>
            <a:ext cx="1798473" cy="489857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party()</a:t>
            </a:r>
          </a:p>
        </p:txBody>
      </p:sp>
      <p:sp>
        <p:nvSpPr>
          <p:cNvPr id="380" name="Shape 380"/>
          <p:cNvSpPr/>
          <p:nvPr/>
        </p:nvSpPr>
        <p:spPr>
          <a:xfrm>
            <a:off x="5171262" y="2503402"/>
            <a:ext cx="544200" cy="83067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300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3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self</a:t>
            </a:r>
          </a:p>
        </p:txBody>
      </p:sp>
      <p:sp>
        <p:nvSpPr>
          <p:cNvPr id="11" name="Shape 380"/>
          <p:cNvSpPr/>
          <p:nvPr/>
        </p:nvSpPr>
        <p:spPr>
          <a:xfrm>
            <a:off x="6131935" y="2856028"/>
            <a:ext cx="382604" cy="35061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-US" sz="23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endParaRPr lang="en" sz="23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12" name="Shape 356"/>
          <p:cNvSpPr/>
          <p:nvPr/>
        </p:nvSpPr>
        <p:spPr>
          <a:xfrm>
            <a:off x="5763985" y="602403"/>
            <a:ext cx="3093688" cy="12933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4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party1.py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far 3</a:t>
            </a:r>
          </a:p>
        </p:txBody>
      </p:sp>
      <p:sp>
        <p:nvSpPr>
          <p:cNvPr id="9" name="Shape 349"/>
          <p:cNvSpPr/>
          <p:nvPr/>
        </p:nvSpPr>
        <p:spPr>
          <a:xfrm>
            <a:off x="4249970" y="4399078"/>
            <a:ext cx="2750238" cy="3719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000" u="none" strike="noStrike" cap="none" dirty="0" err="1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2000" u="none" strike="noStrike" cap="none" dirty="0" err="1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55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Playing with dir() and type()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100" u="none" strike="noStrike" cap="none">
                <a:solidFill>
                  <a:srgbClr val="FFD966"/>
                </a:solidFill>
                <a:sym typeface="Cabin"/>
              </a:rPr>
              <a:t>A Nerdy Way to Find Capabilities</a:t>
            </a:r>
          </a:p>
        </p:txBody>
      </p:sp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50081" y="1464469"/>
            <a:ext cx="4377619" cy="3207599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The </a:t>
            </a:r>
            <a:r>
              <a:rPr lang="en" sz="2000" u="none" strike="noStrike" cap="none" dirty="0" err="1">
                <a:solidFill>
                  <a:srgbClr val="DE6A10"/>
                </a:solidFill>
                <a:sym typeface="Cabin"/>
              </a:rPr>
              <a:t>dir</a:t>
            </a:r>
            <a:r>
              <a:rPr lang="en" sz="2000" u="none" strike="noStrike" cap="none" dirty="0">
                <a:solidFill>
                  <a:srgbClr val="DE6A10"/>
                </a:solidFill>
                <a:sym typeface="Cabin"/>
              </a:rPr>
              <a:t>()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command lists capabilities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D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DFF"/>
                </a:solidFill>
                <a:sym typeface="Cabin"/>
              </a:rPr>
              <a:t>Ignore the ones with underscores - these are used by Python itself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F900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00F900"/>
                </a:solidFill>
                <a:sym typeface="Cabin"/>
              </a:rPr>
              <a:t>The rest are real operations that the object can perform</a:t>
            </a:r>
          </a:p>
          <a:p>
            <a:pPr marL="457200" marR="0" lvl="0" indent="-355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It is like type() - it tells us something *about* a variable</a:t>
            </a:r>
          </a:p>
        </p:txBody>
      </p:sp>
      <p:sp>
        <p:nvSpPr>
          <p:cNvPr id="401" name="Shape 401"/>
          <p:cNvSpPr/>
          <p:nvPr/>
        </p:nvSpPr>
        <p:spPr>
          <a:xfrm>
            <a:off x="5221664" y="1490114"/>
            <a:ext cx="3810000" cy="318195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type(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" sz="1600" i="0" u="none" strike="noStrike" cap="none">
                <a:solidFill>
                  <a:srgbClr val="DE6A1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DE6A1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</a:pP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'__add__', '__class__', '__contains__',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delslice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'__doc__', </a:t>
            </a:r>
            <a:r>
              <a:rPr lang="is-IS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… 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setitem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setslice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dirty="0" err="1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dirty="0">
                <a:solidFill>
                  <a:srgbClr val="00FDFF"/>
                </a:solidFill>
                <a:latin typeface="Courier"/>
                <a:ea typeface="Courier New"/>
                <a:cs typeface="Courier"/>
                <a:sym typeface="Courier New"/>
              </a:rPr>
              <a:t>__',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'append', </a:t>
            </a:r>
            <a:r>
              <a:rPr lang="en-US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'clear', 'copy', 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'count', 'extend', 'index', 'insert', 'pop', 'remove', 'reverse', 'sort'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A348D3-67FC-F24F-9C76-EA004C6C0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dir</a:t>
            </a:r>
            <a:endParaRPr lang="en-US" dirty="0"/>
          </a:p>
        </p:txBody>
      </p:sp>
      <p:sp>
        <p:nvSpPr>
          <p:cNvPr id="412" name="Shape 412"/>
          <p:cNvSpPr/>
          <p:nvPr/>
        </p:nvSpPr>
        <p:spPr>
          <a:xfrm>
            <a:off x="261491" y="489932"/>
            <a:ext cx="4585199" cy="35660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"So far",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an = </a:t>
            </a:r>
            <a:r>
              <a:rPr lang="en" sz="18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8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8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"Type", type(an)</a:t>
            </a:r>
            <a:r>
              <a:rPr lang="en-US" sz="18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"Dir ", </a:t>
            </a:r>
            <a:r>
              <a:rPr lang="en" sz="18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(an)</a:t>
            </a:r>
            <a:r>
              <a:rPr lang="en-US" sz="18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800" i="0" u="none" strike="noStrike" cap="none" dirty="0">
              <a:solidFill>
                <a:srgbClr val="FF40FF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4291076" y="2721517"/>
            <a:ext cx="4622028" cy="15087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$ 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python party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3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py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Type &lt;class '__main__.</a:t>
            </a:r>
            <a:r>
              <a:rPr lang="en" sz="1600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'&gt;</a:t>
            </a:r>
            <a:endParaRPr lang="en-US" sz="1600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900"/>
              </a:buClr>
              <a:buSzPct val="25000"/>
            </a:pPr>
            <a:r>
              <a:rPr lang="en-US" sz="1600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Dir  ['__class__', </a:t>
            </a:r>
            <a:r>
              <a:rPr lang="en-US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'party', 'x']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3315" y="903515"/>
            <a:ext cx="2950029" cy="92093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22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use </a:t>
            </a:r>
            <a:r>
              <a:rPr lang="en" sz="2200" u="none" strike="noStrike" cap="none" dirty="0" err="1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dir</a:t>
            </a:r>
            <a:r>
              <a:rPr lang="en" sz="22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to find the “capabilities” of our newly created class.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Try dir() with a String</a:t>
            </a:r>
          </a:p>
        </p:txBody>
      </p:sp>
      <p:sp>
        <p:nvSpPr>
          <p:cNvPr id="407" name="Shape 407"/>
          <p:cNvSpPr/>
          <p:nvPr/>
        </p:nvSpPr>
        <p:spPr>
          <a:xfrm>
            <a:off x="472287" y="1400219"/>
            <a:ext cx="7913429" cy="345986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Hello there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" sz="1600" i="0" u="none" strike="noStrike" cap="none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['__add__', '__class__', '__contains__',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delattr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'__doc__',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eq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getattribute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getitem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getnewargs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getslice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gt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'__hash__',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'__le__',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repr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rmod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rmul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setattr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'__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__', 'capitalize', 'center', 'count', 'decode', 'encode',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endswith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expandtabs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'find', 'index',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isalnum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isalpha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isdigit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islower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isspace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istitle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isupper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'join',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'lower',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lstrip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'partition', 'replace',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rfind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rindex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rjust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rpartition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rsplit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rstrip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'split',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splitlines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startswith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'strip',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swapcase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', 'title', 'translate', 'upper', '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zfill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Object Life</a:t>
            </a:r>
            <a:r>
              <a:rPr lang="en" sz="47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ycle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http://en.wikipedia.org/wiki/Constructor_(computer_science)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Object Life</a:t>
            </a:r>
            <a:r>
              <a:rPr lang="en" sz="4800" dirty="0">
                <a:solidFill>
                  <a:srgbClr val="FFD966"/>
                </a:solidFill>
              </a:rPr>
              <a:t>c</a:t>
            </a: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ycle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fontScale="92500"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Objects are created, used</a:t>
            </a:r>
            <a:r>
              <a:rPr lang="en-US" sz="2400" u="none" strike="noStrike" cap="none" dirty="0">
                <a:solidFill>
                  <a:srgbClr val="FFFFFF"/>
                </a:solidFill>
                <a:sym typeface="Cabin"/>
              </a:rPr>
              <a:t>,</a:t>
            </a: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 and discarded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We have special blocks of code (methods) that get called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creation (constructor)</a:t>
            </a:r>
          </a:p>
          <a:p>
            <a:pPr marL="533400" marR="0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" sz="2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the moment of destruction (destructor)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Constructors are used a lot 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400" u="none" strike="noStrike" cap="none" dirty="0">
                <a:solidFill>
                  <a:srgbClr val="FFFFFF"/>
                </a:solidFill>
                <a:sym typeface="Cabin"/>
              </a:rPr>
              <a:t>Destructors are seldom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0000"/>
                </a:solidFill>
                <a:sym typeface="Cabin"/>
              </a:rPr>
              <a:t>Warning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rmAutofit lnSpcReduction="10000"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very much about definitions and mechanics for objects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This lecture is a lot more about “how it works” and less about “how you use it”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You won’t get the entire picture until this is all looked at in the context of a real problem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So please suspend disbelief and learn technique for the 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next </a:t>
            </a:r>
            <a:r>
              <a:rPr lang="en-US" sz="2300" u="none" strike="noStrike" cap="none">
                <a:solidFill>
                  <a:srgbClr val="FFFFFF"/>
                </a:solidFill>
                <a:sym typeface="Cabin"/>
              </a:rPr>
              <a:t>4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0 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or so slides</a:t>
            </a:r>
            <a:r>
              <a:rPr lang="is-IS" sz="2300" u="none" strike="noStrike" cap="none" dirty="0">
                <a:solidFill>
                  <a:srgbClr val="FFFFFF"/>
                </a:solidFill>
                <a:sym typeface="Cabin"/>
              </a:rPr>
              <a:t>…</a:t>
            </a:r>
            <a:endParaRPr lang="en" sz="2300" u="none" strike="noStrike" cap="none" dirty="0">
              <a:solidFill>
                <a:srgbClr val="FFFFFF"/>
              </a:solidFill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50081" y="1648019"/>
            <a:ext cx="7836750" cy="302404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primary purpose of the constructor is to set up some instance variables to have the proper initial values when the object is created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FE09FEA-B193-A247-AFD0-26F5E377769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Constructor</a:t>
            </a:r>
            <a:endParaRPr lang="en-US" dirty="0"/>
          </a:p>
        </p:txBody>
      </p:sp>
      <p:sp>
        <p:nvSpPr>
          <p:cNvPr id="437" name="Shape 437"/>
          <p:cNvSpPr/>
          <p:nvPr/>
        </p:nvSpPr>
        <p:spPr>
          <a:xfrm>
            <a:off x="713014" y="452582"/>
            <a:ext cx="4071422" cy="4355016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x = 0</a:t>
            </a:r>
          </a:p>
          <a:p>
            <a:endParaRPr lang="de-D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__(self):</a:t>
            </a: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 print('I am constructed')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party(self) :</a:t>
            </a:r>
          </a:p>
          <a:p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it-IT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+ 1</a:t>
            </a:r>
          </a:p>
          <a:p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('So far',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it-IT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__del__(self):</a:t>
            </a:r>
          </a:p>
          <a:p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print('I am destructed', </a:t>
            </a:r>
            <a:r>
              <a:rPr lang="en-US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self.x</a:t>
            </a:r>
            <a:r>
              <a:rPr lang="en-US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 = </a:t>
            </a:r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PartyAnimal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an.party</a:t>
            </a:r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is-I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= 42</a:t>
            </a:r>
          </a:p>
          <a:p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print('an </a:t>
            </a:r>
            <a:r>
              <a:rPr lang="en-US" dirty="0" err="1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contains',an</a:t>
            </a:r>
            <a:r>
              <a:rPr lang="en-US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5497780" y="797344"/>
            <a:ext cx="2541261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$ python party</a:t>
            </a:r>
            <a:r>
              <a:rPr lang="en-US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4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.</a:t>
            </a:r>
            <a:r>
              <a:rPr lang="en" sz="1600" u="none" strike="noStrike" cap="none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py</a:t>
            </a:r>
            <a:r>
              <a:rPr lang="en" sz="1600" u="none" strike="noStrike" cap="none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Courier New"/>
              </a:rPr>
              <a:t> </a:t>
            </a:r>
          </a:p>
          <a:p>
            <a:r>
              <a:rPr lang="en-US" sz="16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I am constructed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1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So far 2</a:t>
            </a:r>
          </a:p>
          <a:p>
            <a:r>
              <a:rPr lang="en-US" sz="1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I am destructed 2</a:t>
            </a:r>
          </a:p>
          <a:p>
            <a:r>
              <a:rPr lang="en-US" sz="1600" dirty="0">
                <a:solidFill>
                  <a:srgbClr val="FF9300"/>
                </a:solidFill>
                <a:latin typeface="Courier" charset="0"/>
                <a:ea typeface="Courier" charset="0"/>
                <a:cs typeface="Courier" charset="0"/>
              </a:rPr>
              <a:t>an contains 42</a:t>
            </a:r>
            <a:endParaRPr lang="en" sz="1600" u="none" strike="noStrike" cap="none" dirty="0">
              <a:solidFill>
                <a:srgbClr val="FF9300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439" name="Shape 439"/>
          <p:cNvSpPr/>
          <p:nvPr/>
        </p:nvSpPr>
        <p:spPr>
          <a:xfrm>
            <a:off x="5235762" y="3169375"/>
            <a:ext cx="3580261" cy="1411861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constructor and destructor are optional. The constructor is typically used to set up variables. The destructor is seldom used.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0632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Constructor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50081" y="1665288"/>
            <a:ext cx="7836750" cy="300678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None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</a:t>
            </a:r>
            <a:r>
              <a:rPr lang="en" dirty="0">
                <a:solidFill>
                  <a:srgbClr val="00FDFF"/>
                </a:solidFill>
              </a:rPr>
              <a:t>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oriented programming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, a </a:t>
            </a:r>
            <a:r>
              <a:rPr lang="en" sz="2300" u="none" strike="noStrike" cap="none" dirty="0">
                <a:solidFill>
                  <a:srgbClr val="FFFF00"/>
                </a:solidFill>
                <a:sym typeface="Cabin"/>
              </a:rPr>
              <a:t>constructor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in a class is a special block of statements called when an </a:t>
            </a:r>
            <a:r>
              <a:rPr lang="en" sz="2300" u="none" strike="noStrike" cap="none" dirty="0">
                <a:solidFill>
                  <a:srgbClr val="00FDFF"/>
                </a:solidFill>
                <a:sym typeface="Cabin"/>
              </a:rPr>
              <a:t>object is created</a:t>
            </a:r>
          </a:p>
        </p:txBody>
      </p:sp>
      <p:sp>
        <p:nvSpPr>
          <p:cNvPr id="447" name="Shape 447"/>
          <p:cNvSpPr/>
          <p:nvPr/>
        </p:nvSpPr>
        <p:spPr>
          <a:xfrm>
            <a:off x="1080506" y="4109363"/>
            <a:ext cx="6975899" cy="3086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/wiki/Constructor_(</a:t>
            </a:r>
            <a:r>
              <a:rPr lang="en" sz="2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computer_science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9793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FFFF"/>
                </a:solidFill>
                <a:sym typeface="Cabin"/>
              </a:rPr>
              <a:t>Many </a:t>
            </a:r>
            <a:r>
              <a:rPr lang="en" sz="4700" u="none" strike="noStrike" cap="none">
                <a:solidFill>
                  <a:srgbClr val="FF9300"/>
                </a:solidFill>
                <a:sym typeface="Cabin"/>
              </a:rPr>
              <a:t>Instances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create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lots of objects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- the class is the template for the object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can store 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distinct object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in its own variable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We call this having multiple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instances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of the same class</a:t>
            </a:r>
          </a:p>
          <a:p>
            <a:pPr marL="457200" marR="0" lvl="0" indent="-3746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Each </a:t>
            </a:r>
            <a:r>
              <a:rPr lang="en" sz="2300" u="none" strike="noStrike" cap="none">
                <a:solidFill>
                  <a:srgbClr val="FF9300"/>
                </a:solidFill>
                <a:sym typeface="Cabin"/>
              </a:rPr>
              <a:t>instance</a:t>
            </a:r>
            <a:r>
              <a:rPr lang="en" sz="2300" u="none" strike="noStrike" cap="none">
                <a:solidFill>
                  <a:srgbClr val="FFFFFF"/>
                </a:solidFill>
                <a:sym typeface="Cabin"/>
              </a:rPr>
              <a:t> has its own copy of the </a:t>
            </a:r>
            <a:r>
              <a:rPr lang="en" sz="2300" u="none" strike="noStrike" cap="none">
                <a:solidFill>
                  <a:srgbClr val="FFFB00"/>
                </a:solidFill>
                <a:sym typeface="Cabin"/>
              </a:rPr>
              <a:t>instance variables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8629438-679B-5C4D-A91E-308B73F0A6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59" name="Shape 459"/>
          <p:cNvSpPr/>
          <p:nvPr/>
        </p:nvSpPr>
        <p:spPr>
          <a:xfrm>
            <a:off x="5709257" y="171450"/>
            <a:ext cx="3292929" cy="223374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Constructors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have additional </a:t>
            </a:r>
            <a:r>
              <a:rPr lang="en" sz="2000" u="none" strike="noStrike" cap="none" dirty="0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These can be used to set up </a:t>
            </a:r>
            <a:r>
              <a:rPr lang="en" sz="2000" u="none" strike="noStrike" cap="none" dirty="0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instance variables</a:t>
            </a:r>
            <a:r>
              <a:rPr lang="en" sz="2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the particular instance of the class (i.e., for the particular object).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2489" y="433185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party5.py</a:t>
            </a:r>
          </a:p>
        </p:txBody>
      </p:sp>
      <p:sp>
        <p:nvSpPr>
          <p:cNvPr id="5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FCBF4A-B3F8-0245-B198-08FD49B4BE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party,py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641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AC0E41C-1440-694F-9104-BCBFC3776A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816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279A007-4B61-C349-836F-F2E053132D1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grpSp>
        <p:nvGrpSpPr>
          <p:cNvPr id="467" name="Shape 4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773974"/>
            <a:ext cx="2668930" cy="1543050"/>
            <a:chOff x="0" y="0"/>
            <a:chExt cx="4762499" cy="40005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0" name="Shape 470"/>
            <p:cNvSpPr/>
            <p:nvPr/>
          </p:nvSpPr>
          <p:spPr>
            <a:xfrm>
              <a:off x="546100" y="2197100"/>
              <a:ext cx="34670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 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Sally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</a:p>
          </p:txBody>
        </p:sp>
      </p:grpSp>
      <p:grpSp>
        <p:nvGrpSpPr>
          <p:cNvPr id="472" name="Shape 4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24599" y="2899954"/>
            <a:ext cx="2668930" cy="1543050"/>
            <a:chOff x="0" y="0"/>
            <a:chExt cx="4762499" cy="4000500"/>
          </a:xfrm>
        </p:grpSpPr>
        <p:sp>
          <p:nvSpPr>
            <p:cNvPr id="473" name="Shape 473"/>
            <p:cNvSpPr/>
            <p:nvPr/>
          </p:nvSpPr>
          <p:spPr>
            <a:xfrm>
              <a:off x="0" y="0"/>
              <a:ext cx="4762499" cy="4000500"/>
            </a:xfrm>
            <a:prstGeom prst="rect">
              <a:avLst/>
            </a:prstGeom>
            <a:noFill/>
            <a:ln w="50800" cap="flat" cmpd="sng">
              <a:solidFill>
                <a:srgbClr val="00F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1050" tIns="21050" rIns="21050" bIns="21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Cabin"/>
                <a:buNone/>
              </a:pPr>
              <a:r>
                <a:rPr lang="en" sz="270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700" u="none" strike="noStrike" cap="none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j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422400" y="520700"/>
              <a:ext cx="2590800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  <a:r>
                <a:rPr lang="en-US" sz="29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: 0</a:t>
              </a:r>
              <a:endPara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  <p:sp>
          <p:nvSpPr>
            <p:cNvPr id="475" name="Shape 475"/>
            <p:cNvSpPr/>
            <p:nvPr/>
          </p:nvSpPr>
          <p:spPr>
            <a:xfrm>
              <a:off x="266700" y="2197100"/>
              <a:ext cx="3746499" cy="1270000"/>
            </a:xfrm>
            <a:prstGeom prst="rect">
              <a:avLst/>
            </a:prstGeom>
            <a:solidFill>
              <a:srgbClr val="FFFB00"/>
            </a:solidFill>
            <a:ln>
              <a:noFill/>
            </a:ln>
          </p:spPr>
          <p:txBody>
            <a:bodyPr lIns="21050" tIns="21050" rIns="21050" bIns="2105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bin"/>
                <a:buNone/>
              </a:pP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</a:t>
              </a:r>
              <a:r>
                <a:rPr lang="en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name:</a:t>
              </a:r>
              <a:r>
                <a:rPr lang="en-US" sz="2500" u="none" strike="noStrike" cap="none" dirty="0">
                  <a:solidFill>
                    <a:srgbClr val="0000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  Jim</a:t>
              </a:r>
              <a:endPara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endParaRPr>
            </a:p>
          </p:txBody>
        </p:sp>
      </p:grpSp>
      <p:sp>
        <p:nvSpPr>
          <p:cNvPr id="483" name="Shape 483"/>
          <p:cNvSpPr/>
          <p:nvPr/>
        </p:nvSpPr>
        <p:spPr>
          <a:xfrm>
            <a:off x="3589585" y="3473952"/>
            <a:ext cx="2427514" cy="1036767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FF"/>
              </a:buClr>
              <a:buSzPct val="25000"/>
              <a:buFont typeface="Cabin"/>
              <a:buNone/>
            </a:pPr>
            <a:r>
              <a:rPr lang="en" sz="2300" u="none" strike="noStrike" cap="none" dirty="0">
                <a:solidFill>
                  <a:srgbClr val="00FD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two independent instances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4A0F169-4667-2F45-A6E2-A75375E416D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party.py</a:t>
            </a:r>
            <a:endParaRPr lang="en-US" dirty="0"/>
          </a:p>
        </p:txBody>
      </p:sp>
      <p:sp>
        <p:nvSpPr>
          <p:cNvPr id="464" name="Shape 464"/>
          <p:cNvSpPr/>
          <p:nvPr/>
        </p:nvSpPr>
        <p:spPr>
          <a:xfrm>
            <a:off x="553999" y="171450"/>
            <a:ext cx="5635199" cy="46194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__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(self,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,"constructed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93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,"party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"Sally"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 = </a:t>
            </a: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"Jim"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endParaRPr lang="en-US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>
              <a:buClr>
                <a:srgbClr val="FFFFFF"/>
              </a:buClr>
              <a:buSzPct val="25000"/>
            </a:pPr>
            <a:r>
              <a:rPr lang="en" sz="1600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endParaRPr lang="en"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i="0" u="none" strike="noStrike" cap="none" dirty="0" err="1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s.party</a:t>
            </a:r>
            <a:r>
              <a:rPr lang="en" sz="1600" i="0" u="none" strike="noStrike" cap="none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6360428" y="855280"/>
            <a:ext cx="2225289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constructed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Jim party count 1</a:t>
            </a:r>
            <a:endParaRPr lang="en-US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FFFFFF"/>
              </a:buClr>
              <a:buSzPct val="25000"/>
            </a:pPr>
            <a:r>
              <a:rPr lang="en" dirty="0">
                <a:solidFill>
                  <a:srgbClr val="FFFFFF"/>
                </a:solidFill>
                <a:latin typeface="Courier"/>
                <a:ea typeface="Courier New"/>
                <a:cs typeface="Courier"/>
                <a:sym typeface="Courier New"/>
              </a:rPr>
              <a:t>Sally party count 2</a:t>
            </a:r>
          </a:p>
        </p:txBody>
      </p:sp>
    </p:spTree>
    <p:extLst>
      <p:ext uri="{BB962C8B-B14F-4D97-AF65-F5344CB8AC3E}">
        <p14:creationId xmlns:p14="http://schemas.microsoft.com/office/powerpoint/2010/main" val="1954127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</a:t>
            </a:r>
          </a:p>
        </p:txBody>
      </p:sp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www.ibiblio.org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/g2swap/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byteofpython</a:t>
            </a:r>
            <a:r>
              <a:rPr lang="en" sz="2000" u="sng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/read/</a:t>
            </a:r>
            <a:r>
              <a:rPr lang="en" sz="2000" u="sng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inheritance.html</a:t>
            </a:r>
            <a:endParaRPr lang="en" sz="2000" u="sng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E01CD1-F74F-4D4E-A17B-1D000D58973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</p:txBody>
      </p:sp>
      <p:pic>
        <p:nvPicPr>
          <p:cNvPr id="7" name="Picture 6" descr="Screenshot of Data Structures tutorial can be found at https://docs.python.org/3/tutorial/datastructures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064" y="497376"/>
            <a:ext cx="5871106" cy="41473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97029" y="4759748"/>
            <a:ext cx="4301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docs.python.org</a:t>
            </a:r>
            <a:r>
              <a:rPr lang="en-US" dirty="0">
                <a:solidFill>
                  <a:srgbClr val="FFFF00"/>
                </a:solidFill>
              </a:rPr>
              <a:t>/3/tutorial/</a:t>
            </a:r>
            <a:r>
              <a:rPr lang="en-US" dirty="0" err="1">
                <a:solidFill>
                  <a:srgbClr val="FFFF00"/>
                </a:solidFill>
              </a:rPr>
              <a:t>datastructures.html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300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Inheritance</a:t>
            </a: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2300" u="none" strike="noStrike" cap="none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457200" marR="0" lvl="0" indent="-3746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61571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000" u="none" strike="noStrike" cap="none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4000" u="none" strike="noStrike" cap="none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909101" y="4185016"/>
            <a:ext cx="7599899" cy="352800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23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23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23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423519" y="2163768"/>
            <a:ext cx="8284029" cy="979714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2300" u="none" strike="noStrike" cap="none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23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61781"/>
            <a:ext cx="14986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607633-88A3-E14F-8B43-5FDA10D9FF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20" name="Shape 520"/>
          <p:cNvSpPr/>
          <p:nvPr/>
        </p:nvSpPr>
        <p:spPr>
          <a:xfrm>
            <a:off x="5684222" y="2860496"/>
            <a:ext cx="3327299" cy="1199699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8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FootballFan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class which extends 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  <a:r>
              <a:rPr lang="en" sz="1800" u="none" strike="noStrike" cap="none">
                <a:solidFill>
                  <a:srgbClr val="FFFB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 has all the capabilities of PartyAnimal</a:t>
            </a:r>
            <a:r>
              <a:rPr lang="en" sz="1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1800" u="none" strike="noStrike" cap="none">
                <a:solidFill>
                  <a:srgbClr val="00F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more.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CC879851-EFD8-F64B-AFA0-0467575052F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77000" y="2483575"/>
            <a:ext cx="2100942" cy="1543049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4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4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27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0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0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28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0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Sally</a:t>
            </a:r>
          </a:p>
        </p:txBody>
      </p:sp>
      <p:sp>
        <p:nvSpPr>
          <p:cNvPr id="2" name="Rectangle 1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0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BCEC15-4D9A-1A46-A699-CD1F72785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Inheritance</a:t>
            </a:r>
            <a:endParaRPr lang="en-US" dirty="0"/>
          </a:p>
        </p:txBody>
      </p:sp>
      <p:sp>
        <p:nvSpPr>
          <p:cNvPr id="518" name="Shape 518"/>
          <p:cNvSpPr/>
          <p:nvPr/>
        </p:nvSpPr>
        <p:spPr>
          <a:xfrm>
            <a:off x="237698" y="154250"/>
            <a:ext cx="5352300" cy="47024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x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name = ""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__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init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__(self,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nam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self.name,"constructed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"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party(self)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B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    print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self.name,"party</a:t>
            </a:r>
            <a:r>
              <a:rPr lang="en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 count",</a:t>
            </a:r>
            <a:r>
              <a:rPr lang="en" sz="1600" i="0" u="none" strike="noStrike" cap="none" dirty="0" err="1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self.x</a:t>
            </a:r>
            <a:r>
              <a:rPr lang="en-US" sz="1600" i="0" u="none" strike="noStrike" cap="none" dirty="0">
                <a:solidFill>
                  <a:srgbClr val="FFFB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FFFB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Font typeface="Cabin"/>
              <a:buNone/>
            </a:pPr>
            <a:endParaRPr sz="1600" i="0" u="none" strike="noStrike" cap="none" dirty="0">
              <a:solidFill>
                <a:srgbClr val="FF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0FF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class 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FootballFan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 err="1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PartyAnimal</a:t>
            </a:r>
            <a:r>
              <a:rPr lang="en" sz="1600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points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def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touchdown(self):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+ 7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self.party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900"/>
              </a:buClr>
              <a:buSzPct val="25000"/>
              <a:buFont typeface="Cabin"/>
              <a:buNone/>
            </a:pP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      print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self.name,"points",</a:t>
            </a:r>
            <a:r>
              <a:rPr lang="en" sz="1600" i="0" u="none" strike="noStrike" cap="none" dirty="0" err="1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self.points</a:t>
            </a:r>
            <a:r>
              <a:rPr lang="en-US" sz="1600" i="0" u="none" strike="noStrike" cap="none" dirty="0">
                <a:solidFill>
                  <a:srgbClr val="00F9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" sz="1600" i="0" u="none" strike="noStrike" cap="none" dirty="0">
              <a:solidFill>
                <a:srgbClr val="00F9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19" name="Shape 519"/>
          <p:cNvSpPr/>
          <p:nvPr/>
        </p:nvSpPr>
        <p:spPr>
          <a:xfrm>
            <a:off x="5721381" y="603200"/>
            <a:ext cx="3252979" cy="168510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PartyAnimal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("Sally")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600" u="none" strike="noStrike" cap="none" dirty="0">
              <a:solidFill>
                <a:srgbClr val="FFFFFF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 = </a:t>
            </a: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FootballFan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("Jim")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j.party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600" u="none" strike="noStrike" cap="none" dirty="0" err="1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j.touchdown</a:t>
            </a:r>
            <a:r>
              <a:rPr lang="en" sz="16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5" name="Shape 5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228" y="2483575"/>
            <a:ext cx="2122713" cy="2170067"/>
          </a:xfrm>
          <a:prstGeom prst="rect">
            <a:avLst/>
          </a:prstGeom>
          <a:noFill/>
          <a:ln w="50800" cap="flat" cmpd="sng">
            <a:solidFill>
              <a:srgbClr val="00F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21050" tIns="21050" rIns="21050" bIns="21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27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endParaRPr lang="en" sz="27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" name="Shape 536"/>
          <p:cNvSpPr/>
          <p:nvPr/>
        </p:nvSpPr>
        <p:spPr>
          <a:xfrm>
            <a:off x="6609428" y="268441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x</a:t>
            </a:r>
            <a:r>
              <a:rPr lang="en-US" sz="29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9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" name="Shape 537"/>
          <p:cNvSpPr/>
          <p:nvPr/>
        </p:nvSpPr>
        <p:spPr>
          <a:xfrm>
            <a:off x="6609428" y="3331028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name: Jim</a:t>
            </a:r>
          </a:p>
        </p:txBody>
      </p:sp>
      <p:sp>
        <p:nvSpPr>
          <p:cNvPr id="8" name="Shape 538"/>
          <p:cNvSpPr/>
          <p:nvPr/>
        </p:nvSpPr>
        <p:spPr>
          <a:xfrm>
            <a:off x="6609428" y="3987437"/>
            <a:ext cx="1708447" cy="48985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points</a:t>
            </a:r>
            <a:r>
              <a:rPr lang="en-US" sz="2500" u="none" strike="noStrike" cap="none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  <a:endParaRPr lang="en" sz="2500" u="none" strike="noStrike" cap="none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05315" y="2294839"/>
            <a:ext cx="344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endParaRPr lang="en-US" sz="3200" dirty="0">
              <a:solidFill>
                <a:srgbClr val="00F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3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5217319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4700" u="none" strike="noStrike" cap="none" dirty="0">
                <a:solidFill>
                  <a:srgbClr val="FFD966"/>
                </a:solidFill>
                <a:sym typeface="Cabin"/>
              </a:rPr>
              <a:t>Definitions</a:t>
            </a:r>
          </a:p>
        </p:txBody>
      </p:sp>
      <p:sp>
        <p:nvSpPr>
          <p:cNvPr id="545" name="Shape 545"/>
          <p:cNvSpPr txBox="1">
            <a:spLocks noGrp="1"/>
          </p:cNvSpPr>
          <p:nvPr>
            <p:ph type="body" idx="1"/>
          </p:nvPr>
        </p:nvSpPr>
        <p:spPr>
          <a:xfrm>
            <a:off x="650081" y="1621924"/>
            <a:ext cx="7836750" cy="2911588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488950" indent="-457200">
              <a:spcBef>
                <a:spcPts val="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Class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a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 template</a:t>
            </a:r>
            <a:endParaRPr lang="en-US" sz="2000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-US" sz="2000" dirty="0">
                <a:solidFill>
                  <a:srgbClr val="FF9300"/>
                </a:solidFill>
                <a:sym typeface="Cabin"/>
              </a:rPr>
              <a:t>Attribute</a:t>
            </a:r>
            <a:r>
              <a:rPr lang="en" sz="2000" dirty="0">
                <a:solidFill>
                  <a:srgbClr val="FF9300"/>
                </a:solidFill>
                <a:sym typeface="Cabin"/>
              </a:rPr>
              <a:t> </a:t>
            </a:r>
            <a:r>
              <a:rPr lang="en" sz="2000" dirty="0">
                <a:solidFill>
                  <a:srgbClr val="FFFFFF"/>
                </a:solidFill>
                <a:sym typeface="Cabin"/>
              </a:rPr>
              <a:t>– </a:t>
            </a:r>
            <a:r>
              <a:rPr lang="en-US" sz="2000" dirty="0">
                <a:solidFill>
                  <a:srgbClr val="FFFFFF"/>
                </a:solidFill>
                <a:sym typeface="Cabin"/>
              </a:rPr>
              <a:t>A variable within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Method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function within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Object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- A particular instance of a class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Constructor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–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Code that runs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when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an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object is created</a:t>
            </a:r>
            <a:endParaRPr lang="en-US" sz="2000" u="none" strike="noStrike" cap="none" dirty="0">
              <a:solidFill>
                <a:srgbClr val="FFFFFF"/>
              </a:solidFill>
              <a:sym typeface="Cabin"/>
            </a:endParaRPr>
          </a:p>
          <a:p>
            <a:pPr marL="488950" indent="-457200">
              <a:spcBef>
                <a:spcPts val="1400"/>
              </a:spcBef>
              <a:buSzPct val="100000"/>
            </a:pPr>
            <a:r>
              <a:rPr lang="en" sz="2000" u="none" strike="noStrike" cap="none" dirty="0">
                <a:solidFill>
                  <a:srgbClr val="FF9300"/>
                </a:solidFill>
                <a:sym typeface="Cabin"/>
              </a:rPr>
              <a:t>Inheritance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 -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T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he ability to </a:t>
            </a:r>
            <a:r>
              <a:rPr lang="en-US" sz="2000" u="none" strike="noStrike" cap="none" dirty="0">
                <a:solidFill>
                  <a:srgbClr val="FFFFFF"/>
                </a:solidFill>
                <a:sym typeface="Cabin"/>
              </a:rPr>
              <a:t>extend </a:t>
            </a:r>
            <a:r>
              <a:rPr lang="en" sz="2000" u="none" strike="noStrike" cap="none" dirty="0">
                <a:solidFill>
                  <a:srgbClr val="FFFFFF"/>
                </a:solidFill>
                <a:sym typeface="Cabin"/>
              </a:rPr>
              <a:t>a class to make a new class.</a:t>
            </a:r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1260"/>
            <a:ext cx="2831128" cy="1886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600" u="none" strike="noStrike" cap="none">
                <a:solidFill>
                  <a:srgbClr val="FFD966"/>
                </a:solidFill>
                <a:sym typeface="Cabin"/>
              </a:rPr>
              <a:t>Summary</a:t>
            </a:r>
          </a:p>
        </p:txBody>
      </p:sp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650081" y="1464470"/>
            <a:ext cx="7836750" cy="2482380"/>
          </a:xfrm>
          <a:prstGeom prst="rect">
            <a:avLst/>
          </a:prstGeom>
          <a:noFill/>
          <a:ln>
            <a:noFill/>
          </a:ln>
        </p:spPr>
        <p:txBody>
          <a:bodyPr lIns="15775" tIns="15775" rIns="15775" bIns="15775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Object Oriented programming is a very structured approach to code reuse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>
                <a:solidFill>
                  <a:srgbClr val="FFFFFF"/>
                </a:solidFill>
                <a:sym typeface="Cabin"/>
              </a:rPr>
              <a:t>We can group data and functionality together and create many independent instances of a class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 idx="4294967295"/>
          </p:nvPr>
        </p:nvSpPr>
        <p:spPr>
          <a:xfrm>
            <a:off x="822768" y="619322"/>
            <a:ext cx="6994681" cy="476212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" sz="2000" u="none" strike="noStrike" cap="none" dirty="0">
                <a:solidFill>
                  <a:srgbClr val="FFFF00"/>
                </a:solidFill>
                <a:sym typeface="Cabin"/>
              </a:rPr>
              <a:t>Acknowledgements / Contributions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678431" y="1220563"/>
            <a:ext cx="3823705" cy="3240598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slide are Copyright 2010-  Charles R. Severance (</a:t>
            </a:r>
            <a:r>
              <a:rPr lang="en" sz="1000" u="sng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www.dr-chuck.com</a:t>
            </a: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of the University of Michigan School of Information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bin"/>
              <a:buNone/>
            </a:pPr>
            <a:endParaRPr sz="1000" u="none" strike="noStrike" cap="none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 Insert new Contributors here</a:t>
            </a:r>
          </a:p>
        </p:txBody>
      </p:sp>
      <p:pic>
        <p:nvPicPr>
          <p:cNvPr id="559" name="Shape 559" descr="UMS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18" y="519083"/>
            <a:ext cx="576450" cy="5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Shape 560" descr="CCBY licen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7449" y="619321"/>
            <a:ext cx="1107336" cy="37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 txBox="1"/>
          <p:nvPr/>
        </p:nvSpPr>
        <p:spPr>
          <a:xfrm>
            <a:off x="4896225" y="1293955"/>
            <a:ext cx="3823705" cy="3167206"/>
          </a:xfrm>
          <a:prstGeom prst="rect">
            <a:avLst/>
          </a:prstGeom>
          <a:noFill/>
          <a:ln>
            <a:noFill/>
          </a:ln>
        </p:spPr>
        <p:txBody>
          <a:bodyPr lIns="51700" tIns="51700" rIns="51700" bIns="51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0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849313" y="480290"/>
            <a:ext cx="7445375" cy="535709"/>
          </a:xfrm>
        </p:spPr>
        <p:txBody>
          <a:bodyPr/>
          <a:lstStyle/>
          <a:p>
            <a:r>
              <a:rPr lang="en-US" altLang="en-US" sz="2800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849313" y="1123950"/>
            <a:ext cx="7445375" cy="3348038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Snowman Cookie Cutter" by </a:t>
            </a:r>
            <a:r>
              <a:rPr lang="en-US" altLang="en-US" sz="1100" dirty="0" err="1">
                <a:solidFill>
                  <a:schemeClr val="bg1"/>
                </a:solidFill>
              </a:rPr>
              <a:t>Didriks</a:t>
            </a:r>
            <a:r>
              <a:rPr lang="en-US" altLang="en-US" sz="1100" dirty="0">
                <a:solidFill>
                  <a:schemeClr val="bg1"/>
                </a:solidFill>
              </a:rPr>
              <a:t> is licensed under CC </a:t>
            </a:r>
            <a:r>
              <a:rPr lang="en-US" altLang="en-US" sz="1100" dirty="0"/>
              <a:t>BY</a:t>
            </a:r>
            <a:br>
              <a:rPr lang="en-US" altLang="en-US" sz="1100" dirty="0"/>
            </a:br>
            <a:r>
              <a:rPr lang="en-US" altLang="en-US" sz="1100" dirty="0">
                <a:hlinkClick r:id="rId2"/>
              </a:rPr>
              <a:t>https://www.flickr.com/photos/dinnerseries/23570475099</a:t>
            </a:r>
            <a:endParaRPr lang="en-US" altLang="en-US" sz="1100" dirty="0"/>
          </a:p>
          <a:p>
            <a:pPr algn="l">
              <a:buFontTx/>
              <a:buChar char="•"/>
            </a:pPr>
            <a:r>
              <a:rPr lang="en-US" altLang="en-US" sz="1100" dirty="0">
                <a:solidFill>
                  <a:schemeClr val="bg1"/>
                </a:solidFill>
              </a:rPr>
              <a:t>Photo from the television program </a:t>
            </a:r>
            <a:r>
              <a:rPr lang="en-US" altLang="en-US" sz="1100" i="1" dirty="0">
                <a:solidFill>
                  <a:schemeClr val="bg1"/>
                </a:solidFill>
              </a:rPr>
              <a:t>Lassie</a:t>
            </a:r>
            <a:r>
              <a:rPr lang="en-US" altLang="en-US" sz="1100" dirty="0">
                <a:solidFill>
                  <a:schemeClr val="bg1"/>
                </a:solidFill>
              </a:rPr>
              <a:t>. Lassie watches as Jeff (Tommy </a:t>
            </a:r>
            <a:r>
              <a:rPr lang="en-US" altLang="en-US" sz="1100" dirty="0" err="1">
                <a:solidFill>
                  <a:schemeClr val="bg1"/>
                </a:solidFill>
              </a:rPr>
              <a:t>Rettig</a:t>
            </a:r>
            <a:r>
              <a:rPr lang="en-US" altLang="en-US" sz="1100" dirty="0">
                <a:solidFill>
                  <a:schemeClr val="bg1"/>
                </a:solidFill>
              </a:rPr>
              <a:t>) works on his bike is </a:t>
            </a:r>
            <a:r>
              <a:rPr lang="en-US" altLang="en-US" sz="1100" dirty="0"/>
              <a:t>Public Domain</a:t>
            </a:r>
            <a:br>
              <a:rPr lang="en-US" altLang="en-US" sz="1100" dirty="0"/>
            </a:br>
            <a:r>
              <a:rPr lang="en-US" altLang="en-US" sz="1100" dirty="0">
                <a:hlinkClick r:id="rId3"/>
              </a:rPr>
              <a:t>https://en.wikipedia.org/wiki/Lassie#/media/File:Lassie_and_Tommy_Rettig_1956.JPG</a:t>
            </a:r>
            <a:endParaRPr lang="en-US" altLang="en-US" sz="1100" dirty="0"/>
          </a:p>
          <a:p>
            <a:pPr algn="l">
              <a:buFontTx/>
              <a:buChar char="•"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300843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F88086-E888-0E42-B65D-BC73AD868EA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 </a:t>
            </a:r>
            <a:r>
              <a:rPr lang="en-US" altLang="zh-CN" dirty="0"/>
              <a:t>databases</a:t>
            </a:r>
            <a:endParaRPr lang="en-US" dirty="0"/>
          </a:p>
        </p:txBody>
      </p:sp>
      <p:pic>
        <p:nvPicPr>
          <p:cNvPr id="6" name="Picture 5" descr="Content in this screenshot can be found at https://docs.python.org/3/library/sqlite3.html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38" y="503064"/>
            <a:ext cx="5578764" cy="4163905"/>
          </a:xfrm>
          <a:prstGeom prst="rect">
            <a:avLst/>
          </a:prstGeom>
        </p:spPr>
      </p:pic>
      <p:sp>
        <p:nvSpPr>
          <p:cNvPr id="162" name="Shape 162"/>
          <p:cNvSpPr/>
          <p:nvPr/>
        </p:nvSpPr>
        <p:spPr>
          <a:xfrm>
            <a:off x="250067" y="4747491"/>
            <a:ext cx="8893932" cy="396008"/>
          </a:xfrm>
          <a:prstGeom prst="rect">
            <a:avLst/>
          </a:prstGeom>
          <a:noFill/>
          <a:ln>
            <a:noFill/>
          </a:ln>
        </p:spPr>
        <p:txBody>
          <a:bodyPr lIns="37875" tIns="18925" rIns="37875" bIns="189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</a:t>
            </a:r>
            <a:r>
              <a:rPr lang="en" sz="18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docs.python.org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r>
              <a:rPr lang="en" sz="1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/library/sqlite3.html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-US" sz="47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Lets Start with Programs</a:t>
            </a:r>
            <a:endParaRPr lang="en" sz="4700" u="none" strike="noStrike" cap="none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FE66BB-BD4C-114B-99C6-E6A8AEBFD0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Programs</a:t>
            </a:r>
            <a:endParaRPr lang="en-US" dirty="0"/>
          </a:p>
        </p:txBody>
      </p:sp>
      <p:sp>
        <p:nvSpPr>
          <p:cNvPr id="481" name="Shape 481"/>
          <p:cNvSpPr txBox="1"/>
          <p:nvPr/>
        </p:nvSpPr>
        <p:spPr>
          <a:xfrm>
            <a:off x="675899" y="2053215"/>
            <a:ext cx="3842943" cy="1000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input(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'Europe floor?'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>
              <a:buClr>
                <a:srgbClr val="00FF00"/>
              </a:buClr>
              <a:buSzPct val="25000"/>
            </a:pP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1575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int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inp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1575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1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1575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'US floor', </a:t>
            </a:r>
            <a:r>
              <a:rPr lang="en-US" sz="1575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usf</a:t>
            </a:r>
            <a:r>
              <a:rPr lang="en-US" sz="1575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5463088" y="1789762"/>
            <a:ext cx="2570569" cy="685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138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2138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138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 descr="Elevator button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899" y="671512"/>
            <a:ext cx="1785881" cy="11930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78"/>
          <p:cNvSpPr/>
          <p:nvPr/>
        </p:nvSpPr>
        <p:spPr>
          <a:xfrm>
            <a:off x="4631871" y="3860074"/>
            <a:ext cx="1366157" cy="612321"/>
          </a:xfrm>
          <a:prstGeom prst="rect">
            <a:avLst/>
          </a:prstGeom>
          <a:solidFill>
            <a:srgbClr val="FF40FF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</a:t>
            </a:r>
          </a:p>
        </p:txBody>
      </p:sp>
      <p:sp>
        <p:nvSpPr>
          <p:cNvPr id="8" name="Shape 179"/>
          <p:cNvSpPr/>
          <p:nvPr/>
        </p:nvSpPr>
        <p:spPr>
          <a:xfrm>
            <a:off x="2536371" y="3860074"/>
            <a:ext cx="1366157" cy="612321"/>
          </a:xfrm>
          <a:prstGeom prst="rect">
            <a:avLst/>
          </a:prstGeom>
          <a:solidFill>
            <a:srgbClr val="00F9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</p:txBody>
      </p:sp>
      <p:sp>
        <p:nvSpPr>
          <p:cNvPr id="9" name="Shape 180"/>
          <p:cNvSpPr/>
          <p:nvPr/>
        </p:nvSpPr>
        <p:spPr>
          <a:xfrm>
            <a:off x="6667500" y="3860074"/>
            <a:ext cx="1366157" cy="612321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" sz="2600" u="none" strike="noStrike" cap="none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</p:txBody>
      </p:sp>
      <p:cxnSp>
        <p:nvCxnSpPr>
          <p:cNvPr id="10" name="Shap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3917973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  <p:cxnSp>
        <p:nvCxnSpPr>
          <p:cNvPr id="11" name="Shap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0800000">
            <a:off x="5982516" y="4158933"/>
            <a:ext cx="691243" cy="10498"/>
          </a:xfrm>
          <a:prstGeom prst="straightConnector1">
            <a:avLst/>
          </a:prstGeom>
          <a:noFill/>
          <a:ln w="50800" cap="flat" cmpd="sng">
            <a:solidFill>
              <a:srgbClr val="FFFB00"/>
            </a:solidFill>
            <a:prstDash val="solid"/>
            <a:miter/>
            <a:headEnd type="triangle" w="lg" len="lg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7576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 Oriented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50081" y="1569438"/>
            <a:ext cx="7836750" cy="320759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t" anchorCtr="0">
            <a:noAutofit/>
          </a:bodyPr>
          <a:lstStyle/>
          <a:p>
            <a:pPr marL="6477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many cooperating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Instead of being the “whole program” - each object is a little “island” within the program and cooperatively working with other objects</a:t>
            </a:r>
          </a:p>
          <a:p>
            <a:pPr marL="647700" marR="0" lvl="0" indent="-330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73913"/>
              <a:buFont typeface="Cabin"/>
              <a:buChar char="•"/>
            </a:pPr>
            <a:r>
              <a:rPr lang="en" sz="2300" u="none" strike="noStrike" cap="none" dirty="0">
                <a:solidFill>
                  <a:srgbClr val="FFFFFF"/>
                </a:solidFill>
                <a:sym typeface="Cabin"/>
              </a:rPr>
              <a:t>A program is made up of one or more objects working together - objects make use of each other’s capabilities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428625"/>
            <a:ext cx="7473254" cy="1000069"/>
          </a:xfrm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BD23"/>
              </a:buClr>
              <a:buSzPct val="25000"/>
              <a:buFont typeface="Cabin"/>
              <a:buNone/>
            </a:pPr>
            <a:r>
              <a:rPr lang="en" sz="4700" u="none" strike="noStrike" cap="none">
                <a:solidFill>
                  <a:srgbClr val="FFD966"/>
                </a:solidFill>
                <a:sym typeface="Cabin"/>
              </a:rPr>
              <a:t>Object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21050" tIns="21050" rIns="21050" bIns="21050" anchor="ctr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00FA00"/>
                </a:solidFill>
                <a:sym typeface="Cabin"/>
              </a:rPr>
              <a:t>An Object is a bit of self-contained Code and Data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A key aspect of the Object approach is to break the problem into smaller understandable parts (divide and conquer)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Objects have boundaries that allow us to ignore un-needed detail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</a:pPr>
            <a:r>
              <a:rPr lang="en" sz="2200" u="none" strike="noStrike" cap="none" dirty="0">
                <a:solidFill>
                  <a:srgbClr val="FFFFFF"/>
                </a:solidFill>
                <a:sym typeface="Cabin"/>
              </a:rPr>
              <a:t>We have been using objects all along: String Objects, Integer Objects, Dictionary Objects, List Objects...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3556</Words>
  <Application>Microsoft Macintosh PowerPoint</Application>
  <PresentationFormat>On-screen Show (16:9)</PresentationFormat>
  <Paragraphs>484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 Regular</vt:lpstr>
      <vt:lpstr>Cabin</vt:lpstr>
      <vt:lpstr>Merriweather Sans</vt:lpstr>
      <vt:lpstr>Arial</vt:lpstr>
      <vt:lpstr>Calibri</vt:lpstr>
      <vt:lpstr>Calibri Light</vt:lpstr>
      <vt:lpstr>Courier</vt:lpstr>
      <vt:lpstr>Gill Sans</vt:lpstr>
      <vt:lpstr>Title &amp; Subtitle</vt:lpstr>
      <vt:lpstr>Office Theme</vt:lpstr>
      <vt:lpstr>Table of Contents</vt:lpstr>
      <vt:lpstr>Python Objects</vt:lpstr>
      <vt:lpstr>Warning</vt:lpstr>
      <vt:lpstr>Data Structure</vt:lpstr>
      <vt:lpstr>SQLite databases</vt:lpstr>
      <vt:lpstr>Lets Start with Programs</vt:lpstr>
      <vt:lpstr>Programs</vt:lpstr>
      <vt:lpstr>Object Oriented</vt:lpstr>
      <vt:lpstr>Object</vt:lpstr>
      <vt:lpstr>Object</vt:lpstr>
      <vt:lpstr>Object</vt:lpstr>
      <vt:lpstr>Object</vt:lpstr>
      <vt:lpstr>Object</vt:lpstr>
      <vt:lpstr>Definitions</vt:lpstr>
      <vt:lpstr>Terminology: Class</vt:lpstr>
      <vt:lpstr>Terminology: Instance</vt:lpstr>
      <vt:lpstr>Terminology: Method</vt:lpstr>
      <vt:lpstr>Some Python Objects</vt:lpstr>
      <vt:lpstr>A Sample Class</vt:lpstr>
      <vt:lpstr>A Sample Class</vt:lpstr>
      <vt:lpstr>A Sample Class</vt:lpstr>
      <vt:lpstr>A Sample Class</vt:lpstr>
      <vt:lpstr>A Sample Class</vt:lpstr>
      <vt:lpstr>Playing with dir() and type()</vt:lpstr>
      <vt:lpstr>A Nerdy Way to Find Capabilities</vt:lpstr>
      <vt:lpstr>dir</vt:lpstr>
      <vt:lpstr>Try dir() with a String</vt:lpstr>
      <vt:lpstr>Object Lifecycle</vt:lpstr>
      <vt:lpstr>Object Lifecycle</vt:lpstr>
      <vt:lpstr>Constructor</vt:lpstr>
      <vt:lpstr>Constructor</vt:lpstr>
      <vt:lpstr>Constructor</vt:lpstr>
      <vt:lpstr>Many Instances</vt:lpstr>
      <vt:lpstr>party.py</vt:lpstr>
      <vt:lpstr>party,py</vt:lpstr>
      <vt:lpstr>party.py</vt:lpstr>
      <vt:lpstr>party.py</vt:lpstr>
      <vt:lpstr>party.py</vt:lpstr>
      <vt:lpstr>Inheritance</vt:lpstr>
      <vt:lpstr>Inheritance</vt:lpstr>
      <vt:lpstr>Terminology: Inheritance</vt:lpstr>
      <vt:lpstr>Inheritance</vt:lpstr>
      <vt:lpstr>Inheritance</vt:lpstr>
      <vt:lpstr>Inheritance</vt:lpstr>
      <vt:lpstr>Definitions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Objects</dc:title>
  <dc:subject>Django for Everybody</dc:subject>
  <dc:creator>Severance, Charles</dc:creator>
  <cp:keywords/>
  <dc:description/>
  <cp:lastModifiedBy>Tan, Yuanru</cp:lastModifiedBy>
  <cp:revision>69</cp:revision>
  <dcterms:modified xsi:type="dcterms:W3CDTF">2020-07-10T03:45:12Z</dcterms:modified>
  <cp:category/>
</cp:coreProperties>
</file>