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4B35-0B26-4A36-9496-CD707A8C4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26F0F8-1E9F-4E7B-85AF-274FE17AEC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665BAA-F68F-4E01-BBAB-AB073B53F41B}"/>
              </a:ext>
            </a:extLst>
          </p:cNvPr>
          <p:cNvSpPr>
            <a:spLocks noGrp="1"/>
          </p:cNvSpPr>
          <p:nvPr>
            <p:ph type="dt" sz="half" idx="10"/>
          </p:nvPr>
        </p:nvSpPr>
        <p:spPr/>
        <p:txBody>
          <a:bodyPr/>
          <a:lstStyle/>
          <a:p>
            <a:fld id="{0917D504-F2D4-44F6-98A8-5C57A41AC594}" type="datetimeFigureOut">
              <a:rPr lang="en-US" smtClean="0"/>
              <a:t>7/23/2024</a:t>
            </a:fld>
            <a:endParaRPr lang="en-US"/>
          </a:p>
        </p:txBody>
      </p:sp>
      <p:sp>
        <p:nvSpPr>
          <p:cNvPr id="5" name="Footer Placeholder 4">
            <a:extLst>
              <a:ext uri="{FF2B5EF4-FFF2-40B4-BE49-F238E27FC236}">
                <a16:creationId xmlns:a16="http://schemas.microsoft.com/office/drawing/2014/main" id="{61452204-FF86-4935-BBE4-6F6DCF1B0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EF6D1-9493-49B5-BB77-017052AD6713}"/>
              </a:ext>
            </a:extLst>
          </p:cNvPr>
          <p:cNvSpPr>
            <a:spLocks noGrp="1"/>
          </p:cNvSpPr>
          <p:nvPr>
            <p:ph type="sldNum" sz="quarter" idx="12"/>
          </p:nvPr>
        </p:nvSpPr>
        <p:spPr/>
        <p:txBody>
          <a:bodyPr/>
          <a:lstStyle/>
          <a:p>
            <a:fld id="{8BAE9599-D59D-4AE9-ADCC-19E646A1A0F6}" type="slidenum">
              <a:rPr lang="en-US" smtClean="0"/>
              <a:t>‹#›</a:t>
            </a:fld>
            <a:endParaRPr lang="en-US"/>
          </a:p>
        </p:txBody>
      </p:sp>
    </p:spTree>
    <p:extLst>
      <p:ext uri="{BB962C8B-B14F-4D97-AF65-F5344CB8AC3E}">
        <p14:creationId xmlns:p14="http://schemas.microsoft.com/office/powerpoint/2010/main" val="44883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DAE7-D7F4-4DF7-85E6-E50F5925CD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08E376-BB50-49F3-BD75-66EB54026A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B8C39-0C4D-4722-8443-78955C7CF61C}"/>
              </a:ext>
            </a:extLst>
          </p:cNvPr>
          <p:cNvSpPr>
            <a:spLocks noGrp="1"/>
          </p:cNvSpPr>
          <p:nvPr>
            <p:ph type="dt" sz="half" idx="10"/>
          </p:nvPr>
        </p:nvSpPr>
        <p:spPr/>
        <p:txBody>
          <a:bodyPr/>
          <a:lstStyle/>
          <a:p>
            <a:fld id="{0917D504-F2D4-44F6-98A8-5C57A41AC594}" type="datetimeFigureOut">
              <a:rPr lang="en-US" smtClean="0"/>
              <a:t>7/23/2024</a:t>
            </a:fld>
            <a:endParaRPr lang="en-US"/>
          </a:p>
        </p:txBody>
      </p:sp>
      <p:sp>
        <p:nvSpPr>
          <p:cNvPr id="5" name="Footer Placeholder 4">
            <a:extLst>
              <a:ext uri="{FF2B5EF4-FFF2-40B4-BE49-F238E27FC236}">
                <a16:creationId xmlns:a16="http://schemas.microsoft.com/office/drawing/2014/main" id="{FCE10E0B-126E-4BAA-9E0F-E182FCA94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335A6-E6CA-4280-B5A7-B15D205FF6CC}"/>
              </a:ext>
            </a:extLst>
          </p:cNvPr>
          <p:cNvSpPr>
            <a:spLocks noGrp="1"/>
          </p:cNvSpPr>
          <p:nvPr>
            <p:ph type="sldNum" sz="quarter" idx="12"/>
          </p:nvPr>
        </p:nvSpPr>
        <p:spPr/>
        <p:txBody>
          <a:bodyPr/>
          <a:lstStyle/>
          <a:p>
            <a:fld id="{8BAE9599-D59D-4AE9-ADCC-19E646A1A0F6}" type="slidenum">
              <a:rPr lang="en-US" smtClean="0"/>
              <a:t>‹#›</a:t>
            </a:fld>
            <a:endParaRPr lang="en-US"/>
          </a:p>
        </p:txBody>
      </p:sp>
    </p:spTree>
    <p:extLst>
      <p:ext uri="{BB962C8B-B14F-4D97-AF65-F5344CB8AC3E}">
        <p14:creationId xmlns:p14="http://schemas.microsoft.com/office/powerpoint/2010/main" val="65103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AF7D9B-2659-43CE-89A5-10A1B61155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197661-673B-430F-8C21-74E6EE220A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84FB6D-D6CE-48ED-BFD4-04D52E39783E}"/>
              </a:ext>
            </a:extLst>
          </p:cNvPr>
          <p:cNvSpPr>
            <a:spLocks noGrp="1"/>
          </p:cNvSpPr>
          <p:nvPr>
            <p:ph type="dt" sz="half" idx="10"/>
          </p:nvPr>
        </p:nvSpPr>
        <p:spPr/>
        <p:txBody>
          <a:bodyPr/>
          <a:lstStyle/>
          <a:p>
            <a:fld id="{0917D504-F2D4-44F6-98A8-5C57A41AC594}" type="datetimeFigureOut">
              <a:rPr lang="en-US" smtClean="0"/>
              <a:t>7/23/2024</a:t>
            </a:fld>
            <a:endParaRPr lang="en-US"/>
          </a:p>
        </p:txBody>
      </p:sp>
      <p:sp>
        <p:nvSpPr>
          <p:cNvPr id="5" name="Footer Placeholder 4">
            <a:extLst>
              <a:ext uri="{FF2B5EF4-FFF2-40B4-BE49-F238E27FC236}">
                <a16:creationId xmlns:a16="http://schemas.microsoft.com/office/drawing/2014/main" id="{C415727B-DD3E-45F0-AE84-3BFEF48EC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5701B-657E-4B8A-8AC3-CD8429245A62}"/>
              </a:ext>
            </a:extLst>
          </p:cNvPr>
          <p:cNvSpPr>
            <a:spLocks noGrp="1"/>
          </p:cNvSpPr>
          <p:nvPr>
            <p:ph type="sldNum" sz="quarter" idx="12"/>
          </p:nvPr>
        </p:nvSpPr>
        <p:spPr/>
        <p:txBody>
          <a:bodyPr/>
          <a:lstStyle/>
          <a:p>
            <a:fld id="{8BAE9599-D59D-4AE9-ADCC-19E646A1A0F6}" type="slidenum">
              <a:rPr lang="en-US" smtClean="0"/>
              <a:t>‹#›</a:t>
            </a:fld>
            <a:endParaRPr lang="en-US"/>
          </a:p>
        </p:txBody>
      </p:sp>
    </p:spTree>
    <p:extLst>
      <p:ext uri="{BB962C8B-B14F-4D97-AF65-F5344CB8AC3E}">
        <p14:creationId xmlns:p14="http://schemas.microsoft.com/office/powerpoint/2010/main" val="214624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6A0-B429-45E7-8140-A82B29E75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A82FDA-41B3-4732-A627-CE0D3A430B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1872-4CD4-46A8-B3DE-433835990BEC}"/>
              </a:ext>
            </a:extLst>
          </p:cNvPr>
          <p:cNvSpPr>
            <a:spLocks noGrp="1"/>
          </p:cNvSpPr>
          <p:nvPr>
            <p:ph type="dt" sz="half" idx="10"/>
          </p:nvPr>
        </p:nvSpPr>
        <p:spPr/>
        <p:txBody>
          <a:bodyPr/>
          <a:lstStyle/>
          <a:p>
            <a:fld id="{0917D504-F2D4-44F6-98A8-5C57A41AC594}" type="datetimeFigureOut">
              <a:rPr lang="en-US" smtClean="0"/>
              <a:t>7/23/2024</a:t>
            </a:fld>
            <a:endParaRPr lang="en-US"/>
          </a:p>
        </p:txBody>
      </p:sp>
      <p:sp>
        <p:nvSpPr>
          <p:cNvPr id="5" name="Footer Placeholder 4">
            <a:extLst>
              <a:ext uri="{FF2B5EF4-FFF2-40B4-BE49-F238E27FC236}">
                <a16:creationId xmlns:a16="http://schemas.microsoft.com/office/drawing/2014/main" id="{41AEE040-16BA-4A29-92D3-FD7B7CDEE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95164-61B7-4C44-8AAA-1B9A5B14FA3B}"/>
              </a:ext>
            </a:extLst>
          </p:cNvPr>
          <p:cNvSpPr>
            <a:spLocks noGrp="1"/>
          </p:cNvSpPr>
          <p:nvPr>
            <p:ph type="sldNum" sz="quarter" idx="12"/>
          </p:nvPr>
        </p:nvSpPr>
        <p:spPr/>
        <p:txBody>
          <a:bodyPr/>
          <a:lstStyle/>
          <a:p>
            <a:fld id="{8BAE9599-D59D-4AE9-ADCC-19E646A1A0F6}" type="slidenum">
              <a:rPr lang="en-US" smtClean="0"/>
              <a:t>‹#›</a:t>
            </a:fld>
            <a:endParaRPr lang="en-US"/>
          </a:p>
        </p:txBody>
      </p:sp>
    </p:spTree>
    <p:extLst>
      <p:ext uri="{BB962C8B-B14F-4D97-AF65-F5344CB8AC3E}">
        <p14:creationId xmlns:p14="http://schemas.microsoft.com/office/powerpoint/2010/main" val="44640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0863E-2019-49BE-8DEC-8F41012065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913DCC-9C2D-4C8F-AAE7-1A07A5D14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B9F0F2-9CA7-463A-9C57-5E046DA00667}"/>
              </a:ext>
            </a:extLst>
          </p:cNvPr>
          <p:cNvSpPr>
            <a:spLocks noGrp="1"/>
          </p:cNvSpPr>
          <p:nvPr>
            <p:ph type="dt" sz="half" idx="10"/>
          </p:nvPr>
        </p:nvSpPr>
        <p:spPr/>
        <p:txBody>
          <a:bodyPr/>
          <a:lstStyle/>
          <a:p>
            <a:fld id="{0917D504-F2D4-44F6-98A8-5C57A41AC594}" type="datetimeFigureOut">
              <a:rPr lang="en-US" smtClean="0"/>
              <a:t>7/23/2024</a:t>
            </a:fld>
            <a:endParaRPr lang="en-US"/>
          </a:p>
        </p:txBody>
      </p:sp>
      <p:sp>
        <p:nvSpPr>
          <p:cNvPr id="5" name="Footer Placeholder 4">
            <a:extLst>
              <a:ext uri="{FF2B5EF4-FFF2-40B4-BE49-F238E27FC236}">
                <a16:creationId xmlns:a16="http://schemas.microsoft.com/office/drawing/2014/main" id="{3CE27515-FC80-4D8F-9A50-C37E50EAB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F3BCB-7A48-4A5D-9982-6EB0351EEC91}"/>
              </a:ext>
            </a:extLst>
          </p:cNvPr>
          <p:cNvSpPr>
            <a:spLocks noGrp="1"/>
          </p:cNvSpPr>
          <p:nvPr>
            <p:ph type="sldNum" sz="quarter" idx="12"/>
          </p:nvPr>
        </p:nvSpPr>
        <p:spPr/>
        <p:txBody>
          <a:bodyPr/>
          <a:lstStyle/>
          <a:p>
            <a:fld id="{8BAE9599-D59D-4AE9-ADCC-19E646A1A0F6}" type="slidenum">
              <a:rPr lang="en-US" smtClean="0"/>
              <a:t>‹#›</a:t>
            </a:fld>
            <a:endParaRPr lang="en-US"/>
          </a:p>
        </p:txBody>
      </p:sp>
    </p:spTree>
    <p:extLst>
      <p:ext uri="{BB962C8B-B14F-4D97-AF65-F5344CB8AC3E}">
        <p14:creationId xmlns:p14="http://schemas.microsoft.com/office/powerpoint/2010/main" val="358571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CB90-C1B7-4F23-9003-763B0EDCC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35C15D-0731-4699-A8EC-7D313B7300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D5FFEA-982E-4CD3-A137-E2254B7810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A1245F-EA5C-42DA-A5D0-565227AF856B}"/>
              </a:ext>
            </a:extLst>
          </p:cNvPr>
          <p:cNvSpPr>
            <a:spLocks noGrp="1"/>
          </p:cNvSpPr>
          <p:nvPr>
            <p:ph type="dt" sz="half" idx="10"/>
          </p:nvPr>
        </p:nvSpPr>
        <p:spPr/>
        <p:txBody>
          <a:bodyPr/>
          <a:lstStyle/>
          <a:p>
            <a:fld id="{0917D504-F2D4-44F6-98A8-5C57A41AC594}" type="datetimeFigureOut">
              <a:rPr lang="en-US" smtClean="0"/>
              <a:t>7/23/2024</a:t>
            </a:fld>
            <a:endParaRPr lang="en-US"/>
          </a:p>
        </p:txBody>
      </p:sp>
      <p:sp>
        <p:nvSpPr>
          <p:cNvPr id="6" name="Footer Placeholder 5">
            <a:extLst>
              <a:ext uri="{FF2B5EF4-FFF2-40B4-BE49-F238E27FC236}">
                <a16:creationId xmlns:a16="http://schemas.microsoft.com/office/drawing/2014/main" id="{4E6D3739-F52E-42DE-9748-64AFFF4563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40C5BB-87FC-4F50-A9F9-501611569991}"/>
              </a:ext>
            </a:extLst>
          </p:cNvPr>
          <p:cNvSpPr>
            <a:spLocks noGrp="1"/>
          </p:cNvSpPr>
          <p:nvPr>
            <p:ph type="sldNum" sz="quarter" idx="12"/>
          </p:nvPr>
        </p:nvSpPr>
        <p:spPr/>
        <p:txBody>
          <a:bodyPr/>
          <a:lstStyle/>
          <a:p>
            <a:fld id="{8BAE9599-D59D-4AE9-ADCC-19E646A1A0F6}" type="slidenum">
              <a:rPr lang="en-US" smtClean="0"/>
              <a:t>‹#›</a:t>
            </a:fld>
            <a:endParaRPr lang="en-US"/>
          </a:p>
        </p:txBody>
      </p:sp>
    </p:spTree>
    <p:extLst>
      <p:ext uri="{BB962C8B-B14F-4D97-AF65-F5344CB8AC3E}">
        <p14:creationId xmlns:p14="http://schemas.microsoft.com/office/powerpoint/2010/main" val="352265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A2A1-F8EE-4047-B6CF-F6A2C20061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4D3A4B-158B-4811-BDAB-B7B5C64A0F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F9C2E1-3474-4F17-88FC-5423BCC05B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B843C-E99B-41C5-8FEA-6D1777897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661D58-7609-4006-8A3B-E482EC6665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429529-0CF1-432B-B2D7-2C2218153642}"/>
              </a:ext>
            </a:extLst>
          </p:cNvPr>
          <p:cNvSpPr>
            <a:spLocks noGrp="1"/>
          </p:cNvSpPr>
          <p:nvPr>
            <p:ph type="dt" sz="half" idx="10"/>
          </p:nvPr>
        </p:nvSpPr>
        <p:spPr/>
        <p:txBody>
          <a:bodyPr/>
          <a:lstStyle/>
          <a:p>
            <a:fld id="{0917D504-F2D4-44F6-98A8-5C57A41AC594}" type="datetimeFigureOut">
              <a:rPr lang="en-US" smtClean="0"/>
              <a:t>7/23/2024</a:t>
            </a:fld>
            <a:endParaRPr lang="en-US"/>
          </a:p>
        </p:txBody>
      </p:sp>
      <p:sp>
        <p:nvSpPr>
          <p:cNvPr id="8" name="Footer Placeholder 7">
            <a:extLst>
              <a:ext uri="{FF2B5EF4-FFF2-40B4-BE49-F238E27FC236}">
                <a16:creationId xmlns:a16="http://schemas.microsoft.com/office/drawing/2014/main" id="{86806D34-8DDE-4304-849A-FDD879CB3D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0D1BA2-1E9A-4694-AD35-0759AFFF1BCE}"/>
              </a:ext>
            </a:extLst>
          </p:cNvPr>
          <p:cNvSpPr>
            <a:spLocks noGrp="1"/>
          </p:cNvSpPr>
          <p:nvPr>
            <p:ph type="sldNum" sz="quarter" idx="12"/>
          </p:nvPr>
        </p:nvSpPr>
        <p:spPr/>
        <p:txBody>
          <a:bodyPr/>
          <a:lstStyle/>
          <a:p>
            <a:fld id="{8BAE9599-D59D-4AE9-ADCC-19E646A1A0F6}" type="slidenum">
              <a:rPr lang="en-US" smtClean="0"/>
              <a:t>‹#›</a:t>
            </a:fld>
            <a:endParaRPr lang="en-US"/>
          </a:p>
        </p:txBody>
      </p:sp>
    </p:spTree>
    <p:extLst>
      <p:ext uri="{BB962C8B-B14F-4D97-AF65-F5344CB8AC3E}">
        <p14:creationId xmlns:p14="http://schemas.microsoft.com/office/powerpoint/2010/main" val="402940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9FDC-8A7D-4FB8-8785-945841F112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F82FFD-697F-4DD1-97C1-48C37507369F}"/>
              </a:ext>
            </a:extLst>
          </p:cNvPr>
          <p:cNvSpPr>
            <a:spLocks noGrp="1"/>
          </p:cNvSpPr>
          <p:nvPr>
            <p:ph type="dt" sz="half" idx="10"/>
          </p:nvPr>
        </p:nvSpPr>
        <p:spPr/>
        <p:txBody>
          <a:bodyPr/>
          <a:lstStyle/>
          <a:p>
            <a:fld id="{0917D504-F2D4-44F6-98A8-5C57A41AC594}" type="datetimeFigureOut">
              <a:rPr lang="en-US" smtClean="0"/>
              <a:t>7/23/2024</a:t>
            </a:fld>
            <a:endParaRPr lang="en-US"/>
          </a:p>
        </p:txBody>
      </p:sp>
      <p:sp>
        <p:nvSpPr>
          <p:cNvPr id="4" name="Footer Placeholder 3">
            <a:extLst>
              <a:ext uri="{FF2B5EF4-FFF2-40B4-BE49-F238E27FC236}">
                <a16:creationId xmlns:a16="http://schemas.microsoft.com/office/drawing/2014/main" id="{8A0FBC40-B5C4-4BDA-98A7-ABF55A93F5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169648-8E0B-4107-A40D-A00B9BCB1505}"/>
              </a:ext>
            </a:extLst>
          </p:cNvPr>
          <p:cNvSpPr>
            <a:spLocks noGrp="1"/>
          </p:cNvSpPr>
          <p:nvPr>
            <p:ph type="sldNum" sz="quarter" idx="12"/>
          </p:nvPr>
        </p:nvSpPr>
        <p:spPr/>
        <p:txBody>
          <a:bodyPr/>
          <a:lstStyle/>
          <a:p>
            <a:fld id="{8BAE9599-D59D-4AE9-ADCC-19E646A1A0F6}" type="slidenum">
              <a:rPr lang="en-US" smtClean="0"/>
              <a:t>‹#›</a:t>
            </a:fld>
            <a:endParaRPr lang="en-US"/>
          </a:p>
        </p:txBody>
      </p:sp>
    </p:spTree>
    <p:extLst>
      <p:ext uri="{BB962C8B-B14F-4D97-AF65-F5344CB8AC3E}">
        <p14:creationId xmlns:p14="http://schemas.microsoft.com/office/powerpoint/2010/main" val="2974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28D7B3-6DE4-46F5-92BF-47F58319FAA4}"/>
              </a:ext>
            </a:extLst>
          </p:cNvPr>
          <p:cNvSpPr>
            <a:spLocks noGrp="1"/>
          </p:cNvSpPr>
          <p:nvPr>
            <p:ph type="dt" sz="half" idx="10"/>
          </p:nvPr>
        </p:nvSpPr>
        <p:spPr/>
        <p:txBody>
          <a:bodyPr/>
          <a:lstStyle/>
          <a:p>
            <a:fld id="{0917D504-F2D4-44F6-98A8-5C57A41AC594}" type="datetimeFigureOut">
              <a:rPr lang="en-US" smtClean="0"/>
              <a:t>7/23/2024</a:t>
            </a:fld>
            <a:endParaRPr lang="en-US"/>
          </a:p>
        </p:txBody>
      </p:sp>
      <p:sp>
        <p:nvSpPr>
          <p:cNvPr id="3" name="Footer Placeholder 2">
            <a:extLst>
              <a:ext uri="{FF2B5EF4-FFF2-40B4-BE49-F238E27FC236}">
                <a16:creationId xmlns:a16="http://schemas.microsoft.com/office/drawing/2014/main" id="{5E8D51D3-E27A-4F84-A7E1-6CEE1D935E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AD598D-3375-4717-9B87-0E04EC5AFFF4}"/>
              </a:ext>
            </a:extLst>
          </p:cNvPr>
          <p:cNvSpPr>
            <a:spLocks noGrp="1"/>
          </p:cNvSpPr>
          <p:nvPr>
            <p:ph type="sldNum" sz="quarter" idx="12"/>
          </p:nvPr>
        </p:nvSpPr>
        <p:spPr/>
        <p:txBody>
          <a:bodyPr/>
          <a:lstStyle/>
          <a:p>
            <a:fld id="{8BAE9599-D59D-4AE9-ADCC-19E646A1A0F6}" type="slidenum">
              <a:rPr lang="en-US" smtClean="0"/>
              <a:t>‹#›</a:t>
            </a:fld>
            <a:endParaRPr lang="en-US"/>
          </a:p>
        </p:txBody>
      </p:sp>
    </p:spTree>
    <p:extLst>
      <p:ext uri="{BB962C8B-B14F-4D97-AF65-F5344CB8AC3E}">
        <p14:creationId xmlns:p14="http://schemas.microsoft.com/office/powerpoint/2010/main" val="377034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2730-E5E9-4F93-A325-181962E774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0054FA-6F6A-4DBA-80FF-9FBCBA40D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6CA72B-DE64-4014-9323-F95C7A2F8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A5B0B-71F2-4032-A905-523B71CDCDF8}"/>
              </a:ext>
            </a:extLst>
          </p:cNvPr>
          <p:cNvSpPr>
            <a:spLocks noGrp="1"/>
          </p:cNvSpPr>
          <p:nvPr>
            <p:ph type="dt" sz="half" idx="10"/>
          </p:nvPr>
        </p:nvSpPr>
        <p:spPr/>
        <p:txBody>
          <a:bodyPr/>
          <a:lstStyle/>
          <a:p>
            <a:fld id="{0917D504-F2D4-44F6-98A8-5C57A41AC594}" type="datetimeFigureOut">
              <a:rPr lang="en-US" smtClean="0"/>
              <a:t>7/23/2024</a:t>
            </a:fld>
            <a:endParaRPr lang="en-US"/>
          </a:p>
        </p:txBody>
      </p:sp>
      <p:sp>
        <p:nvSpPr>
          <p:cNvPr id="6" name="Footer Placeholder 5">
            <a:extLst>
              <a:ext uri="{FF2B5EF4-FFF2-40B4-BE49-F238E27FC236}">
                <a16:creationId xmlns:a16="http://schemas.microsoft.com/office/drawing/2014/main" id="{D07C1330-9F51-4111-8226-EEF8E549C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7095A-E59B-4D84-B972-916F2F71CBAA}"/>
              </a:ext>
            </a:extLst>
          </p:cNvPr>
          <p:cNvSpPr>
            <a:spLocks noGrp="1"/>
          </p:cNvSpPr>
          <p:nvPr>
            <p:ph type="sldNum" sz="quarter" idx="12"/>
          </p:nvPr>
        </p:nvSpPr>
        <p:spPr/>
        <p:txBody>
          <a:bodyPr/>
          <a:lstStyle/>
          <a:p>
            <a:fld id="{8BAE9599-D59D-4AE9-ADCC-19E646A1A0F6}" type="slidenum">
              <a:rPr lang="en-US" smtClean="0"/>
              <a:t>‹#›</a:t>
            </a:fld>
            <a:endParaRPr lang="en-US"/>
          </a:p>
        </p:txBody>
      </p:sp>
    </p:spTree>
    <p:extLst>
      <p:ext uri="{BB962C8B-B14F-4D97-AF65-F5344CB8AC3E}">
        <p14:creationId xmlns:p14="http://schemas.microsoft.com/office/powerpoint/2010/main" val="124953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6AC70-445C-4103-BB35-DCBA16C25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6A63B-A5AB-4A29-8010-41F5D07B7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FB8014-0CD1-4491-B16B-EF353CC2B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321BD-9EA7-46B2-90DF-7A81DC1266B5}"/>
              </a:ext>
            </a:extLst>
          </p:cNvPr>
          <p:cNvSpPr>
            <a:spLocks noGrp="1"/>
          </p:cNvSpPr>
          <p:nvPr>
            <p:ph type="dt" sz="half" idx="10"/>
          </p:nvPr>
        </p:nvSpPr>
        <p:spPr/>
        <p:txBody>
          <a:bodyPr/>
          <a:lstStyle/>
          <a:p>
            <a:fld id="{0917D504-F2D4-44F6-98A8-5C57A41AC594}" type="datetimeFigureOut">
              <a:rPr lang="en-US" smtClean="0"/>
              <a:t>7/23/2024</a:t>
            </a:fld>
            <a:endParaRPr lang="en-US"/>
          </a:p>
        </p:txBody>
      </p:sp>
      <p:sp>
        <p:nvSpPr>
          <p:cNvPr id="6" name="Footer Placeholder 5">
            <a:extLst>
              <a:ext uri="{FF2B5EF4-FFF2-40B4-BE49-F238E27FC236}">
                <a16:creationId xmlns:a16="http://schemas.microsoft.com/office/drawing/2014/main" id="{FD6ED37A-80E5-44F7-9A5B-374DF2531F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56F46-D5A0-4FC0-A393-9ED8B34018BB}"/>
              </a:ext>
            </a:extLst>
          </p:cNvPr>
          <p:cNvSpPr>
            <a:spLocks noGrp="1"/>
          </p:cNvSpPr>
          <p:nvPr>
            <p:ph type="sldNum" sz="quarter" idx="12"/>
          </p:nvPr>
        </p:nvSpPr>
        <p:spPr/>
        <p:txBody>
          <a:bodyPr/>
          <a:lstStyle/>
          <a:p>
            <a:fld id="{8BAE9599-D59D-4AE9-ADCC-19E646A1A0F6}" type="slidenum">
              <a:rPr lang="en-US" smtClean="0"/>
              <a:t>‹#›</a:t>
            </a:fld>
            <a:endParaRPr lang="en-US"/>
          </a:p>
        </p:txBody>
      </p:sp>
    </p:spTree>
    <p:extLst>
      <p:ext uri="{BB962C8B-B14F-4D97-AF65-F5344CB8AC3E}">
        <p14:creationId xmlns:p14="http://schemas.microsoft.com/office/powerpoint/2010/main" val="252655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9FF0B8-22B5-4C69-BC59-A3478177BB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1AFA9D-BC1F-4E87-B0A9-5CB52F82BE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8AC98-F287-4D98-9379-812A86BC03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7D504-F2D4-44F6-98A8-5C57A41AC594}" type="datetimeFigureOut">
              <a:rPr lang="en-US" smtClean="0"/>
              <a:t>7/23/2024</a:t>
            </a:fld>
            <a:endParaRPr lang="en-US"/>
          </a:p>
        </p:txBody>
      </p:sp>
      <p:sp>
        <p:nvSpPr>
          <p:cNvPr id="5" name="Footer Placeholder 4">
            <a:extLst>
              <a:ext uri="{FF2B5EF4-FFF2-40B4-BE49-F238E27FC236}">
                <a16:creationId xmlns:a16="http://schemas.microsoft.com/office/drawing/2014/main" id="{0A281093-DF68-4C43-9141-16FFBF8C1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222AA9-BDA5-4223-8DB7-67296BFC35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E9599-D59D-4AE9-ADCC-19E646A1A0F6}" type="slidenum">
              <a:rPr lang="en-US" smtClean="0"/>
              <a:t>‹#›</a:t>
            </a:fld>
            <a:endParaRPr lang="en-US"/>
          </a:p>
        </p:txBody>
      </p:sp>
    </p:spTree>
    <p:extLst>
      <p:ext uri="{BB962C8B-B14F-4D97-AF65-F5344CB8AC3E}">
        <p14:creationId xmlns:p14="http://schemas.microsoft.com/office/powerpoint/2010/main" val="2744480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F73F-B43E-4356-B97F-5006E0AED627}"/>
              </a:ext>
            </a:extLst>
          </p:cNvPr>
          <p:cNvSpPr>
            <a:spLocks noGrp="1"/>
          </p:cNvSpPr>
          <p:nvPr>
            <p:ph type="ctrTitle"/>
          </p:nvPr>
        </p:nvSpPr>
        <p:spPr/>
        <p:txBody>
          <a:bodyPr>
            <a:normAutofit/>
          </a:bodyPr>
          <a:lstStyle/>
          <a:p>
            <a:r>
              <a:rPr lang="en-US" dirty="0">
                <a:solidFill>
                  <a:srgbClr val="FF0000"/>
                </a:solidFill>
                <a:latin typeface="Arial Rounded MT Bold" panose="020F0704030504030204" pitchFamily="34" charset="0"/>
              </a:rPr>
              <a:t>How to deal with an imbalanced dataset?</a:t>
            </a:r>
          </a:p>
        </p:txBody>
      </p:sp>
      <p:sp>
        <p:nvSpPr>
          <p:cNvPr id="3" name="Subtitle 2">
            <a:extLst>
              <a:ext uri="{FF2B5EF4-FFF2-40B4-BE49-F238E27FC236}">
                <a16:creationId xmlns:a16="http://schemas.microsoft.com/office/drawing/2014/main" id="{E330AE8E-9FE7-4FC5-B9D2-3A2F4774A84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7192718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E7B547-0EC5-47A8-B804-42E54838D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391" y="522416"/>
            <a:ext cx="2898035" cy="138822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6853EC1-FBE8-4351-B4B7-00A3DD425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003" y="225529"/>
            <a:ext cx="3200400" cy="20955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7DA90BFC-847C-49D5-B941-514BFDE71C48}"/>
              </a:ext>
            </a:extLst>
          </p:cNvPr>
          <p:cNvSpPr txBox="1"/>
          <p:nvPr/>
        </p:nvSpPr>
        <p:spPr>
          <a:xfrm>
            <a:off x="86412" y="2731417"/>
            <a:ext cx="12019175" cy="2308324"/>
          </a:xfrm>
          <a:prstGeom prst="rect">
            <a:avLst/>
          </a:prstGeom>
          <a:noFill/>
        </p:spPr>
        <p:txBody>
          <a:bodyPr wrap="square" rtlCol="0">
            <a:spAutoFit/>
          </a:bodyPr>
          <a:lstStyle/>
          <a:p>
            <a:r>
              <a:rPr lang="en-US" b="1" dirty="0"/>
              <a:t>These photos show us the difference between an imbalanced dataset and a balanced dataset. In the imbalanced dataset, we can see that one of the classes has many more samples than the other class, and that is a big problem.</a:t>
            </a:r>
          </a:p>
          <a:p>
            <a:r>
              <a:rPr lang="en-US" b="1" dirty="0"/>
              <a:t>Let me explain why it is a big problem with a simple example:</a:t>
            </a:r>
          </a:p>
          <a:p>
            <a:r>
              <a:rPr lang="en-US" b="1" dirty="0"/>
              <a:t>Imagine a kid who has only ever seen apples in his life and has never seen a banana. Do you think if he sees a banana, he will know it?</a:t>
            </a:r>
          </a:p>
          <a:p>
            <a:r>
              <a:rPr lang="en-US" b="1" dirty="0"/>
              <a:t>Of course not.</a:t>
            </a:r>
          </a:p>
          <a:p>
            <a:r>
              <a:rPr lang="en-US" b="1" dirty="0"/>
              <a:t>The model is like that little kid, so we must maintain the balance between all classes to ensure our models classify the data accurately.</a:t>
            </a:r>
          </a:p>
        </p:txBody>
      </p:sp>
      <p:sp>
        <p:nvSpPr>
          <p:cNvPr id="9" name="TextBox 8">
            <a:extLst>
              <a:ext uri="{FF2B5EF4-FFF2-40B4-BE49-F238E27FC236}">
                <a16:creationId xmlns:a16="http://schemas.microsoft.com/office/drawing/2014/main" id="{117492AD-6A6A-4B6D-8D9B-8667BCD33A1F}"/>
              </a:ext>
            </a:extLst>
          </p:cNvPr>
          <p:cNvSpPr txBox="1"/>
          <p:nvPr/>
        </p:nvSpPr>
        <p:spPr>
          <a:xfrm>
            <a:off x="3280528" y="5219296"/>
            <a:ext cx="9719035" cy="461665"/>
          </a:xfrm>
          <a:prstGeom prst="rect">
            <a:avLst/>
          </a:prstGeom>
          <a:noFill/>
        </p:spPr>
        <p:txBody>
          <a:bodyPr wrap="square" rtlCol="0">
            <a:spAutoFit/>
          </a:bodyPr>
          <a:lstStyle/>
          <a:p>
            <a:r>
              <a:rPr lang="en-US" sz="2400" b="1" dirty="0">
                <a:solidFill>
                  <a:srgbClr val="FF0000"/>
                </a:solidFill>
              </a:rPr>
              <a:t>So, how we can maintain that problem?</a:t>
            </a:r>
          </a:p>
        </p:txBody>
      </p:sp>
    </p:spTree>
    <p:extLst>
      <p:ext uri="{BB962C8B-B14F-4D97-AF65-F5344CB8AC3E}">
        <p14:creationId xmlns:p14="http://schemas.microsoft.com/office/powerpoint/2010/main" val="3121559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80">
                                          <p:stCondLst>
                                            <p:cond delay="0"/>
                                          </p:stCondLst>
                                        </p:cTn>
                                        <p:tgtEl>
                                          <p:spTgt spid="8"/>
                                        </p:tgtEl>
                                      </p:cBhvr>
                                    </p:animEffect>
                                    <p:anim calcmode="lin" valueType="num">
                                      <p:cBhvr>
                                        <p:cTn id="4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9" dur="26">
                                          <p:stCondLst>
                                            <p:cond delay="650"/>
                                          </p:stCondLst>
                                        </p:cTn>
                                        <p:tgtEl>
                                          <p:spTgt spid="8"/>
                                        </p:tgtEl>
                                      </p:cBhvr>
                                      <p:to x="100000" y="60000"/>
                                    </p:animScale>
                                    <p:animScale>
                                      <p:cBhvr>
                                        <p:cTn id="50" dur="166" decel="50000">
                                          <p:stCondLst>
                                            <p:cond delay="676"/>
                                          </p:stCondLst>
                                        </p:cTn>
                                        <p:tgtEl>
                                          <p:spTgt spid="8"/>
                                        </p:tgtEl>
                                      </p:cBhvr>
                                      <p:to x="100000" y="100000"/>
                                    </p:animScale>
                                    <p:animScale>
                                      <p:cBhvr>
                                        <p:cTn id="51" dur="26">
                                          <p:stCondLst>
                                            <p:cond delay="1312"/>
                                          </p:stCondLst>
                                        </p:cTn>
                                        <p:tgtEl>
                                          <p:spTgt spid="8"/>
                                        </p:tgtEl>
                                      </p:cBhvr>
                                      <p:to x="100000" y="80000"/>
                                    </p:animScale>
                                    <p:animScale>
                                      <p:cBhvr>
                                        <p:cTn id="52" dur="166" decel="50000">
                                          <p:stCondLst>
                                            <p:cond delay="1338"/>
                                          </p:stCondLst>
                                        </p:cTn>
                                        <p:tgtEl>
                                          <p:spTgt spid="8"/>
                                        </p:tgtEl>
                                      </p:cBhvr>
                                      <p:to x="100000" y="100000"/>
                                    </p:animScale>
                                    <p:animScale>
                                      <p:cBhvr>
                                        <p:cTn id="53" dur="26">
                                          <p:stCondLst>
                                            <p:cond delay="1642"/>
                                          </p:stCondLst>
                                        </p:cTn>
                                        <p:tgtEl>
                                          <p:spTgt spid="8"/>
                                        </p:tgtEl>
                                      </p:cBhvr>
                                      <p:to x="100000" y="90000"/>
                                    </p:animScale>
                                    <p:animScale>
                                      <p:cBhvr>
                                        <p:cTn id="54" dur="166" decel="50000">
                                          <p:stCondLst>
                                            <p:cond delay="1668"/>
                                          </p:stCondLst>
                                        </p:cTn>
                                        <p:tgtEl>
                                          <p:spTgt spid="8"/>
                                        </p:tgtEl>
                                      </p:cBhvr>
                                      <p:to x="100000" y="100000"/>
                                    </p:animScale>
                                    <p:animScale>
                                      <p:cBhvr>
                                        <p:cTn id="55" dur="26">
                                          <p:stCondLst>
                                            <p:cond delay="1808"/>
                                          </p:stCondLst>
                                        </p:cTn>
                                        <p:tgtEl>
                                          <p:spTgt spid="8"/>
                                        </p:tgtEl>
                                      </p:cBhvr>
                                      <p:to x="100000" y="95000"/>
                                    </p:animScale>
                                    <p:animScale>
                                      <p:cBhvr>
                                        <p:cTn id="56" dur="166" decel="50000">
                                          <p:stCondLst>
                                            <p:cond delay="1834"/>
                                          </p:stCondLst>
                                        </p:cTn>
                                        <p:tgtEl>
                                          <p:spTgt spid="8"/>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down)">
                                      <p:cBhvr>
                                        <p:cTn id="61" dur="580">
                                          <p:stCondLst>
                                            <p:cond delay="0"/>
                                          </p:stCondLst>
                                        </p:cTn>
                                        <p:tgtEl>
                                          <p:spTgt spid="9"/>
                                        </p:tgtEl>
                                      </p:cBhvr>
                                    </p:animEffect>
                                    <p:anim calcmode="lin" valueType="num">
                                      <p:cBhvr>
                                        <p:cTn id="6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7" dur="26">
                                          <p:stCondLst>
                                            <p:cond delay="650"/>
                                          </p:stCondLst>
                                        </p:cTn>
                                        <p:tgtEl>
                                          <p:spTgt spid="9"/>
                                        </p:tgtEl>
                                      </p:cBhvr>
                                      <p:to x="100000" y="60000"/>
                                    </p:animScale>
                                    <p:animScale>
                                      <p:cBhvr>
                                        <p:cTn id="68" dur="166" decel="50000">
                                          <p:stCondLst>
                                            <p:cond delay="676"/>
                                          </p:stCondLst>
                                        </p:cTn>
                                        <p:tgtEl>
                                          <p:spTgt spid="9"/>
                                        </p:tgtEl>
                                      </p:cBhvr>
                                      <p:to x="100000" y="100000"/>
                                    </p:animScale>
                                    <p:animScale>
                                      <p:cBhvr>
                                        <p:cTn id="69" dur="26">
                                          <p:stCondLst>
                                            <p:cond delay="1312"/>
                                          </p:stCondLst>
                                        </p:cTn>
                                        <p:tgtEl>
                                          <p:spTgt spid="9"/>
                                        </p:tgtEl>
                                      </p:cBhvr>
                                      <p:to x="100000" y="80000"/>
                                    </p:animScale>
                                    <p:animScale>
                                      <p:cBhvr>
                                        <p:cTn id="70" dur="166" decel="50000">
                                          <p:stCondLst>
                                            <p:cond delay="1338"/>
                                          </p:stCondLst>
                                        </p:cTn>
                                        <p:tgtEl>
                                          <p:spTgt spid="9"/>
                                        </p:tgtEl>
                                      </p:cBhvr>
                                      <p:to x="100000" y="100000"/>
                                    </p:animScale>
                                    <p:animScale>
                                      <p:cBhvr>
                                        <p:cTn id="71" dur="26">
                                          <p:stCondLst>
                                            <p:cond delay="1642"/>
                                          </p:stCondLst>
                                        </p:cTn>
                                        <p:tgtEl>
                                          <p:spTgt spid="9"/>
                                        </p:tgtEl>
                                      </p:cBhvr>
                                      <p:to x="100000" y="90000"/>
                                    </p:animScale>
                                    <p:animScale>
                                      <p:cBhvr>
                                        <p:cTn id="72" dur="166" decel="50000">
                                          <p:stCondLst>
                                            <p:cond delay="1668"/>
                                          </p:stCondLst>
                                        </p:cTn>
                                        <p:tgtEl>
                                          <p:spTgt spid="9"/>
                                        </p:tgtEl>
                                      </p:cBhvr>
                                      <p:to x="100000" y="100000"/>
                                    </p:animScale>
                                    <p:animScale>
                                      <p:cBhvr>
                                        <p:cTn id="73" dur="26">
                                          <p:stCondLst>
                                            <p:cond delay="1808"/>
                                          </p:stCondLst>
                                        </p:cTn>
                                        <p:tgtEl>
                                          <p:spTgt spid="9"/>
                                        </p:tgtEl>
                                      </p:cBhvr>
                                      <p:to x="100000" y="95000"/>
                                    </p:animScale>
                                    <p:animScale>
                                      <p:cBhvr>
                                        <p:cTn id="74"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E1E0A6-03B5-4E90-9671-81A78A86EDA1}"/>
              </a:ext>
            </a:extLst>
          </p:cNvPr>
          <p:cNvSpPr txBox="1"/>
          <p:nvPr/>
        </p:nvSpPr>
        <p:spPr>
          <a:xfrm>
            <a:off x="152400" y="314090"/>
            <a:ext cx="11887199" cy="5909310"/>
          </a:xfrm>
          <a:prstGeom prst="rect">
            <a:avLst/>
          </a:prstGeom>
          <a:noFill/>
        </p:spPr>
        <p:txBody>
          <a:bodyPr wrap="square" rtlCol="0">
            <a:spAutoFit/>
          </a:bodyPr>
          <a:lstStyle/>
          <a:p>
            <a:r>
              <a:rPr lang="en-US" dirty="0"/>
              <a:t>We have many ways to deal with this problem and the first one is “Oversampling”.</a:t>
            </a:r>
          </a:p>
          <a:p>
            <a:r>
              <a:rPr lang="en-US" dirty="0"/>
              <a:t>Oversampling techniques can be employed to increase the number of samples in the minority class.</a:t>
            </a:r>
          </a:p>
          <a:p>
            <a:r>
              <a:rPr lang="en-US" dirty="0"/>
              <a:t>It divided to four techniques :</a:t>
            </a:r>
          </a:p>
          <a:p>
            <a:pPr>
              <a:buFont typeface="+mj-lt"/>
              <a:buAutoNum type="arabicPeriod"/>
            </a:pPr>
            <a:r>
              <a:rPr lang="en-US" b="1" dirty="0"/>
              <a:t>Repeating Samples</a:t>
            </a:r>
            <a:r>
              <a:rPr lang="en-US" dirty="0"/>
              <a:t>:</a:t>
            </a:r>
          </a:p>
          <a:p>
            <a:pPr marL="742950" lvl="1" indent="-285750">
              <a:buFont typeface="+mj-lt"/>
              <a:buAutoNum type="arabicPeriod"/>
            </a:pPr>
            <a:r>
              <a:rPr lang="en-US" dirty="0"/>
              <a:t>In this method, existing samples from the minority class are simply duplicated to increase their count. For example, if you have 100 samples in the minority class and 1000 samples in the majority class, you can duplicate the minority class samples to achieve a more balanced dataset.</a:t>
            </a:r>
          </a:p>
          <a:p>
            <a:pPr lvl="1"/>
            <a:r>
              <a:rPr lang="en-US" dirty="0">
                <a:solidFill>
                  <a:srgbClr val="FF0000"/>
                </a:solidFill>
              </a:rPr>
              <a:t>That is a bad way because it causes overfitting.</a:t>
            </a:r>
          </a:p>
          <a:p>
            <a:pPr>
              <a:buFont typeface="+mj-lt"/>
              <a:buAutoNum type="arabicPeriod"/>
            </a:pPr>
            <a:r>
              <a:rPr lang="en-US" b="1" dirty="0"/>
              <a:t>SMOTE (Synthetic Minority Over-sampling Technique)</a:t>
            </a:r>
            <a:r>
              <a:rPr lang="en-US" dirty="0"/>
              <a:t>:</a:t>
            </a:r>
          </a:p>
          <a:p>
            <a:pPr marL="742950" lvl="1" indent="-285750">
              <a:buFont typeface="+mj-lt"/>
              <a:buAutoNum type="arabicPeriod"/>
            </a:pPr>
            <a:r>
              <a:rPr lang="en-US" dirty="0"/>
              <a:t>Instead of duplicating existing samples, SMOTE generates new synthetic samples for the minority class. This is done by selecting samples from the minority class and creating new samples by interpolating between these samples and their nearest neighbors. This helps create a more varied and realistic set of samples for the minority class, improving the model's ability to generalize.</a:t>
            </a:r>
            <a:endParaRPr lang="ar-EG" dirty="0"/>
          </a:p>
          <a:p>
            <a:pPr lvl="1"/>
            <a:r>
              <a:rPr lang="en-US" dirty="0">
                <a:solidFill>
                  <a:srgbClr val="FF0000"/>
                </a:solidFill>
              </a:rPr>
              <a:t>It is good if classes do not have overlapping and too much noise.</a:t>
            </a:r>
          </a:p>
          <a:p>
            <a:pPr>
              <a:buFont typeface="+mj-lt"/>
              <a:buAutoNum type="arabicPeriod"/>
            </a:pPr>
            <a:r>
              <a:rPr lang="en-US" b="1" dirty="0"/>
              <a:t>Adaptive Synthetic (ADASYN)</a:t>
            </a:r>
            <a:r>
              <a:rPr lang="en-US" dirty="0"/>
              <a:t>:</a:t>
            </a:r>
          </a:p>
          <a:p>
            <a:pPr marL="742950" lvl="1" indent="-285750">
              <a:buFont typeface="+mj-lt"/>
              <a:buAutoNum type="arabicPeriod"/>
            </a:pPr>
            <a:r>
              <a:rPr lang="en-US" dirty="0"/>
              <a:t>ADASYN is an extension of SMOTE that focuses on creating synthetic samples for minority class instances that are harder to learn. It adapts the number of synthetic samples generated for each instance based on the density of the majority class around it, making the model more robust to the minority class.</a:t>
            </a:r>
          </a:p>
          <a:p>
            <a:r>
              <a:rPr lang="en-US" dirty="0"/>
              <a:t>By applying these oversampling techniques, you can create a more balanced dataset, which helps machine learning models to better learn and classify the minority class, leading to improved overall performance.</a:t>
            </a:r>
            <a:endParaRPr lang="ar-EG" dirty="0"/>
          </a:p>
          <a:p>
            <a:r>
              <a:rPr lang="ar-EG" dirty="0"/>
              <a:t>    </a:t>
            </a:r>
            <a:r>
              <a:rPr lang="en-US" dirty="0">
                <a:solidFill>
                  <a:srgbClr val="FF0000"/>
                </a:solidFill>
              </a:rPr>
              <a:t>That method is the best among them, but it also has problems like overfitting if it cannot solve the overlapping problem.</a:t>
            </a:r>
            <a:r>
              <a:rPr lang="en-US" b="1" dirty="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37575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86D19D-87EF-4234-BE69-F548E4C6D131}"/>
              </a:ext>
            </a:extLst>
          </p:cNvPr>
          <p:cNvSpPr txBox="1"/>
          <p:nvPr/>
        </p:nvSpPr>
        <p:spPr>
          <a:xfrm>
            <a:off x="72272" y="141402"/>
            <a:ext cx="12047456" cy="7017306"/>
          </a:xfrm>
          <a:prstGeom prst="rect">
            <a:avLst/>
          </a:prstGeom>
          <a:noFill/>
        </p:spPr>
        <p:txBody>
          <a:bodyPr wrap="square" rtlCol="0">
            <a:spAutoFit/>
          </a:bodyPr>
          <a:lstStyle/>
          <a:p>
            <a:r>
              <a:rPr lang="en-US" b="1" dirty="0"/>
              <a:t>4.SMOTE-ENN</a:t>
            </a:r>
            <a:r>
              <a:rPr lang="en-US" dirty="0"/>
              <a:t> stands for </a:t>
            </a:r>
            <a:r>
              <a:rPr lang="en-US" b="1" dirty="0"/>
              <a:t>SMOTE with Edited Nearest Neighbors</a:t>
            </a:r>
            <a:r>
              <a:rPr lang="en-US" dirty="0"/>
              <a:t>. It combines the SMOTE algorithm for oversampling minority class instances with the Edited Nearest Neighbors (ENN) technique for cleaning the dataset. Here’s how it works:</a:t>
            </a:r>
          </a:p>
          <a:p>
            <a:r>
              <a:rPr lang="en-US" b="1" dirty="0"/>
              <a:t>Overview</a:t>
            </a:r>
          </a:p>
          <a:p>
            <a:pPr>
              <a:buFont typeface="Arial" panose="020B0604020202020204" pitchFamily="34" charset="0"/>
              <a:buChar char="•"/>
            </a:pPr>
            <a:r>
              <a:rPr lang="en-US" b="1" dirty="0"/>
              <a:t>SMOTE (Synthetic Minority Over-sampling Technique)</a:t>
            </a:r>
            <a:r>
              <a:rPr lang="en-US" dirty="0"/>
              <a:t>: This part of the method generates synthetic samples for the minority class to balance the class distribution.</a:t>
            </a:r>
          </a:p>
          <a:p>
            <a:pPr>
              <a:buFont typeface="Arial" panose="020B0604020202020204" pitchFamily="34" charset="0"/>
              <a:buChar char="•"/>
            </a:pPr>
            <a:r>
              <a:rPr lang="en-US" b="1" dirty="0"/>
              <a:t>ENN (Edited Nearest Neighbors)</a:t>
            </a:r>
            <a:r>
              <a:rPr lang="en-US" dirty="0"/>
              <a:t>: This is a data cleaning technique that removes noisy or misclassified instances from the dataset.</a:t>
            </a:r>
          </a:p>
          <a:p>
            <a:r>
              <a:rPr lang="en-US" b="1" dirty="0"/>
              <a:t>How SMOTE-ENN Works</a:t>
            </a:r>
          </a:p>
          <a:p>
            <a:pPr>
              <a:buFont typeface="+mj-lt"/>
              <a:buAutoNum type="arabicPeriod"/>
            </a:pPr>
            <a:r>
              <a:rPr lang="en-US" b="1" dirty="0"/>
              <a:t>Apply SMOTE</a:t>
            </a:r>
            <a:r>
              <a:rPr lang="en-US" dirty="0"/>
              <a:t>: First, SMOTE is used to generate synthetic samples for the minority class, thereby addressing the class imbalance by creating additional samples that are similar to the existing ones.</a:t>
            </a:r>
          </a:p>
          <a:p>
            <a:pPr>
              <a:buFont typeface="+mj-lt"/>
              <a:buAutoNum type="arabicPeriod"/>
            </a:pPr>
            <a:r>
              <a:rPr lang="en-US" b="1" dirty="0"/>
              <a:t>Apply ENN</a:t>
            </a:r>
            <a:r>
              <a:rPr lang="en-US" dirty="0"/>
              <a:t>: After generating synthetic samples, ENN is applied to clean the dataset. ENN works by:</a:t>
            </a:r>
          </a:p>
          <a:p>
            <a:pPr marL="742950" lvl="1" indent="-285750">
              <a:buFont typeface="+mj-lt"/>
              <a:buAutoNum type="arabicPeriod"/>
            </a:pPr>
            <a:r>
              <a:rPr lang="en-US" b="1" dirty="0"/>
              <a:t>Removing Noisy Instances</a:t>
            </a:r>
            <a:r>
              <a:rPr lang="en-US" dirty="0"/>
              <a:t>: For each instance in the dataset, ENN checks the majority class of its k-nearest neighbors. If an instance does not match the majority class among its neighbors, it is considered a noisy or misclassified instance and is removed from the dataset.</a:t>
            </a:r>
          </a:p>
          <a:p>
            <a:r>
              <a:rPr lang="en-US" b="1" dirty="0"/>
              <a:t>Benefits</a:t>
            </a:r>
          </a:p>
          <a:p>
            <a:pPr>
              <a:buFont typeface="Arial" panose="020B0604020202020204" pitchFamily="34" charset="0"/>
              <a:buChar char="•"/>
            </a:pPr>
            <a:r>
              <a:rPr lang="en-US" b="1" dirty="0"/>
              <a:t>Improved Classification Performance</a:t>
            </a:r>
            <a:r>
              <a:rPr lang="en-US" dirty="0"/>
              <a:t>: By both generating synthetic samples and removing noisy data, SMOTE-ENN can improve the performance of classification models, especially in the presence of class imbalance and noisy data.</a:t>
            </a:r>
          </a:p>
          <a:p>
            <a:pPr>
              <a:buFont typeface="Arial" panose="020B0604020202020204" pitchFamily="34" charset="0"/>
              <a:buChar char="•"/>
            </a:pPr>
            <a:r>
              <a:rPr lang="en-US" b="1" dirty="0"/>
              <a:t>Cleaner Dataset</a:t>
            </a:r>
            <a:r>
              <a:rPr lang="en-US" dirty="0"/>
              <a:t>: The ENN step helps in reducing the impact of misclassified or noisy instances, leading to a cleaner and more accurate dataset.</a:t>
            </a:r>
          </a:p>
          <a:p>
            <a:r>
              <a:rPr lang="en-US" b="1" dirty="0"/>
              <a:t>Considerations</a:t>
            </a:r>
          </a:p>
          <a:p>
            <a:pPr>
              <a:buFont typeface="Arial" panose="020B0604020202020204" pitchFamily="34" charset="0"/>
              <a:buChar char="•"/>
            </a:pPr>
            <a:r>
              <a:rPr lang="en-US" b="1" dirty="0"/>
              <a:t>Computational Cost</a:t>
            </a:r>
            <a:r>
              <a:rPr lang="en-US" dirty="0"/>
              <a:t>: The combination of SMOTE and ENN can increase the computational cost due to the need for both generating synthetic samples and performing data cleaning.</a:t>
            </a:r>
          </a:p>
          <a:p>
            <a:pPr>
              <a:buFont typeface="Arial" panose="020B0604020202020204" pitchFamily="34" charset="0"/>
              <a:buChar char="•"/>
            </a:pPr>
            <a:r>
              <a:rPr lang="en-US" b="1" dirty="0"/>
              <a:t>Risk of Removing Useful Data</a:t>
            </a:r>
            <a:r>
              <a:rPr lang="en-US" dirty="0"/>
              <a:t>: While ENN helps remove noise, there's a risk that it might also remove useful data if not tuned properly.</a:t>
            </a:r>
          </a:p>
          <a:p>
            <a:endParaRPr lang="en-US" dirty="0"/>
          </a:p>
        </p:txBody>
      </p:sp>
    </p:spTree>
    <p:extLst>
      <p:ext uri="{BB962C8B-B14F-4D97-AF65-F5344CB8AC3E}">
        <p14:creationId xmlns:p14="http://schemas.microsoft.com/office/powerpoint/2010/main" val="100282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07B8CD-2561-40FE-84E5-9A8FDE345293}"/>
              </a:ext>
            </a:extLst>
          </p:cNvPr>
          <p:cNvSpPr txBox="1"/>
          <p:nvPr/>
        </p:nvSpPr>
        <p:spPr>
          <a:xfrm>
            <a:off x="0" y="113122"/>
            <a:ext cx="12038029" cy="7017306"/>
          </a:xfrm>
          <a:prstGeom prst="rect">
            <a:avLst/>
          </a:prstGeom>
          <a:noFill/>
        </p:spPr>
        <p:txBody>
          <a:bodyPr wrap="square" rtlCol="0">
            <a:spAutoFit/>
          </a:bodyPr>
          <a:lstStyle/>
          <a:p>
            <a:r>
              <a:rPr lang="en-US" b="1" dirty="0" err="1"/>
              <a:t>Undersampling</a:t>
            </a:r>
            <a:r>
              <a:rPr lang="en-US" dirty="0"/>
              <a:t> is a technique used to address class imbalance by reducing the number of samples from the majority class to balance the class distribution. Here’s a more detailed look at </a:t>
            </a:r>
            <a:r>
              <a:rPr lang="en-US" dirty="0" err="1"/>
              <a:t>undersampling</a:t>
            </a:r>
            <a:r>
              <a:rPr lang="en-US" dirty="0"/>
              <a:t>:</a:t>
            </a:r>
          </a:p>
          <a:p>
            <a:r>
              <a:rPr lang="en-US" b="1" dirty="0"/>
              <a:t>What is </a:t>
            </a:r>
            <a:r>
              <a:rPr lang="en-US" b="1" dirty="0" err="1"/>
              <a:t>Undersampling</a:t>
            </a:r>
            <a:r>
              <a:rPr lang="en-US" b="1" dirty="0"/>
              <a:t>?</a:t>
            </a:r>
          </a:p>
          <a:p>
            <a:r>
              <a:rPr lang="en-US" dirty="0" err="1"/>
              <a:t>Undersampling</a:t>
            </a:r>
            <a:r>
              <a:rPr lang="en-US" dirty="0"/>
              <a:t> involves decreasing the size of the majority class in a dataset to make it more balanced relative to the minority class. This is done by randomly selecting a subset of the majority class samples or by using more advanced techniques to retain representative samples.</a:t>
            </a:r>
          </a:p>
          <a:p>
            <a:r>
              <a:rPr lang="en-US" b="1" dirty="0"/>
              <a:t>Types of </a:t>
            </a:r>
            <a:r>
              <a:rPr lang="en-US" b="1" dirty="0" err="1"/>
              <a:t>Undersampling</a:t>
            </a:r>
            <a:endParaRPr lang="en-US" b="1" dirty="0"/>
          </a:p>
          <a:p>
            <a:pPr>
              <a:buFont typeface="+mj-lt"/>
              <a:buAutoNum type="arabicPeriod"/>
            </a:pPr>
            <a:r>
              <a:rPr lang="en-US" b="1" dirty="0"/>
              <a:t>Random </a:t>
            </a:r>
            <a:r>
              <a:rPr lang="en-US" b="1" dirty="0" err="1"/>
              <a:t>Undersampling</a:t>
            </a:r>
            <a:r>
              <a:rPr lang="en-US" dirty="0"/>
              <a:t>:</a:t>
            </a:r>
          </a:p>
          <a:p>
            <a:pPr marL="742950" lvl="1" indent="-285750">
              <a:buFont typeface="+mj-lt"/>
              <a:buAutoNum type="arabicPeriod"/>
            </a:pPr>
            <a:r>
              <a:rPr lang="en-US" b="1" dirty="0"/>
              <a:t>Process</a:t>
            </a:r>
            <a:r>
              <a:rPr lang="en-US" dirty="0"/>
              <a:t>: Randomly remove instances from the majority class until the desired class distribution is achieved.</a:t>
            </a:r>
          </a:p>
          <a:p>
            <a:pPr marL="742950" lvl="1" indent="-285750">
              <a:buFont typeface="+mj-lt"/>
              <a:buAutoNum type="arabicPeriod"/>
            </a:pPr>
            <a:r>
              <a:rPr lang="en-US" b="1" dirty="0"/>
              <a:t>Pros</a:t>
            </a:r>
            <a:r>
              <a:rPr lang="en-US" dirty="0"/>
              <a:t>: Simple to implement and understand.</a:t>
            </a:r>
          </a:p>
          <a:p>
            <a:pPr marL="742950" lvl="1" indent="-285750">
              <a:buFont typeface="+mj-lt"/>
              <a:buAutoNum type="arabicPeriod"/>
            </a:pPr>
            <a:r>
              <a:rPr lang="en-US" b="1" dirty="0"/>
              <a:t>Cons</a:t>
            </a:r>
            <a:r>
              <a:rPr lang="en-US" dirty="0"/>
              <a:t>: Can lead to loss of important information and underfitting because it reduces the size of the training data.</a:t>
            </a:r>
          </a:p>
          <a:p>
            <a:pPr>
              <a:buFont typeface="+mj-lt"/>
              <a:buAutoNum type="arabicPeriod"/>
            </a:pPr>
            <a:r>
              <a:rPr lang="en-US" b="1" dirty="0"/>
              <a:t>Informed </a:t>
            </a:r>
            <a:r>
              <a:rPr lang="en-US" b="1" dirty="0" err="1"/>
              <a:t>Undersampling</a:t>
            </a:r>
            <a:r>
              <a:rPr lang="en-US" dirty="0"/>
              <a:t>:</a:t>
            </a:r>
          </a:p>
          <a:p>
            <a:pPr marL="742950" lvl="1" indent="-285750">
              <a:buFont typeface="+mj-lt"/>
              <a:buAutoNum type="arabicPeriod"/>
            </a:pPr>
            <a:r>
              <a:rPr lang="en-US" b="1" dirty="0"/>
              <a:t>Tomek Links</a:t>
            </a:r>
            <a:r>
              <a:rPr lang="en-US" dirty="0"/>
              <a:t>: Removes instances that are close to the decision boundary and are often misclassified by the model.</a:t>
            </a:r>
          </a:p>
          <a:p>
            <a:pPr marL="742950" lvl="1" indent="-285750">
              <a:buFont typeface="+mj-lt"/>
              <a:buAutoNum type="arabicPeriod"/>
            </a:pPr>
            <a:r>
              <a:rPr lang="en-US" b="1" dirty="0"/>
              <a:t>Edited Nearest Neighbors (ENN)</a:t>
            </a:r>
            <a:r>
              <a:rPr lang="en-US" dirty="0"/>
              <a:t>: Removes instances that are misclassified by their k-nearest neighbors, which helps in cleaning the dataset.</a:t>
            </a:r>
          </a:p>
          <a:p>
            <a:pPr marL="742950" lvl="1" indent="-285750">
              <a:buFont typeface="+mj-lt"/>
              <a:buAutoNum type="arabicPeriod"/>
            </a:pPr>
            <a:r>
              <a:rPr lang="en-US" b="1" dirty="0"/>
              <a:t>Cluster Centroids</a:t>
            </a:r>
            <a:r>
              <a:rPr lang="en-US" dirty="0"/>
              <a:t>: Uses clustering techniques (e.g., K-means) to summarize the majority class by selecting a representative centroid for each cluster.</a:t>
            </a:r>
          </a:p>
          <a:p>
            <a:r>
              <a:rPr lang="en-US" b="1" dirty="0"/>
              <a:t>Benefits</a:t>
            </a:r>
          </a:p>
          <a:p>
            <a:pPr>
              <a:buFont typeface="Arial" panose="020B0604020202020204" pitchFamily="34" charset="0"/>
              <a:buChar char="•"/>
            </a:pPr>
            <a:r>
              <a:rPr lang="en-US" b="1" dirty="0"/>
              <a:t>Reduces Training Time</a:t>
            </a:r>
            <a:r>
              <a:rPr lang="en-US" dirty="0"/>
              <a:t>: With fewer samples, models can be trained faster.</a:t>
            </a:r>
          </a:p>
          <a:p>
            <a:pPr>
              <a:buFont typeface="Arial" panose="020B0604020202020204" pitchFamily="34" charset="0"/>
              <a:buChar char="•"/>
            </a:pPr>
            <a:r>
              <a:rPr lang="en-US" b="1" dirty="0"/>
              <a:t>Balances Class Distribution</a:t>
            </a:r>
            <a:r>
              <a:rPr lang="en-US" dirty="0"/>
              <a:t>: Helps in mitigating the impact of class imbalance on the performance of classification algorithms.</a:t>
            </a:r>
          </a:p>
          <a:p>
            <a:r>
              <a:rPr lang="en-US" b="1" dirty="0"/>
              <a:t>Considerations</a:t>
            </a:r>
          </a:p>
          <a:p>
            <a:pPr>
              <a:buFont typeface="Arial" panose="020B0604020202020204" pitchFamily="34" charset="0"/>
              <a:buChar char="•"/>
            </a:pPr>
            <a:r>
              <a:rPr lang="en-US" b="1" dirty="0"/>
              <a:t>Loss of Information</a:t>
            </a:r>
            <a:r>
              <a:rPr lang="en-US" dirty="0"/>
              <a:t>: Reducing the number of samples can lead to the loss of potentially valuable data, which might degrade the model's performance.</a:t>
            </a:r>
          </a:p>
          <a:p>
            <a:pPr>
              <a:buFont typeface="Arial" panose="020B0604020202020204" pitchFamily="34" charset="0"/>
              <a:buChar char="•"/>
            </a:pPr>
            <a:r>
              <a:rPr lang="en-US" b="1" dirty="0"/>
              <a:t>Underfitting Risk</a:t>
            </a:r>
            <a:r>
              <a:rPr lang="en-US" dirty="0"/>
              <a:t>: With a reduced training set, the model might fail to capture the underlying patterns of the majority class.</a:t>
            </a:r>
          </a:p>
          <a:p>
            <a:endParaRPr lang="en-US" dirty="0"/>
          </a:p>
        </p:txBody>
      </p:sp>
    </p:spTree>
    <p:extLst>
      <p:ext uri="{BB962C8B-B14F-4D97-AF65-F5344CB8AC3E}">
        <p14:creationId xmlns:p14="http://schemas.microsoft.com/office/powerpoint/2010/main" val="122007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4F9D5-39D7-46E0-BBE6-FBB16CCE3153}"/>
              </a:ext>
            </a:extLst>
          </p:cNvPr>
          <p:cNvSpPr txBox="1"/>
          <p:nvPr/>
        </p:nvSpPr>
        <p:spPr>
          <a:xfrm>
            <a:off x="81699" y="197346"/>
            <a:ext cx="12028602" cy="6463308"/>
          </a:xfrm>
          <a:prstGeom prst="rect">
            <a:avLst/>
          </a:prstGeom>
          <a:noFill/>
        </p:spPr>
        <p:txBody>
          <a:bodyPr wrap="square" rtlCol="0">
            <a:spAutoFit/>
          </a:bodyPr>
          <a:lstStyle/>
          <a:p>
            <a:r>
              <a:rPr lang="en-US" b="1" dirty="0"/>
              <a:t>Hybrid Sampling</a:t>
            </a:r>
            <a:r>
              <a:rPr lang="en-US" dirty="0"/>
              <a:t> combines different sampling techniques to address class imbalance in a dataset. The goal is to leverage the strengths of both oversampling and </a:t>
            </a:r>
            <a:r>
              <a:rPr lang="en-US" dirty="0" err="1"/>
              <a:t>undersampling</a:t>
            </a:r>
            <a:r>
              <a:rPr lang="en-US" dirty="0"/>
              <a:t> methods to create a more balanced and informative dataset. Here’s an overview:</a:t>
            </a:r>
          </a:p>
          <a:p>
            <a:r>
              <a:rPr lang="en-US" b="1" dirty="0"/>
              <a:t>What is Hybrid Sampling?</a:t>
            </a:r>
          </a:p>
          <a:p>
            <a:r>
              <a:rPr lang="en-US" dirty="0"/>
              <a:t>Hybrid Sampling involves using a combination of oversampling (e.g., SMOTE) and </a:t>
            </a:r>
            <a:r>
              <a:rPr lang="en-US" dirty="0" err="1"/>
              <a:t>undersampling</a:t>
            </a:r>
            <a:r>
              <a:rPr lang="en-US" dirty="0"/>
              <a:t> (e.g., random </a:t>
            </a:r>
            <a:r>
              <a:rPr lang="en-US" dirty="0" err="1"/>
              <a:t>undersampling</a:t>
            </a:r>
            <a:r>
              <a:rPr lang="en-US" dirty="0"/>
              <a:t>) techniques to balance class distributions. The idea is to first address the class imbalance by generating synthetic samples for the minority class and then clean the dataset by reducing the number of majority class samples.</a:t>
            </a:r>
          </a:p>
          <a:p>
            <a:r>
              <a:rPr lang="en-US" b="1" dirty="0"/>
              <a:t>Common Hybrid Sampling Approaches</a:t>
            </a:r>
          </a:p>
          <a:p>
            <a:pPr>
              <a:buFont typeface="+mj-lt"/>
              <a:buAutoNum type="arabicPeriod"/>
            </a:pPr>
            <a:r>
              <a:rPr lang="en-US" b="1" dirty="0"/>
              <a:t>SMOTE-Tomek Links</a:t>
            </a:r>
            <a:r>
              <a:rPr lang="en-US" dirty="0"/>
              <a:t>:</a:t>
            </a:r>
          </a:p>
          <a:p>
            <a:pPr marL="742950" lvl="1" indent="-285750">
              <a:buFont typeface="+mj-lt"/>
              <a:buAutoNum type="arabicPeriod"/>
            </a:pPr>
            <a:r>
              <a:rPr lang="en-US" b="1" dirty="0"/>
              <a:t>SMOTE</a:t>
            </a:r>
            <a:r>
              <a:rPr lang="en-US" dirty="0"/>
              <a:t>: First, generate synthetic samples for the minority class using SMOTE.</a:t>
            </a:r>
          </a:p>
          <a:p>
            <a:pPr marL="742950" lvl="1" indent="-285750">
              <a:buFont typeface="+mj-lt"/>
              <a:buAutoNum type="arabicPeriod"/>
            </a:pPr>
            <a:r>
              <a:rPr lang="en-US" b="1" dirty="0"/>
              <a:t>Tomek Links</a:t>
            </a:r>
            <a:r>
              <a:rPr lang="en-US" dirty="0"/>
              <a:t>: Then, remove Tomek Links, which are pairs of samples where one sample is from the minority class and the other is from the majority class, and they are nearest neighbors of each other.</a:t>
            </a:r>
          </a:p>
          <a:p>
            <a:pPr marL="742950" lvl="1" indent="-285750">
              <a:buFont typeface="+mj-lt"/>
              <a:buAutoNum type="arabicPeriod"/>
            </a:pPr>
            <a:r>
              <a:rPr lang="en-US" b="1" dirty="0"/>
              <a:t>Benefits</a:t>
            </a:r>
            <a:r>
              <a:rPr lang="en-US" dirty="0"/>
              <a:t>: Balances the dataset and removes noisy or borderline instances.</a:t>
            </a:r>
          </a:p>
          <a:p>
            <a:pPr>
              <a:buFont typeface="+mj-lt"/>
              <a:buAutoNum type="arabicPeriod"/>
            </a:pPr>
            <a:r>
              <a:rPr lang="en-US" b="1" dirty="0"/>
              <a:t>SMOTE-ENN</a:t>
            </a:r>
            <a:r>
              <a:rPr lang="en-US" dirty="0"/>
              <a:t>:</a:t>
            </a:r>
          </a:p>
          <a:p>
            <a:pPr marL="742950" lvl="1" indent="-285750">
              <a:buFont typeface="+mj-lt"/>
              <a:buAutoNum type="arabicPeriod"/>
            </a:pPr>
            <a:r>
              <a:rPr lang="en-US" b="1" dirty="0"/>
              <a:t>SMOTE</a:t>
            </a:r>
            <a:r>
              <a:rPr lang="en-US" dirty="0"/>
              <a:t>: Generate synthetic samples for the minority class.</a:t>
            </a:r>
          </a:p>
          <a:p>
            <a:pPr marL="742950" lvl="1" indent="-285750">
              <a:buFont typeface="+mj-lt"/>
              <a:buAutoNum type="arabicPeriod"/>
            </a:pPr>
            <a:r>
              <a:rPr lang="en-US" b="1" dirty="0"/>
              <a:t>ENN</a:t>
            </a:r>
            <a:r>
              <a:rPr lang="en-US" dirty="0"/>
              <a:t>: Apply Edited Nearest Neighbors to clean the dataset by removing misclassified instances.</a:t>
            </a:r>
          </a:p>
          <a:p>
            <a:pPr marL="742950" lvl="1" indent="-285750">
              <a:buFont typeface="+mj-lt"/>
              <a:buAutoNum type="arabicPeriod"/>
            </a:pPr>
            <a:r>
              <a:rPr lang="en-US" b="1" dirty="0"/>
              <a:t>Benefits</a:t>
            </a:r>
            <a:r>
              <a:rPr lang="en-US" dirty="0"/>
              <a:t>: Provides a more balanced and cleaner dataset.</a:t>
            </a:r>
          </a:p>
          <a:p>
            <a:pPr>
              <a:buFont typeface="+mj-lt"/>
              <a:buAutoNum type="arabicPeriod"/>
            </a:pPr>
            <a:r>
              <a:rPr lang="en-US" b="1" dirty="0"/>
              <a:t>SMOTE-Random </a:t>
            </a:r>
            <a:r>
              <a:rPr lang="en-US" b="1" dirty="0" err="1"/>
              <a:t>Undersampling</a:t>
            </a:r>
            <a:r>
              <a:rPr lang="en-US" dirty="0"/>
              <a:t>:</a:t>
            </a:r>
          </a:p>
          <a:p>
            <a:pPr marL="742950" lvl="1" indent="-285750">
              <a:buFont typeface="+mj-lt"/>
              <a:buAutoNum type="arabicPeriod"/>
            </a:pPr>
            <a:r>
              <a:rPr lang="en-US" b="1" dirty="0"/>
              <a:t>SMOTE</a:t>
            </a:r>
            <a:r>
              <a:rPr lang="en-US" dirty="0"/>
              <a:t>: Generate synthetic samples for the minority class.</a:t>
            </a:r>
          </a:p>
          <a:p>
            <a:pPr marL="742950" lvl="1" indent="-285750">
              <a:buFont typeface="+mj-lt"/>
              <a:buAutoNum type="arabicPeriod"/>
            </a:pPr>
            <a:r>
              <a:rPr lang="en-US" b="1" dirty="0"/>
              <a:t>Random </a:t>
            </a:r>
            <a:r>
              <a:rPr lang="en-US" b="1" dirty="0" err="1"/>
              <a:t>Undersampling</a:t>
            </a:r>
            <a:r>
              <a:rPr lang="en-US" dirty="0"/>
              <a:t>: Randomly reduce the number of majority class samples to balance the dataset.</a:t>
            </a:r>
          </a:p>
          <a:p>
            <a:pPr marL="742950" lvl="1" indent="-285750">
              <a:buFont typeface="+mj-lt"/>
              <a:buAutoNum type="arabicPeriod"/>
            </a:pPr>
            <a:r>
              <a:rPr lang="en-US" b="1" dirty="0"/>
              <a:t>Benefits</a:t>
            </a:r>
            <a:r>
              <a:rPr lang="en-US" dirty="0"/>
              <a:t>: Combines the benefits of both SMOTE and </a:t>
            </a:r>
            <a:r>
              <a:rPr lang="en-US" dirty="0" err="1"/>
              <a:t>undersampling</a:t>
            </a:r>
            <a:r>
              <a:rPr lang="en-US" dirty="0"/>
              <a:t> to balance the dataset while keeping a manageable size.</a:t>
            </a:r>
          </a:p>
          <a:p>
            <a:endParaRPr lang="en-US" dirty="0"/>
          </a:p>
        </p:txBody>
      </p:sp>
    </p:spTree>
    <p:extLst>
      <p:ext uri="{BB962C8B-B14F-4D97-AF65-F5344CB8AC3E}">
        <p14:creationId xmlns:p14="http://schemas.microsoft.com/office/powerpoint/2010/main" val="274032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6E7B0-BD97-4D16-B9DB-549DC42192B1}"/>
              </a:ext>
            </a:extLst>
          </p:cNvPr>
          <p:cNvSpPr txBox="1"/>
          <p:nvPr/>
        </p:nvSpPr>
        <p:spPr>
          <a:xfrm>
            <a:off x="190107" y="169683"/>
            <a:ext cx="11811786" cy="3139321"/>
          </a:xfrm>
          <a:prstGeom prst="rect">
            <a:avLst/>
          </a:prstGeom>
          <a:noFill/>
        </p:spPr>
        <p:txBody>
          <a:bodyPr wrap="square" rtlCol="0">
            <a:spAutoFit/>
          </a:bodyPr>
          <a:lstStyle/>
          <a:p>
            <a:r>
              <a:rPr lang="en-US" b="1" dirty="0"/>
              <a:t>Benefits of Hybrid Sampling</a:t>
            </a:r>
          </a:p>
          <a:p>
            <a:pPr>
              <a:buFont typeface="Arial" panose="020B0604020202020204" pitchFamily="34" charset="0"/>
              <a:buChar char="•"/>
            </a:pPr>
            <a:r>
              <a:rPr lang="en-US" b="1" dirty="0"/>
              <a:t>Improved Performance</a:t>
            </a:r>
            <a:r>
              <a:rPr lang="en-US" dirty="0"/>
              <a:t>: By combining oversampling and </a:t>
            </a:r>
            <a:r>
              <a:rPr lang="en-US" dirty="0" err="1"/>
              <a:t>undersampling</a:t>
            </a:r>
            <a:r>
              <a:rPr lang="en-US" dirty="0"/>
              <a:t>, hybrid methods can improve the performance of classification models, especially in the presence of severe class imbalance.</a:t>
            </a:r>
          </a:p>
          <a:p>
            <a:pPr>
              <a:buFont typeface="Arial" panose="020B0604020202020204" pitchFamily="34" charset="0"/>
              <a:buChar char="•"/>
            </a:pPr>
            <a:r>
              <a:rPr lang="en-US" b="1" dirty="0"/>
              <a:t>Reduced Overfitting</a:t>
            </a:r>
            <a:r>
              <a:rPr lang="en-US" dirty="0"/>
              <a:t>: Hybrid methods can help mitigate overfitting compared to pure oversampling approaches by avoiding the creation of too many synthetic samples.</a:t>
            </a:r>
          </a:p>
          <a:p>
            <a:pPr>
              <a:buFont typeface="Arial" panose="020B0604020202020204" pitchFamily="34" charset="0"/>
              <a:buChar char="•"/>
            </a:pPr>
            <a:r>
              <a:rPr lang="en-US" b="1" dirty="0"/>
              <a:t>Balanced Dataset</a:t>
            </a:r>
            <a:r>
              <a:rPr lang="en-US" dirty="0"/>
              <a:t>: Creates a more balanced dataset that can lead to better generalization and more accurate predictions.</a:t>
            </a:r>
          </a:p>
          <a:p>
            <a:r>
              <a:rPr lang="en-US" b="1" dirty="0"/>
              <a:t>Considerations</a:t>
            </a:r>
          </a:p>
          <a:p>
            <a:pPr>
              <a:buFont typeface="Arial" panose="020B0604020202020204" pitchFamily="34" charset="0"/>
              <a:buChar char="•"/>
            </a:pPr>
            <a:r>
              <a:rPr lang="en-US" b="1" dirty="0"/>
              <a:t>Complexity</a:t>
            </a:r>
            <a:r>
              <a:rPr lang="en-US" dirty="0"/>
              <a:t>: Hybrid sampling techniques can be more complex to implement and tune compared to individual oversampling or </a:t>
            </a:r>
            <a:r>
              <a:rPr lang="en-US" dirty="0" err="1"/>
              <a:t>undersampling</a:t>
            </a:r>
            <a:r>
              <a:rPr lang="en-US" dirty="0"/>
              <a:t> methods.</a:t>
            </a:r>
          </a:p>
          <a:p>
            <a:pPr>
              <a:buFont typeface="Arial" panose="020B0604020202020204" pitchFamily="34" charset="0"/>
              <a:buChar char="•"/>
            </a:pPr>
            <a:r>
              <a:rPr lang="en-US" b="1" dirty="0"/>
              <a:t>Computational Cost</a:t>
            </a:r>
            <a:r>
              <a:rPr lang="en-US" dirty="0"/>
              <a:t>: Combining multiple techniques may increase computational requirements and processing time.</a:t>
            </a:r>
          </a:p>
          <a:p>
            <a:endParaRPr lang="en-US" dirty="0"/>
          </a:p>
        </p:txBody>
      </p:sp>
    </p:spTree>
    <p:extLst>
      <p:ext uri="{BB962C8B-B14F-4D97-AF65-F5344CB8AC3E}">
        <p14:creationId xmlns:p14="http://schemas.microsoft.com/office/powerpoint/2010/main" val="233211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7C19AB-995E-4A66-9490-C94D683B5F93}"/>
              </a:ext>
            </a:extLst>
          </p:cNvPr>
          <p:cNvSpPr txBox="1"/>
          <p:nvPr/>
        </p:nvSpPr>
        <p:spPr>
          <a:xfrm>
            <a:off x="0" y="117693"/>
            <a:ext cx="11783506" cy="6740307"/>
          </a:xfrm>
          <a:prstGeom prst="rect">
            <a:avLst/>
          </a:prstGeom>
          <a:noFill/>
        </p:spPr>
        <p:txBody>
          <a:bodyPr wrap="square" rtlCol="0">
            <a:spAutoFit/>
          </a:bodyPr>
          <a:lstStyle/>
          <a:p>
            <a:r>
              <a:rPr lang="en-US" dirty="0">
                <a:solidFill>
                  <a:srgbClr val="FF0000"/>
                </a:solidFill>
              </a:rPr>
              <a:t>When dealing with imbalanced data</a:t>
            </a:r>
            <a:r>
              <a:rPr lang="en-US" dirty="0"/>
              <a:t>, it’s crucial to understand the correct sequence for applying sampling techniques to ensure that your model training and evaluation are reliable. Here’s why you should perform sampling </a:t>
            </a:r>
            <a:r>
              <a:rPr lang="en-US" b="1" dirty="0"/>
              <a:t>after</a:t>
            </a:r>
            <a:r>
              <a:rPr lang="en-US" dirty="0"/>
              <a:t> splitting the data into training and test sets:</a:t>
            </a:r>
          </a:p>
          <a:p>
            <a:pPr>
              <a:buFont typeface="+mj-lt"/>
              <a:buAutoNum type="arabicPeriod"/>
            </a:pPr>
            <a:r>
              <a:rPr lang="en-US" b="1" dirty="0"/>
              <a:t>Avoid Data Leakage</a:t>
            </a:r>
            <a:r>
              <a:rPr lang="en-US" dirty="0"/>
              <a:t>: If you sample the entire dataset before splitting, you risk introducing data leakage. Data leakage occurs when information from the test set inadvertently influences the training process. This can lead to overly optimistic performance estimates because the model may end up seeing some of the test data in the training phase if the sampling affects the test set as well.</a:t>
            </a:r>
          </a:p>
          <a:p>
            <a:pPr>
              <a:buFont typeface="+mj-lt"/>
              <a:buAutoNum type="arabicPeriod"/>
            </a:pPr>
            <a:r>
              <a:rPr lang="en-US" b="1" dirty="0"/>
              <a:t>Preserve Data Distribution</a:t>
            </a:r>
            <a:r>
              <a:rPr lang="en-US" dirty="0"/>
              <a:t>: Splitting the data first ensures that the distribution of classes (e.g., imbalanced classes) is preserved in both the training and test sets. If you sample before splitting, you might end up with an unrepresentative test set, which can lead to biased evaluation metrics.</a:t>
            </a:r>
          </a:p>
          <a:p>
            <a:pPr>
              <a:buFont typeface="+mj-lt"/>
              <a:buAutoNum type="arabicPeriod"/>
            </a:pPr>
            <a:r>
              <a:rPr lang="en-US" b="1" dirty="0"/>
              <a:t>Proper Evaluation</a:t>
            </a:r>
            <a:r>
              <a:rPr lang="en-US" dirty="0"/>
              <a:t>: By sampling only the training set, you ensure that your evaluation metrics (obtained from the test set) reflect the model’s performance on data it has never seen before. This provides a more accurate assessment of how the model will perform on real-world data.</a:t>
            </a:r>
          </a:p>
          <a:p>
            <a:pPr>
              <a:buFont typeface="+mj-lt"/>
              <a:buAutoNum type="arabicPeriod"/>
            </a:pPr>
            <a:r>
              <a:rPr lang="en-US" b="1" dirty="0"/>
              <a:t>Maintain Statistical Integrity</a:t>
            </a:r>
            <a:r>
              <a:rPr lang="en-US" dirty="0"/>
              <a:t>: Sampling techniques, such as oversampling or </a:t>
            </a:r>
            <a:r>
              <a:rPr lang="en-US" dirty="0" err="1"/>
              <a:t>undersampling</a:t>
            </a:r>
            <a:r>
              <a:rPr lang="en-US" dirty="0"/>
              <a:t>, are intended to correct class imbalance in the training set. If you apply these techniques to the entire dataset, including the test set, the model might not be tested on a realistic, unbalanced distribution.</a:t>
            </a:r>
          </a:p>
          <a:p>
            <a:r>
              <a:rPr lang="en-US" b="1" dirty="0"/>
              <a:t>Recommended Approach</a:t>
            </a:r>
          </a:p>
          <a:p>
            <a:pPr>
              <a:buFont typeface="+mj-lt"/>
              <a:buAutoNum type="arabicPeriod"/>
            </a:pPr>
            <a:r>
              <a:rPr lang="en-US" b="1" dirty="0"/>
              <a:t>Split the Data</a:t>
            </a:r>
            <a:r>
              <a:rPr lang="en-US" dirty="0"/>
              <a:t>: Divide your dataset into training and test sets first. This ensures that the test set remains untouched and representative of the real-world scenario.</a:t>
            </a:r>
          </a:p>
          <a:p>
            <a:pPr>
              <a:buFont typeface="+mj-lt"/>
              <a:buAutoNum type="arabicPeriod"/>
            </a:pPr>
            <a:r>
              <a:rPr lang="en-US" b="1" dirty="0"/>
              <a:t>Apply Sampling</a:t>
            </a:r>
            <a:r>
              <a:rPr lang="en-US" dirty="0"/>
              <a:t>: Perform sampling techniques like SMOTE, random oversampling, or </a:t>
            </a:r>
            <a:r>
              <a:rPr lang="en-US" dirty="0" err="1"/>
              <a:t>undersampling</a:t>
            </a:r>
            <a:r>
              <a:rPr lang="en-US" dirty="0"/>
              <a:t> on the training set only. This helps the model learn effectively from a balanced dataset without affecting the test set.</a:t>
            </a:r>
          </a:p>
          <a:p>
            <a:pPr>
              <a:buFont typeface="+mj-lt"/>
              <a:buAutoNum type="arabicPeriod"/>
            </a:pPr>
            <a:r>
              <a:rPr lang="en-US" b="1" dirty="0"/>
              <a:t>Train and Evaluate</a:t>
            </a:r>
            <a:r>
              <a:rPr lang="en-US" dirty="0"/>
              <a:t>: Train your model on the balanced training set and evaluate its performance on the untouched, imbalanced test set. This provides a clear understanding of how well your model performs in a realistic scenario.</a:t>
            </a:r>
          </a:p>
          <a:p>
            <a:endParaRPr lang="en-US" dirty="0"/>
          </a:p>
        </p:txBody>
      </p:sp>
    </p:spTree>
    <p:extLst>
      <p:ext uri="{BB962C8B-B14F-4D97-AF65-F5344CB8AC3E}">
        <p14:creationId xmlns:p14="http://schemas.microsoft.com/office/powerpoint/2010/main" val="102333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1802</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Rounded MT Bold</vt:lpstr>
      <vt:lpstr>Calibri</vt:lpstr>
      <vt:lpstr>Calibri Light</vt:lpstr>
      <vt:lpstr>Office Theme</vt:lpstr>
      <vt:lpstr>How to deal with an imbalanced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deal with an imbalancing dataset.</dc:title>
  <dc:creator>احمد وليد ابراهيم نصر الدالى</dc:creator>
  <cp:lastModifiedBy>احمد وليد ابراهيم نصر الدالى</cp:lastModifiedBy>
  <cp:revision>3</cp:revision>
  <dcterms:created xsi:type="dcterms:W3CDTF">2024-07-22T21:06:41Z</dcterms:created>
  <dcterms:modified xsi:type="dcterms:W3CDTF">2024-07-23T17:49:06Z</dcterms:modified>
</cp:coreProperties>
</file>