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panose="020B0604020202020204"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p:scale>
          <a:sx n="30" d="100"/>
          <a:sy n="30" d="100"/>
        </p:scale>
        <p:origin x="2870" y="29"/>
      </p:cViewPr>
      <p:guideLst>
        <p:guide orient="horz" pos="2721"/>
        <p:guide pos="5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1777025" y="7670300"/>
            <a:ext cx="7134000" cy="27399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7200" b="1">
                <a:solidFill>
                  <a:srgbClr val="FFFFFF"/>
                </a:solidFill>
                <a:latin typeface="Tajawal"/>
                <a:ea typeface="Tajawal"/>
                <a:cs typeface="Tajawal"/>
                <a:sym typeface="Tajawal"/>
              </a:rPr>
              <a:t>T5</a:t>
            </a:r>
            <a:endParaRPr sz="7200" b="1">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a:solidFill>
                  <a:srgbClr val="FFFFFF"/>
                </a:solidFill>
                <a:latin typeface="Tajawal"/>
                <a:ea typeface="Tajawal"/>
                <a:cs typeface="Tajawal"/>
                <a:sym typeface="Tajawal"/>
              </a:rPr>
              <a:t>Report </a:t>
            </a:r>
            <a:endParaRPr sz="4700" b="1">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a:solidFill>
                  <a:srgbClr val="FFFFFF"/>
                </a:solidFill>
                <a:latin typeface="Tajawal"/>
                <a:ea typeface="Tajawal"/>
                <a:cs typeface="Tajawal"/>
                <a:sym typeface="Tajawal"/>
              </a:rPr>
              <a:t>Template</a:t>
            </a:r>
            <a:endParaRPr sz="2400" b="1">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719775" y="1699699"/>
            <a:ext cx="6409200" cy="19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sp>
        <p:nvSpPr>
          <p:cNvPr id="146" name="Google Shape;146;p22"/>
          <p:cNvSpPr txBox="1"/>
          <p:nvPr/>
        </p:nvSpPr>
        <p:spPr>
          <a:xfrm>
            <a:off x="719775" y="3934123"/>
            <a:ext cx="8601000" cy="5983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b="1" dirty="0">
              <a:solidFill>
                <a:srgbClr val="463185"/>
              </a:solidFill>
              <a:latin typeface="Tajawal"/>
              <a:ea typeface="Tajawal"/>
              <a:cs typeface="Tajawal"/>
              <a:sym typeface="Tajawal"/>
            </a:endParaRPr>
          </a:p>
          <a:p>
            <a:pPr lvl="0">
              <a:lnSpc>
                <a:spcPct val="115000"/>
              </a:lnSpc>
              <a:spcBef>
                <a:spcPts val="600"/>
              </a:spcBef>
              <a:spcAft>
                <a:spcPts val="600"/>
              </a:spcAft>
            </a:pPr>
            <a:r>
              <a:rPr lang="en-US" sz="2900" dirty="0">
                <a:latin typeface="Tajawal"/>
                <a:ea typeface="Tajawal"/>
                <a:cs typeface="Tajawal"/>
                <a:sym typeface="Tajawal"/>
              </a:rPr>
              <a:t>the capability of AI technologies Deep Learning to understand and cater to the diverse Arabic dialects. It should highlight the ability of these AI platforms to deliver optimized ad content, speech recognition, and natural language processing in various Arabic dialects, enabling businesses to effectively reach and engage with Arabic-speaking audiences. The conclusion should stress the potential for improved targeting, performance, and user experience through the use of AI in advertising for Arabic dialects. As future work </a:t>
            </a: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6" name="Google Shape;156;p23"/>
          <p:cNvSpPr txBox="1"/>
          <p:nvPr/>
        </p:nvSpPr>
        <p:spPr>
          <a:xfrm>
            <a:off x="1066475" y="10238425"/>
            <a:ext cx="7236300" cy="63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endParaRPr sz="2900" b="1">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59" name="Google Shape;159;p23"/>
          <p:cNvSpPr/>
          <p:nvPr/>
        </p:nvSpPr>
        <p:spPr>
          <a:xfrm>
            <a:off x="1025850" y="3502724"/>
            <a:ext cx="8235300" cy="69347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rtl="1"/>
            <a:r>
              <a:rPr lang="en-US" sz="5300" b="1" dirty="0">
                <a:solidFill>
                  <a:srgbClr val="463185"/>
                </a:solidFill>
                <a:latin typeface="Tajawal"/>
                <a:ea typeface="Tajawal"/>
                <a:cs typeface="Tajawal"/>
                <a:sym typeface="Tajawal"/>
              </a:rPr>
              <a:t>Team</a:t>
            </a:r>
            <a:r>
              <a:rPr lang="ar-SA" sz="3200" b="1" dirty="0">
                <a:solidFill>
                  <a:srgbClr val="463185"/>
                </a:solidFill>
                <a:latin typeface="Tajawal"/>
                <a:ea typeface="Tajawal"/>
                <a:cs typeface="Tajawal"/>
                <a:sym typeface="Tajawal"/>
              </a:rPr>
              <a:t> </a:t>
            </a:r>
            <a:endParaRPr lang="en-US" sz="3200" dirty="0">
              <a:latin typeface="Tajawal"/>
              <a:ea typeface="Tajawal"/>
              <a:cs typeface="Tajawal"/>
              <a:sym typeface="Tajawal"/>
            </a:endParaRPr>
          </a:p>
          <a:p>
            <a:pPr marL="0" lvl="0" indent="0" algn="ctr" rtl="1">
              <a:spcBef>
                <a:spcPts val="0"/>
              </a:spcBef>
              <a:spcAft>
                <a:spcPts val="0"/>
              </a:spcAft>
              <a:buNone/>
            </a:pPr>
            <a:endParaRPr lang="en-US" sz="2900" dirty="0"/>
          </a:p>
          <a:p>
            <a:pPr marL="0" lvl="0" indent="0" algn="ctr" rtl="1">
              <a:spcBef>
                <a:spcPts val="0"/>
              </a:spcBef>
              <a:spcAft>
                <a:spcPts val="0"/>
              </a:spcAft>
              <a:buNone/>
            </a:pPr>
            <a:r>
              <a:rPr lang="en-US" sz="2900" dirty="0"/>
              <a:t>   </a:t>
            </a:r>
            <a:r>
              <a:rPr lang="en-US" sz="2900" dirty="0">
                <a:latin typeface="Tajawal" panose="020B0604020202020204" charset="-78"/>
                <a:cs typeface="Tajawal" panose="020B0604020202020204" charset="-78"/>
              </a:rPr>
              <a:t>Mohammed </a:t>
            </a:r>
            <a:r>
              <a:rPr lang="en-US" sz="2900">
                <a:latin typeface="Tajawal" panose="020B0604020202020204" charset="-78"/>
                <a:cs typeface="Tajawal" panose="020B0604020202020204" charset="-78"/>
              </a:rPr>
              <a:t>Aljuaid</a:t>
            </a:r>
            <a:r>
              <a:rPr lang="en-US" sz="2900" dirty="0">
                <a:latin typeface="Tajawal" panose="020B0604020202020204" charset="-78"/>
                <a:cs typeface="Tajawal" panose="020B0604020202020204" charset="-78"/>
              </a:rPr>
              <a:t>  </a:t>
            </a:r>
          </a:p>
          <a:p>
            <a:pPr marL="0" lvl="0" indent="0" algn="ctr" rtl="1">
              <a:spcBef>
                <a:spcPts val="0"/>
              </a:spcBef>
              <a:spcAft>
                <a:spcPts val="0"/>
              </a:spcAft>
              <a:buNone/>
            </a:pPr>
            <a:r>
              <a:rPr lang="en-US" sz="2900" dirty="0">
                <a:latin typeface="Tajawal" panose="020B0604020202020204" charset="-78"/>
                <a:cs typeface="Tajawal" panose="020B0604020202020204" charset="-78"/>
              </a:rPr>
              <a:t>     Shayam Alsahli       </a:t>
            </a:r>
          </a:p>
          <a:p>
            <a:pPr marL="0" lvl="0" indent="0" algn="ctr" rtl="1">
              <a:spcBef>
                <a:spcPts val="0"/>
              </a:spcBef>
              <a:spcAft>
                <a:spcPts val="0"/>
              </a:spcAft>
              <a:buNone/>
            </a:pPr>
            <a:r>
              <a:rPr lang="en-US" sz="2900" dirty="0">
                <a:latin typeface="Tajawal" panose="020B0604020202020204" charset="-78"/>
                <a:cs typeface="Tajawal" panose="020B0604020202020204" charset="-78"/>
              </a:rPr>
              <a:t>Ahmed Alghamdi</a:t>
            </a:r>
            <a:r>
              <a:rPr lang="ar-SA" sz="2900" dirty="0">
                <a:latin typeface="Tajawal" panose="020B0604020202020204" charset="-78"/>
                <a:cs typeface="Tajawal" panose="020B0604020202020204" charset="-78"/>
              </a:rPr>
              <a:t>                                         </a:t>
            </a:r>
            <a:endParaRPr lang="en-US" sz="2900" dirty="0">
              <a:latin typeface="Tajawal" panose="020B0604020202020204" charset="-78"/>
              <a:cs typeface="Tajawal" panose="020B0604020202020204" charset="-78"/>
            </a:endParaRPr>
          </a:p>
          <a:p>
            <a:pPr marL="0" lvl="0" indent="0" algn="ctr" rtl="1">
              <a:spcBef>
                <a:spcPts val="0"/>
              </a:spcBef>
              <a:spcAft>
                <a:spcPts val="0"/>
              </a:spcAft>
              <a:buNone/>
            </a:pPr>
            <a:r>
              <a:rPr lang="en-US" sz="2900" dirty="0">
                <a:latin typeface="Tajawal" panose="020B0604020202020204" charset="-78"/>
                <a:cs typeface="Tajawal" panose="020B0604020202020204" charset="-78"/>
              </a:rPr>
              <a:t>Aydah Alenazi</a:t>
            </a:r>
            <a:endParaRPr sz="2900" dirty="0">
              <a:latin typeface="Tajawal" panose="020B0604020202020204" charset="-78"/>
              <a:cs typeface="Tajawal" panose="020B0604020202020204"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nvGraphicFramePr>
        <p:xfrm>
          <a:off x="368538" y="2129625"/>
          <a:ext cx="9549925" cy="15185023"/>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 The title of the AI Bootcamp Project that summarize the main focus and objective of the project.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Data Description and Structure</a:t>
                      </a:r>
                      <a:r>
                        <a:rPr lang="ar" sz="1800">
                          <a:solidFill>
                            <a:srgbClr val="463185"/>
                          </a:solidFill>
                          <a:latin typeface="Tajawal"/>
                          <a:ea typeface="Tajawal"/>
                          <a:cs typeface="Tajawal"/>
                          <a:sym typeface="Tajawal"/>
                        </a:rPr>
                        <a:t>: </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8" name="Google Shape;78;p15"/>
          <p:cNvSpPr/>
          <p:nvPr/>
        </p:nvSpPr>
        <p:spPr>
          <a:xfrm>
            <a:off x="1025849" y="340965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600"/>
              </a:spcAft>
              <a:buNone/>
            </a:pPr>
            <a:r>
              <a:rPr lang="en-US" sz="3200" b="1" dirty="0">
                <a:solidFill>
                  <a:srgbClr val="463185"/>
                </a:solidFill>
                <a:latin typeface="Tajawal"/>
                <a:cs typeface="Tajawal"/>
                <a:sym typeface="Tajawal"/>
              </a:rPr>
              <a:t>AI advertisement for Arabic dialects</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1066475" y="58851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a:solidFill>
                  <a:srgbClr val="463185"/>
                </a:solidFill>
                <a:latin typeface="Tajawal"/>
                <a:ea typeface="Tajawal"/>
                <a:cs typeface="Tajawal"/>
                <a:sym typeface="Tajawal"/>
              </a:rPr>
              <a:t>Abstract</a:t>
            </a:r>
            <a:endParaRPr sz="5300"/>
          </a:p>
        </p:txBody>
      </p:sp>
      <p:sp>
        <p:nvSpPr>
          <p:cNvPr id="86" name="Google Shape;86;p16"/>
          <p:cNvSpPr txBox="1"/>
          <p:nvPr/>
        </p:nvSpPr>
        <p:spPr>
          <a:xfrm>
            <a:off x="966215" y="6503863"/>
            <a:ext cx="8601000" cy="39310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en-US" sz="2900" dirty="0">
                <a:latin typeface="Tajawal"/>
                <a:ea typeface="Tajawal"/>
                <a:cs typeface="Tajawal"/>
                <a:sym typeface="Tajawal"/>
              </a:rPr>
              <a:t>The becoming age of vision 2030 and the aim of increasing its population our aim with the help of AI to broadcast ads campaigns for specific audience with their reputation culture worldwide</a:t>
            </a:r>
            <a:r>
              <a:rPr lang="ar" sz="2900" dirty="0">
                <a:latin typeface="Tajawal"/>
                <a:ea typeface="Tajawal"/>
                <a:cs typeface="Tajawal"/>
                <a:sym typeface="Tajawal"/>
              </a:rPr>
              <a:t>.</a:t>
            </a:r>
            <a:r>
              <a:rPr lang="en-US" sz="2900" dirty="0">
                <a:latin typeface="Tajawal"/>
                <a:ea typeface="Tajawal"/>
                <a:cs typeface="Tajawal"/>
                <a:sym typeface="Tajawal"/>
              </a:rPr>
              <a:t> For investments to come and highly economic endeavors with marketing being high in-demand .</a:t>
            </a:r>
            <a:endParaRPr sz="2900" dirty="0">
              <a:solidFill>
                <a:srgbClr val="666666"/>
              </a:solidFill>
              <a:latin typeface="Tajawal"/>
              <a:ea typeface="Tajawal"/>
              <a:cs typeface="Tajawal"/>
              <a:sym typeface="Tajawal"/>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719775" y="3864939"/>
            <a:ext cx="39153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sp>
        <p:nvSpPr>
          <p:cNvPr id="96" name="Google Shape;96;p17"/>
          <p:cNvSpPr txBox="1"/>
          <p:nvPr/>
        </p:nvSpPr>
        <p:spPr>
          <a:xfrm>
            <a:off x="719775" y="5051624"/>
            <a:ext cx="8601000" cy="444426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en-US" sz="2900" dirty="0">
                <a:latin typeface="Tajawal"/>
                <a:ea typeface="Tajawal"/>
                <a:cs typeface="Tajawal"/>
                <a:sym typeface="Tajawal"/>
              </a:rPr>
              <a:t>In a world where communication knows no bounds, the need for seamless interaction across diverse Arabic dialects has never been more crucial. Meet our cutting-edge AI language solutions, designed to bridge linguistic gaps and empower individuals and businesses to reach out to people, understand, and thrive in the rich tapestry of Arabic dialects, </a:t>
            </a:r>
            <a:endParaRPr sz="2900" dirty="0">
              <a:solidFill>
                <a:srgbClr val="463185"/>
              </a:solidFill>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619525" y="1240177"/>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Literature Review</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06" name="Google Shape;106;p18"/>
          <p:cNvSpPr txBox="1"/>
          <p:nvPr/>
        </p:nvSpPr>
        <p:spPr>
          <a:xfrm>
            <a:off x="619525" y="2282815"/>
            <a:ext cx="8601000" cy="121933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Similar deep learning for languages are in numerous variance approaches but a few were to shift their focus on learning different dialects  </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The following paper findings was published in 2023 The Principal Component Analysis: “Dialects create a continuum, with either subtle transitions from one area to another, or stronger borders”(citation:2023.vardial-1.20)</a:t>
            </a:r>
          </a:p>
          <a:p>
            <a:pPr>
              <a:lnSpc>
                <a:spcPct val="115000"/>
              </a:lnSpc>
              <a:spcBef>
                <a:spcPts val="600"/>
              </a:spcBef>
              <a:spcAft>
                <a:spcPts val="600"/>
              </a:spcAft>
            </a:pPr>
            <a:r>
              <a:rPr lang="en-US" sz="2900" dirty="0">
                <a:solidFill>
                  <a:schemeClr val="tx1"/>
                </a:solidFill>
                <a:latin typeface="Tajawal"/>
                <a:ea typeface="Tajawal"/>
                <a:cs typeface="Tajawal"/>
                <a:sym typeface="Tajawal"/>
              </a:rPr>
              <a:t>The-State-Of-The-Art : dialectal variation within a language area, and we use dialect-to-standard normalization as the modeling task is not in the best possible normalization quality. It is however possible that the learned representations would perform even better if such tuning was to be executed</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Findings of It is however possible that the learned representations would perform</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even better if such tuning was to be executed</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 transcribed and normalized datasets, model has not</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gone through extensive hyperparameter tuning,</a:t>
            </a:r>
          </a:p>
          <a:p>
            <a:pPr marL="0" lvl="0" indent="0" algn="l" rtl="0">
              <a:lnSpc>
                <a:spcPct val="115000"/>
              </a:lnSpc>
              <a:spcBef>
                <a:spcPts val="600"/>
              </a:spcBef>
              <a:spcAft>
                <a:spcPts val="600"/>
              </a:spcAft>
              <a:buNone/>
            </a:pPr>
            <a:r>
              <a:rPr lang="en-US" sz="2900" dirty="0">
                <a:solidFill>
                  <a:schemeClr val="tx1"/>
                </a:solidFill>
                <a:latin typeface="Tajawal"/>
                <a:ea typeface="Tajawal"/>
                <a:cs typeface="Tajawal"/>
                <a:sym typeface="Tajawal"/>
              </a:rPr>
              <a:t>since the aim of the paper is not in the best possible normalization quality.</a:t>
            </a: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719775" y="2482706"/>
            <a:ext cx="5193300" cy="19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r>
              <a:rPr lang="ar" sz="5300" dirty="0">
                <a:solidFill>
                  <a:srgbClr val="463185"/>
                </a:solidFill>
                <a:latin typeface="Tajawal"/>
                <a:ea typeface="Tajawal"/>
                <a:cs typeface="Tajawal"/>
                <a:sym typeface="Tajawal"/>
              </a:rPr>
              <a:t>: </a:t>
            </a:r>
            <a:endParaRPr sz="5300" dirty="0">
              <a:latin typeface="Tajawal"/>
              <a:ea typeface="Tajawal"/>
              <a:cs typeface="Tajawal"/>
              <a:sym typeface="Tajawal"/>
            </a:endParaRPr>
          </a:p>
        </p:txBody>
      </p:sp>
      <p:sp>
        <p:nvSpPr>
          <p:cNvPr id="116" name="Google Shape;116;p19"/>
          <p:cNvSpPr txBox="1"/>
          <p:nvPr/>
        </p:nvSpPr>
        <p:spPr>
          <a:xfrm>
            <a:off x="577400" y="5500137"/>
            <a:ext cx="8601000" cy="3754844"/>
          </a:xfrm>
          <a:prstGeom prst="rect">
            <a:avLst/>
          </a:prstGeom>
          <a:noFill/>
          <a:ln>
            <a:noFill/>
          </a:ln>
        </p:spPr>
        <p:txBody>
          <a:bodyPr spcFirstLastPara="1" wrap="square" lIns="91425" tIns="91425" rIns="91425" bIns="91425" anchor="t" anchorCtr="0">
            <a:spAutoFit/>
          </a:bodyPr>
          <a:lstStyle/>
          <a:p>
            <a:pPr marL="0" marR="0">
              <a:spcBef>
                <a:spcPts val="0"/>
              </a:spcBef>
            </a:pPr>
            <a:r>
              <a:rPr lang="en-US" sz="2900" dirty="0">
                <a:solidFill>
                  <a:schemeClr val="tx1"/>
                </a:solidFill>
                <a:effectLst/>
                <a:latin typeface="Tajawal" panose="020B0604020202020204" charset="-78"/>
                <a:ea typeface="Times New Roman" panose="02020603050405020304" pitchFamily="18" charset="0"/>
                <a:cs typeface="Tajawal" panose="020B0604020202020204" charset="-78"/>
              </a:rPr>
              <a:t>Data was collected from various sources, the most important of which was Twitter API and also from The National Center for Artificial Intelligence at the Saudi Data and Artificial Intelligence Authority (SDAIA), in collaboration with the Saudi Broadcasting Authority (SBA), published the “SADA” dataset, in generative AI we had to collect advertisement data that are cultural style .</a:t>
            </a: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577400" y="1355815"/>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102386" y="2514091"/>
            <a:ext cx="10182280" cy="14625512"/>
          </a:xfrm>
          <a:prstGeom prst="rect">
            <a:avLst/>
          </a:prstGeom>
          <a:noFill/>
          <a:ln>
            <a:noFill/>
          </a:ln>
        </p:spPr>
        <p:txBody>
          <a:bodyPr spcFirstLastPara="1" wrap="square" lIns="91425" tIns="91425" rIns="91425" bIns="91425" anchor="t" anchorCtr="0">
            <a:spAutoFit/>
          </a:bodyPr>
          <a:lstStyle/>
          <a:p>
            <a:pPr lvl="1">
              <a:lnSpc>
                <a:spcPct val="115000"/>
              </a:lnSpc>
            </a:pPr>
            <a:r>
              <a:rPr lang="en-US" sz="2400" dirty="0">
                <a:solidFill>
                  <a:schemeClr val="tx1"/>
                </a:solidFill>
                <a:latin typeface="Tajawal"/>
                <a:ea typeface="Tajawal"/>
                <a:cs typeface="Tajawal"/>
                <a:sym typeface="Tajawal"/>
              </a:rPr>
              <a:t>As we found that Arabic dialects has a few implementations in ML community, we chose to fill gap in the market in advertisement area to empower the users or clients to obtain this functionality we collected twitter tweets in their APIs and from shared open source community. </a:t>
            </a:r>
          </a:p>
          <a:p>
            <a:pPr lvl="1">
              <a:lnSpc>
                <a:spcPct val="115000"/>
              </a:lnSpc>
            </a:pPr>
            <a:r>
              <a:rPr lang="en-US" sz="2400" dirty="0">
                <a:solidFill>
                  <a:schemeClr val="tx1"/>
                </a:solidFill>
                <a:latin typeface="Tajawal"/>
                <a:ea typeface="Tajawal"/>
                <a:cs typeface="Tajawal"/>
                <a:sym typeface="Tajawal"/>
              </a:rPr>
              <a:t>in the Data Cleaning phase we remove emoji’s, Hashtags, User mentions and URLs, we implement words cloud to find most words appeared in our datasets. in Outliers phase we kept the short tweets and longest tweet since we need every words to assign with its label. in Feature Engineering phase we notice there are commonly words that have high probabilities for each Dialects or labels. The issue with dialects conversation from one to others, and it’s hard map every sentence or word with opposite one. We use </a:t>
            </a:r>
            <a:r>
              <a:rPr lang="en-US" sz="2400" i="1" dirty="0">
                <a:solidFill>
                  <a:schemeClr val="tx1"/>
                </a:solidFill>
                <a:latin typeface="Tajawal"/>
                <a:ea typeface="Tajawal"/>
                <a:cs typeface="Tajawal"/>
                <a:sym typeface="Tajawal"/>
              </a:rPr>
              <a:t>train_test_split</a:t>
            </a:r>
            <a:r>
              <a:rPr lang="en-US" sz="2400" dirty="0">
                <a:solidFill>
                  <a:schemeClr val="tx1"/>
                </a:solidFill>
                <a:latin typeface="Tajawal"/>
                <a:ea typeface="Tajawal"/>
                <a:cs typeface="Tajawal"/>
                <a:sym typeface="Tajawal"/>
              </a:rPr>
              <a:t> function from </a:t>
            </a:r>
            <a:r>
              <a:rPr lang="en-US" sz="2400" i="1" dirty="0">
                <a:solidFill>
                  <a:schemeClr val="tx1"/>
                </a:solidFill>
                <a:latin typeface="Tajawal"/>
                <a:ea typeface="Tajawal"/>
                <a:cs typeface="Tajawal"/>
                <a:sym typeface="Tajawal"/>
              </a:rPr>
              <a:t>sklearn</a:t>
            </a:r>
            <a:r>
              <a:rPr lang="en-US" sz="2400" dirty="0">
                <a:solidFill>
                  <a:schemeClr val="tx1"/>
                </a:solidFill>
                <a:latin typeface="Tajawal"/>
                <a:ea typeface="Tajawal"/>
                <a:cs typeface="Tajawal"/>
                <a:sym typeface="Tajawal"/>
              </a:rPr>
              <a:t>  module to split our data into train and validation sets for training with 20% in test, the hyperparameter tuning process are 42 for seed or random_state.</a:t>
            </a:r>
          </a:p>
          <a:p>
            <a:pPr lvl="1">
              <a:lnSpc>
                <a:spcPct val="115000"/>
              </a:lnSpc>
            </a:pPr>
            <a:r>
              <a:rPr lang="en-US" sz="2400" dirty="0">
                <a:solidFill>
                  <a:schemeClr val="tx1"/>
                </a:solidFill>
                <a:latin typeface="Tajawal"/>
                <a:ea typeface="Tajawal"/>
                <a:cs typeface="Tajawal"/>
                <a:sym typeface="Tajawal"/>
              </a:rPr>
              <a:t>We applied pre-processing from </a:t>
            </a:r>
            <a:r>
              <a:rPr lang="en-US" sz="2400" i="1" dirty="0">
                <a:solidFill>
                  <a:schemeClr val="tx1"/>
                </a:solidFill>
                <a:latin typeface="Tajawal"/>
                <a:ea typeface="Tajawal"/>
                <a:cs typeface="Tajawal"/>
                <a:sym typeface="Tajawal"/>
              </a:rPr>
              <a:t>Arabert</a:t>
            </a:r>
            <a:r>
              <a:rPr lang="en-US" sz="2400" dirty="0">
                <a:solidFill>
                  <a:schemeClr val="tx1"/>
                </a:solidFill>
                <a:latin typeface="Tajawal"/>
                <a:ea typeface="Tajawal"/>
                <a:cs typeface="Tajawal"/>
                <a:sym typeface="Tajawal"/>
              </a:rPr>
              <a:t> model and our custom preprocessing function, we used two different stop words: </a:t>
            </a:r>
            <a:r>
              <a:rPr lang="en-US" sz="2400" i="1" dirty="0">
                <a:solidFill>
                  <a:schemeClr val="tx1"/>
                </a:solidFill>
                <a:latin typeface="Tajawal"/>
                <a:ea typeface="Tajawal"/>
                <a:cs typeface="Tajawal"/>
                <a:sym typeface="Tajawal"/>
              </a:rPr>
              <a:t>nltk</a:t>
            </a:r>
            <a:r>
              <a:rPr lang="en-US" sz="2400" dirty="0">
                <a:solidFill>
                  <a:schemeClr val="tx1"/>
                </a:solidFill>
                <a:latin typeface="Tajawal"/>
                <a:ea typeface="Tajawal"/>
                <a:cs typeface="Tajawal"/>
                <a:sym typeface="Tajawal"/>
              </a:rPr>
              <a:t> and from file (collected most stop word in Arabic), we applied Punctuation removal in our dataset, however we didn’t use Stemming and Lemmatization due to losing the meaning in most of tweets, we made two approach in the importance of word: first is Term frequency–inverse document frequency(TF-IDF) and the second is Vectorization or Embeddings to define similarities of words, unfortunately we didn’t use cross-validation or regularization, we fit the model many times to fine-tune and find best version of model with limited epoch and small learning rate, </a:t>
            </a:r>
          </a:p>
          <a:p>
            <a:pPr lvl="1">
              <a:lnSpc>
                <a:spcPct val="115000"/>
              </a:lnSpc>
            </a:pPr>
            <a:r>
              <a:rPr lang="en-US" sz="2400" dirty="0">
                <a:solidFill>
                  <a:schemeClr val="tx1"/>
                </a:solidFill>
                <a:latin typeface="Tajawal"/>
                <a:ea typeface="Tajawal"/>
                <a:cs typeface="Tajawal"/>
                <a:sym typeface="Tajawal"/>
              </a:rPr>
              <a:t>we use pre-trained model from </a:t>
            </a:r>
            <a:r>
              <a:rPr lang="en-US" sz="2400" i="1" dirty="0">
                <a:solidFill>
                  <a:schemeClr val="tx1"/>
                </a:solidFill>
                <a:latin typeface="Tajawal"/>
                <a:ea typeface="Tajawal"/>
                <a:cs typeface="Tajawal"/>
                <a:sym typeface="Tajawal"/>
              </a:rPr>
              <a:t>UBC-NLP/MARBERT</a:t>
            </a:r>
            <a:r>
              <a:rPr lang="en-US" sz="2400" dirty="0">
                <a:solidFill>
                  <a:schemeClr val="tx1"/>
                </a:solidFill>
                <a:latin typeface="Tajawal"/>
                <a:ea typeface="Tajawal"/>
                <a:cs typeface="Tajawal"/>
                <a:sym typeface="Tajawal"/>
              </a:rPr>
              <a:t> for text classification and </a:t>
            </a:r>
            <a:r>
              <a:rPr lang="en-US" sz="2400" i="1" dirty="0">
                <a:solidFill>
                  <a:schemeClr val="tx1"/>
                </a:solidFill>
                <a:latin typeface="Tajawal"/>
                <a:ea typeface="Tajawal"/>
                <a:cs typeface="Tajawal"/>
                <a:sym typeface="Tajawal"/>
              </a:rPr>
              <a:t>arbml/wav2vec2-large-xlsr-53-arabic-Egyptian </a:t>
            </a:r>
            <a:r>
              <a:rPr lang="en-US" sz="2400" dirty="0">
                <a:solidFill>
                  <a:schemeClr val="tx1"/>
                </a:solidFill>
                <a:latin typeface="Tajawal"/>
                <a:ea typeface="Tajawal"/>
                <a:cs typeface="Tajawal"/>
                <a:sym typeface="Tajawal"/>
              </a:rPr>
              <a:t>and </a:t>
            </a:r>
            <a:r>
              <a:rPr lang="en-US" sz="2400" i="1" dirty="0">
                <a:solidFill>
                  <a:schemeClr val="tx1"/>
                </a:solidFill>
                <a:latin typeface="Tajawal"/>
                <a:ea typeface="Tajawal"/>
                <a:cs typeface="Tajawal"/>
                <a:sym typeface="Tajawal"/>
              </a:rPr>
              <a:t>Seyfelislem/whisper-medium-</a:t>
            </a:r>
            <a:r>
              <a:rPr lang="en-US" sz="2400" i="1" dirty="0" err="1">
                <a:solidFill>
                  <a:schemeClr val="tx1"/>
                </a:solidFill>
                <a:latin typeface="Tajawal"/>
                <a:ea typeface="Tajawal"/>
                <a:cs typeface="Tajawal"/>
                <a:sym typeface="Tajawal"/>
              </a:rPr>
              <a:t>arabic</a:t>
            </a:r>
            <a:r>
              <a:rPr lang="en-US" sz="2400" i="1" dirty="0">
                <a:solidFill>
                  <a:schemeClr val="tx1"/>
                </a:solidFill>
                <a:latin typeface="Tajawal"/>
                <a:ea typeface="Tajawal"/>
                <a:cs typeface="Tajawal"/>
                <a:sym typeface="Tajawal"/>
              </a:rPr>
              <a:t> </a:t>
            </a:r>
            <a:r>
              <a:rPr lang="en-US" sz="2400" dirty="0">
                <a:solidFill>
                  <a:schemeClr val="tx1"/>
                </a:solidFill>
                <a:latin typeface="Tajawal"/>
                <a:ea typeface="Tajawal"/>
                <a:cs typeface="Tajawal"/>
                <a:sym typeface="Tajawal"/>
              </a:rPr>
              <a:t>for Speech Recognition, this model build to predict the next word in the Arabic, so we use it for another task which text classification that classify dialects into Najdi, Hijazi, Tunisian and Egyptian.</a:t>
            </a:r>
          </a:p>
          <a:p>
            <a:pPr lvl="1">
              <a:lnSpc>
                <a:spcPct val="115000"/>
              </a:lnSpc>
            </a:pPr>
            <a:endParaRPr lang="en-US" sz="2400" dirty="0">
              <a:solidFill>
                <a:schemeClr val="tx1"/>
              </a:solidFill>
              <a:latin typeface="Tajawal"/>
              <a:ea typeface="Tajawal"/>
              <a:cs typeface="Tajawal"/>
              <a:sym typeface="Tajawal"/>
            </a:endParaRPr>
          </a:p>
          <a:p>
            <a:pPr lvl="1">
              <a:lnSpc>
                <a:spcPct val="115000"/>
              </a:lnSpc>
            </a:pPr>
            <a:r>
              <a:rPr lang="en-US" sz="2400" dirty="0">
                <a:solidFill>
                  <a:schemeClr val="tx1"/>
                </a:solidFill>
                <a:latin typeface="Tajawal"/>
                <a:ea typeface="Tajawal"/>
                <a:cs typeface="Tajawal"/>
                <a:sym typeface="Tajawal"/>
              </a:rPr>
              <a:t>The data source are saved in csv format with total of 165K and size of ~ 40MB, We use optimized Kaggle instance in Google cloud with 8 vCPUs, 32 GB RAM specification to train and evaluate our model in better way.</a:t>
            </a:r>
          </a:p>
          <a:p>
            <a:pPr marL="0" lvl="0" indent="0" algn="l" rtl="0">
              <a:lnSpc>
                <a:spcPct val="115000"/>
              </a:lnSpc>
              <a:spcBef>
                <a:spcPts val="0"/>
              </a:spcBef>
              <a:spcAft>
                <a:spcPts val="0"/>
              </a:spcAft>
              <a:buNone/>
            </a:pPr>
            <a:r>
              <a:rPr lang="ar" sz="2400" dirty="0">
                <a:solidFill>
                  <a:schemeClr val="tx1"/>
                </a:solidFill>
                <a:latin typeface="Tajawal"/>
                <a:ea typeface="Tajawal"/>
                <a:cs typeface="Tajawal"/>
                <a:sym typeface="Tajawal"/>
              </a:rPr>
              <a:t>.</a:t>
            </a:r>
            <a:endParaRPr sz="2400" dirty="0">
              <a:solidFill>
                <a:schemeClr val="tx1"/>
              </a:solidFill>
              <a:latin typeface="Tajawal"/>
              <a:ea typeface="Tajawal"/>
              <a:cs typeface="Tajawal"/>
              <a:sym typeface="Tajawal"/>
            </a:endParaRP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1066475" y="5885125"/>
            <a:ext cx="76515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a:solidFill>
                  <a:srgbClr val="463185"/>
                </a:solidFill>
                <a:latin typeface="Tajawal"/>
                <a:ea typeface="Tajawal"/>
                <a:cs typeface="Tajawal"/>
                <a:sym typeface="Tajawal"/>
              </a:rPr>
              <a:t>Discussion and Results</a:t>
            </a:r>
            <a:r>
              <a:rPr lang="ar" sz="5300">
                <a:solidFill>
                  <a:srgbClr val="463185"/>
                </a:solidFill>
                <a:latin typeface="Tajawal"/>
                <a:ea typeface="Tajawal"/>
                <a:cs typeface="Tajawal"/>
                <a:sym typeface="Tajawal"/>
              </a:rPr>
              <a:t>:</a:t>
            </a:r>
            <a:endParaRPr sz="5300">
              <a:latin typeface="Tajawal"/>
              <a:ea typeface="Tajawal"/>
              <a:cs typeface="Tajawal"/>
              <a:sym typeface="Tajawal"/>
            </a:endParaRPr>
          </a:p>
        </p:txBody>
      </p:sp>
      <p:sp>
        <p:nvSpPr>
          <p:cNvPr id="136" name="Google Shape;136;p21"/>
          <p:cNvSpPr txBox="1"/>
          <p:nvPr/>
        </p:nvSpPr>
        <p:spPr>
          <a:xfrm>
            <a:off x="1066475" y="6885625"/>
            <a:ext cx="8601000" cy="532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en-US" sz="29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lang="en-US" sz="2900" dirty="0">
              <a:solidFill>
                <a:srgbClr val="463185"/>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1342</Words>
  <Application>Microsoft Office PowerPoint</Application>
  <PresentationFormat>Custom</PresentationFormat>
  <Paragraphs>71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Tajawal</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dc:creator>
  <cp:lastModifiedBy>nada alenazi</cp:lastModifiedBy>
  <cp:revision>4</cp:revision>
  <dcterms:modified xsi:type="dcterms:W3CDTF">2023-12-04T19:09:57Z</dcterms:modified>
</cp:coreProperties>
</file>