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Garet" charset="1" panose="00000000000000000000"/>
      <p:regular r:id="rId10"/>
    </p:embeddedFont>
    <p:embeddedFont>
      <p:font typeface="Garet Bold" charset="1" panose="00000000000000000000"/>
      <p:regular r:id="rId11"/>
    </p:embeddedFont>
    <p:embeddedFont>
      <p:font typeface="Garet Italics" charset="1" panose="00000000000000000000"/>
      <p:regular r:id="rId12"/>
    </p:embeddedFont>
    <p:embeddedFont>
      <p:font typeface="Garet Bold Italics" charset="1" panose="00000000000000000000"/>
      <p:regular r:id="rId13"/>
    </p:embeddedFont>
    <p:embeddedFont>
      <p:font typeface="Garet Light" charset="1" panose="00000000000000000000"/>
      <p:regular r:id="rId14"/>
    </p:embeddedFont>
    <p:embeddedFont>
      <p:font typeface="Garet Ultra-Bold" charset="1" panose="00000000000000000000"/>
      <p:regular r:id="rId15"/>
    </p:embeddedFont>
    <p:embeddedFont>
      <p:font typeface="Garet Ultra-Bold Italics" charset="1" panose="00000000000000000000"/>
      <p:regular r:id="rId16"/>
    </p:embeddedFont>
    <p:embeddedFont>
      <p:font typeface="Garet Heavy" charset="1" panose="00000000000000000000"/>
      <p:regular r:id="rId17"/>
    </p:embeddedFont>
    <p:embeddedFont>
      <p:font typeface="Garet Heavy Italics" charset="1" panose="00000000000000000000"/>
      <p:regular r:id="rId18"/>
    </p:embeddedFont>
    <p:embeddedFont>
      <p:font typeface="Canva Sans" charset="1" panose="020B0503030501040103"/>
      <p:regular r:id="rId19"/>
    </p:embeddedFont>
    <p:embeddedFont>
      <p:font typeface="Canva Sans Bold" charset="1" panose="020B0803030501040103"/>
      <p:regular r:id="rId20"/>
    </p:embeddedFont>
    <p:embeddedFont>
      <p:font typeface="Canva Sans Italics" charset="1" panose="020B0503030501040103"/>
      <p:regular r:id="rId21"/>
    </p:embeddedFont>
    <p:embeddedFont>
      <p:font typeface="Canva Sans Bold Italics" charset="1" panose="020B0803030501040103"/>
      <p:regular r:id="rId22"/>
    </p:embeddedFont>
    <p:embeddedFont>
      <p:font typeface="Canva Sans Medium" charset="1" panose="020B0603030501040103"/>
      <p:regular r:id="rId23"/>
    </p:embeddedFont>
    <p:embeddedFont>
      <p:font typeface="Canva Sans Medium Italics" charset="1" panose="020B0603030501040103"/>
      <p:regular r:id="rId24"/>
    </p:embeddedFont>
    <p:embeddedFont>
      <p:font typeface="Yeseva One" charset="1" panose="000005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 Id="rId6" Target="../media/image10.png" Type="http://schemas.openxmlformats.org/officeDocument/2006/relationships/image"/><Relationship Id="rId7" Target="../media/image11.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3539380" y="807827"/>
            <a:ext cx="3987812" cy="879459"/>
          </a:xfrm>
          <a:custGeom>
            <a:avLst/>
            <a:gdLst/>
            <a:ahLst/>
            <a:cxnLst/>
            <a:rect r="r" b="b" t="t" l="l"/>
            <a:pathLst>
              <a:path h="879459" w="3987812">
                <a:moveTo>
                  <a:pt x="0" y="0"/>
                </a:moveTo>
                <a:lnTo>
                  <a:pt x="3987812" y="0"/>
                </a:lnTo>
                <a:lnTo>
                  <a:pt x="3987812" y="879459"/>
                </a:lnTo>
                <a:lnTo>
                  <a:pt x="0" y="879459"/>
                </a:lnTo>
                <a:lnTo>
                  <a:pt x="0" y="0"/>
                </a:lnTo>
                <a:close/>
              </a:path>
            </a:pathLst>
          </a:custGeom>
          <a:blipFill>
            <a:blip r:embed="rId3"/>
            <a:stretch>
              <a:fillRect l="0" t="-1724" r="0" b="-1724"/>
            </a:stretch>
          </a:blipFill>
        </p:spPr>
      </p:sp>
      <p:sp>
        <p:nvSpPr>
          <p:cNvPr name="Freeform 4" id="4"/>
          <p:cNvSpPr/>
          <p:nvPr/>
        </p:nvSpPr>
        <p:spPr>
          <a:xfrm flipH="false" flipV="false" rot="0">
            <a:off x="761270" y="807827"/>
            <a:ext cx="3423788" cy="1377841"/>
          </a:xfrm>
          <a:custGeom>
            <a:avLst/>
            <a:gdLst/>
            <a:ahLst/>
            <a:cxnLst/>
            <a:rect r="r" b="b" t="t" l="l"/>
            <a:pathLst>
              <a:path h="1377841" w="3423788">
                <a:moveTo>
                  <a:pt x="0" y="0"/>
                </a:moveTo>
                <a:lnTo>
                  <a:pt x="3423788" y="0"/>
                </a:lnTo>
                <a:lnTo>
                  <a:pt x="3423788" y="1377841"/>
                </a:lnTo>
                <a:lnTo>
                  <a:pt x="0" y="1377841"/>
                </a:lnTo>
                <a:lnTo>
                  <a:pt x="0" y="0"/>
                </a:lnTo>
                <a:close/>
              </a:path>
            </a:pathLst>
          </a:custGeom>
          <a:blipFill>
            <a:blip r:embed="rId4"/>
            <a:stretch>
              <a:fillRect l="0" t="-13908" r="0" b="-13908"/>
            </a:stretch>
          </a:blipFill>
        </p:spPr>
      </p:sp>
      <p:sp>
        <p:nvSpPr>
          <p:cNvPr name="TextBox 5" id="5"/>
          <p:cNvSpPr txBox="true"/>
          <p:nvPr/>
        </p:nvSpPr>
        <p:spPr>
          <a:xfrm rot="0">
            <a:off x="1064428" y="3580761"/>
            <a:ext cx="16462764" cy="2477586"/>
          </a:xfrm>
          <a:prstGeom prst="rect">
            <a:avLst/>
          </a:prstGeom>
        </p:spPr>
        <p:txBody>
          <a:bodyPr anchor="t" rtlCol="false" tIns="0" lIns="0" bIns="0" rIns="0">
            <a:spAutoFit/>
          </a:bodyPr>
          <a:lstStyle/>
          <a:p>
            <a:pPr algn="ctr">
              <a:lnSpc>
                <a:spcPts val="9899"/>
              </a:lnSpc>
            </a:pPr>
            <a:r>
              <a:rPr lang="en-US" sz="7070">
                <a:solidFill>
                  <a:srgbClr val="0D0F68"/>
                </a:solidFill>
                <a:latin typeface="Yeseva One"/>
              </a:rPr>
              <a:t>AI advertisement for Arabic </a:t>
            </a:r>
            <a:r>
              <a:rPr lang="en-US" sz="7070">
                <a:solidFill>
                  <a:srgbClr val="0D0F68"/>
                </a:solidFill>
                <a:latin typeface="Yeseva One"/>
              </a:rPr>
              <a:t>dialects</a:t>
            </a:r>
          </a:p>
        </p:txBody>
      </p:sp>
      <p:sp>
        <p:nvSpPr>
          <p:cNvPr name="TextBox 6" id="6"/>
          <p:cNvSpPr txBox="true"/>
          <p:nvPr/>
        </p:nvSpPr>
        <p:spPr>
          <a:xfrm rot="0">
            <a:off x="5930914" y="7520115"/>
            <a:ext cx="7340574" cy="2315731"/>
          </a:xfrm>
          <a:prstGeom prst="rect">
            <a:avLst/>
          </a:prstGeom>
        </p:spPr>
        <p:txBody>
          <a:bodyPr anchor="t" rtlCol="false" tIns="0" lIns="0" bIns="0" rIns="0">
            <a:spAutoFit/>
          </a:bodyPr>
          <a:lstStyle/>
          <a:p>
            <a:pPr algn="ctr">
              <a:lnSpc>
                <a:spcPts val="4575"/>
              </a:lnSpc>
            </a:pPr>
            <a:r>
              <a:rPr lang="en-US" sz="3267">
                <a:solidFill>
                  <a:srgbClr val="0D0F68"/>
                </a:solidFill>
                <a:latin typeface="Yeseva One"/>
              </a:rPr>
              <a:t>Mohammed Aljuaid</a:t>
            </a:r>
          </a:p>
          <a:p>
            <a:pPr algn="ctr">
              <a:lnSpc>
                <a:spcPts val="4575"/>
              </a:lnSpc>
            </a:pPr>
            <a:r>
              <a:rPr lang="en-US" sz="3267">
                <a:solidFill>
                  <a:srgbClr val="0D0F68"/>
                </a:solidFill>
                <a:latin typeface="Yeseva One"/>
              </a:rPr>
              <a:t>Shayam Alsahli</a:t>
            </a:r>
          </a:p>
          <a:p>
            <a:pPr algn="ctr">
              <a:lnSpc>
                <a:spcPts val="4575"/>
              </a:lnSpc>
            </a:pPr>
            <a:r>
              <a:rPr lang="en-US" sz="3267">
                <a:solidFill>
                  <a:srgbClr val="0D0F68"/>
                </a:solidFill>
                <a:latin typeface="Yeseva One"/>
              </a:rPr>
              <a:t>Aydah Alenazi</a:t>
            </a:r>
          </a:p>
          <a:p>
            <a:pPr algn="ctr">
              <a:lnSpc>
                <a:spcPts val="4575"/>
              </a:lnSpc>
            </a:pPr>
            <a:r>
              <a:rPr lang="en-US" sz="3267">
                <a:solidFill>
                  <a:srgbClr val="0D0F68"/>
                </a:solidFill>
                <a:latin typeface="Yeseva One"/>
              </a:rPr>
              <a:t>Ahmed Alghamdi</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38225"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171280" y="1310324"/>
            <a:ext cx="9177744" cy="1377949"/>
          </a:xfrm>
          <a:prstGeom prst="rect">
            <a:avLst/>
          </a:prstGeom>
        </p:spPr>
        <p:txBody>
          <a:bodyPr anchor="t" rtlCol="false" tIns="0" lIns="0" bIns="0" rIns="0">
            <a:spAutoFit/>
          </a:bodyPr>
          <a:lstStyle/>
          <a:p>
            <a:pPr algn="ctr">
              <a:lnSpc>
                <a:spcPts val="11200"/>
              </a:lnSpc>
            </a:pPr>
            <a:r>
              <a:rPr lang="en-US" sz="8000">
                <a:solidFill>
                  <a:srgbClr val="0D0F68"/>
                </a:solidFill>
                <a:latin typeface="Yeseva One"/>
              </a:rPr>
              <a:t>Table Of Content</a:t>
            </a:r>
          </a:p>
        </p:txBody>
      </p:sp>
      <p:grpSp>
        <p:nvGrpSpPr>
          <p:cNvPr name="Group 7" id="7"/>
          <p:cNvGrpSpPr/>
          <p:nvPr/>
        </p:nvGrpSpPr>
        <p:grpSpPr>
          <a:xfrm rot="0">
            <a:off x="2239025" y="3497898"/>
            <a:ext cx="6492732" cy="1217823"/>
            <a:chOff x="0" y="0"/>
            <a:chExt cx="1710020" cy="320744"/>
          </a:xfrm>
        </p:grpSpPr>
        <p:sp>
          <p:nvSpPr>
            <p:cNvPr name="Freeform 8" id="8"/>
            <p:cNvSpPr/>
            <p:nvPr/>
          </p:nvSpPr>
          <p:spPr>
            <a:xfrm flipH="false" flipV="false" rot="0">
              <a:off x="0" y="0"/>
              <a:ext cx="1710020" cy="320744"/>
            </a:xfrm>
            <a:custGeom>
              <a:avLst/>
              <a:gdLst/>
              <a:ahLst/>
              <a:cxnLst/>
              <a:rect r="r" b="b" t="t" l="l"/>
              <a:pathLst>
                <a:path h="320744" w="1710020">
                  <a:moveTo>
                    <a:pt x="60812" y="0"/>
                  </a:moveTo>
                  <a:lnTo>
                    <a:pt x="1649208" y="0"/>
                  </a:lnTo>
                  <a:cubicBezTo>
                    <a:pt x="1682793" y="0"/>
                    <a:pt x="1710020" y="27227"/>
                    <a:pt x="1710020" y="60812"/>
                  </a:cubicBezTo>
                  <a:lnTo>
                    <a:pt x="1710020" y="259931"/>
                  </a:lnTo>
                  <a:cubicBezTo>
                    <a:pt x="1710020" y="293517"/>
                    <a:pt x="1682793" y="320744"/>
                    <a:pt x="1649208" y="320744"/>
                  </a:cubicBezTo>
                  <a:lnTo>
                    <a:pt x="60812" y="320744"/>
                  </a:lnTo>
                  <a:cubicBezTo>
                    <a:pt x="27227" y="320744"/>
                    <a:pt x="0" y="293517"/>
                    <a:pt x="0" y="259931"/>
                  </a:cubicBezTo>
                  <a:lnTo>
                    <a:pt x="0" y="60812"/>
                  </a:lnTo>
                  <a:cubicBezTo>
                    <a:pt x="0" y="27227"/>
                    <a:pt x="27227" y="0"/>
                    <a:pt x="60812" y="0"/>
                  </a:cubicBezTo>
                  <a:close/>
                </a:path>
              </a:pathLst>
            </a:custGeom>
            <a:solidFill>
              <a:srgbClr val="0D0F68"/>
            </a:solidFill>
            <a:ln cap="rnd">
              <a:noFill/>
              <a:prstDash val="dash"/>
              <a:round/>
            </a:ln>
          </p:spPr>
        </p:sp>
        <p:sp>
          <p:nvSpPr>
            <p:cNvPr name="TextBox 9" id="9"/>
            <p:cNvSpPr txBox="true"/>
            <p:nvPr/>
          </p:nvSpPr>
          <p:spPr>
            <a:xfrm>
              <a:off x="0" y="-38100"/>
              <a:ext cx="1710020" cy="358844"/>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2696070" y="3687710"/>
            <a:ext cx="884008" cy="762000"/>
          </a:xfrm>
          <a:prstGeom prst="rect">
            <a:avLst/>
          </a:prstGeom>
        </p:spPr>
        <p:txBody>
          <a:bodyPr anchor="t" rtlCol="false" tIns="0" lIns="0" bIns="0" rIns="0">
            <a:spAutoFit/>
          </a:bodyPr>
          <a:lstStyle/>
          <a:p>
            <a:pPr algn="ctr">
              <a:lnSpc>
                <a:spcPts val="6299"/>
              </a:lnSpc>
            </a:pPr>
            <a:r>
              <a:rPr lang="en-US" sz="4500">
                <a:solidFill>
                  <a:srgbClr val="FFFFFF"/>
                </a:solidFill>
                <a:latin typeface="Garet Bold"/>
              </a:rPr>
              <a:t>01</a:t>
            </a:r>
          </a:p>
        </p:txBody>
      </p:sp>
      <p:sp>
        <p:nvSpPr>
          <p:cNvPr name="TextBox 11" id="11"/>
          <p:cNvSpPr txBox="true"/>
          <p:nvPr/>
        </p:nvSpPr>
        <p:spPr>
          <a:xfrm rot="0">
            <a:off x="3611690" y="3775022"/>
            <a:ext cx="4687954" cy="596900"/>
          </a:xfrm>
          <a:prstGeom prst="rect">
            <a:avLst/>
          </a:prstGeom>
        </p:spPr>
        <p:txBody>
          <a:bodyPr anchor="t" rtlCol="false" tIns="0" lIns="0" bIns="0" rIns="0">
            <a:spAutoFit/>
          </a:bodyPr>
          <a:lstStyle/>
          <a:p>
            <a:pPr>
              <a:lnSpc>
                <a:spcPts val="4900"/>
              </a:lnSpc>
            </a:pPr>
            <a:r>
              <a:rPr lang="en-US" sz="3500">
                <a:solidFill>
                  <a:srgbClr val="FFFFFF"/>
                </a:solidFill>
                <a:latin typeface="Garet"/>
              </a:rPr>
              <a:t>Abstract</a:t>
            </a:r>
          </a:p>
        </p:txBody>
      </p:sp>
      <p:grpSp>
        <p:nvGrpSpPr>
          <p:cNvPr name="Group 12" id="12"/>
          <p:cNvGrpSpPr/>
          <p:nvPr/>
        </p:nvGrpSpPr>
        <p:grpSpPr>
          <a:xfrm rot="0">
            <a:off x="9556243" y="3497898"/>
            <a:ext cx="6492732" cy="1217823"/>
            <a:chOff x="0" y="0"/>
            <a:chExt cx="1710020" cy="320744"/>
          </a:xfrm>
        </p:grpSpPr>
        <p:sp>
          <p:nvSpPr>
            <p:cNvPr name="Freeform 13" id="13"/>
            <p:cNvSpPr/>
            <p:nvPr/>
          </p:nvSpPr>
          <p:spPr>
            <a:xfrm flipH="false" flipV="false" rot="0">
              <a:off x="0" y="0"/>
              <a:ext cx="1710020" cy="320744"/>
            </a:xfrm>
            <a:custGeom>
              <a:avLst/>
              <a:gdLst/>
              <a:ahLst/>
              <a:cxnLst/>
              <a:rect r="r" b="b" t="t" l="l"/>
              <a:pathLst>
                <a:path h="320744" w="1710020">
                  <a:moveTo>
                    <a:pt x="60812" y="0"/>
                  </a:moveTo>
                  <a:lnTo>
                    <a:pt x="1649208" y="0"/>
                  </a:lnTo>
                  <a:cubicBezTo>
                    <a:pt x="1682793" y="0"/>
                    <a:pt x="1710020" y="27227"/>
                    <a:pt x="1710020" y="60812"/>
                  </a:cubicBezTo>
                  <a:lnTo>
                    <a:pt x="1710020" y="259931"/>
                  </a:lnTo>
                  <a:cubicBezTo>
                    <a:pt x="1710020" y="293517"/>
                    <a:pt x="1682793" y="320744"/>
                    <a:pt x="1649208" y="320744"/>
                  </a:cubicBezTo>
                  <a:lnTo>
                    <a:pt x="60812" y="320744"/>
                  </a:lnTo>
                  <a:cubicBezTo>
                    <a:pt x="27227" y="320744"/>
                    <a:pt x="0" y="293517"/>
                    <a:pt x="0" y="259931"/>
                  </a:cubicBezTo>
                  <a:lnTo>
                    <a:pt x="0" y="60812"/>
                  </a:lnTo>
                  <a:cubicBezTo>
                    <a:pt x="0" y="27227"/>
                    <a:pt x="27227" y="0"/>
                    <a:pt x="60812" y="0"/>
                  </a:cubicBezTo>
                  <a:close/>
                </a:path>
              </a:pathLst>
            </a:custGeom>
            <a:solidFill>
              <a:srgbClr val="65A4CD"/>
            </a:solidFill>
          </p:spPr>
        </p:sp>
        <p:sp>
          <p:nvSpPr>
            <p:cNvPr name="TextBox 14" id="14"/>
            <p:cNvSpPr txBox="true"/>
            <p:nvPr/>
          </p:nvSpPr>
          <p:spPr>
            <a:xfrm>
              <a:off x="0" y="-38100"/>
              <a:ext cx="1710020" cy="358844"/>
            </a:xfrm>
            <a:prstGeom prst="rect">
              <a:avLst/>
            </a:prstGeom>
          </p:spPr>
          <p:txBody>
            <a:bodyPr anchor="ctr" rtlCol="false" tIns="50800" lIns="50800" bIns="50800" rIns="50800"/>
            <a:lstStyle/>
            <a:p>
              <a:pPr algn="ctr">
                <a:lnSpc>
                  <a:spcPts val="2659"/>
                </a:lnSpc>
                <a:spcBef>
                  <a:spcPct val="0"/>
                </a:spcBef>
              </a:pPr>
            </a:p>
          </p:txBody>
        </p:sp>
      </p:grpSp>
      <p:sp>
        <p:nvSpPr>
          <p:cNvPr name="TextBox 15" id="15"/>
          <p:cNvSpPr txBox="true"/>
          <p:nvPr/>
        </p:nvSpPr>
        <p:spPr>
          <a:xfrm rot="0">
            <a:off x="10000822" y="3687710"/>
            <a:ext cx="884008" cy="762000"/>
          </a:xfrm>
          <a:prstGeom prst="rect">
            <a:avLst/>
          </a:prstGeom>
        </p:spPr>
        <p:txBody>
          <a:bodyPr anchor="t" rtlCol="false" tIns="0" lIns="0" bIns="0" rIns="0">
            <a:spAutoFit/>
          </a:bodyPr>
          <a:lstStyle/>
          <a:p>
            <a:pPr algn="ctr">
              <a:lnSpc>
                <a:spcPts val="6299"/>
              </a:lnSpc>
            </a:pPr>
            <a:r>
              <a:rPr lang="en-US" sz="4500">
                <a:solidFill>
                  <a:srgbClr val="0D0F68"/>
                </a:solidFill>
                <a:latin typeface="Garet Bold"/>
              </a:rPr>
              <a:t>02</a:t>
            </a:r>
          </a:p>
        </p:txBody>
      </p:sp>
      <p:grpSp>
        <p:nvGrpSpPr>
          <p:cNvPr name="Group 16" id="16"/>
          <p:cNvGrpSpPr/>
          <p:nvPr/>
        </p:nvGrpSpPr>
        <p:grpSpPr>
          <a:xfrm rot="0">
            <a:off x="2239025" y="7043102"/>
            <a:ext cx="6492732" cy="1217823"/>
            <a:chOff x="0" y="0"/>
            <a:chExt cx="8656976" cy="1623764"/>
          </a:xfrm>
        </p:grpSpPr>
        <p:grpSp>
          <p:nvGrpSpPr>
            <p:cNvPr name="Group 17" id="17"/>
            <p:cNvGrpSpPr/>
            <p:nvPr/>
          </p:nvGrpSpPr>
          <p:grpSpPr>
            <a:xfrm rot="0">
              <a:off x="0" y="0"/>
              <a:ext cx="8656976" cy="1623764"/>
              <a:chOff x="0" y="0"/>
              <a:chExt cx="1710020" cy="320744"/>
            </a:xfrm>
          </p:grpSpPr>
          <p:sp>
            <p:nvSpPr>
              <p:cNvPr name="Freeform 18" id="18"/>
              <p:cNvSpPr/>
              <p:nvPr/>
            </p:nvSpPr>
            <p:spPr>
              <a:xfrm flipH="false" flipV="false" rot="0">
                <a:off x="0" y="0"/>
                <a:ext cx="1710020" cy="320744"/>
              </a:xfrm>
              <a:custGeom>
                <a:avLst/>
                <a:gdLst/>
                <a:ahLst/>
                <a:cxnLst/>
                <a:rect r="r" b="b" t="t" l="l"/>
                <a:pathLst>
                  <a:path h="320744" w="1710020">
                    <a:moveTo>
                      <a:pt x="60812" y="0"/>
                    </a:moveTo>
                    <a:lnTo>
                      <a:pt x="1649208" y="0"/>
                    </a:lnTo>
                    <a:cubicBezTo>
                      <a:pt x="1682793" y="0"/>
                      <a:pt x="1710020" y="27227"/>
                      <a:pt x="1710020" y="60812"/>
                    </a:cubicBezTo>
                    <a:lnTo>
                      <a:pt x="1710020" y="259931"/>
                    </a:lnTo>
                    <a:cubicBezTo>
                      <a:pt x="1710020" y="293517"/>
                      <a:pt x="1682793" y="320744"/>
                      <a:pt x="1649208" y="320744"/>
                    </a:cubicBezTo>
                    <a:lnTo>
                      <a:pt x="60812" y="320744"/>
                    </a:lnTo>
                    <a:cubicBezTo>
                      <a:pt x="27227" y="320744"/>
                      <a:pt x="0" y="293517"/>
                      <a:pt x="0" y="259931"/>
                    </a:cubicBezTo>
                    <a:lnTo>
                      <a:pt x="0" y="60812"/>
                    </a:lnTo>
                    <a:cubicBezTo>
                      <a:pt x="0" y="27227"/>
                      <a:pt x="27227" y="0"/>
                      <a:pt x="60812" y="0"/>
                    </a:cubicBezTo>
                    <a:close/>
                  </a:path>
                </a:pathLst>
              </a:custGeom>
              <a:solidFill>
                <a:srgbClr val="0D0F68"/>
              </a:solidFill>
            </p:spPr>
          </p:sp>
          <p:sp>
            <p:nvSpPr>
              <p:cNvPr name="TextBox 19" id="19"/>
              <p:cNvSpPr txBox="true"/>
              <p:nvPr/>
            </p:nvSpPr>
            <p:spPr>
              <a:xfrm>
                <a:off x="0" y="-38100"/>
                <a:ext cx="1710020" cy="358844"/>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592773" y="381000"/>
              <a:ext cx="1178678" cy="990600"/>
            </a:xfrm>
            <a:prstGeom prst="rect">
              <a:avLst/>
            </a:prstGeom>
          </p:spPr>
          <p:txBody>
            <a:bodyPr anchor="t" rtlCol="false" tIns="0" lIns="0" bIns="0" rIns="0">
              <a:spAutoFit/>
            </a:bodyPr>
            <a:lstStyle/>
            <a:p>
              <a:pPr algn="ctr">
                <a:lnSpc>
                  <a:spcPts val="6299"/>
                </a:lnSpc>
              </a:pPr>
              <a:r>
                <a:rPr lang="en-US" sz="4500">
                  <a:solidFill>
                    <a:srgbClr val="FFFFFF"/>
                  </a:solidFill>
                  <a:latin typeface="Garet Bold"/>
                </a:rPr>
                <a:t>05</a:t>
              </a:r>
            </a:p>
          </p:txBody>
        </p:sp>
        <p:sp>
          <p:nvSpPr>
            <p:cNvPr name="TextBox 21" id="21"/>
            <p:cNvSpPr txBox="true"/>
            <p:nvPr/>
          </p:nvSpPr>
          <p:spPr>
            <a:xfrm rot="0">
              <a:off x="1813598" y="494242"/>
              <a:ext cx="6250605" cy="773642"/>
            </a:xfrm>
            <a:prstGeom prst="rect">
              <a:avLst/>
            </a:prstGeom>
          </p:spPr>
          <p:txBody>
            <a:bodyPr anchor="t" rtlCol="false" tIns="0" lIns="0" bIns="0" rIns="0">
              <a:spAutoFit/>
            </a:bodyPr>
            <a:lstStyle/>
            <a:p>
              <a:pPr>
                <a:lnSpc>
                  <a:spcPts val="4900"/>
                </a:lnSpc>
              </a:pPr>
            </a:p>
          </p:txBody>
        </p:sp>
      </p:grpSp>
      <p:grpSp>
        <p:nvGrpSpPr>
          <p:cNvPr name="Group 22" id="22"/>
          <p:cNvGrpSpPr/>
          <p:nvPr/>
        </p:nvGrpSpPr>
        <p:grpSpPr>
          <a:xfrm rot="0">
            <a:off x="9556243" y="5272829"/>
            <a:ext cx="6492732" cy="1217823"/>
            <a:chOff x="0" y="0"/>
            <a:chExt cx="1710020" cy="320744"/>
          </a:xfrm>
        </p:grpSpPr>
        <p:sp>
          <p:nvSpPr>
            <p:cNvPr name="Freeform 23" id="23"/>
            <p:cNvSpPr/>
            <p:nvPr/>
          </p:nvSpPr>
          <p:spPr>
            <a:xfrm flipH="false" flipV="false" rot="0">
              <a:off x="0" y="0"/>
              <a:ext cx="1710020" cy="320744"/>
            </a:xfrm>
            <a:custGeom>
              <a:avLst/>
              <a:gdLst/>
              <a:ahLst/>
              <a:cxnLst/>
              <a:rect r="r" b="b" t="t" l="l"/>
              <a:pathLst>
                <a:path h="320744" w="1710020">
                  <a:moveTo>
                    <a:pt x="60812" y="0"/>
                  </a:moveTo>
                  <a:lnTo>
                    <a:pt x="1649208" y="0"/>
                  </a:lnTo>
                  <a:cubicBezTo>
                    <a:pt x="1682793" y="0"/>
                    <a:pt x="1710020" y="27227"/>
                    <a:pt x="1710020" y="60812"/>
                  </a:cubicBezTo>
                  <a:lnTo>
                    <a:pt x="1710020" y="259931"/>
                  </a:lnTo>
                  <a:cubicBezTo>
                    <a:pt x="1710020" y="293517"/>
                    <a:pt x="1682793" y="320744"/>
                    <a:pt x="1649208" y="320744"/>
                  </a:cubicBezTo>
                  <a:lnTo>
                    <a:pt x="60812" y="320744"/>
                  </a:lnTo>
                  <a:cubicBezTo>
                    <a:pt x="27227" y="320744"/>
                    <a:pt x="0" y="293517"/>
                    <a:pt x="0" y="259931"/>
                  </a:cubicBezTo>
                  <a:lnTo>
                    <a:pt x="0" y="60812"/>
                  </a:lnTo>
                  <a:cubicBezTo>
                    <a:pt x="0" y="27227"/>
                    <a:pt x="27227" y="0"/>
                    <a:pt x="60812" y="0"/>
                  </a:cubicBezTo>
                  <a:close/>
                </a:path>
              </a:pathLst>
            </a:custGeom>
            <a:solidFill>
              <a:srgbClr val="65A4CD"/>
            </a:solidFill>
          </p:spPr>
        </p:sp>
        <p:sp>
          <p:nvSpPr>
            <p:cNvPr name="TextBox 24" id="24"/>
            <p:cNvSpPr txBox="true"/>
            <p:nvPr/>
          </p:nvSpPr>
          <p:spPr>
            <a:xfrm>
              <a:off x="0" y="-38100"/>
              <a:ext cx="1710020" cy="358844"/>
            </a:xfrm>
            <a:prstGeom prst="rect">
              <a:avLst/>
            </a:prstGeom>
          </p:spPr>
          <p:txBody>
            <a:bodyPr anchor="ctr" rtlCol="false" tIns="50800" lIns="50800" bIns="50800" rIns="50800"/>
            <a:lstStyle/>
            <a:p>
              <a:pPr algn="ctr">
                <a:lnSpc>
                  <a:spcPts val="2659"/>
                </a:lnSpc>
                <a:spcBef>
                  <a:spcPct val="0"/>
                </a:spcBef>
              </a:pPr>
            </a:p>
          </p:txBody>
        </p:sp>
      </p:grpSp>
      <p:sp>
        <p:nvSpPr>
          <p:cNvPr name="TextBox 25" id="25"/>
          <p:cNvSpPr txBox="true"/>
          <p:nvPr/>
        </p:nvSpPr>
        <p:spPr>
          <a:xfrm rot="0">
            <a:off x="10000822" y="5469095"/>
            <a:ext cx="884008" cy="762000"/>
          </a:xfrm>
          <a:prstGeom prst="rect">
            <a:avLst/>
          </a:prstGeom>
        </p:spPr>
        <p:txBody>
          <a:bodyPr anchor="t" rtlCol="false" tIns="0" lIns="0" bIns="0" rIns="0">
            <a:spAutoFit/>
          </a:bodyPr>
          <a:lstStyle/>
          <a:p>
            <a:pPr algn="ctr">
              <a:lnSpc>
                <a:spcPts val="6299"/>
              </a:lnSpc>
            </a:pPr>
            <a:r>
              <a:rPr lang="en-US" sz="4500">
                <a:solidFill>
                  <a:srgbClr val="0D0F68"/>
                </a:solidFill>
                <a:latin typeface="Garet Bold"/>
              </a:rPr>
              <a:t>04</a:t>
            </a:r>
          </a:p>
        </p:txBody>
      </p:sp>
      <p:grpSp>
        <p:nvGrpSpPr>
          <p:cNvPr name="Group 26" id="26"/>
          <p:cNvGrpSpPr/>
          <p:nvPr/>
        </p:nvGrpSpPr>
        <p:grpSpPr>
          <a:xfrm rot="0">
            <a:off x="2239025" y="5272829"/>
            <a:ext cx="6492732" cy="1217823"/>
            <a:chOff x="0" y="0"/>
            <a:chExt cx="1710020" cy="320744"/>
          </a:xfrm>
        </p:grpSpPr>
        <p:sp>
          <p:nvSpPr>
            <p:cNvPr name="Freeform 27" id="27"/>
            <p:cNvSpPr/>
            <p:nvPr/>
          </p:nvSpPr>
          <p:spPr>
            <a:xfrm flipH="false" flipV="false" rot="0">
              <a:off x="0" y="0"/>
              <a:ext cx="1710020" cy="320744"/>
            </a:xfrm>
            <a:custGeom>
              <a:avLst/>
              <a:gdLst/>
              <a:ahLst/>
              <a:cxnLst/>
              <a:rect r="r" b="b" t="t" l="l"/>
              <a:pathLst>
                <a:path h="320744" w="1710020">
                  <a:moveTo>
                    <a:pt x="60812" y="0"/>
                  </a:moveTo>
                  <a:lnTo>
                    <a:pt x="1649208" y="0"/>
                  </a:lnTo>
                  <a:cubicBezTo>
                    <a:pt x="1682793" y="0"/>
                    <a:pt x="1710020" y="27227"/>
                    <a:pt x="1710020" y="60812"/>
                  </a:cubicBezTo>
                  <a:lnTo>
                    <a:pt x="1710020" y="259931"/>
                  </a:lnTo>
                  <a:cubicBezTo>
                    <a:pt x="1710020" y="293517"/>
                    <a:pt x="1682793" y="320744"/>
                    <a:pt x="1649208" y="320744"/>
                  </a:cubicBezTo>
                  <a:lnTo>
                    <a:pt x="60812" y="320744"/>
                  </a:lnTo>
                  <a:cubicBezTo>
                    <a:pt x="27227" y="320744"/>
                    <a:pt x="0" y="293517"/>
                    <a:pt x="0" y="259931"/>
                  </a:cubicBezTo>
                  <a:lnTo>
                    <a:pt x="0" y="60812"/>
                  </a:lnTo>
                  <a:cubicBezTo>
                    <a:pt x="0" y="27227"/>
                    <a:pt x="27227" y="0"/>
                    <a:pt x="60812" y="0"/>
                  </a:cubicBezTo>
                  <a:close/>
                </a:path>
              </a:pathLst>
            </a:custGeom>
            <a:solidFill>
              <a:srgbClr val="0D0F68"/>
            </a:solidFill>
          </p:spPr>
        </p:sp>
        <p:sp>
          <p:nvSpPr>
            <p:cNvPr name="TextBox 28" id="28"/>
            <p:cNvSpPr txBox="true"/>
            <p:nvPr/>
          </p:nvSpPr>
          <p:spPr>
            <a:xfrm>
              <a:off x="0" y="-38100"/>
              <a:ext cx="1710020" cy="358844"/>
            </a:xfrm>
            <a:prstGeom prst="rect">
              <a:avLst/>
            </a:prstGeom>
          </p:spPr>
          <p:txBody>
            <a:bodyPr anchor="ctr" rtlCol="false" tIns="50800" lIns="50800" bIns="50800" rIns="50800"/>
            <a:lstStyle/>
            <a:p>
              <a:pPr algn="ctr">
                <a:lnSpc>
                  <a:spcPts val="2659"/>
                </a:lnSpc>
                <a:spcBef>
                  <a:spcPct val="0"/>
                </a:spcBef>
              </a:pPr>
            </a:p>
          </p:txBody>
        </p:sp>
      </p:grpSp>
      <p:sp>
        <p:nvSpPr>
          <p:cNvPr name="TextBox 29" id="29"/>
          <p:cNvSpPr txBox="true"/>
          <p:nvPr/>
        </p:nvSpPr>
        <p:spPr>
          <a:xfrm rot="0">
            <a:off x="2657970" y="5462640"/>
            <a:ext cx="884008" cy="762000"/>
          </a:xfrm>
          <a:prstGeom prst="rect">
            <a:avLst/>
          </a:prstGeom>
        </p:spPr>
        <p:txBody>
          <a:bodyPr anchor="t" rtlCol="false" tIns="0" lIns="0" bIns="0" rIns="0">
            <a:spAutoFit/>
          </a:bodyPr>
          <a:lstStyle/>
          <a:p>
            <a:pPr algn="ctr">
              <a:lnSpc>
                <a:spcPts val="6299"/>
              </a:lnSpc>
            </a:pPr>
            <a:r>
              <a:rPr lang="en-US" sz="4500">
                <a:solidFill>
                  <a:srgbClr val="FFFFFF"/>
                </a:solidFill>
                <a:latin typeface="Garet Bold"/>
              </a:rPr>
              <a:t>03</a:t>
            </a:r>
          </a:p>
        </p:txBody>
      </p:sp>
      <p:sp>
        <p:nvSpPr>
          <p:cNvPr name="TextBox 30" id="30"/>
          <p:cNvSpPr txBox="true"/>
          <p:nvPr/>
        </p:nvSpPr>
        <p:spPr>
          <a:xfrm rot="0">
            <a:off x="11095631" y="3823891"/>
            <a:ext cx="4687954" cy="596900"/>
          </a:xfrm>
          <a:prstGeom prst="rect">
            <a:avLst/>
          </a:prstGeom>
        </p:spPr>
        <p:txBody>
          <a:bodyPr anchor="t" rtlCol="false" tIns="0" lIns="0" bIns="0" rIns="0">
            <a:spAutoFit/>
          </a:bodyPr>
          <a:lstStyle/>
          <a:p>
            <a:pPr>
              <a:lnSpc>
                <a:spcPts val="4900"/>
              </a:lnSpc>
            </a:pPr>
            <a:r>
              <a:rPr lang="en-US" sz="3500">
                <a:solidFill>
                  <a:srgbClr val="0D0F68"/>
                </a:solidFill>
                <a:latin typeface="Garet"/>
              </a:rPr>
              <a:t>Introduction</a:t>
            </a:r>
          </a:p>
        </p:txBody>
      </p:sp>
      <p:sp>
        <p:nvSpPr>
          <p:cNvPr name="TextBox 31" id="31"/>
          <p:cNvSpPr txBox="true"/>
          <p:nvPr/>
        </p:nvSpPr>
        <p:spPr>
          <a:xfrm rot="0">
            <a:off x="3580079" y="5547624"/>
            <a:ext cx="5532310" cy="596900"/>
          </a:xfrm>
          <a:prstGeom prst="rect">
            <a:avLst/>
          </a:prstGeom>
        </p:spPr>
        <p:txBody>
          <a:bodyPr anchor="t" rtlCol="false" tIns="0" lIns="0" bIns="0" rIns="0">
            <a:spAutoFit/>
          </a:bodyPr>
          <a:lstStyle/>
          <a:p>
            <a:pPr>
              <a:lnSpc>
                <a:spcPts val="4900"/>
              </a:lnSpc>
            </a:pPr>
            <a:r>
              <a:rPr lang="en-US" sz="3500">
                <a:solidFill>
                  <a:srgbClr val="FFFFFF"/>
                </a:solidFill>
                <a:latin typeface="Garet"/>
              </a:rPr>
              <a:t>Business Background</a:t>
            </a:r>
          </a:p>
        </p:txBody>
      </p:sp>
      <p:sp>
        <p:nvSpPr>
          <p:cNvPr name="TextBox 32" id="32"/>
          <p:cNvSpPr txBox="true"/>
          <p:nvPr/>
        </p:nvSpPr>
        <p:spPr>
          <a:xfrm rot="0">
            <a:off x="10922931" y="5556408"/>
            <a:ext cx="4687954" cy="596900"/>
          </a:xfrm>
          <a:prstGeom prst="rect">
            <a:avLst/>
          </a:prstGeom>
        </p:spPr>
        <p:txBody>
          <a:bodyPr anchor="t" rtlCol="false" tIns="0" lIns="0" bIns="0" rIns="0">
            <a:spAutoFit/>
          </a:bodyPr>
          <a:lstStyle/>
          <a:p>
            <a:pPr>
              <a:lnSpc>
                <a:spcPts val="4900"/>
              </a:lnSpc>
            </a:pPr>
            <a:r>
              <a:rPr lang="en-US" sz="3500">
                <a:solidFill>
                  <a:srgbClr val="0D0F68"/>
                </a:solidFill>
                <a:latin typeface="Garet"/>
              </a:rPr>
              <a:t>Statistical study</a:t>
            </a:r>
          </a:p>
        </p:txBody>
      </p:sp>
      <p:sp>
        <p:nvSpPr>
          <p:cNvPr name="TextBox 33" id="33"/>
          <p:cNvSpPr txBox="true"/>
          <p:nvPr/>
        </p:nvSpPr>
        <p:spPr>
          <a:xfrm rot="0">
            <a:off x="3611690" y="7328852"/>
            <a:ext cx="4687954" cy="596900"/>
          </a:xfrm>
          <a:prstGeom prst="rect">
            <a:avLst/>
          </a:prstGeom>
        </p:spPr>
        <p:txBody>
          <a:bodyPr anchor="t" rtlCol="false" tIns="0" lIns="0" bIns="0" rIns="0">
            <a:spAutoFit/>
          </a:bodyPr>
          <a:lstStyle/>
          <a:p>
            <a:pPr>
              <a:lnSpc>
                <a:spcPts val="4900"/>
              </a:lnSpc>
            </a:pPr>
            <a:r>
              <a:rPr lang="en-US" sz="3500">
                <a:solidFill>
                  <a:srgbClr val="FFFFFF"/>
                </a:solidFill>
                <a:latin typeface="Garet"/>
              </a:rPr>
              <a:t>Conclusion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9445398" y="1903291"/>
            <a:ext cx="8475403" cy="7513130"/>
          </a:xfrm>
          <a:custGeom>
            <a:avLst/>
            <a:gdLst/>
            <a:ahLst/>
            <a:cxnLst/>
            <a:rect r="r" b="b" t="t" l="l"/>
            <a:pathLst>
              <a:path h="7513130" w="8475403">
                <a:moveTo>
                  <a:pt x="0" y="0"/>
                </a:moveTo>
                <a:lnTo>
                  <a:pt x="8475403" y="0"/>
                </a:lnTo>
                <a:lnTo>
                  <a:pt x="8475403" y="7513130"/>
                </a:lnTo>
                <a:lnTo>
                  <a:pt x="0" y="7513130"/>
                </a:lnTo>
                <a:lnTo>
                  <a:pt x="0" y="0"/>
                </a:lnTo>
                <a:close/>
              </a:path>
            </a:pathLst>
          </a:custGeom>
          <a:blipFill>
            <a:blip r:embed="rId3"/>
            <a:stretch>
              <a:fillRect l="0" t="0" r="0" b="0"/>
            </a:stretch>
          </a:blipFill>
        </p:spPr>
      </p:sp>
      <p:sp>
        <p:nvSpPr>
          <p:cNvPr name="TextBox 7" id="7"/>
          <p:cNvSpPr txBox="true"/>
          <p:nvPr/>
        </p:nvSpPr>
        <p:spPr>
          <a:xfrm rot="0">
            <a:off x="2372461" y="3009893"/>
            <a:ext cx="5708787" cy="5252300"/>
          </a:xfrm>
          <a:prstGeom prst="rect">
            <a:avLst/>
          </a:prstGeom>
        </p:spPr>
        <p:txBody>
          <a:bodyPr anchor="t" rtlCol="false" tIns="0" lIns="0" bIns="0" rIns="0">
            <a:spAutoFit/>
          </a:bodyPr>
          <a:lstStyle/>
          <a:p>
            <a:pPr algn="ctr">
              <a:lnSpc>
                <a:spcPts val="3809"/>
              </a:lnSpc>
            </a:pPr>
            <a:r>
              <a:rPr lang="en-US" sz="2720">
                <a:solidFill>
                  <a:srgbClr val="0D0F68"/>
                </a:solidFill>
                <a:latin typeface="Garet"/>
              </a:rPr>
              <a:t>The becoming age of vision 2030 and the aim of</a:t>
            </a:r>
          </a:p>
          <a:p>
            <a:pPr algn="ctr">
              <a:lnSpc>
                <a:spcPts val="3809"/>
              </a:lnSpc>
            </a:pPr>
            <a:r>
              <a:rPr lang="en-US" sz="2720">
                <a:solidFill>
                  <a:srgbClr val="0D0F68"/>
                </a:solidFill>
                <a:latin typeface="Garet"/>
              </a:rPr>
              <a:t>increasing its population our aim with the help of AI to</a:t>
            </a:r>
          </a:p>
          <a:p>
            <a:pPr algn="ctr">
              <a:lnSpc>
                <a:spcPts val="3809"/>
              </a:lnSpc>
            </a:pPr>
            <a:r>
              <a:rPr lang="en-US" sz="2720">
                <a:solidFill>
                  <a:srgbClr val="0D0F68"/>
                </a:solidFill>
                <a:latin typeface="Garet"/>
              </a:rPr>
              <a:t>broadcast ads campaigns for specific audience with their</a:t>
            </a:r>
          </a:p>
          <a:p>
            <a:pPr algn="ctr">
              <a:lnSpc>
                <a:spcPts val="3809"/>
              </a:lnSpc>
            </a:pPr>
            <a:r>
              <a:rPr lang="en-US" sz="2720">
                <a:solidFill>
                  <a:srgbClr val="0D0F68"/>
                </a:solidFill>
                <a:latin typeface="Garet"/>
              </a:rPr>
              <a:t>reputation culture worldwide. For investments to come</a:t>
            </a:r>
          </a:p>
          <a:p>
            <a:pPr algn="ctr">
              <a:lnSpc>
                <a:spcPts val="3809"/>
              </a:lnSpc>
            </a:pPr>
            <a:r>
              <a:rPr lang="en-US" sz="2720">
                <a:solidFill>
                  <a:srgbClr val="0D0F68"/>
                </a:solidFill>
                <a:latin typeface="Garet"/>
              </a:rPr>
              <a:t>and highly economic endeavors with marketing being</a:t>
            </a:r>
          </a:p>
          <a:p>
            <a:pPr algn="ctr">
              <a:lnSpc>
                <a:spcPts val="3809"/>
              </a:lnSpc>
            </a:pPr>
            <a:r>
              <a:rPr lang="en-US" sz="2720">
                <a:solidFill>
                  <a:srgbClr val="0D0F68"/>
                </a:solidFill>
                <a:latin typeface="Garet"/>
              </a:rPr>
              <a:t>high in-demand</a:t>
            </a:r>
          </a:p>
        </p:txBody>
      </p:sp>
      <p:sp>
        <p:nvSpPr>
          <p:cNvPr name="TextBox 8" id="8"/>
          <p:cNvSpPr txBox="true"/>
          <p:nvPr/>
        </p:nvSpPr>
        <p:spPr>
          <a:xfrm rot="0">
            <a:off x="5651956" y="1322528"/>
            <a:ext cx="5708787" cy="1037699"/>
          </a:xfrm>
          <a:prstGeom prst="rect">
            <a:avLst/>
          </a:prstGeom>
        </p:spPr>
        <p:txBody>
          <a:bodyPr anchor="t" rtlCol="false" tIns="0" lIns="0" bIns="0" rIns="0">
            <a:spAutoFit/>
          </a:bodyPr>
          <a:lstStyle/>
          <a:p>
            <a:pPr algn="ctr">
              <a:lnSpc>
                <a:spcPts val="8428"/>
              </a:lnSpc>
            </a:pPr>
            <a:r>
              <a:rPr lang="en-US" sz="6020">
                <a:solidFill>
                  <a:srgbClr val="0D0F68"/>
                </a:solidFill>
                <a:latin typeface="Yeseva One"/>
              </a:rPr>
              <a:t>Abstract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4124893" y="1558266"/>
            <a:ext cx="10038214" cy="1047750"/>
          </a:xfrm>
          <a:prstGeom prst="rect">
            <a:avLst/>
          </a:prstGeom>
        </p:spPr>
        <p:txBody>
          <a:bodyPr anchor="t" rtlCol="false" tIns="0" lIns="0" bIns="0" rIns="0">
            <a:spAutoFit/>
          </a:bodyPr>
          <a:lstStyle/>
          <a:p>
            <a:pPr algn="ctr">
              <a:lnSpc>
                <a:spcPts val="8400"/>
              </a:lnSpc>
            </a:pPr>
            <a:r>
              <a:rPr lang="en-US" sz="6000">
                <a:solidFill>
                  <a:srgbClr val="0D0F68"/>
                </a:solidFill>
                <a:latin typeface="Yeseva One"/>
              </a:rPr>
              <a:t>Introduction</a:t>
            </a:r>
          </a:p>
        </p:txBody>
      </p:sp>
      <p:sp>
        <p:nvSpPr>
          <p:cNvPr name="TextBox 7" id="7"/>
          <p:cNvSpPr txBox="true"/>
          <p:nvPr/>
        </p:nvSpPr>
        <p:spPr>
          <a:xfrm rot="0">
            <a:off x="2323720" y="3880876"/>
            <a:ext cx="7193495" cy="3181350"/>
          </a:xfrm>
          <a:prstGeom prst="rect">
            <a:avLst/>
          </a:prstGeom>
        </p:spPr>
        <p:txBody>
          <a:bodyPr anchor="t" rtlCol="false" tIns="0" lIns="0" bIns="0" rIns="0">
            <a:spAutoFit/>
          </a:bodyPr>
          <a:lstStyle/>
          <a:p>
            <a:pPr>
              <a:lnSpc>
                <a:spcPts val="4200"/>
              </a:lnSpc>
            </a:pPr>
            <a:r>
              <a:rPr lang="en-US" sz="3000">
                <a:solidFill>
                  <a:srgbClr val="0D0F68"/>
                </a:solidFill>
                <a:latin typeface="Garet"/>
              </a:rPr>
              <a:t>IIn a world where communication knows no bounds, the need for seamless interaction across diverse Arabic dialects has never been more crucial. Meet our cutting-edge AI language solutions. </a:t>
            </a:r>
          </a:p>
        </p:txBody>
      </p:sp>
      <p:sp>
        <p:nvSpPr>
          <p:cNvPr name="Freeform 8" id="8"/>
          <p:cNvSpPr/>
          <p:nvPr/>
        </p:nvSpPr>
        <p:spPr>
          <a:xfrm flipH="false" flipV="false" rot="0">
            <a:off x="10921420" y="3378421"/>
            <a:ext cx="5925540" cy="4594987"/>
          </a:xfrm>
          <a:custGeom>
            <a:avLst/>
            <a:gdLst/>
            <a:ahLst/>
            <a:cxnLst/>
            <a:rect r="r" b="b" t="t" l="l"/>
            <a:pathLst>
              <a:path h="4594987" w="5925540">
                <a:moveTo>
                  <a:pt x="0" y="0"/>
                </a:moveTo>
                <a:lnTo>
                  <a:pt x="5925540" y="0"/>
                </a:lnTo>
                <a:lnTo>
                  <a:pt x="5925540" y="4594987"/>
                </a:lnTo>
                <a:lnTo>
                  <a:pt x="0" y="45949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4124893" y="1879737"/>
            <a:ext cx="10038214" cy="1047750"/>
          </a:xfrm>
          <a:prstGeom prst="rect">
            <a:avLst/>
          </a:prstGeom>
        </p:spPr>
        <p:txBody>
          <a:bodyPr anchor="t" rtlCol="false" tIns="0" lIns="0" bIns="0" rIns="0">
            <a:spAutoFit/>
          </a:bodyPr>
          <a:lstStyle/>
          <a:p>
            <a:pPr algn="ctr">
              <a:lnSpc>
                <a:spcPts val="8400"/>
              </a:lnSpc>
            </a:pPr>
            <a:r>
              <a:rPr lang="en-US" sz="6000">
                <a:solidFill>
                  <a:srgbClr val="0D0F68"/>
                </a:solidFill>
                <a:latin typeface="Yeseva One Bold"/>
              </a:rPr>
              <a:t>Business Background</a:t>
            </a:r>
          </a:p>
        </p:txBody>
      </p:sp>
      <p:sp>
        <p:nvSpPr>
          <p:cNvPr name="TextBox 7" id="7"/>
          <p:cNvSpPr txBox="true"/>
          <p:nvPr/>
        </p:nvSpPr>
        <p:spPr>
          <a:xfrm rot="0">
            <a:off x="1895092" y="3880876"/>
            <a:ext cx="15364208" cy="5314950"/>
          </a:xfrm>
          <a:prstGeom prst="rect">
            <a:avLst/>
          </a:prstGeom>
        </p:spPr>
        <p:txBody>
          <a:bodyPr anchor="t" rtlCol="false" tIns="0" lIns="0" bIns="0" rIns="0">
            <a:spAutoFit/>
          </a:bodyPr>
          <a:lstStyle/>
          <a:p>
            <a:pPr>
              <a:lnSpc>
                <a:spcPts val="4200"/>
              </a:lnSpc>
            </a:pPr>
            <a:r>
              <a:rPr lang="en-US" sz="3000">
                <a:solidFill>
                  <a:srgbClr val="0D0F68"/>
                </a:solidFill>
                <a:latin typeface="Garet"/>
              </a:rPr>
              <a:t>people now sharing their lives through screens and the age of reaching to people has long gone instead we provide reaching out for people to target the audiunce in different regions</a:t>
            </a:r>
          </a:p>
          <a:p>
            <a:pPr>
              <a:lnSpc>
                <a:spcPts val="4200"/>
              </a:lnSpc>
            </a:pPr>
          </a:p>
          <a:p>
            <a:pPr>
              <a:lnSpc>
                <a:spcPts val="4200"/>
              </a:lnSpc>
            </a:pPr>
            <a:r>
              <a:rPr lang="en-US" sz="3000">
                <a:solidFill>
                  <a:srgbClr val="0D0F68"/>
                </a:solidFill>
                <a:latin typeface="Garet"/>
              </a:rPr>
              <a:t>the relation between solution provided and the problem are one to many</a:t>
            </a:r>
          </a:p>
          <a:p>
            <a:pPr>
              <a:lnSpc>
                <a:spcPts val="4200"/>
              </a:lnSpc>
            </a:pPr>
          </a:p>
          <a:p>
            <a:pPr>
              <a:lnSpc>
                <a:spcPts val="4200"/>
              </a:lnSpc>
            </a:pPr>
            <a:r>
              <a:rPr lang="en-US" sz="3000">
                <a:solidFill>
                  <a:srgbClr val="0D0F68"/>
                </a:solidFill>
                <a:latin typeface="Garet"/>
              </a:rPr>
              <a:t>Regional Targeting</a:t>
            </a:r>
          </a:p>
          <a:p>
            <a:pPr>
              <a:lnSpc>
                <a:spcPts val="4200"/>
              </a:lnSpc>
            </a:pPr>
            <a:r>
              <a:rPr lang="en-US" sz="3000">
                <a:solidFill>
                  <a:srgbClr val="0D0F68"/>
                </a:solidFill>
                <a:latin typeface="Garet"/>
              </a:rPr>
              <a:t>personlized marketting</a:t>
            </a:r>
          </a:p>
          <a:p>
            <a:pPr>
              <a:lnSpc>
                <a:spcPts val="4200"/>
              </a:lnSpc>
            </a:pPr>
            <a:r>
              <a:rPr lang="en-US" sz="3000">
                <a:solidFill>
                  <a:srgbClr val="0D0F68"/>
                </a:solidFill>
                <a:latin typeface="Garet"/>
              </a:rPr>
              <a:t>content localiztion</a:t>
            </a:r>
          </a:p>
          <a:p>
            <a:pPr>
              <a:lnSpc>
                <a:spcPts val="4200"/>
              </a:lnSpc>
            </a:pPr>
            <a:r>
              <a:rPr lang="en-US" sz="3000">
                <a:solidFill>
                  <a:srgbClr val="0D0F68"/>
                </a:solidFill>
                <a:latin typeface="Garet"/>
              </a:rPr>
              <a:t>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626862"/>
            <a:ext cx="16230600" cy="9194012"/>
            <a:chOff x="0" y="0"/>
            <a:chExt cx="4274726" cy="2421468"/>
          </a:xfrm>
        </p:grpSpPr>
        <p:sp>
          <p:nvSpPr>
            <p:cNvPr name="Freeform 4" id="4"/>
            <p:cNvSpPr/>
            <p:nvPr/>
          </p:nvSpPr>
          <p:spPr>
            <a:xfrm flipH="false" flipV="false" rot="0">
              <a:off x="0" y="0"/>
              <a:ext cx="4274726" cy="2421468"/>
            </a:xfrm>
            <a:custGeom>
              <a:avLst/>
              <a:gdLst/>
              <a:ahLst/>
              <a:cxnLst/>
              <a:rect r="r" b="b" t="t" l="l"/>
              <a:pathLst>
                <a:path h="2421468" w="4274726">
                  <a:moveTo>
                    <a:pt x="24327" y="0"/>
                  </a:moveTo>
                  <a:lnTo>
                    <a:pt x="4250399" y="0"/>
                  </a:lnTo>
                  <a:cubicBezTo>
                    <a:pt x="4263834" y="0"/>
                    <a:pt x="4274726" y="10891"/>
                    <a:pt x="4274726" y="24327"/>
                  </a:cubicBezTo>
                  <a:lnTo>
                    <a:pt x="4274726" y="2397141"/>
                  </a:lnTo>
                  <a:cubicBezTo>
                    <a:pt x="4274726" y="2410577"/>
                    <a:pt x="4263834" y="2421468"/>
                    <a:pt x="4250399" y="2421468"/>
                  </a:cubicBezTo>
                  <a:lnTo>
                    <a:pt x="24327" y="2421468"/>
                  </a:lnTo>
                  <a:cubicBezTo>
                    <a:pt x="10891" y="2421468"/>
                    <a:pt x="0" y="2410577"/>
                    <a:pt x="0" y="2397141"/>
                  </a:cubicBezTo>
                  <a:lnTo>
                    <a:pt x="0" y="24327"/>
                  </a:lnTo>
                  <a:cubicBezTo>
                    <a:pt x="0" y="10891"/>
                    <a:pt x="10891" y="0"/>
                    <a:pt x="24327" y="0"/>
                  </a:cubicBezTo>
                  <a:close/>
                </a:path>
              </a:pathLst>
            </a:custGeom>
            <a:solidFill>
              <a:srgbClr val="FBFBFB">
                <a:alpha val="89804"/>
              </a:srgbClr>
            </a:solidFill>
          </p:spPr>
        </p:sp>
        <p:sp>
          <p:nvSpPr>
            <p:cNvPr name="TextBox 5" id="5"/>
            <p:cNvSpPr txBox="true"/>
            <p:nvPr/>
          </p:nvSpPr>
          <p:spPr>
            <a:xfrm>
              <a:off x="0" y="-38100"/>
              <a:ext cx="4274726" cy="2459568"/>
            </a:xfrm>
            <a:prstGeom prst="rect">
              <a:avLst/>
            </a:prstGeom>
          </p:spPr>
          <p:txBody>
            <a:bodyPr anchor="ctr" rtlCol="false" tIns="50800" lIns="50800" bIns="50800" rIns="50800"/>
            <a:lstStyle/>
            <a:p>
              <a:pPr algn="ctr">
                <a:lnSpc>
                  <a:spcPts val="2659"/>
                </a:lnSpc>
              </a:pPr>
            </a:p>
          </p:txBody>
        </p:sp>
      </p:grpSp>
      <p:pic>
        <p:nvPicPr>
          <p:cNvPr name="Picture 6" id="6"/>
          <p:cNvPicPr>
            <a:picLocks noChangeAspect="true"/>
          </p:cNvPicPr>
          <p:nvPr/>
        </p:nvPicPr>
        <p:blipFill>
          <a:blip r:embed="rId3"/>
          <a:stretch>
            <a:fillRect/>
          </a:stretch>
        </p:blipFill>
        <p:spPr>
          <a:xfrm rot="0">
            <a:off x="3518437" y="1407738"/>
            <a:ext cx="9497808" cy="8935764"/>
          </a:xfrm>
          <a:prstGeom prst="rect">
            <a:avLst/>
          </a:prstGeom>
        </p:spPr>
      </p:pic>
      <p:sp>
        <p:nvSpPr>
          <p:cNvPr name="Freeform 7" id="7"/>
          <p:cNvSpPr/>
          <p:nvPr/>
        </p:nvSpPr>
        <p:spPr>
          <a:xfrm flipH="false" flipV="false" rot="0">
            <a:off x="14397339" y="2199222"/>
            <a:ext cx="4050518" cy="2166531"/>
          </a:xfrm>
          <a:custGeom>
            <a:avLst/>
            <a:gdLst/>
            <a:ahLst/>
            <a:cxnLst/>
            <a:rect r="r" b="b" t="t" l="l"/>
            <a:pathLst>
              <a:path h="2166531" w="4050518">
                <a:moveTo>
                  <a:pt x="0" y="0"/>
                </a:moveTo>
                <a:lnTo>
                  <a:pt x="4050518" y="0"/>
                </a:lnTo>
                <a:lnTo>
                  <a:pt x="4050518" y="2166531"/>
                </a:lnTo>
                <a:lnTo>
                  <a:pt x="0" y="2166531"/>
                </a:lnTo>
                <a:lnTo>
                  <a:pt x="0" y="0"/>
                </a:lnTo>
                <a:close/>
              </a:path>
            </a:pathLst>
          </a:custGeom>
          <a:blipFill>
            <a:blip r:embed="rId4"/>
            <a:stretch>
              <a:fillRect l="-940" t="0" r="-940" b="0"/>
            </a:stretch>
          </a:blipFill>
        </p:spPr>
      </p:sp>
      <p:sp>
        <p:nvSpPr>
          <p:cNvPr name="Freeform 8" id="8"/>
          <p:cNvSpPr/>
          <p:nvPr/>
        </p:nvSpPr>
        <p:spPr>
          <a:xfrm flipH="false" flipV="false" rot="0">
            <a:off x="13299264" y="2578295"/>
            <a:ext cx="1519826" cy="1493887"/>
          </a:xfrm>
          <a:custGeom>
            <a:avLst/>
            <a:gdLst/>
            <a:ahLst/>
            <a:cxnLst/>
            <a:rect r="r" b="b" t="t" l="l"/>
            <a:pathLst>
              <a:path h="1493887" w="1519826">
                <a:moveTo>
                  <a:pt x="0" y="0"/>
                </a:moveTo>
                <a:lnTo>
                  <a:pt x="1519826" y="0"/>
                </a:lnTo>
                <a:lnTo>
                  <a:pt x="1519826" y="1493888"/>
                </a:lnTo>
                <a:lnTo>
                  <a:pt x="0" y="1493888"/>
                </a:lnTo>
                <a:lnTo>
                  <a:pt x="0" y="0"/>
                </a:lnTo>
                <a:close/>
              </a:path>
            </a:pathLst>
          </a:custGeom>
          <a:blipFill>
            <a:blip r:embed="rId5"/>
            <a:stretch>
              <a:fillRect l="0" t="-1736" r="0" b="0"/>
            </a:stretch>
          </a:blipFill>
        </p:spPr>
      </p:sp>
      <p:sp>
        <p:nvSpPr>
          <p:cNvPr name="Freeform 9" id="9"/>
          <p:cNvSpPr/>
          <p:nvPr/>
        </p:nvSpPr>
        <p:spPr>
          <a:xfrm flipH="false" flipV="false" rot="0">
            <a:off x="13299264" y="4625315"/>
            <a:ext cx="1519826" cy="1544985"/>
          </a:xfrm>
          <a:custGeom>
            <a:avLst/>
            <a:gdLst/>
            <a:ahLst/>
            <a:cxnLst/>
            <a:rect r="r" b="b" t="t" l="l"/>
            <a:pathLst>
              <a:path h="1544985" w="1519826">
                <a:moveTo>
                  <a:pt x="0" y="0"/>
                </a:moveTo>
                <a:lnTo>
                  <a:pt x="1519826" y="0"/>
                </a:lnTo>
                <a:lnTo>
                  <a:pt x="1519826" y="1544986"/>
                </a:lnTo>
                <a:lnTo>
                  <a:pt x="0" y="1544986"/>
                </a:lnTo>
                <a:lnTo>
                  <a:pt x="0" y="0"/>
                </a:lnTo>
                <a:close/>
              </a:path>
            </a:pathLst>
          </a:custGeom>
          <a:blipFill>
            <a:blip r:embed="rId6"/>
            <a:stretch>
              <a:fillRect l="-85079" t="-19624" r="-85666" b="-20202"/>
            </a:stretch>
          </a:blipFill>
        </p:spPr>
      </p:sp>
      <p:sp>
        <p:nvSpPr>
          <p:cNvPr name="Freeform 10" id="10"/>
          <p:cNvSpPr/>
          <p:nvPr/>
        </p:nvSpPr>
        <p:spPr>
          <a:xfrm flipH="false" flipV="false" rot="0">
            <a:off x="15654581" y="4636359"/>
            <a:ext cx="1536034" cy="1623194"/>
          </a:xfrm>
          <a:custGeom>
            <a:avLst/>
            <a:gdLst/>
            <a:ahLst/>
            <a:cxnLst/>
            <a:rect r="r" b="b" t="t" l="l"/>
            <a:pathLst>
              <a:path h="1623194" w="1536034">
                <a:moveTo>
                  <a:pt x="0" y="0"/>
                </a:moveTo>
                <a:lnTo>
                  <a:pt x="1536034" y="0"/>
                </a:lnTo>
                <a:lnTo>
                  <a:pt x="1536034" y="1623194"/>
                </a:lnTo>
                <a:lnTo>
                  <a:pt x="0" y="1623194"/>
                </a:lnTo>
                <a:lnTo>
                  <a:pt x="0" y="0"/>
                </a:lnTo>
                <a:close/>
              </a:path>
            </a:pathLst>
          </a:custGeom>
          <a:blipFill>
            <a:blip r:embed="rId7"/>
            <a:stretch>
              <a:fillRect l="-86569" t="-14607" r="-85023" b="-13897"/>
            </a:stretch>
          </a:blipFill>
        </p:spPr>
      </p:sp>
      <p:sp>
        <p:nvSpPr>
          <p:cNvPr name="TextBox 11" id="11"/>
          <p:cNvSpPr txBox="true"/>
          <p:nvPr/>
        </p:nvSpPr>
        <p:spPr>
          <a:xfrm rot="0">
            <a:off x="4945562" y="904875"/>
            <a:ext cx="7965654" cy="1028701"/>
          </a:xfrm>
          <a:prstGeom prst="rect">
            <a:avLst/>
          </a:prstGeom>
        </p:spPr>
        <p:txBody>
          <a:bodyPr anchor="t" rtlCol="false" tIns="0" lIns="0" bIns="0" rIns="0">
            <a:spAutoFit/>
          </a:bodyPr>
          <a:lstStyle/>
          <a:p>
            <a:pPr algn="ctr">
              <a:lnSpc>
                <a:spcPts val="8399"/>
              </a:lnSpc>
            </a:pPr>
            <a:r>
              <a:rPr lang="en-US" sz="5999">
                <a:solidFill>
                  <a:srgbClr val="0D0F68"/>
                </a:solidFill>
                <a:latin typeface="Yeseva One"/>
              </a:rPr>
              <a:t>Statistical study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1601846" y="419788"/>
            <a:ext cx="7163655" cy="1217823"/>
            <a:chOff x="0" y="0"/>
            <a:chExt cx="1886724" cy="320744"/>
          </a:xfrm>
        </p:grpSpPr>
        <p:sp>
          <p:nvSpPr>
            <p:cNvPr name="Freeform 7" id="7"/>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8" id="8"/>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1760772" y="600075"/>
            <a:ext cx="6492683"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Bold"/>
              </a:rPr>
              <a:t>Conclusion</a:t>
            </a:r>
          </a:p>
        </p:txBody>
      </p:sp>
      <p:sp>
        <p:nvSpPr>
          <p:cNvPr name="TextBox 10" id="10"/>
          <p:cNvSpPr txBox="true"/>
          <p:nvPr/>
        </p:nvSpPr>
        <p:spPr>
          <a:xfrm rot="0">
            <a:off x="4124893" y="1879737"/>
            <a:ext cx="10038214" cy="1047750"/>
          </a:xfrm>
          <a:prstGeom prst="rect">
            <a:avLst/>
          </a:prstGeom>
        </p:spPr>
        <p:txBody>
          <a:bodyPr anchor="t" rtlCol="false" tIns="0" lIns="0" bIns="0" rIns="0">
            <a:spAutoFit/>
          </a:bodyPr>
          <a:lstStyle/>
          <a:p>
            <a:pPr algn="ctr">
              <a:lnSpc>
                <a:spcPts val="8400"/>
              </a:lnSpc>
            </a:pPr>
            <a:r>
              <a:rPr lang="en-US" sz="6000">
                <a:solidFill>
                  <a:srgbClr val="0D0F68"/>
                </a:solidFill>
                <a:latin typeface="Yeseva One"/>
              </a:rPr>
              <a:t>Conclusion</a:t>
            </a:r>
          </a:p>
        </p:txBody>
      </p:sp>
      <p:sp>
        <p:nvSpPr>
          <p:cNvPr name="TextBox 11" id="11"/>
          <p:cNvSpPr txBox="true"/>
          <p:nvPr/>
        </p:nvSpPr>
        <p:spPr>
          <a:xfrm rot="0">
            <a:off x="1895092" y="3880876"/>
            <a:ext cx="15364208" cy="3714750"/>
          </a:xfrm>
          <a:prstGeom prst="rect">
            <a:avLst/>
          </a:prstGeom>
        </p:spPr>
        <p:txBody>
          <a:bodyPr anchor="t" rtlCol="false" tIns="0" lIns="0" bIns="0" rIns="0">
            <a:spAutoFit/>
          </a:bodyPr>
          <a:lstStyle/>
          <a:p>
            <a:pPr>
              <a:lnSpc>
                <a:spcPts val="4200"/>
              </a:lnSpc>
            </a:pPr>
            <a:r>
              <a:rPr lang="en-US" sz="3000">
                <a:solidFill>
                  <a:srgbClr val="0D0F68"/>
                </a:solidFill>
                <a:latin typeface="Garet"/>
              </a:rPr>
              <a:t>the capability of AI technologies Deep, Learning, to </a:t>
            </a:r>
            <a:r>
              <a:rPr lang="en-US" sz="3000">
                <a:solidFill>
                  <a:srgbClr val="0D0F68"/>
                </a:solidFill>
                <a:latin typeface="Garet"/>
              </a:rPr>
              <a:t>understand and cater to the diverse Arabic dialects. It should highlight the ability of these AI platforms to deliver optimized ad content, speech recognition, and natural language processing in various Arabic dialects, enabling businesses to effectively reach and engage with Arabic-speaking audiences. The conclusion should stress the potential for improved targeting, performance, and user experience through the use of AI in advertising for Arabic dialects..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0"/>
            </a:stretch>
          </a:blipFill>
        </p:spPr>
      </p:sp>
      <p:sp>
        <p:nvSpPr>
          <p:cNvPr name="TextBox 3" id="3"/>
          <p:cNvSpPr txBox="true"/>
          <p:nvPr/>
        </p:nvSpPr>
        <p:spPr>
          <a:xfrm rot="0">
            <a:off x="1509678" y="4024998"/>
            <a:ext cx="14679282" cy="2008403"/>
          </a:xfrm>
          <a:prstGeom prst="rect">
            <a:avLst/>
          </a:prstGeom>
        </p:spPr>
        <p:txBody>
          <a:bodyPr anchor="t" rtlCol="false" tIns="0" lIns="0" bIns="0" rIns="0">
            <a:spAutoFit/>
          </a:bodyPr>
          <a:lstStyle/>
          <a:p>
            <a:pPr algn="ctr">
              <a:lnSpc>
                <a:spcPts val="16350"/>
              </a:lnSpc>
            </a:pPr>
            <a:r>
              <a:rPr lang="en-US" sz="11679">
                <a:solidFill>
                  <a:srgbClr val="0D0F68"/>
                </a:solidFill>
                <a:latin typeface="Yeseva One"/>
              </a:rPr>
              <a:t>Thank You</a:t>
            </a:r>
          </a:p>
        </p:txBody>
      </p:sp>
      <p:sp>
        <p:nvSpPr>
          <p:cNvPr name="Freeform 4" id="4"/>
          <p:cNvSpPr/>
          <p:nvPr/>
        </p:nvSpPr>
        <p:spPr>
          <a:xfrm flipH="false" flipV="false" rot="0">
            <a:off x="13967473" y="588971"/>
            <a:ext cx="3854824" cy="879459"/>
          </a:xfrm>
          <a:custGeom>
            <a:avLst/>
            <a:gdLst/>
            <a:ahLst/>
            <a:cxnLst/>
            <a:rect r="r" b="b" t="t" l="l"/>
            <a:pathLst>
              <a:path h="879459" w="3854824">
                <a:moveTo>
                  <a:pt x="0" y="0"/>
                </a:moveTo>
                <a:lnTo>
                  <a:pt x="3854823" y="0"/>
                </a:lnTo>
                <a:lnTo>
                  <a:pt x="3854823" y="879458"/>
                </a:lnTo>
                <a:lnTo>
                  <a:pt x="0" y="879458"/>
                </a:lnTo>
                <a:lnTo>
                  <a:pt x="0" y="0"/>
                </a:lnTo>
                <a:close/>
              </a:path>
            </a:pathLst>
          </a:custGeom>
          <a:blipFill>
            <a:blip r:embed="rId3"/>
            <a:stretch>
              <a:fillRect l="0" t="0" r="0" b="0"/>
            </a:stretch>
          </a:blipFill>
        </p:spPr>
      </p:sp>
      <p:sp>
        <p:nvSpPr>
          <p:cNvPr name="Freeform 5" id="5"/>
          <p:cNvSpPr/>
          <p:nvPr/>
        </p:nvSpPr>
        <p:spPr>
          <a:xfrm flipH="false" flipV="false" rot="0">
            <a:off x="866261" y="588971"/>
            <a:ext cx="2705449" cy="1377841"/>
          </a:xfrm>
          <a:custGeom>
            <a:avLst/>
            <a:gdLst/>
            <a:ahLst/>
            <a:cxnLst/>
            <a:rect r="r" b="b" t="t" l="l"/>
            <a:pathLst>
              <a:path h="1377841" w="2705449">
                <a:moveTo>
                  <a:pt x="0" y="0"/>
                </a:moveTo>
                <a:lnTo>
                  <a:pt x="2705449" y="0"/>
                </a:lnTo>
                <a:lnTo>
                  <a:pt x="2705449" y="1377840"/>
                </a:lnTo>
                <a:lnTo>
                  <a:pt x="0" y="1377840"/>
                </a:lnTo>
                <a:lnTo>
                  <a:pt x="0" y="0"/>
                </a:lnTo>
                <a:close/>
              </a:path>
            </a:pathLst>
          </a:custGeom>
          <a:blipFill>
            <a:blip r:embed="rId4"/>
            <a:stretch>
              <a:fillRect l="0" t="-500" r="0" b="-50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DAF176C0e2g</dc:identifier>
  <dcterms:modified xsi:type="dcterms:W3CDTF">2011-08-01T06:04:30Z</dcterms:modified>
  <cp:revision>1</cp:revision>
  <dc:title>Saudi Dialects</dc:title>
</cp:coreProperties>
</file>