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AC Diary Girl Bold" charset="1" panose="02000603000000000000"/>
      <p:regular r:id="rId21"/>
    </p:embeddedFont>
    <p:embeddedFont>
      <p:font typeface="Nunito Bold" charset="1" panose="00000000000000000000"/>
      <p:regular r:id="rId22"/>
    </p:embeddedFont>
    <p:embeddedFont>
      <p:font typeface="Open Sauce Bold" charset="1" panose="00000800000000000000"/>
      <p:regular r:id="rId23"/>
    </p:embeddedFont>
    <p:embeddedFont>
      <p:font typeface="Open Sans Bold" charset="1" panose="020B0806030504020204"/>
      <p:regular r:id="rId24"/>
    </p:embeddedFont>
    <p:embeddedFont>
      <p:font typeface="AC Diary Girl" charset="1" panose="02000603000000000000"/>
      <p:regular r:id="rId25"/>
    </p:embeddedFont>
    <p:embeddedFont>
      <p:font typeface="Nunito" charset="1" panose="00000000000000000000"/>
      <p:regular r:id="rId26"/>
    </p:embeddedFont>
    <p:embeddedFont>
      <p:font typeface="Canva Sans" charset="1" panose="020B0503030501040103"/>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pn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6.png" Type="http://schemas.openxmlformats.org/officeDocument/2006/relationships/image"/><Relationship Id="rId4" Target="../media/image17.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6.png" Type="http://schemas.openxmlformats.org/officeDocument/2006/relationships/image"/><Relationship Id="rId4" Target="../media/image17.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6.png" Type="http://schemas.openxmlformats.org/officeDocument/2006/relationships/image"/><Relationship Id="rId4" Target="../media/image17.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https://github.com/AhmedYasser06/DEPI-Project-Team2.git" TargetMode="External" Type="http://schemas.openxmlformats.org/officeDocument/2006/relationships/hyperlink"/><Relationship Id="rId4" Target="../media/image16.png" Type="http://schemas.openxmlformats.org/officeDocument/2006/relationships/image"/><Relationship Id="rId5" Target="../media/image17.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6.png" Type="http://schemas.openxmlformats.org/officeDocument/2006/relationships/image"/><Relationship Id="rId4" Target="../media/image17.svg" Type="http://schemas.openxmlformats.org/officeDocument/2006/relationships/image"/><Relationship Id="rId5" Target="../media/image18.png" Type="http://schemas.openxmlformats.org/officeDocument/2006/relationships/image"/><Relationship Id="rId6" Target="../media/image19.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svg" Type="http://schemas.openxmlformats.org/officeDocument/2006/relationships/image"/><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 Id="rId7" Target="../media/image2.png" Type="http://schemas.openxmlformats.org/officeDocument/2006/relationships/image"/><Relationship Id="rId8" Target="../media/image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 Id="rId7" Target="../media/image2.png" Type="http://schemas.openxmlformats.org/officeDocument/2006/relationships/image"/><Relationship Id="rId8" Target="../media/image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 Id="rId7" Target="../media/image2.png" Type="http://schemas.openxmlformats.org/officeDocument/2006/relationships/image"/><Relationship Id="rId8" Target="../media/image3.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6.png" Type="http://schemas.openxmlformats.org/officeDocument/2006/relationships/image"/><Relationship Id="rId4" Target="../media/image17.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6.png" Type="http://schemas.openxmlformats.org/officeDocument/2006/relationships/image"/><Relationship Id="rId4" Target="../media/image17.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3416" r="0" b="-83416"/>
            </a:stretch>
          </a:blipFill>
        </p:spPr>
      </p:sp>
      <p:sp>
        <p:nvSpPr>
          <p:cNvPr name="Freeform 3" id="3"/>
          <p:cNvSpPr/>
          <p:nvPr/>
        </p:nvSpPr>
        <p:spPr>
          <a:xfrm flipH="false" flipV="false" rot="-465442">
            <a:off x="15982697" y="1772426"/>
            <a:ext cx="2013817" cy="2206373"/>
          </a:xfrm>
          <a:custGeom>
            <a:avLst/>
            <a:gdLst/>
            <a:ahLst/>
            <a:cxnLst/>
            <a:rect r="r" b="b" t="t" l="l"/>
            <a:pathLst>
              <a:path h="2206373" w="2013817">
                <a:moveTo>
                  <a:pt x="0" y="0"/>
                </a:moveTo>
                <a:lnTo>
                  <a:pt x="2013817" y="0"/>
                </a:lnTo>
                <a:lnTo>
                  <a:pt x="2013817" y="2206373"/>
                </a:lnTo>
                <a:lnTo>
                  <a:pt x="0" y="220637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621446">
            <a:off x="1251476" y="6297909"/>
            <a:ext cx="2794323" cy="2731451"/>
          </a:xfrm>
          <a:custGeom>
            <a:avLst/>
            <a:gdLst/>
            <a:ahLst/>
            <a:cxnLst/>
            <a:rect r="r" b="b" t="t" l="l"/>
            <a:pathLst>
              <a:path h="2731451" w="2794323">
                <a:moveTo>
                  <a:pt x="0" y="0"/>
                </a:moveTo>
                <a:lnTo>
                  <a:pt x="2794323" y="0"/>
                </a:lnTo>
                <a:lnTo>
                  <a:pt x="2794323" y="2731451"/>
                </a:lnTo>
                <a:lnTo>
                  <a:pt x="0" y="273145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569164" y="-1680003"/>
            <a:ext cx="3808435" cy="4114800"/>
          </a:xfrm>
          <a:custGeom>
            <a:avLst/>
            <a:gdLst/>
            <a:ahLst/>
            <a:cxnLst/>
            <a:rect r="r" b="b" t="t" l="l"/>
            <a:pathLst>
              <a:path h="4114800" w="3808435">
                <a:moveTo>
                  <a:pt x="0" y="0"/>
                </a:moveTo>
                <a:lnTo>
                  <a:pt x="3808435" y="0"/>
                </a:lnTo>
                <a:lnTo>
                  <a:pt x="3808435"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3825094" y="8627655"/>
            <a:ext cx="3434206" cy="630645"/>
          </a:xfrm>
          <a:custGeom>
            <a:avLst/>
            <a:gdLst/>
            <a:ahLst/>
            <a:cxnLst/>
            <a:rect r="r" b="b" t="t" l="l"/>
            <a:pathLst>
              <a:path h="630645" w="3434206">
                <a:moveTo>
                  <a:pt x="0" y="0"/>
                </a:moveTo>
                <a:lnTo>
                  <a:pt x="3434206" y="0"/>
                </a:lnTo>
                <a:lnTo>
                  <a:pt x="3434206" y="630645"/>
                </a:lnTo>
                <a:lnTo>
                  <a:pt x="0" y="63064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7" id="7"/>
          <p:cNvSpPr/>
          <p:nvPr/>
        </p:nvSpPr>
        <p:spPr>
          <a:xfrm flipH="false" flipV="false" rot="0">
            <a:off x="4268574" y="127864"/>
            <a:ext cx="2626307" cy="2626307"/>
          </a:xfrm>
          <a:custGeom>
            <a:avLst/>
            <a:gdLst/>
            <a:ahLst/>
            <a:cxnLst/>
            <a:rect r="r" b="b" t="t" l="l"/>
            <a:pathLst>
              <a:path h="2626307" w="2626307">
                <a:moveTo>
                  <a:pt x="0" y="0"/>
                </a:moveTo>
                <a:lnTo>
                  <a:pt x="2626307" y="0"/>
                </a:lnTo>
                <a:lnTo>
                  <a:pt x="2626307" y="2626306"/>
                </a:lnTo>
                <a:lnTo>
                  <a:pt x="0" y="2626306"/>
                </a:lnTo>
                <a:lnTo>
                  <a:pt x="0" y="0"/>
                </a:lnTo>
                <a:close/>
              </a:path>
            </a:pathLst>
          </a:custGeom>
          <a:blipFill>
            <a:blip r:embed="rId11"/>
            <a:stretch>
              <a:fillRect l="0" t="0" r="0" b="0"/>
            </a:stretch>
          </a:blipFill>
        </p:spPr>
      </p:sp>
      <p:sp>
        <p:nvSpPr>
          <p:cNvPr name="Freeform 8" id="8"/>
          <p:cNvSpPr/>
          <p:nvPr/>
        </p:nvSpPr>
        <p:spPr>
          <a:xfrm flipH="false" flipV="false" rot="0">
            <a:off x="12185461" y="625102"/>
            <a:ext cx="2709316" cy="1631829"/>
          </a:xfrm>
          <a:custGeom>
            <a:avLst/>
            <a:gdLst/>
            <a:ahLst/>
            <a:cxnLst/>
            <a:rect r="r" b="b" t="t" l="l"/>
            <a:pathLst>
              <a:path h="1631829" w="2709316">
                <a:moveTo>
                  <a:pt x="0" y="0"/>
                </a:moveTo>
                <a:lnTo>
                  <a:pt x="2709315" y="0"/>
                </a:lnTo>
                <a:lnTo>
                  <a:pt x="2709315" y="1631829"/>
                </a:lnTo>
                <a:lnTo>
                  <a:pt x="0" y="1631829"/>
                </a:lnTo>
                <a:lnTo>
                  <a:pt x="0" y="0"/>
                </a:lnTo>
                <a:close/>
              </a:path>
            </a:pathLst>
          </a:custGeom>
          <a:blipFill>
            <a:blip r:embed="rId12"/>
            <a:stretch>
              <a:fillRect l="0" t="-32878" r="0" b="-33150"/>
            </a:stretch>
          </a:blipFill>
        </p:spPr>
      </p:sp>
      <p:sp>
        <p:nvSpPr>
          <p:cNvPr name="TextBox 9" id="9"/>
          <p:cNvSpPr txBox="true"/>
          <p:nvPr/>
        </p:nvSpPr>
        <p:spPr>
          <a:xfrm rot="0">
            <a:off x="2444995" y="2885415"/>
            <a:ext cx="13398011" cy="3300083"/>
          </a:xfrm>
          <a:prstGeom prst="rect">
            <a:avLst/>
          </a:prstGeom>
        </p:spPr>
        <p:txBody>
          <a:bodyPr anchor="t" rtlCol="false" tIns="0" lIns="0" bIns="0" rIns="0">
            <a:spAutoFit/>
          </a:bodyPr>
          <a:lstStyle/>
          <a:p>
            <a:pPr algn="ctr">
              <a:lnSpc>
                <a:spcPts val="8680"/>
              </a:lnSpc>
            </a:pPr>
            <a:r>
              <a:rPr lang="en-US" b="true" sz="6200">
                <a:solidFill>
                  <a:srgbClr val="337271"/>
                </a:solidFill>
                <a:latin typeface="AC Diary Girl Bold"/>
                <a:ea typeface="AC Diary Girl Bold"/>
                <a:cs typeface="AC Diary Girl Bold"/>
                <a:sym typeface="AC Diary Girl Bold"/>
              </a:rPr>
              <a:t>AI-Powered Predictive Maintenance for Industrial Equipment </a:t>
            </a:r>
          </a:p>
        </p:txBody>
      </p:sp>
      <p:sp>
        <p:nvSpPr>
          <p:cNvPr name="TextBox 10" id="10"/>
          <p:cNvSpPr txBox="true"/>
          <p:nvPr/>
        </p:nvSpPr>
        <p:spPr>
          <a:xfrm rot="0">
            <a:off x="4268574" y="6853758"/>
            <a:ext cx="10626202" cy="613230"/>
          </a:xfrm>
          <a:prstGeom prst="rect">
            <a:avLst/>
          </a:prstGeom>
        </p:spPr>
        <p:txBody>
          <a:bodyPr anchor="t" rtlCol="false" tIns="0" lIns="0" bIns="0" rIns="0">
            <a:spAutoFit/>
          </a:bodyPr>
          <a:lstStyle/>
          <a:p>
            <a:pPr algn="ctr">
              <a:lnSpc>
                <a:spcPts val="5049"/>
              </a:lnSpc>
            </a:pPr>
            <a:r>
              <a:rPr lang="en-US" sz="3607" b="true">
                <a:solidFill>
                  <a:srgbClr val="337271"/>
                </a:solidFill>
                <a:latin typeface="Nunito Bold"/>
                <a:ea typeface="Nunito Bold"/>
                <a:cs typeface="Nunito Bold"/>
                <a:sym typeface="Nunito Bold"/>
              </a:rPr>
              <a:t>Under supervision: Eng/Abdelrhman Elmashtoly</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3416" r="0" b="-83416"/>
            </a:stretch>
          </a:blipFill>
        </p:spPr>
      </p:sp>
      <p:sp>
        <p:nvSpPr>
          <p:cNvPr name="TextBox 3" id="3"/>
          <p:cNvSpPr txBox="true"/>
          <p:nvPr/>
        </p:nvSpPr>
        <p:spPr>
          <a:xfrm rot="0">
            <a:off x="3089810" y="2522875"/>
            <a:ext cx="13156595" cy="1109345"/>
          </a:xfrm>
          <a:prstGeom prst="rect">
            <a:avLst/>
          </a:prstGeom>
        </p:spPr>
        <p:txBody>
          <a:bodyPr anchor="t" rtlCol="false" tIns="0" lIns="0" bIns="0" rIns="0">
            <a:spAutoFit/>
          </a:bodyPr>
          <a:lstStyle/>
          <a:p>
            <a:pPr algn="ctr">
              <a:lnSpc>
                <a:spcPts val="8680"/>
              </a:lnSpc>
            </a:pPr>
            <a:r>
              <a:rPr lang="en-US" sz="6200" b="true">
                <a:solidFill>
                  <a:srgbClr val="337271"/>
                </a:solidFill>
                <a:latin typeface="AC Diary Girl Bold"/>
                <a:ea typeface="AC Diary Girl Bold"/>
                <a:cs typeface="AC Diary Girl Bold"/>
                <a:sym typeface="AC Diary Girl Bold"/>
              </a:rPr>
              <a:t>Milestone 1 – Data Preprocessing</a:t>
            </a:r>
          </a:p>
        </p:txBody>
      </p:sp>
      <p:sp>
        <p:nvSpPr>
          <p:cNvPr name="TextBox 4" id="4"/>
          <p:cNvSpPr txBox="true"/>
          <p:nvPr/>
        </p:nvSpPr>
        <p:spPr>
          <a:xfrm rot="0">
            <a:off x="2243618" y="4279549"/>
            <a:ext cx="14848979" cy="5598324"/>
          </a:xfrm>
          <a:prstGeom prst="rect">
            <a:avLst/>
          </a:prstGeom>
        </p:spPr>
        <p:txBody>
          <a:bodyPr anchor="t" rtlCol="false" tIns="0" lIns="0" bIns="0" rIns="0">
            <a:spAutoFit/>
          </a:bodyPr>
          <a:lstStyle/>
          <a:p>
            <a:pPr algn="l" marL="693139" indent="-346570" lvl="1">
              <a:lnSpc>
                <a:spcPts val="4494"/>
              </a:lnSpc>
              <a:buFont typeface="Arial"/>
              <a:buChar char="•"/>
            </a:pPr>
            <a:r>
              <a:rPr lang="en-US" b="true" sz="3210">
                <a:solidFill>
                  <a:srgbClr val="337271"/>
                </a:solidFill>
                <a:latin typeface="Nunito Bold"/>
                <a:ea typeface="Nunito Bold"/>
                <a:cs typeface="Nunito Bold"/>
                <a:sym typeface="Nunito Bold"/>
              </a:rPr>
              <a:t>Missing Values:</a:t>
            </a:r>
          </a:p>
          <a:p>
            <a:pPr algn="l" marL="1386279" indent="-462093" lvl="2">
              <a:lnSpc>
                <a:spcPts val="4494"/>
              </a:lnSpc>
              <a:buFont typeface="Arial"/>
              <a:buChar char="⚬"/>
            </a:pPr>
            <a:r>
              <a:rPr lang="en-US" b="true" sz="3210">
                <a:solidFill>
                  <a:srgbClr val="337271"/>
                </a:solidFill>
                <a:latin typeface="Nunito Bold"/>
                <a:ea typeface="Nunito Bold"/>
                <a:cs typeface="Nunito Bold"/>
                <a:sym typeface="Nunito Bold"/>
              </a:rPr>
              <a:t>Imputed continuous variables (mean/median).</a:t>
            </a:r>
          </a:p>
          <a:p>
            <a:pPr algn="l" marL="1386279" indent="-462093" lvl="2">
              <a:lnSpc>
                <a:spcPts val="4494"/>
              </a:lnSpc>
              <a:buFont typeface="Arial"/>
              <a:buChar char="⚬"/>
            </a:pPr>
            <a:r>
              <a:rPr lang="en-US" b="true" sz="3210">
                <a:solidFill>
                  <a:srgbClr val="337271"/>
                </a:solidFill>
                <a:latin typeface="Nunito Bold"/>
                <a:ea typeface="Nunito Bold"/>
                <a:cs typeface="Nunito Bold"/>
                <a:sym typeface="Nunito Bold"/>
              </a:rPr>
              <a:t>Droppe</a:t>
            </a:r>
            <a:r>
              <a:rPr lang="en-US" b="true" sz="3210">
                <a:solidFill>
                  <a:srgbClr val="337271"/>
                </a:solidFill>
                <a:latin typeface="Nunito Bold"/>
                <a:ea typeface="Nunito Bold"/>
                <a:cs typeface="Nunito Bold"/>
                <a:sym typeface="Nunito Bold"/>
              </a:rPr>
              <a:t>d uninformative or heavily missing features if needed.</a:t>
            </a:r>
          </a:p>
          <a:p>
            <a:pPr algn="l" marL="693139" indent="-346570" lvl="1">
              <a:lnSpc>
                <a:spcPts val="4494"/>
              </a:lnSpc>
              <a:buFont typeface="Arial"/>
              <a:buChar char="•"/>
            </a:pPr>
            <a:r>
              <a:rPr lang="en-US" b="true" sz="3210">
                <a:solidFill>
                  <a:srgbClr val="337271"/>
                </a:solidFill>
                <a:latin typeface="Nunito Bold"/>
                <a:ea typeface="Nunito Bold"/>
                <a:cs typeface="Nunito Bold"/>
                <a:sym typeface="Nunito Bold"/>
              </a:rPr>
              <a:t>Outliers: Detected in Vibration_mms &amp; Temperature_C → treated with capping.</a:t>
            </a:r>
          </a:p>
          <a:p>
            <a:pPr algn="l" marL="693139" indent="-346570" lvl="1">
              <a:lnSpc>
                <a:spcPts val="4494"/>
              </a:lnSpc>
              <a:buFont typeface="Arial"/>
              <a:buChar char="•"/>
            </a:pPr>
            <a:r>
              <a:rPr lang="en-US" b="true" sz="3210">
                <a:solidFill>
                  <a:srgbClr val="337271"/>
                </a:solidFill>
                <a:latin typeface="Nunito Bold"/>
                <a:ea typeface="Nunito Bold"/>
                <a:cs typeface="Nunito Bold"/>
                <a:sym typeface="Nunito Bold"/>
              </a:rPr>
              <a:t>Feature Engineering:</a:t>
            </a:r>
          </a:p>
          <a:p>
            <a:pPr algn="l" marL="1386279" indent="-462093" lvl="2">
              <a:lnSpc>
                <a:spcPts val="4494"/>
              </a:lnSpc>
              <a:buFont typeface="Arial"/>
              <a:buChar char="⚬"/>
            </a:pPr>
            <a:r>
              <a:rPr lang="en-US" b="true" sz="3210">
                <a:solidFill>
                  <a:srgbClr val="337271"/>
                </a:solidFill>
                <a:latin typeface="Nunito Bold"/>
                <a:ea typeface="Nunito Bold"/>
                <a:cs typeface="Nunito Bold"/>
                <a:sym typeface="Nunito Bold"/>
              </a:rPr>
              <a:t>R</a:t>
            </a:r>
            <a:r>
              <a:rPr lang="en-US" b="true" sz="3210">
                <a:solidFill>
                  <a:srgbClr val="337271"/>
                </a:solidFill>
                <a:latin typeface="Nunito Bold"/>
                <a:ea typeface="Nunito Bold"/>
                <a:cs typeface="Nunito Bold"/>
                <a:sym typeface="Nunito Bold"/>
              </a:rPr>
              <a:t>olling averages (temperature, vibration).</a:t>
            </a:r>
          </a:p>
          <a:p>
            <a:pPr algn="l" marL="1386279" indent="-462093" lvl="2">
              <a:lnSpc>
                <a:spcPts val="4494"/>
              </a:lnSpc>
              <a:buFont typeface="Arial"/>
              <a:buChar char="⚬"/>
            </a:pPr>
            <a:r>
              <a:rPr lang="en-US" b="true" sz="3210">
                <a:solidFill>
                  <a:srgbClr val="337271"/>
                </a:solidFill>
                <a:latin typeface="Nunito Bold"/>
                <a:ea typeface="Nunito Bold"/>
                <a:cs typeface="Nunito Bold"/>
                <a:sym typeface="Nunito Bold"/>
              </a:rPr>
              <a:t>Ratios (e.g., </a:t>
            </a:r>
            <a:r>
              <a:rPr lang="en-US" b="true" sz="3210">
                <a:solidFill>
                  <a:srgbClr val="337271"/>
                </a:solidFill>
                <a:latin typeface="Nunito Bold"/>
                <a:ea typeface="Nunito Bold"/>
                <a:cs typeface="Nunito Bold"/>
                <a:sym typeface="Nunito Bold"/>
              </a:rPr>
              <a:t>Oper</a:t>
            </a:r>
            <a:r>
              <a:rPr lang="en-US" b="true" sz="3210">
                <a:solidFill>
                  <a:srgbClr val="337271"/>
                </a:solidFill>
                <a:latin typeface="Nunito Bold"/>
                <a:ea typeface="Nunito Bold"/>
                <a:cs typeface="Nunito Bold"/>
                <a:sym typeface="Nunito Bold"/>
              </a:rPr>
              <a:t>ational_Hours / Installation_Year).</a:t>
            </a:r>
          </a:p>
          <a:p>
            <a:pPr algn="l" marL="1386279" indent="-462093" lvl="2">
              <a:lnSpc>
                <a:spcPts val="4494"/>
              </a:lnSpc>
              <a:buFont typeface="Arial"/>
              <a:buChar char="⚬"/>
            </a:pPr>
            <a:r>
              <a:rPr lang="en-US" b="true" sz="3210">
                <a:solidFill>
                  <a:srgbClr val="337271"/>
                </a:solidFill>
                <a:latin typeface="Nunito Bold"/>
                <a:ea typeface="Nunito Bold"/>
                <a:cs typeface="Nunito Bold"/>
                <a:sym typeface="Nunito Bold"/>
              </a:rPr>
              <a:t>Failure history trend features.</a:t>
            </a:r>
          </a:p>
          <a:p>
            <a:pPr algn="l">
              <a:lnSpc>
                <a:spcPts val="4494"/>
              </a:lnSpc>
            </a:pPr>
          </a:p>
        </p:txBody>
      </p:sp>
      <p:sp>
        <p:nvSpPr>
          <p:cNvPr name="Freeform 5" id="5"/>
          <p:cNvSpPr/>
          <p:nvPr/>
        </p:nvSpPr>
        <p:spPr>
          <a:xfrm flipH="true" flipV="false" rot="0">
            <a:off x="14204549" y="8434828"/>
            <a:ext cx="3551363" cy="1646945"/>
          </a:xfrm>
          <a:custGeom>
            <a:avLst/>
            <a:gdLst/>
            <a:ahLst/>
            <a:cxnLst/>
            <a:rect r="r" b="b" t="t" l="l"/>
            <a:pathLst>
              <a:path h="1646945" w="3551363">
                <a:moveTo>
                  <a:pt x="3551363" y="0"/>
                </a:moveTo>
                <a:lnTo>
                  <a:pt x="0" y="0"/>
                </a:lnTo>
                <a:lnTo>
                  <a:pt x="0" y="1646944"/>
                </a:lnTo>
                <a:lnTo>
                  <a:pt x="3551363" y="1646944"/>
                </a:lnTo>
                <a:lnTo>
                  <a:pt x="3551363"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268822" y="342901"/>
            <a:ext cx="3551363" cy="1646945"/>
          </a:xfrm>
          <a:custGeom>
            <a:avLst/>
            <a:gdLst/>
            <a:ahLst/>
            <a:cxnLst/>
            <a:rect r="r" b="b" t="t" l="l"/>
            <a:pathLst>
              <a:path h="1646945" w="3551363">
                <a:moveTo>
                  <a:pt x="0" y="0"/>
                </a:moveTo>
                <a:lnTo>
                  <a:pt x="3551364" y="0"/>
                </a:lnTo>
                <a:lnTo>
                  <a:pt x="3551364" y="1646945"/>
                </a:lnTo>
                <a:lnTo>
                  <a:pt x="0" y="16469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0">
            <a:off x="15859155" y="0"/>
            <a:ext cx="1562612" cy="1673225"/>
            <a:chOff x="0" y="0"/>
            <a:chExt cx="2083482" cy="2230967"/>
          </a:xfrm>
        </p:grpSpPr>
        <p:grpSp>
          <p:nvGrpSpPr>
            <p:cNvPr name="Group 8" id="8"/>
            <p:cNvGrpSpPr/>
            <p:nvPr/>
          </p:nvGrpSpPr>
          <p:grpSpPr>
            <a:xfrm rot="0">
              <a:off x="75599" y="0"/>
              <a:ext cx="1932284" cy="2230967"/>
              <a:chOff x="0" y="0"/>
              <a:chExt cx="703982" cy="812800"/>
            </a:xfrm>
          </p:grpSpPr>
          <p:sp>
            <p:nvSpPr>
              <p:cNvPr name="Freeform 9" id="9"/>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337271"/>
              </a:solidFill>
            </p:spPr>
          </p:sp>
          <p:sp>
            <p:nvSpPr>
              <p:cNvPr name="TextBox 10" id="10"/>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0" y="437582"/>
              <a:ext cx="2083482" cy="1246291"/>
            </a:xfrm>
            <a:prstGeom prst="rect">
              <a:avLst/>
            </a:prstGeom>
          </p:spPr>
          <p:txBody>
            <a:bodyPr anchor="t" rtlCol="false" tIns="0" lIns="0" bIns="0" rIns="0">
              <a:spAutoFit/>
            </a:bodyPr>
            <a:lstStyle/>
            <a:p>
              <a:pPr algn="ctr">
                <a:lnSpc>
                  <a:spcPts val="7805"/>
                </a:lnSpc>
              </a:pPr>
              <a:r>
                <a:rPr lang="en-US" sz="5575" b="true">
                  <a:solidFill>
                    <a:srgbClr val="F2F4F5"/>
                  </a:solidFill>
                  <a:latin typeface="Open Sans Bold"/>
                  <a:ea typeface="Open Sans Bold"/>
                  <a:cs typeface="Open Sans Bold"/>
                  <a:sym typeface="Open Sans Bold"/>
                </a:rPr>
                <a:t>29</a:t>
              </a:r>
            </a:p>
          </p:txBody>
        </p:sp>
      </p:grpSp>
      <p:grpSp>
        <p:nvGrpSpPr>
          <p:cNvPr name="Group 12" id="12"/>
          <p:cNvGrpSpPr/>
          <p:nvPr/>
        </p:nvGrpSpPr>
        <p:grpSpPr>
          <a:xfrm rot="0">
            <a:off x="15859155" y="0"/>
            <a:ext cx="1562612" cy="1673225"/>
            <a:chOff x="0" y="0"/>
            <a:chExt cx="2083482" cy="2230967"/>
          </a:xfrm>
        </p:grpSpPr>
        <p:grpSp>
          <p:nvGrpSpPr>
            <p:cNvPr name="Group 13" id="13"/>
            <p:cNvGrpSpPr/>
            <p:nvPr/>
          </p:nvGrpSpPr>
          <p:grpSpPr>
            <a:xfrm rot="0">
              <a:off x="75599" y="0"/>
              <a:ext cx="1932284" cy="2230967"/>
              <a:chOff x="0" y="0"/>
              <a:chExt cx="703982" cy="812800"/>
            </a:xfrm>
          </p:grpSpPr>
          <p:sp>
            <p:nvSpPr>
              <p:cNvPr name="Freeform 14" id="14"/>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337271"/>
              </a:solidFill>
            </p:spPr>
          </p:sp>
          <p:sp>
            <p:nvSpPr>
              <p:cNvPr name="TextBox 15" id="15"/>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6" id="16"/>
            <p:cNvSpPr txBox="true"/>
            <p:nvPr/>
          </p:nvSpPr>
          <p:spPr>
            <a:xfrm rot="0">
              <a:off x="0" y="437582"/>
              <a:ext cx="2083482" cy="1246291"/>
            </a:xfrm>
            <a:prstGeom prst="rect">
              <a:avLst/>
            </a:prstGeom>
          </p:spPr>
          <p:txBody>
            <a:bodyPr anchor="t" rtlCol="false" tIns="0" lIns="0" bIns="0" rIns="0">
              <a:spAutoFit/>
            </a:bodyPr>
            <a:lstStyle/>
            <a:p>
              <a:pPr algn="ctr">
                <a:lnSpc>
                  <a:spcPts val="7805"/>
                </a:lnSpc>
              </a:pPr>
              <a:r>
                <a:rPr lang="en-US" sz="5575" b="true">
                  <a:solidFill>
                    <a:srgbClr val="F2F4F5"/>
                  </a:solidFill>
                  <a:latin typeface="Open Sans Bold"/>
                  <a:ea typeface="Open Sans Bold"/>
                  <a:cs typeface="Open Sans Bold"/>
                  <a:sym typeface="Open Sans Bold"/>
                </a:rPr>
                <a:t>10</a:t>
              </a:r>
            </a:p>
          </p:txBody>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3416" r="0" b="-83416"/>
            </a:stretch>
          </a:blipFill>
        </p:spPr>
      </p:sp>
      <p:sp>
        <p:nvSpPr>
          <p:cNvPr name="TextBox 3" id="3"/>
          <p:cNvSpPr txBox="true"/>
          <p:nvPr/>
        </p:nvSpPr>
        <p:spPr>
          <a:xfrm rot="0">
            <a:off x="3138182" y="2233949"/>
            <a:ext cx="13156595" cy="1151890"/>
          </a:xfrm>
          <a:prstGeom prst="rect">
            <a:avLst/>
          </a:prstGeom>
        </p:spPr>
        <p:txBody>
          <a:bodyPr anchor="t" rtlCol="false" tIns="0" lIns="0" bIns="0" rIns="0">
            <a:spAutoFit/>
          </a:bodyPr>
          <a:lstStyle/>
          <a:p>
            <a:pPr algn="ctr">
              <a:lnSpc>
                <a:spcPts val="8959"/>
              </a:lnSpc>
            </a:pPr>
            <a:r>
              <a:rPr lang="en-US" sz="6399" b="true">
                <a:solidFill>
                  <a:srgbClr val="337271"/>
                </a:solidFill>
                <a:latin typeface="AC Diary Girl Bold"/>
                <a:ea typeface="AC Diary Girl Bold"/>
                <a:cs typeface="AC Diary Girl Bold"/>
                <a:sym typeface="AC Diary Girl Bold"/>
              </a:rPr>
              <a:t>Milestone 1 – Deliverables</a:t>
            </a:r>
          </a:p>
        </p:txBody>
      </p:sp>
      <p:sp>
        <p:nvSpPr>
          <p:cNvPr name="TextBox 4" id="4"/>
          <p:cNvSpPr txBox="true"/>
          <p:nvPr/>
        </p:nvSpPr>
        <p:spPr>
          <a:xfrm rot="0">
            <a:off x="2410321" y="3926004"/>
            <a:ext cx="14848979" cy="3911508"/>
          </a:xfrm>
          <a:prstGeom prst="rect">
            <a:avLst/>
          </a:prstGeom>
        </p:spPr>
        <p:txBody>
          <a:bodyPr anchor="t" rtlCol="false" tIns="0" lIns="0" bIns="0" rIns="0">
            <a:spAutoFit/>
          </a:bodyPr>
          <a:lstStyle/>
          <a:p>
            <a:pPr algn="l" marL="693139" indent="-346570" lvl="1">
              <a:lnSpc>
                <a:spcPts val="4494"/>
              </a:lnSpc>
              <a:buFont typeface="Arial"/>
              <a:buChar char="•"/>
            </a:pPr>
            <a:r>
              <a:rPr lang="en-US" b="true" sz="3210">
                <a:solidFill>
                  <a:srgbClr val="337271"/>
                </a:solidFill>
                <a:latin typeface="Nunito Bold"/>
                <a:ea typeface="Nunito Bold"/>
                <a:cs typeface="Nunito Bold"/>
                <a:sym typeface="Nunito Bold"/>
              </a:rPr>
              <a:t>Dataset Exploration Report → Distribution plots, feature correlations, and anomaly detection.</a:t>
            </a:r>
          </a:p>
          <a:p>
            <a:pPr algn="l" marL="693139" indent="-346570" lvl="1">
              <a:lnSpc>
                <a:spcPts val="4494"/>
              </a:lnSpc>
              <a:buFont typeface="Arial"/>
              <a:buChar char="•"/>
            </a:pPr>
            <a:r>
              <a:rPr lang="en-US" b="true" sz="3210">
                <a:solidFill>
                  <a:srgbClr val="337271"/>
                </a:solidFill>
                <a:latin typeface="Nunito Bold"/>
                <a:ea typeface="Nunito Bold"/>
                <a:cs typeface="Nunito Bold"/>
                <a:sym typeface="Nunito Bold"/>
              </a:rPr>
              <a:t>EDA No</a:t>
            </a:r>
            <a:r>
              <a:rPr lang="en-US" b="true" sz="3210">
                <a:solidFill>
                  <a:srgbClr val="337271"/>
                </a:solidFill>
                <a:latin typeface="Nunito Bold"/>
                <a:ea typeface="Nunito Bold"/>
                <a:cs typeface="Nunito Bold"/>
                <a:sym typeface="Nunito Bold"/>
              </a:rPr>
              <a:t>tebook → Visualizations (heatmaps, boxplots, time-series patterns).</a:t>
            </a:r>
          </a:p>
          <a:p>
            <a:pPr algn="l" marL="693139" indent="-346570" lvl="1">
              <a:lnSpc>
                <a:spcPts val="4494"/>
              </a:lnSpc>
              <a:buFont typeface="Arial"/>
              <a:buChar char="•"/>
            </a:pPr>
            <a:r>
              <a:rPr lang="en-US" b="true" sz="3210">
                <a:solidFill>
                  <a:srgbClr val="337271"/>
                </a:solidFill>
                <a:latin typeface="Nunito Bold"/>
                <a:ea typeface="Nunito Bold"/>
                <a:cs typeface="Nunito Bold"/>
                <a:sym typeface="Nunito Bold"/>
              </a:rPr>
              <a:t>Preprocessed Data → Clean dataset with engineered features, ready for modeling.</a:t>
            </a:r>
          </a:p>
          <a:p>
            <a:pPr algn="l">
              <a:lnSpc>
                <a:spcPts val="4494"/>
              </a:lnSpc>
            </a:pPr>
          </a:p>
        </p:txBody>
      </p:sp>
      <p:sp>
        <p:nvSpPr>
          <p:cNvPr name="Freeform 5" id="5"/>
          <p:cNvSpPr/>
          <p:nvPr/>
        </p:nvSpPr>
        <p:spPr>
          <a:xfrm flipH="true" flipV="false" rot="0">
            <a:off x="14220673" y="8080102"/>
            <a:ext cx="3551363" cy="1646945"/>
          </a:xfrm>
          <a:custGeom>
            <a:avLst/>
            <a:gdLst/>
            <a:ahLst/>
            <a:cxnLst/>
            <a:rect r="r" b="b" t="t" l="l"/>
            <a:pathLst>
              <a:path h="1646945" w="3551363">
                <a:moveTo>
                  <a:pt x="3551363" y="0"/>
                </a:moveTo>
                <a:lnTo>
                  <a:pt x="0" y="0"/>
                </a:lnTo>
                <a:lnTo>
                  <a:pt x="0" y="1646945"/>
                </a:lnTo>
                <a:lnTo>
                  <a:pt x="3551363" y="1646945"/>
                </a:lnTo>
                <a:lnTo>
                  <a:pt x="3551363"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268822" y="342901"/>
            <a:ext cx="3551363" cy="1646945"/>
          </a:xfrm>
          <a:custGeom>
            <a:avLst/>
            <a:gdLst/>
            <a:ahLst/>
            <a:cxnLst/>
            <a:rect r="r" b="b" t="t" l="l"/>
            <a:pathLst>
              <a:path h="1646945" w="3551363">
                <a:moveTo>
                  <a:pt x="0" y="0"/>
                </a:moveTo>
                <a:lnTo>
                  <a:pt x="3551364" y="0"/>
                </a:lnTo>
                <a:lnTo>
                  <a:pt x="3551364" y="1646945"/>
                </a:lnTo>
                <a:lnTo>
                  <a:pt x="0" y="16469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0">
            <a:off x="15859155" y="0"/>
            <a:ext cx="1562612" cy="1673225"/>
            <a:chOff x="0" y="0"/>
            <a:chExt cx="2083482" cy="2230967"/>
          </a:xfrm>
        </p:grpSpPr>
        <p:grpSp>
          <p:nvGrpSpPr>
            <p:cNvPr name="Group 8" id="8"/>
            <p:cNvGrpSpPr/>
            <p:nvPr/>
          </p:nvGrpSpPr>
          <p:grpSpPr>
            <a:xfrm rot="0">
              <a:off x="75599" y="0"/>
              <a:ext cx="1932284" cy="2230967"/>
              <a:chOff x="0" y="0"/>
              <a:chExt cx="703982" cy="812800"/>
            </a:xfrm>
          </p:grpSpPr>
          <p:sp>
            <p:nvSpPr>
              <p:cNvPr name="Freeform 9" id="9"/>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337271"/>
              </a:solidFill>
            </p:spPr>
          </p:sp>
          <p:sp>
            <p:nvSpPr>
              <p:cNvPr name="TextBox 10" id="10"/>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0" y="437582"/>
              <a:ext cx="2083482" cy="1246291"/>
            </a:xfrm>
            <a:prstGeom prst="rect">
              <a:avLst/>
            </a:prstGeom>
          </p:spPr>
          <p:txBody>
            <a:bodyPr anchor="t" rtlCol="false" tIns="0" lIns="0" bIns="0" rIns="0">
              <a:spAutoFit/>
            </a:bodyPr>
            <a:lstStyle/>
            <a:p>
              <a:pPr algn="ctr">
                <a:lnSpc>
                  <a:spcPts val="7805"/>
                </a:lnSpc>
              </a:pPr>
              <a:r>
                <a:rPr lang="en-US" sz="5575" b="true">
                  <a:solidFill>
                    <a:srgbClr val="F2F4F5"/>
                  </a:solidFill>
                  <a:latin typeface="Open Sans Bold"/>
                  <a:ea typeface="Open Sans Bold"/>
                  <a:cs typeface="Open Sans Bold"/>
                  <a:sym typeface="Open Sans Bold"/>
                </a:rPr>
                <a:t>29</a:t>
              </a:r>
            </a:p>
          </p:txBody>
        </p:sp>
      </p:grpSp>
      <p:grpSp>
        <p:nvGrpSpPr>
          <p:cNvPr name="Group 12" id="12"/>
          <p:cNvGrpSpPr/>
          <p:nvPr/>
        </p:nvGrpSpPr>
        <p:grpSpPr>
          <a:xfrm rot="0">
            <a:off x="15859155" y="0"/>
            <a:ext cx="1562612" cy="1673225"/>
            <a:chOff x="0" y="0"/>
            <a:chExt cx="2083482" cy="2230967"/>
          </a:xfrm>
        </p:grpSpPr>
        <p:grpSp>
          <p:nvGrpSpPr>
            <p:cNvPr name="Group 13" id="13"/>
            <p:cNvGrpSpPr/>
            <p:nvPr/>
          </p:nvGrpSpPr>
          <p:grpSpPr>
            <a:xfrm rot="0">
              <a:off x="75599" y="0"/>
              <a:ext cx="1932284" cy="2230967"/>
              <a:chOff x="0" y="0"/>
              <a:chExt cx="703982" cy="812800"/>
            </a:xfrm>
          </p:grpSpPr>
          <p:sp>
            <p:nvSpPr>
              <p:cNvPr name="Freeform 14" id="14"/>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337271"/>
              </a:solidFill>
            </p:spPr>
          </p:sp>
          <p:sp>
            <p:nvSpPr>
              <p:cNvPr name="TextBox 15" id="15"/>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6" id="16"/>
            <p:cNvSpPr txBox="true"/>
            <p:nvPr/>
          </p:nvSpPr>
          <p:spPr>
            <a:xfrm rot="0">
              <a:off x="0" y="437582"/>
              <a:ext cx="2083482" cy="1246291"/>
            </a:xfrm>
            <a:prstGeom prst="rect">
              <a:avLst/>
            </a:prstGeom>
          </p:spPr>
          <p:txBody>
            <a:bodyPr anchor="t" rtlCol="false" tIns="0" lIns="0" bIns="0" rIns="0">
              <a:spAutoFit/>
            </a:bodyPr>
            <a:lstStyle/>
            <a:p>
              <a:pPr algn="ctr">
                <a:lnSpc>
                  <a:spcPts val="7805"/>
                </a:lnSpc>
              </a:pPr>
              <a:r>
                <a:rPr lang="en-US" sz="5575" b="true">
                  <a:solidFill>
                    <a:srgbClr val="F2F4F5"/>
                  </a:solidFill>
                  <a:latin typeface="Open Sans Bold"/>
                  <a:ea typeface="Open Sans Bold"/>
                  <a:cs typeface="Open Sans Bold"/>
                  <a:sym typeface="Open Sans Bold"/>
                </a:rPr>
                <a:t>11</a:t>
              </a:r>
            </a:p>
          </p:txBody>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3416" r="0" b="-83416"/>
            </a:stretch>
          </a:blipFill>
        </p:spPr>
      </p:sp>
      <p:sp>
        <p:nvSpPr>
          <p:cNvPr name="TextBox 3" id="3"/>
          <p:cNvSpPr txBox="true"/>
          <p:nvPr/>
        </p:nvSpPr>
        <p:spPr>
          <a:xfrm rot="0">
            <a:off x="4892950" y="1597081"/>
            <a:ext cx="8695587" cy="1692276"/>
          </a:xfrm>
          <a:prstGeom prst="rect">
            <a:avLst/>
          </a:prstGeom>
        </p:spPr>
        <p:txBody>
          <a:bodyPr anchor="t" rtlCol="false" tIns="0" lIns="0" bIns="0" rIns="0">
            <a:spAutoFit/>
          </a:bodyPr>
          <a:lstStyle/>
          <a:p>
            <a:pPr algn="ctr">
              <a:lnSpc>
                <a:spcPts val="13299"/>
              </a:lnSpc>
            </a:pPr>
            <a:r>
              <a:rPr lang="en-US" sz="9499" b="true">
                <a:solidFill>
                  <a:srgbClr val="337271"/>
                </a:solidFill>
                <a:latin typeface="AC Diary Girl Bold"/>
                <a:ea typeface="AC Diary Girl Bold"/>
                <a:cs typeface="AC Diary Girl Bold"/>
                <a:sym typeface="AC Diary Girl Bold"/>
              </a:rPr>
              <a:t>Conclusion</a:t>
            </a:r>
          </a:p>
        </p:txBody>
      </p:sp>
      <p:sp>
        <p:nvSpPr>
          <p:cNvPr name="TextBox 4" id="4"/>
          <p:cNvSpPr txBox="true"/>
          <p:nvPr/>
        </p:nvSpPr>
        <p:spPr>
          <a:xfrm rot="0">
            <a:off x="2410321" y="3960735"/>
            <a:ext cx="14338047" cy="4331335"/>
          </a:xfrm>
          <a:prstGeom prst="rect">
            <a:avLst/>
          </a:prstGeom>
        </p:spPr>
        <p:txBody>
          <a:bodyPr anchor="t" rtlCol="false" tIns="0" lIns="0" bIns="0" rIns="0">
            <a:spAutoFit/>
          </a:bodyPr>
          <a:lstStyle/>
          <a:p>
            <a:pPr algn="l">
              <a:lnSpc>
                <a:spcPts val="4339"/>
              </a:lnSpc>
            </a:pPr>
            <a:r>
              <a:rPr lang="en-US" sz="3099" b="true">
                <a:solidFill>
                  <a:srgbClr val="337271"/>
                </a:solidFill>
                <a:latin typeface="Nunito Bold"/>
                <a:ea typeface="Nunito Bold"/>
                <a:cs typeface="Nunito Bold"/>
                <a:sym typeface="Nunito Bold"/>
              </a:rPr>
              <a:t>The AI-Powered Predictive Maintenance for Industrial Equipment project aims to create a system that forecasts equipment failures, allowing businesses to perform maintenance proactively. By utilizing machine learning models and IoT data, companies can reduce downtime, improve operational efficiency, and extend equipment life. Through a detailed development process—from data collection and preprocessing to model deployment and continuous monitoring—this solution will provide a robust, scalable way to optimize maintenance schedules and reduce maintenance costs.</a:t>
            </a:r>
          </a:p>
        </p:txBody>
      </p:sp>
      <p:sp>
        <p:nvSpPr>
          <p:cNvPr name="Freeform 5" id="5"/>
          <p:cNvSpPr/>
          <p:nvPr/>
        </p:nvSpPr>
        <p:spPr>
          <a:xfrm flipH="true" flipV="false" rot="0">
            <a:off x="14204549" y="8434828"/>
            <a:ext cx="3551363" cy="1646945"/>
          </a:xfrm>
          <a:custGeom>
            <a:avLst/>
            <a:gdLst/>
            <a:ahLst/>
            <a:cxnLst/>
            <a:rect r="r" b="b" t="t" l="l"/>
            <a:pathLst>
              <a:path h="1646945" w="3551363">
                <a:moveTo>
                  <a:pt x="3551363" y="0"/>
                </a:moveTo>
                <a:lnTo>
                  <a:pt x="0" y="0"/>
                </a:lnTo>
                <a:lnTo>
                  <a:pt x="0" y="1646944"/>
                </a:lnTo>
                <a:lnTo>
                  <a:pt x="3551363" y="1646944"/>
                </a:lnTo>
                <a:lnTo>
                  <a:pt x="3551363"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268822" y="342901"/>
            <a:ext cx="3551363" cy="1646945"/>
          </a:xfrm>
          <a:custGeom>
            <a:avLst/>
            <a:gdLst/>
            <a:ahLst/>
            <a:cxnLst/>
            <a:rect r="r" b="b" t="t" l="l"/>
            <a:pathLst>
              <a:path h="1646945" w="3551363">
                <a:moveTo>
                  <a:pt x="0" y="0"/>
                </a:moveTo>
                <a:lnTo>
                  <a:pt x="3551364" y="0"/>
                </a:lnTo>
                <a:lnTo>
                  <a:pt x="3551364" y="1646945"/>
                </a:lnTo>
                <a:lnTo>
                  <a:pt x="0" y="16469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0">
            <a:off x="15859155" y="0"/>
            <a:ext cx="1562612" cy="1673225"/>
            <a:chOff x="0" y="0"/>
            <a:chExt cx="2083482" cy="2230967"/>
          </a:xfrm>
        </p:grpSpPr>
        <p:grpSp>
          <p:nvGrpSpPr>
            <p:cNvPr name="Group 8" id="8"/>
            <p:cNvGrpSpPr/>
            <p:nvPr/>
          </p:nvGrpSpPr>
          <p:grpSpPr>
            <a:xfrm rot="0">
              <a:off x="75599" y="0"/>
              <a:ext cx="1932284" cy="2230967"/>
              <a:chOff x="0" y="0"/>
              <a:chExt cx="703982" cy="812800"/>
            </a:xfrm>
          </p:grpSpPr>
          <p:sp>
            <p:nvSpPr>
              <p:cNvPr name="Freeform 9" id="9"/>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337271"/>
              </a:solidFill>
            </p:spPr>
          </p:sp>
          <p:sp>
            <p:nvSpPr>
              <p:cNvPr name="TextBox 10" id="10"/>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0" y="437582"/>
              <a:ext cx="2083482" cy="1246291"/>
            </a:xfrm>
            <a:prstGeom prst="rect">
              <a:avLst/>
            </a:prstGeom>
          </p:spPr>
          <p:txBody>
            <a:bodyPr anchor="t" rtlCol="false" tIns="0" lIns="0" bIns="0" rIns="0">
              <a:spAutoFit/>
            </a:bodyPr>
            <a:lstStyle/>
            <a:p>
              <a:pPr algn="ctr">
                <a:lnSpc>
                  <a:spcPts val="7805"/>
                </a:lnSpc>
              </a:pPr>
              <a:r>
                <a:rPr lang="en-US" sz="5575" b="true">
                  <a:solidFill>
                    <a:srgbClr val="F2F4F5"/>
                  </a:solidFill>
                  <a:latin typeface="Open Sans Bold"/>
                  <a:ea typeface="Open Sans Bold"/>
                  <a:cs typeface="Open Sans Bold"/>
                  <a:sym typeface="Open Sans Bold"/>
                </a:rPr>
                <a:t>29</a:t>
              </a:r>
            </a:p>
          </p:txBody>
        </p:sp>
      </p:grpSp>
      <p:grpSp>
        <p:nvGrpSpPr>
          <p:cNvPr name="Group 12" id="12"/>
          <p:cNvGrpSpPr/>
          <p:nvPr/>
        </p:nvGrpSpPr>
        <p:grpSpPr>
          <a:xfrm rot="0">
            <a:off x="15859155" y="0"/>
            <a:ext cx="1562612" cy="1673225"/>
            <a:chOff x="0" y="0"/>
            <a:chExt cx="2083482" cy="2230967"/>
          </a:xfrm>
        </p:grpSpPr>
        <p:grpSp>
          <p:nvGrpSpPr>
            <p:cNvPr name="Group 13" id="13"/>
            <p:cNvGrpSpPr/>
            <p:nvPr/>
          </p:nvGrpSpPr>
          <p:grpSpPr>
            <a:xfrm rot="0">
              <a:off x="75599" y="0"/>
              <a:ext cx="1932284" cy="2230967"/>
              <a:chOff x="0" y="0"/>
              <a:chExt cx="703982" cy="812800"/>
            </a:xfrm>
          </p:grpSpPr>
          <p:sp>
            <p:nvSpPr>
              <p:cNvPr name="Freeform 14" id="14"/>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337271"/>
              </a:solidFill>
            </p:spPr>
          </p:sp>
          <p:sp>
            <p:nvSpPr>
              <p:cNvPr name="TextBox 15" id="15"/>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6" id="16"/>
            <p:cNvSpPr txBox="true"/>
            <p:nvPr/>
          </p:nvSpPr>
          <p:spPr>
            <a:xfrm rot="0">
              <a:off x="0" y="437582"/>
              <a:ext cx="2083482" cy="1246291"/>
            </a:xfrm>
            <a:prstGeom prst="rect">
              <a:avLst/>
            </a:prstGeom>
          </p:spPr>
          <p:txBody>
            <a:bodyPr anchor="t" rtlCol="false" tIns="0" lIns="0" bIns="0" rIns="0">
              <a:spAutoFit/>
            </a:bodyPr>
            <a:lstStyle/>
            <a:p>
              <a:pPr algn="ctr">
                <a:lnSpc>
                  <a:spcPts val="7805"/>
                </a:lnSpc>
              </a:pPr>
              <a:r>
                <a:rPr lang="en-US" sz="5575" b="true">
                  <a:solidFill>
                    <a:srgbClr val="F2F4F5"/>
                  </a:solidFill>
                  <a:latin typeface="Open Sans Bold"/>
                  <a:ea typeface="Open Sans Bold"/>
                  <a:cs typeface="Open Sans Bold"/>
                  <a:sym typeface="Open Sans Bold"/>
                </a:rPr>
                <a:t>12</a:t>
              </a:r>
            </a:p>
          </p:txBody>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3416" r="0" b="-83416"/>
            </a:stretch>
          </a:blipFill>
        </p:spPr>
      </p:sp>
      <p:sp>
        <p:nvSpPr>
          <p:cNvPr name="TextBox 3" id="3"/>
          <p:cNvSpPr txBox="true"/>
          <p:nvPr/>
        </p:nvSpPr>
        <p:spPr>
          <a:xfrm rot="0">
            <a:off x="4892950" y="1597081"/>
            <a:ext cx="8695587" cy="1692276"/>
          </a:xfrm>
          <a:prstGeom prst="rect">
            <a:avLst/>
          </a:prstGeom>
        </p:spPr>
        <p:txBody>
          <a:bodyPr anchor="t" rtlCol="false" tIns="0" lIns="0" bIns="0" rIns="0">
            <a:spAutoFit/>
          </a:bodyPr>
          <a:lstStyle/>
          <a:p>
            <a:pPr algn="ctr">
              <a:lnSpc>
                <a:spcPts val="13299"/>
              </a:lnSpc>
            </a:pPr>
            <a:r>
              <a:rPr lang="en-US" sz="9499" b="true">
                <a:solidFill>
                  <a:srgbClr val="337271"/>
                </a:solidFill>
                <a:latin typeface="AC Diary Girl Bold"/>
                <a:ea typeface="AC Diary Girl Bold"/>
                <a:cs typeface="AC Diary Girl Bold"/>
                <a:sym typeface="AC Diary Girl Bold"/>
              </a:rPr>
              <a:t>GitHub</a:t>
            </a:r>
          </a:p>
        </p:txBody>
      </p:sp>
      <p:sp>
        <p:nvSpPr>
          <p:cNvPr name="TextBox 4" id="4"/>
          <p:cNvSpPr txBox="true"/>
          <p:nvPr/>
        </p:nvSpPr>
        <p:spPr>
          <a:xfrm rot="0">
            <a:off x="2668070" y="3922272"/>
            <a:ext cx="14338047" cy="6159500"/>
          </a:xfrm>
          <a:prstGeom prst="rect">
            <a:avLst/>
          </a:prstGeom>
        </p:spPr>
        <p:txBody>
          <a:bodyPr anchor="t" rtlCol="false" tIns="0" lIns="0" bIns="0" rIns="0">
            <a:spAutoFit/>
          </a:bodyPr>
          <a:lstStyle/>
          <a:p>
            <a:pPr algn="l">
              <a:lnSpc>
                <a:spcPts val="4899"/>
              </a:lnSpc>
            </a:pPr>
            <a:r>
              <a:rPr lang="en-US" sz="3499" b="true">
                <a:solidFill>
                  <a:srgbClr val="337271"/>
                </a:solidFill>
                <a:latin typeface="Nunito Bold"/>
                <a:ea typeface="Nunito Bold"/>
                <a:cs typeface="Nunito Bold"/>
                <a:sym typeface="Nunito Bold"/>
              </a:rPr>
              <a:t>🔗 Repository Link:</a:t>
            </a:r>
          </a:p>
          <a:p>
            <a:pPr algn="l">
              <a:lnSpc>
                <a:spcPts val="4899"/>
              </a:lnSpc>
            </a:pPr>
            <a:r>
              <a:rPr lang="en-US" b="true" sz="3499" u="sng">
                <a:solidFill>
                  <a:srgbClr val="337271"/>
                </a:solidFill>
                <a:latin typeface="Nunito Bold"/>
                <a:ea typeface="Nunito Bold"/>
                <a:cs typeface="Nunito Bold"/>
                <a:sym typeface="Nunito Bold"/>
                <a:hlinkClick r:id="rId3" tooltip="https://github.com/AhmedYasser06/DEPI-Project-Team2.git"/>
              </a:rPr>
              <a:t>github.com/AhmedYasser06/DEPI-Project-Team2</a:t>
            </a:r>
          </a:p>
          <a:p>
            <a:pPr algn="l">
              <a:lnSpc>
                <a:spcPts val="4899"/>
              </a:lnSpc>
            </a:pPr>
          </a:p>
          <a:p>
            <a:pPr algn="l">
              <a:lnSpc>
                <a:spcPts val="4899"/>
              </a:lnSpc>
            </a:pPr>
            <a:r>
              <a:rPr lang="en-US" sz="3499" b="true">
                <a:solidFill>
                  <a:srgbClr val="337271"/>
                </a:solidFill>
                <a:latin typeface="Nunito Bold"/>
                <a:ea typeface="Nunito Bold"/>
                <a:cs typeface="Nunito Bold"/>
                <a:sym typeface="Nunito Bold"/>
              </a:rPr>
              <a:t>✨ Highlights:</a:t>
            </a:r>
          </a:p>
          <a:p>
            <a:pPr algn="l" marL="755647" indent="-377824" lvl="1">
              <a:lnSpc>
                <a:spcPts val="4899"/>
              </a:lnSpc>
              <a:buFont typeface="Arial"/>
              <a:buChar char="•"/>
            </a:pPr>
            <a:r>
              <a:rPr lang="en-US" b="true" sz="3499">
                <a:solidFill>
                  <a:srgbClr val="337271"/>
                </a:solidFill>
                <a:latin typeface="Nunito Bold"/>
                <a:ea typeface="Nunito Bold"/>
                <a:cs typeface="Nunito Bold"/>
                <a:sym typeface="Nunito Bold"/>
              </a:rPr>
              <a:t>Centralized collaboration for the whole team.</a:t>
            </a:r>
          </a:p>
          <a:p>
            <a:pPr algn="l" marL="755647" indent="-377824" lvl="1">
              <a:lnSpc>
                <a:spcPts val="4899"/>
              </a:lnSpc>
              <a:buFont typeface="Arial"/>
              <a:buChar char="•"/>
            </a:pPr>
            <a:r>
              <a:rPr lang="en-US" b="true" sz="3499">
                <a:solidFill>
                  <a:srgbClr val="337271"/>
                </a:solidFill>
                <a:latin typeface="Nunito Bold"/>
                <a:ea typeface="Nunito Bold"/>
                <a:cs typeface="Nunito Bold"/>
                <a:sym typeface="Nunito Bold"/>
              </a:rPr>
              <a:t>Clear folder structure for data, code, models, and reports.</a:t>
            </a:r>
          </a:p>
          <a:p>
            <a:pPr algn="l" marL="755647" indent="-377824" lvl="1">
              <a:lnSpc>
                <a:spcPts val="4899"/>
              </a:lnSpc>
              <a:buFont typeface="Arial"/>
              <a:buChar char="•"/>
            </a:pPr>
            <a:r>
              <a:rPr lang="en-US" b="true" sz="3499">
                <a:solidFill>
                  <a:srgbClr val="337271"/>
                </a:solidFill>
                <a:latin typeface="Nunito Bold"/>
                <a:ea typeface="Nunito Bold"/>
                <a:cs typeface="Nunito Bold"/>
                <a:sym typeface="Nunito Bold"/>
              </a:rPr>
              <a:t>Supports reproducibility and scalable development.</a:t>
            </a:r>
          </a:p>
          <a:p>
            <a:pPr algn="l">
              <a:lnSpc>
                <a:spcPts val="4899"/>
              </a:lnSpc>
            </a:pPr>
          </a:p>
          <a:p>
            <a:pPr algn="l">
              <a:lnSpc>
                <a:spcPts val="4899"/>
              </a:lnSpc>
            </a:pPr>
          </a:p>
          <a:p>
            <a:pPr algn="l">
              <a:lnSpc>
                <a:spcPts val="4899"/>
              </a:lnSpc>
            </a:pPr>
          </a:p>
        </p:txBody>
      </p:sp>
      <p:sp>
        <p:nvSpPr>
          <p:cNvPr name="Freeform 5" id="5"/>
          <p:cNvSpPr/>
          <p:nvPr/>
        </p:nvSpPr>
        <p:spPr>
          <a:xfrm flipH="true" flipV="false" rot="0">
            <a:off x="14204549" y="8434828"/>
            <a:ext cx="3551363" cy="1646945"/>
          </a:xfrm>
          <a:custGeom>
            <a:avLst/>
            <a:gdLst/>
            <a:ahLst/>
            <a:cxnLst/>
            <a:rect r="r" b="b" t="t" l="l"/>
            <a:pathLst>
              <a:path h="1646945" w="3551363">
                <a:moveTo>
                  <a:pt x="3551363" y="0"/>
                </a:moveTo>
                <a:lnTo>
                  <a:pt x="0" y="0"/>
                </a:lnTo>
                <a:lnTo>
                  <a:pt x="0" y="1646944"/>
                </a:lnTo>
                <a:lnTo>
                  <a:pt x="3551363" y="1646944"/>
                </a:lnTo>
                <a:lnTo>
                  <a:pt x="3551363"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268822" y="342901"/>
            <a:ext cx="3551363" cy="1646945"/>
          </a:xfrm>
          <a:custGeom>
            <a:avLst/>
            <a:gdLst/>
            <a:ahLst/>
            <a:cxnLst/>
            <a:rect r="r" b="b" t="t" l="l"/>
            <a:pathLst>
              <a:path h="1646945" w="3551363">
                <a:moveTo>
                  <a:pt x="0" y="0"/>
                </a:moveTo>
                <a:lnTo>
                  <a:pt x="3551364" y="0"/>
                </a:lnTo>
                <a:lnTo>
                  <a:pt x="3551364" y="1646945"/>
                </a:lnTo>
                <a:lnTo>
                  <a:pt x="0" y="164694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15859155" y="0"/>
            <a:ext cx="1562612" cy="1673225"/>
            <a:chOff x="0" y="0"/>
            <a:chExt cx="2083482" cy="2230967"/>
          </a:xfrm>
        </p:grpSpPr>
        <p:grpSp>
          <p:nvGrpSpPr>
            <p:cNvPr name="Group 8" id="8"/>
            <p:cNvGrpSpPr/>
            <p:nvPr/>
          </p:nvGrpSpPr>
          <p:grpSpPr>
            <a:xfrm rot="0">
              <a:off x="75599" y="0"/>
              <a:ext cx="1932284" cy="2230967"/>
              <a:chOff x="0" y="0"/>
              <a:chExt cx="703982" cy="812800"/>
            </a:xfrm>
          </p:grpSpPr>
          <p:sp>
            <p:nvSpPr>
              <p:cNvPr name="Freeform 9" id="9"/>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337271"/>
              </a:solidFill>
            </p:spPr>
          </p:sp>
          <p:sp>
            <p:nvSpPr>
              <p:cNvPr name="TextBox 10" id="10"/>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0" y="437582"/>
              <a:ext cx="2083482" cy="1246291"/>
            </a:xfrm>
            <a:prstGeom prst="rect">
              <a:avLst/>
            </a:prstGeom>
          </p:spPr>
          <p:txBody>
            <a:bodyPr anchor="t" rtlCol="false" tIns="0" lIns="0" bIns="0" rIns="0">
              <a:spAutoFit/>
            </a:bodyPr>
            <a:lstStyle/>
            <a:p>
              <a:pPr algn="ctr">
                <a:lnSpc>
                  <a:spcPts val="7805"/>
                </a:lnSpc>
              </a:pPr>
              <a:r>
                <a:rPr lang="en-US" sz="5575" b="true">
                  <a:solidFill>
                    <a:srgbClr val="F2F4F5"/>
                  </a:solidFill>
                  <a:latin typeface="Open Sans Bold"/>
                  <a:ea typeface="Open Sans Bold"/>
                  <a:cs typeface="Open Sans Bold"/>
                  <a:sym typeface="Open Sans Bold"/>
                </a:rPr>
                <a:t>29</a:t>
              </a:r>
            </a:p>
          </p:txBody>
        </p:sp>
      </p:grpSp>
      <p:grpSp>
        <p:nvGrpSpPr>
          <p:cNvPr name="Group 12" id="12"/>
          <p:cNvGrpSpPr/>
          <p:nvPr/>
        </p:nvGrpSpPr>
        <p:grpSpPr>
          <a:xfrm rot="0">
            <a:off x="15859155" y="0"/>
            <a:ext cx="1562612" cy="1673225"/>
            <a:chOff x="0" y="0"/>
            <a:chExt cx="2083482" cy="2230967"/>
          </a:xfrm>
        </p:grpSpPr>
        <p:grpSp>
          <p:nvGrpSpPr>
            <p:cNvPr name="Group 13" id="13"/>
            <p:cNvGrpSpPr/>
            <p:nvPr/>
          </p:nvGrpSpPr>
          <p:grpSpPr>
            <a:xfrm rot="0">
              <a:off x="75599" y="0"/>
              <a:ext cx="1932284" cy="2230967"/>
              <a:chOff x="0" y="0"/>
              <a:chExt cx="703982" cy="812800"/>
            </a:xfrm>
          </p:grpSpPr>
          <p:sp>
            <p:nvSpPr>
              <p:cNvPr name="Freeform 14" id="14"/>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337271"/>
              </a:solidFill>
            </p:spPr>
          </p:sp>
          <p:sp>
            <p:nvSpPr>
              <p:cNvPr name="TextBox 15" id="15"/>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6" id="16"/>
            <p:cNvSpPr txBox="true"/>
            <p:nvPr/>
          </p:nvSpPr>
          <p:spPr>
            <a:xfrm rot="0">
              <a:off x="0" y="437582"/>
              <a:ext cx="2083482" cy="1246291"/>
            </a:xfrm>
            <a:prstGeom prst="rect">
              <a:avLst/>
            </a:prstGeom>
          </p:spPr>
          <p:txBody>
            <a:bodyPr anchor="t" rtlCol="false" tIns="0" lIns="0" bIns="0" rIns="0">
              <a:spAutoFit/>
            </a:bodyPr>
            <a:lstStyle/>
            <a:p>
              <a:pPr algn="ctr">
                <a:lnSpc>
                  <a:spcPts val="7805"/>
                </a:lnSpc>
              </a:pPr>
              <a:r>
                <a:rPr lang="en-US" sz="5575" b="true">
                  <a:solidFill>
                    <a:srgbClr val="F2F4F5"/>
                  </a:solidFill>
                  <a:latin typeface="Open Sans Bold"/>
                  <a:ea typeface="Open Sans Bold"/>
                  <a:cs typeface="Open Sans Bold"/>
                  <a:sym typeface="Open Sans Bold"/>
                </a:rPr>
                <a:t>13</a:t>
              </a:r>
            </a:p>
          </p:txBody>
        </p:sp>
      </p:gr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3416" r="0" b="-83416"/>
            </a:stretch>
          </a:blipFill>
        </p:spPr>
      </p:sp>
      <p:grpSp>
        <p:nvGrpSpPr>
          <p:cNvPr name="Group 3" id="3"/>
          <p:cNvGrpSpPr/>
          <p:nvPr/>
        </p:nvGrpSpPr>
        <p:grpSpPr>
          <a:xfrm rot="0">
            <a:off x="6616422" y="4218720"/>
            <a:ext cx="5055157" cy="783813"/>
            <a:chOff x="0" y="0"/>
            <a:chExt cx="2027830" cy="314420"/>
          </a:xfrm>
        </p:grpSpPr>
        <p:sp>
          <p:nvSpPr>
            <p:cNvPr name="Freeform 4" id="4"/>
            <p:cNvSpPr/>
            <p:nvPr/>
          </p:nvSpPr>
          <p:spPr>
            <a:xfrm flipH="false" flipV="false" rot="0">
              <a:off x="0" y="0"/>
              <a:ext cx="2027830" cy="314420"/>
            </a:xfrm>
            <a:custGeom>
              <a:avLst/>
              <a:gdLst/>
              <a:ahLst/>
              <a:cxnLst/>
              <a:rect r="r" b="b" t="t" l="l"/>
              <a:pathLst>
                <a:path h="314420" w="2027830">
                  <a:moveTo>
                    <a:pt x="0" y="0"/>
                  </a:moveTo>
                  <a:lnTo>
                    <a:pt x="2027830" y="0"/>
                  </a:lnTo>
                  <a:lnTo>
                    <a:pt x="2027830" y="314420"/>
                  </a:lnTo>
                  <a:lnTo>
                    <a:pt x="0" y="314420"/>
                  </a:lnTo>
                  <a:close/>
                </a:path>
              </a:pathLst>
            </a:custGeom>
            <a:solidFill>
              <a:srgbClr val="337271"/>
            </a:solidFill>
          </p:spPr>
        </p:sp>
        <p:sp>
          <p:nvSpPr>
            <p:cNvPr name="TextBox 5" id="5"/>
            <p:cNvSpPr txBox="true"/>
            <p:nvPr/>
          </p:nvSpPr>
          <p:spPr>
            <a:xfrm>
              <a:off x="0" y="-38100"/>
              <a:ext cx="2027830" cy="352520"/>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true" flipV="false" rot="0">
            <a:off x="14255025" y="8131265"/>
            <a:ext cx="3551363" cy="1646945"/>
          </a:xfrm>
          <a:custGeom>
            <a:avLst/>
            <a:gdLst/>
            <a:ahLst/>
            <a:cxnLst/>
            <a:rect r="r" b="b" t="t" l="l"/>
            <a:pathLst>
              <a:path h="1646945" w="3551363">
                <a:moveTo>
                  <a:pt x="3551363" y="0"/>
                </a:moveTo>
                <a:lnTo>
                  <a:pt x="0" y="0"/>
                </a:lnTo>
                <a:lnTo>
                  <a:pt x="0" y="1646945"/>
                </a:lnTo>
                <a:lnTo>
                  <a:pt x="3551363" y="1646945"/>
                </a:lnTo>
                <a:lnTo>
                  <a:pt x="3551363"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4829451" y="1865892"/>
            <a:ext cx="8695587" cy="1668780"/>
          </a:xfrm>
          <a:prstGeom prst="rect">
            <a:avLst/>
          </a:prstGeom>
        </p:spPr>
        <p:txBody>
          <a:bodyPr anchor="t" rtlCol="false" tIns="0" lIns="0" bIns="0" rIns="0">
            <a:spAutoFit/>
          </a:bodyPr>
          <a:lstStyle/>
          <a:p>
            <a:pPr algn="ctr">
              <a:lnSpc>
                <a:spcPts val="13019"/>
              </a:lnSpc>
            </a:pPr>
            <a:r>
              <a:rPr lang="en-US" sz="9300" b="true">
                <a:solidFill>
                  <a:srgbClr val="337271"/>
                </a:solidFill>
                <a:latin typeface="AC Diary Girl Bold"/>
                <a:ea typeface="AC Diary Girl Bold"/>
                <a:cs typeface="AC Diary Girl Bold"/>
                <a:sym typeface="AC Diary Girl Bold"/>
              </a:rPr>
              <a:t>Our Team</a:t>
            </a:r>
          </a:p>
        </p:txBody>
      </p:sp>
      <p:sp>
        <p:nvSpPr>
          <p:cNvPr name="TextBox 8" id="8"/>
          <p:cNvSpPr txBox="true"/>
          <p:nvPr/>
        </p:nvSpPr>
        <p:spPr>
          <a:xfrm rot="0">
            <a:off x="6616422" y="4304368"/>
            <a:ext cx="5055157" cy="555367"/>
          </a:xfrm>
          <a:prstGeom prst="rect">
            <a:avLst/>
          </a:prstGeom>
        </p:spPr>
        <p:txBody>
          <a:bodyPr anchor="t" rtlCol="false" tIns="0" lIns="0" bIns="0" rIns="0">
            <a:spAutoFit/>
          </a:bodyPr>
          <a:lstStyle/>
          <a:p>
            <a:pPr algn="ctr">
              <a:lnSpc>
                <a:spcPts val="4595"/>
              </a:lnSpc>
            </a:pPr>
            <a:r>
              <a:rPr lang="en-US" sz="3282">
                <a:solidFill>
                  <a:srgbClr val="F2F4F5"/>
                </a:solidFill>
                <a:latin typeface="Nunito"/>
                <a:ea typeface="Nunito"/>
                <a:cs typeface="Nunito"/>
                <a:sym typeface="Nunito"/>
              </a:rPr>
              <a:t>Ahmed Maged Motea</a:t>
            </a:r>
          </a:p>
        </p:txBody>
      </p:sp>
      <p:sp>
        <p:nvSpPr>
          <p:cNvPr name="Freeform 9" id="9"/>
          <p:cNvSpPr/>
          <p:nvPr/>
        </p:nvSpPr>
        <p:spPr>
          <a:xfrm flipH="false" flipV="false" rot="0">
            <a:off x="172079" y="1181925"/>
            <a:ext cx="3551363" cy="1646945"/>
          </a:xfrm>
          <a:custGeom>
            <a:avLst/>
            <a:gdLst/>
            <a:ahLst/>
            <a:cxnLst/>
            <a:rect r="r" b="b" t="t" l="l"/>
            <a:pathLst>
              <a:path h="1646945" w="3551363">
                <a:moveTo>
                  <a:pt x="0" y="0"/>
                </a:moveTo>
                <a:lnTo>
                  <a:pt x="3551363" y="0"/>
                </a:lnTo>
                <a:lnTo>
                  <a:pt x="3551363" y="1646945"/>
                </a:lnTo>
                <a:lnTo>
                  <a:pt x="0" y="16469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0" id="10"/>
          <p:cNvGrpSpPr/>
          <p:nvPr/>
        </p:nvGrpSpPr>
        <p:grpSpPr>
          <a:xfrm rot="0">
            <a:off x="6649666" y="5188270"/>
            <a:ext cx="5055157" cy="783813"/>
            <a:chOff x="0" y="0"/>
            <a:chExt cx="2027830" cy="314420"/>
          </a:xfrm>
        </p:grpSpPr>
        <p:sp>
          <p:nvSpPr>
            <p:cNvPr name="Freeform 11" id="11"/>
            <p:cNvSpPr/>
            <p:nvPr/>
          </p:nvSpPr>
          <p:spPr>
            <a:xfrm flipH="false" flipV="false" rot="0">
              <a:off x="0" y="0"/>
              <a:ext cx="2027830" cy="314420"/>
            </a:xfrm>
            <a:custGeom>
              <a:avLst/>
              <a:gdLst/>
              <a:ahLst/>
              <a:cxnLst/>
              <a:rect r="r" b="b" t="t" l="l"/>
              <a:pathLst>
                <a:path h="314420" w="2027830">
                  <a:moveTo>
                    <a:pt x="0" y="0"/>
                  </a:moveTo>
                  <a:lnTo>
                    <a:pt x="2027830" y="0"/>
                  </a:lnTo>
                  <a:lnTo>
                    <a:pt x="2027830" y="314420"/>
                  </a:lnTo>
                  <a:lnTo>
                    <a:pt x="0" y="314420"/>
                  </a:lnTo>
                  <a:close/>
                </a:path>
              </a:pathLst>
            </a:custGeom>
            <a:solidFill>
              <a:srgbClr val="337271"/>
            </a:solidFill>
          </p:spPr>
        </p:sp>
        <p:sp>
          <p:nvSpPr>
            <p:cNvPr name="TextBox 12" id="12"/>
            <p:cNvSpPr txBox="true"/>
            <p:nvPr/>
          </p:nvSpPr>
          <p:spPr>
            <a:xfrm>
              <a:off x="0" y="-38100"/>
              <a:ext cx="2027830" cy="352520"/>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6649666" y="5273918"/>
            <a:ext cx="5055157" cy="555367"/>
          </a:xfrm>
          <a:prstGeom prst="rect">
            <a:avLst/>
          </a:prstGeom>
        </p:spPr>
        <p:txBody>
          <a:bodyPr anchor="t" rtlCol="false" tIns="0" lIns="0" bIns="0" rIns="0">
            <a:spAutoFit/>
          </a:bodyPr>
          <a:lstStyle/>
          <a:p>
            <a:pPr algn="ctr">
              <a:lnSpc>
                <a:spcPts val="4595"/>
              </a:lnSpc>
            </a:pPr>
            <a:r>
              <a:rPr lang="en-US" sz="3282">
                <a:solidFill>
                  <a:srgbClr val="F2F4F5"/>
                </a:solidFill>
                <a:latin typeface="Nunito"/>
                <a:ea typeface="Nunito"/>
                <a:cs typeface="Nunito"/>
                <a:sym typeface="Nunito"/>
              </a:rPr>
              <a:t>Ahmed Yasser Shehata</a:t>
            </a:r>
          </a:p>
        </p:txBody>
      </p:sp>
      <p:grpSp>
        <p:nvGrpSpPr>
          <p:cNvPr name="Group 14" id="14"/>
          <p:cNvGrpSpPr/>
          <p:nvPr/>
        </p:nvGrpSpPr>
        <p:grpSpPr>
          <a:xfrm rot="0">
            <a:off x="6649666" y="6153058"/>
            <a:ext cx="5055157" cy="783813"/>
            <a:chOff x="0" y="0"/>
            <a:chExt cx="2027830" cy="314420"/>
          </a:xfrm>
        </p:grpSpPr>
        <p:sp>
          <p:nvSpPr>
            <p:cNvPr name="Freeform 15" id="15"/>
            <p:cNvSpPr/>
            <p:nvPr/>
          </p:nvSpPr>
          <p:spPr>
            <a:xfrm flipH="false" flipV="false" rot="0">
              <a:off x="0" y="0"/>
              <a:ext cx="2027830" cy="314420"/>
            </a:xfrm>
            <a:custGeom>
              <a:avLst/>
              <a:gdLst/>
              <a:ahLst/>
              <a:cxnLst/>
              <a:rect r="r" b="b" t="t" l="l"/>
              <a:pathLst>
                <a:path h="314420" w="2027830">
                  <a:moveTo>
                    <a:pt x="0" y="0"/>
                  </a:moveTo>
                  <a:lnTo>
                    <a:pt x="2027830" y="0"/>
                  </a:lnTo>
                  <a:lnTo>
                    <a:pt x="2027830" y="314420"/>
                  </a:lnTo>
                  <a:lnTo>
                    <a:pt x="0" y="314420"/>
                  </a:lnTo>
                  <a:close/>
                </a:path>
              </a:pathLst>
            </a:custGeom>
            <a:solidFill>
              <a:srgbClr val="337271"/>
            </a:solidFill>
          </p:spPr>
        </p:sp>
        <p:sp>
          <p:nvSpPr>
            <p:cNvPr name="TextBox 16" id="16"/>
            <p:cNvSpPr txBox="true"/>
            <p:nvPr/>
          </p:nvSpPr>
          <p:spPr>
            <a:xfrm>
              <a:off x="0" y="-38100"/>
              <a:ext cx="2027830" cy="352520"/>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6616422" y="6229181"/>
            <a:ext cx="5214966" cy="533816"/>
          </a:xfrm>
          <a:prstGeom prst="rect">
            <a:avLst/>
          </a:prstGeom>
        </p:spPr>
        <p:txBody>
          <a:bodyPr anchor="t" rtlCol="false" tIns="0" lIns="0" bIns="0" rIns="0">
            <a:spAutoFit/>
          </a:bodyPr>
          <a:lstStyle/>
          <a:p>
            <a:pPr algn="ctr">
              <a:lnSpc>
                <a:spcPts val="4302"/>
              </a:lnSpc>
            </a:pPr>
            <a:r>
              <a:rPr lang="en-US" sz="3073">
                <a:solidFill>
                  <a:srgbClr val="F2F4F5"/>
                </a:solidFill>
                <a:latin typeface="Nunito"/>
                <a:ea typeface="Nunito"/>
                <a:cs typeface="Nunito"/>
                <a:sym typeface="Nunito"/>
              </a:rPr>
              <a:t>Mohamed Elshamy</a:t>
            </a:r>
          </a:p>
        </p:txBody>
      </p:sp>
      <p:grpSp>
        <p:nvGrpSpPr>
          <p:cNvPr name="Group 18" id="18"/>
          <p:cNvGrpSpPr/>
          <p:nvPr/>
        </p:nvGrpSpPr>
        <p:grpSpPr>
          <a:xfrm rot="0">
            <a:off x="6649666" y="7117846"/>
            <a:ext cx="5055157" cy="783813"/>
            <a:chOff x="0" y="0"/>
            <a:chExt cx="2027830" cy="314420"/>
          </a:xfrm>
        </p:grpSpPr>
        <p:sp>
          <p:nvSpPr>
            <p:cNvPr name="Freeform 19" id="19"/>
            <p:cNvSpPr/>
            <p:nvPr/>
          </p:nvSpPr>
          <p:spPr>
            <a:xfrm flipH="false" flipV="false" rot="0">
              <a:off x="0" y="0"/>
              <a:ext cx="2027830" cy="314420"/>
            </a:xfrm>
            <a:custGeom>
              <a:avLst/>
              <a:gdLst/>
              <a:ahLst/>
              <a:cxnLst/>
              <a:rect r="r" b="b" t="t" l="l"/>
              <a:pathLst>
                <a:path h="314420" w="2027830">
                  <a:moveTo>
                    <a:pt x="0" y="0"/>
                  </a:moveTo>
                  <a:lnTo>
                    <a:pt x="2027830" y="0"/>
                  </a:lnTo>
                  <a:lnTo>
                    <a:pt x="2027830" y="314420"/>
                  </a:lnTo>
                  <a:lnTo>
                    <a:pt x="0" y="314420"/>
                  </a:lnTo>
                  <a:close/>
                </a:path>
              </a:pathLst>
            </a:custGeom>
            <a:solidFill>
              <a:srgbClr val="337271"/>
            </a:solidFill>
          </p:spPr>
        </p:sp>
        <p:sp>
          <p:nvSpPr>
            <p:cNvPr name="TextBox 20" id="20"/>
            <p:cNvSpPr txBox="true"/>
            <p:nvPr/>
          </p:nvSpPr>
          <p:spPr>
            <a:xfrm>
              <a:off x="0" y="-38100"/>
              <a:ext cx="2027830" cy="352520"/>
            </a:xfrm>
            <a:prstGeom prst="rect">
              <a:avLst/>
            </a:prstGeom>
          </p:spPr>
          <p:txBody>
            <a:bodyPr anchor="ctr" rtlCol="false" tIns="50800" lIns="50800" bIns="50800" rIns="50800"/>
            <a:lstStyle/>
            <a:p>
              <a:pPr algn="ctr">
                <a:lnSpc>
                  <a:spcPts val="2659"/>
                </a:lnSpc>
              </a:pPr>
            </a:p>
          </p:txBody>
        </p:sp>
      </p:grpSp>
      <p:sp>
        <p:nvSpPr>
          <p:cNvPr name="TextBox 21" id="21"/>
          <p:cNvSpPr txBox="true"/>
          <p:nvPr/>
        </p:nvSpPr>
        <p:spPr>
          <a:xfrm rot="0">
            <a:off x="6320514" y="7238072"/>
            <a:ext cx="5713461" cy="479226"/>
          </a:xfrm>
          <a:prstGeom prst="rect">
            <a:avLst/>
          </a:prstGeom>
        </p:spPr>
        <p:txBody>
          <a:bodyPr anchor="t" rtlCol="false" tIns="0" lIns="0" bIns="0" rIns="0">
            <a:spAutoFit/>
          </a:bodyPr>
          <a:lstStyle/>
          <a:p>
            <a:pPr algn="ctr">
              <a:lnSpc>
                <a:spcPts val="4035"/>
              </a:lnSpc>
            </a:pPr>
            <a:r>
              <a:rPr lang="en-US" sz="2882">
                <a:solidFill>
                  <a:srgbClr val="F2F4F5"/>
                </a:solidFill>
                <a:latin typeface="Nunito"/>
                <a:ea typeface="Nunito"/>
                <a:cs typeface="Nunito"/>
                <a:sym typeface="Nunito"/>
              </a:rPr>
              <a:t>Ashraf Ahmed Salah</a:t>
            </a:r>
          </a:p>
        </p:txBody>
      </p:sp>
      <p:sp>
        <p:nvSpPr>
          <p:cNvPr name="Freeform 22" id="22"/>
          <p:cNvSpPr/>
          <p:nvPr/>
        </p:nvSpPr>
        <p:spPr>
          <a:xfrm flipH="false" flipV="false" rot="-1429430">
            <a:off x="14286191" y="1447749"/>
            <a:ext cx="1358044" cy="1350637"/>
          </a:xfrm>
          <a:custGeom>
            <a:avLst/>
            <a:gdLst/>
            <a:ahLst/>
            <a:cxnLst/>
            <a:rect r="r" b="b" t="t" l="l"/>
            <a:pathLst>
              <a:path h="1350637" w="1358044">
                <a:moveTo>
                  <a:pt x="0" y="0"/>
                </a:moveTo>
                <a:lnTo>
                  <a:pt x="1358044" y="0"/>
                </a:lnTo>
                <a:lnTo>
                  <a:pt x="1358044" y="1350636"/>
                </a:lnTo>
                <a:lnTo>
                  <a:pt x="0" y="135063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23" id="23"/>
          <p:cNvGrpSpPr/>
          <p:nvPr/>
        </p:nvGrpSpPr>
        <p:grpSpPr>
          <a:xfrm rot="0">
            <a:off x="15859155" y="0"/>
            <a:ext cx="1562612" cy="1673225"/>
            <a:chOff x="0" y="0"/>
            <a:chExt cx="2083482" cy="2230967"/>
          </a:xfrm>
        </p:grpSpPr>
        <p:grpSp>
          <p:nvGrpSpPr>
            <p:cNvPr name="Group 24" id="24"/>
            <p:cNvGrpSpPr/>
            <p:nvPr/>
          </p:nvGrpSpPr>
          <p:grpSpPr>
            <a:xfrm rot="0">
              <a:off x="75599" y="0"/>
              <a:ext cx="1932284" cy="2230967"/>
              <a:chOff x="0" y="0"/>
              <a:chExt cx="703982" cy="812800"/>
            </a:xfrm>
          </p:grpSpPr>
          <p:sp>
            <p:nvSpPr>
              <p:cNvPr name="Freeform 25" id="25"/>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337271"/>
              </a:solidFill>
            </p:spPr>
          </p:sp>
          <p:sp>
            <p:nvSpPr>
              <p:cNvPr name="TextBox 26" id="26"/>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27" id="27"/>
            <p:cNvSpPr txBox="true"/>
            <p:nvPr/>
          </p:nvSpPr>
          <p:spPr>
            <a:xfrm rot="0">
              <a:off x="0" y="437582"/>
              <a:ext cx="2083482" cy="1246291"/>
            </a:xfrm>
            <a:prstGeom prst="rect">
              <a:avLst/>
            </a:prstGeom>
          </p:spPr>
          <p:txBody>
            <a:bodyPr anchor="t" rtlCol="false" tIns="0" lIns="0" bIns="0" rIns="0">
              <a:spAutoFit/>
            </a:bodyPr>
            <a:lstStyle/>
            <a:p>
              <a:pPr algn="ctr">
                <a:lnSpc>
                  <a:spcPts val="7805"/>
                </a:lnSpc>
              </a:pPr>
              <a:r>
                <a:rPr lang="en-US" sz="5575" b="true">
                  <a:solidFill>
                    <a:srgbClr val="F2F4F5"/>
                  </a:solidFill>
                  <a:latin typeface="Open Sans Bold"/>
                  <a:ea typeface="Open Sans Bold"/>
                  <a:cs typeface="Open Sans Bold"/>
                  <a:sym typeface="Open Sans Bold"/>
                </a:rPr>
                <a:t>14</a:t>
              </a:r>
            </a:p>
          </p:txBody>
        </p:sp>
      </p:grpSp>
      <p:sp>
        <p:nvSpPr>
          <p:cNvPr name="Freeform 28" id="28"/>
          <p:cNvSpPr/>
          <p:nvPr/>
        </p:nvSpPr>
        <p:spPr>
          <a:xfrm flipH="false" flipV="false" rot="-1429430">
            <a:off x="2396307" y="7502429"/>
            <a:ext cx="1358044" cy="1350637"/>
          </a:xfrm>
          <a:custGeom>
            <a:avLst/>
            <a:gdLst/>
            <a:ahLst/>
            <a:cxnLst/>
            <a:rect r="r" b="b" t="t" l="l"/>
            <a:pathLst>
              <a:path h="1350637" w="1358044">
                <a:moveTo>
                  <a:pt x="0" y="0"/>
                </a:moveTo>
                <a:lnTo>
                  <a:pt x="1358044" y="0"/>
                </a:lnTo>
                <a:lnTo>
                  <a:pt x="1358044" y="1350636"/>
                </a:lnTo>
                <a:lnTo>
                  <a:pt x="0" y="135063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29" id="29"/>
          <p:cNvGrpSpPr/>
          <p:nvPr/>
        </p:nvGrpSpPr>
        <p:grpSpPr>
          <a:xfrm rot="0">
            <a:off x="6616422" y="8082634"/>
            <a:ext cx="5055157" cy="783813"/>
            <a:chOff x="0" y="0"/>
            <a:chExt cx="2027830" cy="314420"/>
          </a:xfrm>
        </p:grpSpPr>
        <p:sp>
          <p:nvSpPr>
            <p:cNvPr name="Freeform 30" id="30"/>
            <p:cNvSpPr/>
            <p:nvPr/>
          </p:nvSpPr>
          <p:spPr>
            <a:xfrm flipH="false" flipV="false" rot="0">
              <a:off x="0" y="0"/>
              <a:ext cx="2027830" cy="314420"/>
            </a:xfrm>
            <a:custGeom>
              <a:avLst/>
              <a:gdLst/>
              <a:ahLst/>
              <a:cxnLst/>
              <a:rect r="r" b="b" t="t" l="l"/>
              <a:pathLst>
                <a:path h="314420" w="2027830">
                  <a:moveTo>
                    <a:pt x="0" y="0"/>
                  </a:moveTo>
                  <a:lnTo>
                    <a:pt x="2027830" y="0"/>
                  </a:lnTo>
                  <a:lnTo>
                    <a:pt x="2027830" y="314420"/>
                  </a:lnTo>
                  <a:lnTo>
                    <a:pt x="0" y="314420"/>
                  </a:lnTo>
                  <a:close/>
                </a:path>
              </a:pathLst>
            </a:custGeom>
            <a:solidFill>
              <a:srgbClr val="337271"/>
            </a:solidFill>
          </p:spPr>
        </p:sp>
        <p:sp>
          <p:nvSpPr>
            <p:cNvPr name="TextBox 31" id="31"/>
            <p:cNvSpPr txBox="true"/>
            <p:nvPr/>
          </p:nvSpPr>
          <p:spPr>
            <a:xfrm>
              <a:off x="0" y="-57150"/>
              <a:ext cx="2027830" cy="371570"/>
            </a:xfrm>
            <a:prstGeom prst="rect">
              <a:avLst/>
            </a:prstGeom>
          </p:spPr>
          <p:txBody>
            <a:bodyPr anchor="ctr" rtlCol="false" tIns="50800" lIns="50800" bIns="50800" rIns="50800"/>
            <a:lstStyle/>
            <a:p>
              <a:pPr algn="ctr">
                <a:lnSpc>
                  <a:spcPts val="4059"/>
                </a:lnSpc>
              </a:pPr>
              <a:r>
                <a:rPr lang="en-US" sz="2899">
                  <a:solidFill>
                    <a:srgbClr val="F2F4F5"/>
                  </a:solidFill>
                  <a:latin typeface="Canva Sans"/>
                  <a:ea typeface="Canva Sans"/>
                  <a:cs typeface="Canva Sans"/>
                  <a:sym typeface="Canva Sans"/>
                </a:rPr>
                <a:t>Mohamed Atef</a:t>
              </a:r>
            </a:p>
          </p:txBody>
        </p:sp>
      </p:grpSp>
      <p:grpSp>
        <p:nvGrpSpPr>
          <p:cNvPr name="Group 32" id="32"/>
          <p:cNvGrpSpPr/>
          <p:nvPr/>
        </p:nvGrpSpPr>
        <p:grpSpPr>
          <a:xfrm rot="0">
            <a:off x="6649666" y="8994397"/>
            <a:ext cx="5055157" cy="783813"/>
            <a:chOff x="0" y="0"/>
            <a:chExt cx="2027830" cy="314420"/>
          </a:xfrm>
        </p:grpSpPr>
        <p:sp>
          <p:nvSpPr>
            <p:cNvPr name="Freeform 33" id="33"/>
            <p:cNvSpPr/>
            <p:nvPr/>
          </p:nvSpPr>
          <p:spPr>
            <a:xfrm flipH="false" flipV="false" rot="0">
              <a:off x="0" y="0"/>
              <a:ext cx="2027830" cy="314420"/>
            </a:xfrm>
            <a:custGeom>
              <a:avLst/>
              <a:gdLst/>
              <a:ahLst/>
              <a:cxnLst/>
              <a:rect r="r" b="b" t="t" l="l"/>
              <a:pathLst>
                <a:path h="314420" w="2027830">
                  <a:moveTo>
                    <a:pt x="0" y="0"/>
                  </a:moveTo>
                  <a:lnTo>
                    <a:pt x="2027830" y="0"/>
                  </a:lnTo>
                  <a:lnTo>
                    <a:pt x="2027830" y="314420"/>
                  </a:lnTo>
                  <a:lnTo>
                    <a:pt x="0" y="314420"/>
                  </a:lnTo>
                  <a:close/>
                </a:path>
              </a:pathLst>
            </a:custGeom>
            <a:solidFill>
              <a:srgbClr val="337271"/>
            </a:solidFill>
          </p:spPr>
        </p:sp>
        <p:sp>
          <p:nvSpPr>
            <p:cNvPr name="TextBox 34" id="34"/>
            <p:cNvSpPr txBox="true"/>
            <p:nvPr/>
          </p:nvSpPr>
          <p:spPr>
            <a:xfrm>
              <a:off x="0" y="-57150"/>
              <a:ext cx="2027830" cy="371570"/>
            </a:xfrm>
            <a:prstGeom prst="rect">
              <a:avLst/>
            </a:prstGeom>
          </p:spPr>
          <p:txBody>
            <a:bodyPr anchor="ctr" rtlCol="false" tIns="50800" lIns="50800" bIns="50800" rIns="50800"/>
            <a:lstStyle/>
            <a:p>
              <a:pPr algn="ctr">
                <a:lnSpc>
                  <a:spcPts val="4059"/>
                </a:lnSpc>
              </a:pPr>
              <a:r>
                <a:rPr lang="en-US" sz="2899">
                  <a:solidFill>
                    <a:srgbClr val="F2F4F5"/>
                  </a:solidFill>
                  <a:latin typeface="Canva Sans"/>
                  <a:ea typeface="Canva Sans"/>
                  <a:cs typeface="Canva Sans"/>
                  <a:sym typeface="Canva Sans"/>
                </a:rPr>
                <a:t>Sama Ibrahim Moheb</a:t>
              </a:r>
            </a:p>
          </p:txBody>
        </p:sp>
      </p:gr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3416" r="0" b="-83416"/>
            </a:stretch>
          </a:blipFill>
        </p:spPr>
      </p:sp>
      <p:sp>
        <p:nvSpPr>
          <p:cNvPr name="TextBox 3" id="3"/>
          <p:cNvSpPr txBox="true"/>
          <p:nvPr/>
        </p:nvSpPr>
        <p:spPr>
          <a:xfrm rot="0">
            <a:off x="6780501" y="4538682"/>
            <a:ext cx="8695587" cy="4038600"/>
          </a:xfrm>
          <a:prstGeom prst="rect">
            <a:avLst/>
          </a:prstGeom>
        </p:spPr>
        <p:txBody>
          <a:bodyPr anchor="t" rtlCol="false" tIns="0" lIns="0" bIns="0" rIns="0">
            <a:spAutoFit/>
          </a:bodyPr>
          <a:lstStyle/>
          <a:p>
            <a:pPr algn="ctr">
              <a:lnSpc>
                <a:spcPts val="15000"/>
              </a:lnSpc>
            </a:pPr>
            <a:r>
              <a:rPr lang="en-US" sz="15000">
                <a:solidFill>
                  <a:srgbClr val="337271"/>
                </a:solidFill>
                <a:latin typeface="AC Diary Girl"/>
                <a:ea typeface="AC Diary Girl"/>
                <a:cs typeface="AC Diary Girl"/>
                <a:sym typeface="AC Diary Girl"/>
              </a:rPr>
              <a:t>Thank You</a:t>
            </a:r>
          </a:p>
        </p:txBody>
      </p:sp>
      <p:sp>
        <p:nvSpPr>
          <p:cNvPr name="Freeform 4" id="4"/>
          <p:cNvSpPr/>
          <p:nvPr/>
        </p:nvSpPr>
        <p:spPr>
          <a:xfrm flipH="false" flipV="false" rot="0">
            <a:off x="3553610" y="4530652"/>
            <a:ext cx="3992081" cy="3902259"/>
          </a:xfrm>
          <a:custGeom>
            <a:avLst/>
            <a:gdLst/>
            <a:ahLst/>
            <a:cxnLst/>
            <a:rect r="r" b="b" t="t" l="l"/>
            <a:pathLst>
              <a:path h="3902259" w="3992081">
                <a:moveTo>
                  <a:pt x="0" y="0"/>
                </a:moveTo>
                <a:lnTo>
                  <a:pt x="3992081" y="0"/>
                </a:lnTo>
                <a:lnTo>
                  <a:pt x="3992081" y="3902259"/>
                </a:lnTo>
                <a:lnTo>
                  <a:pt x="0" y="390225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93486" y="-152774"/>
            <a:ext cx="3808435" cy="4114800"/>
          </a:xfrm>
          <a:custGeom>
            <a:avLst/>
            <a:gdLst/>
            <a:ahLst/>
            <a:cxnLst/>
            <a:rect r="r" b="b" t="t" l="l"/>
            <a:pathLst>
              <a:path h="4114800" w="3808435">
                <a:moveTo>
                  <a:pt x="0" y="0"/>
                </a:moveTo>
                <a:lnTo>
                  <a:pt x="3808435" y="0"/>
                </a:lnTo>
                <a:lnTo>
                  <a:pt x="3808435"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3159054" y="8872940"/>
            <a:ext cx="4196989" cy="770720"/>
          </a:xfrm>
          <a:custGeom>
            <a:avLst/>
            <a:gdLst/>
            <a:ahLst/>
            <a:cxnLst/>
            <a:rect r="r" b="b" t="t" l="l"/>
            <a:pathLst>
              <a:path h="770720" w="4196989">
                <a:moveTo>
                  <a:pt x="0" y="0"/>
                </a:moveTo>
                <a:lnTo>
                  <a:pt x="4196989" y="0"/>
                </a:lnTo>
                <a:lnTo>
                  <a:pt x="4196989" y="770720"/>
                </a:lnTo>
                <a:lnTo>
                  <a:pt x="0" y="77072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691856">
            <a:off x="13532275" y="1519538"/>
            <a:ext cx="1358044" cy="1350637"/>
          </a:xfrm>
          <a:custGeom>
            <a:avLst/>
            <a:gdLst/>
            <a:ahLst/>
            <a:cxnLst/>
            <a:rect r="r" b="b" t="t" l="l"/>
            <a:pathLst>
              <a:path h="1350637" w="1358044">
                <a:moveTo>
                  <a:pt x="0" y="0"/>
                </a:moveTo>
                <a:lnTo>
                  <a:pt x="1358044" y="0"/>
                </a:lnTo>
                <a:lnTo>
                  <a:pt x="1358044" y="1350636"/>
                </a:lnTo>
                <a:lnTo>
                  <a:pt x="0" y="135063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4902940">
            <a:off x="8309217" y="1572857"/>
            <a:ext cx="1358044" cy="1350637"/>
          </a:xfrm>
          <a:custGeom>
            <a:avLst/>
            <a:gdLst/>
            <a:ahLst/>
            <a:cxnLst/>
            <a:rect r="r" b="b" t="t" l="l"/>
            <a:pathLst>
              <a:path h="1350637" w="1358044">
                <a:moveTo>
                  <a:pt x="0" y="0"/>
                </a:moveTo>
                <a:lnTo>
                  <a:pt x="1358044" y="0"/>
                </a:lnTo>
                <a:lnTo>
                  <a:pt x="1358044" y="1350637"/>
                </a:lnTo>
                <a:lnTo>
                  <a:pt x="0" y="135063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3416" r="0" b="-83416"/>
            </a:stretch>
          </a:blipFill>
        </p:spPr>
      </p:sp>
      <p:sp>
        <p:nvSpPr>
          <p:cNvPr name="Freeform 3" id="3"/>
          <p:cNvSpPr/>
          <p:nvPr/>
        </p:nvSpPr>
        <p:spPr>
          <a:xfrm flipH="false" flipV="false" rot="-465442">
            <a:off x="14946156" y="2067114"/>
            <a:ext cx="1825998" cy="2000595"/>
          </a:xfrm>
          <a:custGeom>
            <a:avLst/>
            <a:gdLst/>
            <a:ahLst/>
            <a:cxnLst/>
            <a:rect r="r" b="b" t="t" l="l"/>
            <a:pathLst>
              <a:path h="2000595" w="1825998">
                <a:moveTo>
                  <a:pt x="0" y="0"/>
                </a:moveTo>
                <a:lnTo>
                  <a:pt x="1825998" y="0"/>
                </a:lnTo>
                <a:lnTo>
                  <a:pt x="1825998" y="2000595"/>
                </a:lnTo>
                <a:lnTo>
                  <a:pt x="0" y="200059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621446">
            <a:off x="1251476" y="6297909"/>
            <a:ext cx="2794323" cy="2731451"/>
          </a:xfrm>
          <a:custGeom>
            <a:avLst/>
            <a:gdLst/>
            <a:ahLst/>
            <a:cxnLst/>
            <a:rect r="r" b="b" t="t" l="l"/>
            <a:pathLst>
              <a:path h="2731451" w="2794323">
                <a:moveTo>
                  <a:pt x="0" y="0"/>
                </a:moveTo>
                <a:lnTo>
                  <a:pt x="2794323" y="0"/>
                </a:lnTo>
                <a:lnTo>
                  <a:pt x="2794323" y="2731451"/>
                </a:lnTo>
                <a:lnTo>
                  <a:pt x="0" y="273145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334072" y="-1475968"/>
            <a:ext cx="3808435" cy="4114800"/>
          </a:xfrm>
          <a:custGeom>
            <a:avLst/>
            <a:gdLst/>
            <a:ahLst/>
            <a:cxnLst/>
            <a:rect r="r" b="b" t="t" l="l"/>
            <a:pathLst>
              <a:path h="4114800" w="3808435">
                <a:moveTo>
                  <a:pt x="0" y="0"/>
                </a:moveTo>
                <a:lnTo>
                  <a:pt x="3808435" y="0"/>
                </a:lnTo>
                <a:lnTo>
                  <a:pt x="3808435"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6" id="6"/>
          <p:cNvGrpSpPr/>
          <p:nvPr/>
        </p:nvGrpSpPr>
        <p:grpSpPr>
          <a:xfrm rot="0">
            <a:off x="3474363" y="3213544"/>
            <a:ext cx="3653581" cy="1126052"/>
            <a:chOff x="0" y="0"/>
            <a:chExt cx="996269" cy="307055"/>
          </a:xfrm>
        </p:grpSpPr>
        <p:sp>
          <p:nvSpPr>
            <p:cNvPr name="Freeform 7" id="7"/>
            <p:cNvSpPr/>
            <p:nvPr/>
          </p:nvSpPr>
          <p:spPr>
            <a:xfrm flipH="false" flipV="false" rot="0">
              <a:off x="0" y="0"/>
              <a:ext cx="996269" cy="307055"/>
            </a:xfrm>
            <a:custGeom>
              <a:avLst/>
              <a:gdLst/>
              <a:ahLst/>
              <a:cxnLst/>
              <a:rect r="r" b="b" t="t" l="l"/>
              <a:pathLst>
                <a:path h="307055" w="996269">
                  <a:moveTo>
                    <a:pt x="153528" y="0"/>
                  </a:moveTo>
                  <a:lnTo>
                    <a:pt x="842741" y="0"/>
                  </a:lnTo>
                  <a:cubicBezTo>
                    <a:pt x="883459" y="0"/>
                    <a:pt x="922509" y="16175"/>
                    <a:pt x="951301" y="44967"/>
                  </a:cubicBezTo>
                  <a:cubicBezTo>
                    <a:pt x="980093" y="73759"/>
                    <a:pt x="996269" y="112810"/>
                    <a:pt x="996269" y="153528"/>
                  </a:cubicBezTo>
                  <a:lnTo>
                    <a:pt x="996269" y="153528"/>
                  </a:lnTo>
                  <a:cubicBezTo>
                    <a:pt x="996269" y="238318"/>
                    <a:pt x="927532" y="307055"/>
                    <a:pt x="842741" y="307055"/>
                  </a:cubicBezTo>
                  <a:lnTo>
                    <a:pt x="153528" y="307055"/>
                  </a:lnTo>
                  <a:cubicBezTo>
                    <a:pt x="112810" y="307055"/>
                    <a:pt x="73759" y="290880"/>
                    <a:pt x="44967" y="262088"/>
                  </a:cubicBezTo>
                  <a:cubicBezTo>
                    <a:pt x="16175" y="233296"/>
                    <a:pt x="0" y="194246"/>
                    <a:pt x="0" y="153528"/>
                  </a:cubicBezTo>
                  <a:lnTo>
                    <a:pt x="0" y="153528"/>
                  </a:lnTo>
                  <a:cubicBezTo>
                    <a:pt x="0" y="112810"/>
                    <a:pt x="16175" y="73759"/>
                    <a:pt x="44967" y="44967"/>
                  </a:cubicBezTo>
                  <a:cubicBezTo>
                    <a:pt x="73759" y="16175"/>
                    <a:pt x="112810" y="0"/>
                    <a:pt x="153528" y="0"/>
                  </a:cubicBezTo>
                  <a:close/>
                </a:path>
              </a:pathLst>
            </a:custGeom>
            <a:solidFill>
              <a:srgbClr val="000000">
                <a:alpha val="0"/>
              </a:srgbClr>
            </a:solidFill>
            <a:ln w="38100" cap="rnd">
              <a:solidFill>
                <a:srgbClr val="337271"/>
              </a:solidFill>
              <a:prstDash val="solid"/>
              <a:round/>
            </a:ln>
          </p:spPr>
        </p:sp>
        <p:sp>
          <p:nvSpPr>
            <p:cNvPr name="TextBox 8" id="8"/>
            <p:cNvSpPr txBox="true"/>
            <p:nvPr/>
          </p:nvSpPr>
          <p:spPr>
            <a:xfrm>
              <a:off x="0" y="-76200"/>
              <a:ext cx="996269" cy="383255"/>
            </a:xfrm>
            <a:prstGeom prst="rect">
              <a:avLst/>
            </a:prstGeom>
          </p:spPr>
          <p:txBody>
            <a:bodyPr anchor="ctr" rtlCol="false" tIns="50800" lIns="50800" bIns="50800" rIns="50800"/>
            <a:lstStyle/>
            <a:p>
              <a:pPr algn="ctr">
                <a:lnSpc>
                  <a:spcPts val="2724"/>
                </a:lnSpc>
              </a:pPr>
            </a:p>
          </p:txBody>
        </p:sp>
      </p:grpSp>
      <p:sp>
        <p:nvSpPr>
          <p:cNvPr name="TextBox 9" id="9"/>
          <p:cNvSpPr txBox="true"/>
          <p:nvPr/>
        </p:nvSpPr>
        <p:spPr>
          <a:xfrm rot="0">
            <a:off x="3912858" y="3489098"/>
            <a:ext cx="2776591" cy="502638"/>
          </a:xfrm>
          <a:prstGeom prst="rect">
            <a:avLst/>
          </a:prstGeom>
        </p:spPr>
        <p:txBody>
          <a:bodyPr anchor="t" rtlCol="false" tIns="0" lIns="0" bIns="0" rIns="0">
            <a:spAutoFit/>
          </a:bodyPr>
          <a:lstStyle/>
          <a:p>
            <a:pPr algn="ctr">
              <a:lnSpc>
                <a:spcPts val="4056"/>
              </a:lnSpc>
            </a:pPr>
            <a:r>
              <a:rPr lang="en-US" b="true" sz="2897">
                <a:solidFill>
                  <a:srgbClr val="337271"/>
                </a:solidFill>
                <a:latin typeface="Open Sauce Bold"/>
                <a:ea typeface="Open Sauce Bold"/>
                <a:cs typeface="Open Sauce Bold"/>
                <a:sym typeface="Open Sauce Bold"/>
              </a:rPr>
              <a:t>Introduction</a:t>
            </a:r>
          </a:p>
        </p:txBody>
      </p:sp>
      <p:grpSp>
        <p:nvGrpSpPr>
          <p:cNvPr name="Group 10" id="10"/>
          <p:cNvGrpSpPr/>
          <p:nvPr/>
        </p:nvGrpSpPr>
        <p:grpSpPr>
          <a:xfrm rot="0">
            <a:off x="7451070" y="3213544"/>
            <a:ext cx="3653581" cy="1126052"/>
            <a:chOff x="0" y="0"/>
            <a:chExt cx="996269" cy="307055"/>
          </a:xfrm>
        </p:grpSpPr>
        <p:sp>
          <p:nvSpPr>
            <p:cNvPr name="Freeform 11" id="11"/>
            <p:cNvSpPr/>
            <p:nvPr/>
          </p:nvSpPr>
          <p:spPr>
            <a:xfrm flipH="false" flipV="false" rot="0">
              <a:off x="0" y="0"/>
              <a:ext cx="996269" cy="307055"/>
            </a:xfrm>
            <a:custGeom>
              <a:avLst/>
              <a:gdLst/>
              <a:ahLst/>
              <a:cxnLst/>
              <a:rect r="r" b="b" t="t" l="l"/>
              <a:pathLst>
                <a:path h="307055" w="996269">
                  <a:moveTo>
                    <a:pt x="153528" y="0"/>
                  </a:moveTo>
                  <a:lnTo>
                    <a:pt x="842741" y="0"/>
                  </a:lnTo>
                  <a:cubicBezTo>
                    <a:pt x="883459" y="0"/>
                    <a:pt x="922509" y="16175"/>
                    <a:pt x="951301" y="44967"/>
                  </a:cubicBezTo>
                  <a:cubicBezTo>
                    <a:pt x="980093" y="73759"/>
                    <a:pt x="996269" y="112810"/>
                    <a:pt x="996269" y="153528"/>
                  </a:cubicBezTo>
                  <a:lnTo>
                    <a:pt x="996269" y="153528"/>
                  </a:lnTo>
                  <a:cubicBezTo>
                    <a:pt x="996269" y="238318"/>
                    <a:pt x="927532" y="307055"/>
                    <a:pt x="842741" y="307055"/>
                  </a:cubicBezTo>
                  <a:lnTo>
                    <a:pt x="153528" y="307055"/>
                  </a:lnTo>
                  <a:cubicBezTo>
                    <a:pt x="112810" y="307055"/>
                    <a:pt x="73759" y="290880"/>
                    <a:pt x="44967" y="262088"/>
                  </a:cubicBezTo>
                  <a:cubicBezTo>
                    <a:pt x="16175" y="233296"/>
                    <a:pt x="0" y="194246"/>
                    <a:pt x="0" y="153528"/>
                  </a:cubicBezTo>
                  <a:lnTo>
                    <a:pt x="0" y="153528"/>
                  </a:lnTo>
                  <a:cubicBezTo>
                    <a:pt x="0" y="112810"/>
                    <a:pt x="16175" y="73759"/>
                    <a:pt x="44967" y="44967"/>
                  </a:cubicBezTo>
                  <a:cubicBezTo>
                    <a:pt x="73759" y="16175"/>
                    <a:pt x="112810" y="0"/>
                    <a:pt x="153528" y="0"/>
                  </a:cubicBezTo>
                  <a:close/>
                </a:path>
              </a:pathLst>
            </a:custGeom>
            <a:solidFill>
              <a:srgbClr val="000000">
                <a:alpha val="0"/>
              </a:srgbClr>
            </a:solidFill>
            <a:ln w="38100" cap="rnd">
              <a:solidFill>
                <a:srgbClr val="337271"/>
              </a:solidFill>
              <a:prstDash val="solid"/>
              <a:round/>
            </a:ln>
          </p:spPr>
        </p:sp>
        <p:sp>
          <p:nvSpPr>
            <p:cNvPr name="TextBox 12" id="12"/>
            <p:cNvSpPr txBox="true"/>
            <p:nvPr/>
          </p:nvSpPr>
          <p:spPr>
            <a:xfrm>
              <a:off x="0" y="-76200"/>
              <a:ext cx="996269" cy="383255"/>
            </a:xfrm>
            <a:prstGeom prst="rect">
              <a:avLst/>
            </a:prstGeom>
          </p:spPr>
          <p:txBody>
            <a:bodyPr anchor="ctr" rtlCol="false" tIns="50800" lIns="50800" bIns="50800" rIns="50800"/>
            <a:lstStyle/>
            <a:p>
              <a:pPr algn="ctr">
                <a:lnSpc>
                  <a:spcPts val="2724"/>
                </a:lnSpc>
              </a:pPr>
            </a:p>
          </p:txBody>
        </p:sp>
      </p:grpSp>
      <p:sp>
        <p:nvSpPr>
          <p:cNvPr name="TextBox 13" id="13"/>
          <p:cNvSpPr txBox="true"/>
          <p:nvPr/>
        </p:nvSpPr>
        <p:spPr>
          <a:xfrm rot="0">
            <a:off x="7669752" y="3489098"/>
            <a:ext cx="2776591" cy="502638"/>
          </a:xfrm>
          <a:prstGeom prst="rect">
            <a:avLst/>
          </a:prstGeom>
        </p:spPr>
        <p:txBody>
          <a:bodyPr anchor="t" rtlCol="false" tIns="0" lIns="0" bIns="0" rIns="0">
            <a:spAutoFit/>
          </a:bodyPr>
          <a:lstStyle/>
          <a:p>
            <a:pPr algn="ctr">
              <a:lnSpc>
                <a:spcPts val="4056"/>
              </a:lnSpc>
            </a:pPr>
            <a:r>
              <a:rPr lang="en-US" b="true" sz="2897">
                <a:solidFill>
                  <a:srgbClr val="337271"/>
                </a:solidFill>
                <a:latin typeface="Open Sauce Bold"/>
                <a:ea typeface="Open Sauce Bold"/>
                <a:cs typeface="Open Sauce Bold"/>
                <a:sym typeface="Open Sauce Bold"/>
              </a:rPr>
              <a:t>Idea</a:t>
            </a:r>
          </a:p>
        </p:txBody>
      </p:sp>
      <p:grpSp>
        <p:nvGrpSpPr>
          <p:cNvPr name="Group 14" id="14"/>
          <p:cNvGrpSpPr/>
          <p:nvPr/>
        </p:nvGrpSpPr>
        <p:grpSpPr>
          <a:xfrm rot="0">
            <a:off x="11426647" y="3213544"/>
            <a:ext cx="3653581" cy="1126052"/>
            <a:chOff x="0" y="0"/>
            <a:chExt cx="996269" cy="307055"/>
          </a:xfrm>
        </p:grpSpPr>
        <p:sp>
          <p:nvSpPr>
            <p:cNvPr name="Freeform 15" id="15"/>
            <p:cNvSpPr/>
            <p:nvPr/>
          </p:nvSpPr>
          <p:spPr>
            <a:xfrm flipH="false" flipV="false" rot="0">
              <a:off x="0" y="0"/>
              <a:ext cx="996269" cy="307055"/>
            </a:xfrm>
            <a:custGeom>
              <a:avLst/>
              <a:gdLst/>
              <a:ahLst/>
              <a:cxnLst/>
              <a:rect r="r" b="b" t="t" l="l"/>
              <a:pathLst>
                <a:path h="307055" w="996269">
                  <a:moveTo>
                    <a:pt x="153528" y="0"/>
                  </a:moveTo>
                  <a:lnTo>
                    <a:pt x="842741" y="0"/>
                  </a:lnTo>
                  <a:cubicBezTo>
                    <a:pt x="883459" y="0"/>
                    <a:pt x="922509" y="16175"/>
                    <a:pt x="951301" y="44967"/>
                  </a:cubicBezTo>
                  <a:cubicBezTo>
                    <a:pt x="980093" y="73759"/>
                    <a:pt x="996269" y="112810"/>
                    <a:pt x="996269" y="153528"/>
                  </a:cubicBezTo>
                  <a:lnTo>
                    <a:pt x="996269" y="153528"/>
                  </a:lnTo>
                  <a:cubicBezTo>
                    <a:pt x="996269" y="238318"/>
                    <a:pt x="927532" y="307055"/>
                    <a:pt x="842741" y="307055"/>
                  </a:cubicBezTo>
                  <a:lnTo>
                    <a:pt x="153528" y="307055"/>
                  </a:lnTo>
                  <a:cubicBezTo>
                    <a:pt x="112810" y="307055"/>
                    <a:pt x="73759" y="290880"/>
                    <a:pt x="44967" y="262088"/>
                  </a:cubicBezTo>
                  <a:cubicBezTo>
                    <a:pt x="16175" y="233296"/>
                    <a:pt x="0" y="194246"/>
                    <a:pt x="0" y="153528"/>
                  </a:cubicBezTo>
                  <a:lnTo>
                    <a:pt x="0" y="153528"/>
                  </a:lnTo>
                  <a:cubicBezTo>
                    <a:pt x="0" y="112810"/>
                    <a:pt x="16175" y="73759"/>
                    <a:pt x="44967" y="44967"/>
                  </a:cubicBezTo>
                  <a:cubicBezTo>
                    <a:pt x="73759" y="16175"/>
                    <a:pt x="112810" y="0"/>
                    <a:pt x="153528" y="0"/>
                  </a:cubicBezTo>
                  <a:close/>
                </a:path>
              </a:pathLst>
            </a:custGeom>
            <a:solidFill>
              <a:srgbClr val="000000">
                <a:alpha val="0"/>
              </a:srgbClr>
            </a:solidFill>
            <a:ln w="38100" cap="rnd">
              <a:solidFill>
                <a:srgbClr val="337271"/>
              </a:solidFill>
              <a:prstDash val="solid"/>
              <a:round/>
            </a:ln>
          </p:spPr>
        </p:sp>
        <p:sp>
          <p:nvSpPr>
            <p:cNvPr name="TextBox 16" id="16"/>
            <p:cNvSpPr txBox="true"/>
            <p:nvPr/>
          </p:nvSpPr>
          <p:spPr>
            <a:xfrm>
              <a:off x="0" y="-76200"/>
              <a:ext cx="996269" cy="383255"/>
            </a:xfrm>
            <a:prstGeom prst="rect">
              <a:avLst/>
            </a:prstGeom>
          </p:spPr>
          <p:txBody>
            <a:bodyPr anchor="ctr" rtlCol="false" tIns="50800" lIns="50800" bIns="50800" rIns="50800"/>
            <a:lstStyle/>
            <a:p>
              <a:pPr algn="ctr">
                <a:lnSpc>
                  <a:spcPts val="2724"/>
                </a:lnSpc>
              </a:pPr>
            </a:p>
          </p:txBody>
        </p:sp>
      </p:grpSp>
      <p:sp>
        <p:nvSpPr>
          <p:cNvPr name="TextBox 17" id="17"/>
          <p:cNvSpPr txBox="true"/>
          <p:nvPr/>
        </p:nvSpPr>
        <p:spPr>
          <a:xfrm rot="0">
            <a:off x="11458754" y="3489098"/>
            <a:ext cx="3579935" cy="502638"/>
          </a:xfrm>
          <a:prstGeom prst="rect">
            <a:avLst/>
          </a:prstGeom>
        </p:spPr>
        <p:txBody>
          <a:bodyPr anchor="t" rtlCol="false" tIns="0" lIns="0" bIns="0" rIns="0">
            <a:spAutoFit/>
          </a:bodyPr>
          <a:lstStyle/>
          <a:p>
            <a:pPr algn="ctr">
              <a:lnSpc>
                <a:spcPts val="4056"/>
              </a:lnSpc>
            </a:pPr>
            <a:r>
              <a:rPr lang="en-US" b="true" sz="2897">
                <a:solidFill>
                  <a:srgbClr val="337271"/>
                </a:solidFill>
                <a:latin typeface="Open Sauce Bold"/>
                <a:ea typeface="Open Sauce Bold"/>
                <a:cs typeface="Open Sauce Bold"/>
                <a:sym typeface="Open Sauce Bold"/>
              </a:rPr>
              <a:t>Goals</a:t>
            </a:r>
          </a:p>
        </p:txBody>
      </p:sp>
      <p:sp>
        <p:nvSpPr>
          <p:cNvPr name="TextBox 18" id="18"/>
          <p:cNvSpPr txBox="true"/>
          <p:nvPr/>
        </p:nvSpPr>
        <p:spPr>
          <a:xfrm rot="0">
            <a:off x="4710992" y="832295"/>
            <a:ext cx="8695587" cy="1628773"/>
          </a:xfrm>
          <a:prstGeom prst="rect">
            <a:avLst/>
          </a:prstGeom>
        </p:spPr>
        <p:txBody>
          <a:bodyPr anchor="t" rtlCol="false" tIns="0" lIns="0" bIns="0" rIns="0">
            <a:spAutoFit/>
          </a:bodyPr>
          <a:lstStyle/>
          <a:p>
            <a:pPr algn="ctr">
              <a:lnSpc>
                <a:spcPts val="12600"/>
              </a:lnSpc>
            </a:pPr>
            <a:r>
              <a:rPr lang="en-US" sz="9000" b="true">
                <a:solidFill>
                  <a:srgbClr val="337271"/>
                </a:solidFill>
                <a:latin typeface="AC Diary Girl Bold"/>
                <a:ea typeface="AC Diary Girl Bold"/>
                <a:cs typeface="AC Diary Girl Bold"/>
                <a:sym typeface="AC Diary Girl Bold"/>
              </a:rPr>
              <a:t>content</a:t>
            </a:r>
          </a:p>
        </p:txBody>
      </p:sp>
      <p:grpSp>
        <p:nvGrpSpPr>
          <p:cNvPr name="Group 19" id="19"/>
          <p:cNvGrpSpPr/>
          <p:nvPr/>
        </p:nvGrpSpPr>
        <p:grpSpPr>
          <a:xfrm rot="0">
            <a:off x="15859155" y="0"/>
            <a:ext cx="1562612" cy="1673225"/>
            <a:chOff x="0" y="0"/>
            <a:chExt cx="2083482" cy="2230967"/>
          </a:xfrm>
        </p:grpSpPr>
        <p:grpSp>
          <p:nvGrpSpPr>
            <p:cNvPr name="Group 20" id="20"/>
            <p:cNvGrpSpPr/>
            <p:nvPr/>
          </p:nvGrpSpPr>
          <p:grpSpPr>
            <a:xfrm rot="0">
              <a:off x="75599" y="0"/>
              <a:ext cx="1932284" cy="2230967"/>
              <a:chOff x="0" y="0"/>
              <a:chExt cx="703982" cy="812800"/>
            </a:xfrm>
          </p:grpSpPr>
          <p:sp>
            <p:nvSpPr>
              <p:cNvPr name="Freeform 21" id="21"/>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337271"/>
              </a:solidFill>
            </p:spPr>
          </p:sp>
          <p:sp>
            <p:nvSpPr>
              <p:cNvPr name="TextBox 22" id="22"/>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23" id="23"/>
            <p:cNvSpPr txBox="true"/>
            <p:nvPr/>
          </p:nvSpPr>
          <p:spPr>
            <a:xfrm rot="0">
              <a:off x="0" y="437582"/>
              <a:ext cx="2083482" cy="1246291"/>
            </a:xfrm>
            <a:prstGeom prst="rect">
              <a:avLst/>
            </a:prstGeom>
          </p:spPr>
          <p:txBody>
            <a:bodyPr anchor="t" rtlCol="false" tIns="0" lIns="0" bIns="0" rIns="0">
              <a:spAutoFit/>
            </a:bodyPr>
            <a:lstStyle/>
            <a:p>
              <a:pPr algn="ctr">
                <a:lnSpc>
                  <a:spcPts val="7805"/>
                </a:lnSpc>
              </a:pPr>
              <a:r>
                <a:rPr lang="en-US" sz="5575" b="true">
                  <a:solidFill>
                    <a:srgbClr val="F2F4F5"/>
                  </a:solidFill>
                  <a:latin typeface="Open Sans Bold"/>
                  <a:ea typeface="Open Sans Bold"/>
                  <a:cs typeface="Open Sans Bold"/>
                  <a:sym typeface="Open Sans Bold"/>
                </a:rPr>
                <a:t>2</a:t>
              </a:r>
            </a:p>
          </p:txBody>
        </p:sp>
      </p:grpSp>
      <p:grpSp>
        <p:nvGrpSpPr>
          <p:cNvPr name="Group 24" id="24"/>
          <p:cNvGrpSpPr/>
          <p:nvPr/>
        </p:nvGrpSpPr>
        <p:grpSpPr>
          <a:xfrm rot="0">
            <a:off x="3474363" y="4812372"/>
            <a:ext cx="3653581" cy="1126052"/>
            <a:chOff x="0" y="0"/>
            <a:chExt cx="996269" cy="307055"/>
          </a:xfrm>
        </p:grpSpPr>
        <p:sp>
          <p:nvSpPr>
            <p:cNvPr name="Freeform 25" id="25"/>
            <p:cNvSpPr/>
            <p:nvPr/>
          </p:nvSpPr>
          <p:spPr>
            <a:xfrm flipH="false" flipV="false" rot="0">
              <a:off x="0" y="0"/>
              <a:ext cx="996269" cy="307055"/>
            </a:xfrm>
            <a:custGeom>
              <a:avLst/>
              <a:gdLst/>
              <a:ahLst/>
              <a:cxnLst/>
              <a:rect r="r" b="b" t="t" l="l"/>
              <a:pathLst>
                <a:path h="307055" w="996269">
                  <a:moveTo>
                    <a:pt x="153528" y="0"/>
                  </a:moveTo>
                  <a:lnTo>
                    <a:pt x="842741" y="0"/>
                  </a:lnTo>
                  <a:cubicBezTo>
                    <a:pt x="883459" y="0"/>
                    <a:pt x="922509" y="16175"/>
                    <a:pt x="951301" y="44967"/>
                  </a:cubicBezTo>
                  <a:cubicBezTo>
                    <a:pt x="980093" y="73759"/>
                    <a:pt x="996269" y="112810"/>
                    <a:pt x="996269" y="153528"/>
                  </a:cubicBezTo>
                  <a:lnTo>
                    <a:pt x="996269" y="153528"/>
                  </a:lnTo>
                  <a:cubicBezTo>
                    <a:pt x="996269" y="238318"/>
                    <a:pt x="927532" y="307055"/>
                    <a:pt x="842741" y="307055"/>
                  </a:cubicBezTo>
                  <a:lnTo>
                    <a:pt x="153528" y="307055"/>
                  </a:lnTo>
                  <a:cubicBezTo>
                    <a:pt x="112810" y="307055"/>
                    <a:pt x="73759" y="290880"/>
                    <a:pt x="44967" y="262088"/>
                  </a:cubicBezTo>
                  <a:cubicBezTo>
                    <a:pt x="16175" y="233296"/>
                    <a:pt x="0" y="194246"/>
                    <a:pt x="0" y="153528"/>
                  </a:cubicBezTo>
                  <a:lnTo>
                    <a:pt x="0" y="153528"/>
                  </a:lnTo>
                  <a:cubicBezTo>
                    <a:pt x="0" y="112810"/>
                    <a:pt x="16175" y="73759"/>
                    <a:pt x="44967" y="44967"/>
                  </a:cubicBezTo>
                  <a:cubicBezTo>
                    <a:pt x="73759" y="16175"/>
                    <a:pt x="112810" y="0"/>
                    <a:pt x="153528" y="0"/>
                  </a:cubicBezTo>
                  <a:close/>
                </a:path>
              </a:pathLst>
            </a:custGeom>
            <a:solidFill>
              <a:srgbClr val="000000">
                <a:alpha val="0"/>
              </a:srgbClr>
            </a:solidFill>
            <a:ln w="38100" cap="rnd">
              <a:solidFill>
                <a:srgbClr val="337271"/>
              </a:solidFill>
              <a:prstDash val="solid"/>
              <a:round/>
            </a:ln>
          </p:spPr>
        </p:sp>
        <p:sp>
          <p:nvSpPr>
            <p:cNvPr name="TextBox 26" id="26"/>
            <p:cNvSpPr txBox="true"/>
            <p:nvPr/>
          </p:nvSpPr>
          <p:spPr>
            <a:xfrm>
              <a:off x="0" y="-76200"/>
              <a:ext cx="996269" cy="383255"/>
            </a:xfrm>
            <a:prstGeom prst="rect">
              <a:avLst/>
            </a:prstGeom>
          </p:spPr>
          <p:txBody>
            <a:bodyPr anchor="ctr" rtlCol="false" tIns="50800" lIns="50800" bIns="50800" rIns="50800"/>
            <a:lstStyle/>
            <a:p>
              <a:pPr algn="ctr">
                <a:lnSpc>
                  <a:spcPts val="2724"/>
                </a:lnSpc>
              </a:pPr>
            </a:p>
          </p:txBody>
        </p:sp>
      </p:grpSp>
      <p:grpSp>
        <p:nvGrpSpPr>
          <p:cNvPr name="Group 27" id="27"/>
          <p:cNvGrpSpPr/>
          <p:nvPr/>
        </p:nvGrpSpPr>
        <p:grpSpPr>
          <a:xfrm rot="0">
            <a:off x="7451070" y="4813779"/>
            <a:ext cx="3653581" cy="1126052"/>
            <a:chOff x="0" y="0"/>
            <a:chExt cx="996269" cy="307055"/>
          </a:xfrm>
        </p:grpSpPr>
        <p:sp>
          <p:nvSpPr>
            <p:cNvPr name="Freeform 28" id="28"/>
            <p:cNvSpPr/>
            <p:nvPr/>
          </p:nvSpPr>
          <p:spPr>
            <a:xfrm flipH="false" flipV="false" rot="0">
              <a:off x="0" y="0"/>
              <a:ext cx="996269" cy="307055"/>
            </a:xfrm>
            <a:custGeom>
              <a:avLst/>
              <a:gdLst/>
              <a:ahLst/>
              <a:cxnLst/>
              <a:rect r="r" b="b" t="t" l="l"/>
              <a:pathLst>
                <a:path h="307055" w="996269">
                  <a:moveTo>
                    <a:pt x="153528" y="0"/>
                  </a:moveTo>
                  <a:lnTo>
                    <a:pt x="842741" y="0"/>
                  </a:lnTo>
                  <a:cubicBezTo>
                    <a:pt x="883459" y="0"/>
                    <a:pt x="922509" y="16175"/>
                    <a:pt x="951301" y="44967"/>
                  </a:cubicBezTo>
                  <a:cubicBezTo>
                    <a:pt x="980093" y="73759"/>
                    <a:pt x="996269" y="112810"/>
                    <a:pt x="996269" y="153528"/>
                  </a:cubicBezTo>
                  <a:lnTo>
                    <a:pt x="996269" y="153528"/>
                  </a:lnTo>
                  <a:cubicBezTo>
                    <a:pt x="996269" y="238318"/>
                    <a:pt x="927532" y="307055"/>
                    <a:pt x="842741" y="307055"/>
                  </a:cubicBezTo>
                  <a:lnTo>
                    <a:pt x="153528" y="307055"/>
                  </a:lnTo>
                  <a:cubicBezTo>
                    <a:pt x="112810" y="307055"/>
                    <a:pt x="73759" y="290880"/>
                    <a:pt x="44967" y="262088"/>
                  </a:cubicBezTo>
                  <a:cubicBezTo>
                    <a:pt x="16175" y="233296"/>
                    <a:pt x="0" y="194246"/>
                    <a:pt x="0" y="153528"/>
                  </a:cubicBezTo>
                  <a:lnTo>
                    <a:pt x="0" y="153528"/>
                  </a:lnTo>
                  <a:cubicBezTo>
                    <a:pt x="0" y="112810"/>
                    <a:pt x="16175" y="73759"/>
                    <a:pt x="44967" y="44967"/>
                  </a:cubicBezTo>
                  <a:cubicBezTo>
                    <a:pt x="73759" y="16175"/>
                    <a:pt x="112810" y="0"/>
                    <a:pt x="153528" y="0"/>
                  </a:cubicBezTo>
                  <a:close/>
                </a:path>
              </a:pathLst>
            </a:custGeom>
            <a:solidFill>
              <a:srgbClr val="000000">
                <a:alpha val="0"/>
              </a:srgbClr>
            </a:solidFill>
            <a:ln w="38100" cap="rnd">
              <a:solidFill>
                <a:srgbClr val="337271"/>
              </a:solidFill>
              <a:prstDash val="solid"/>
              <a:round/>
            </a:ln>
          </p:spPr>
        </p:sp>
        <p:sp>
          <p:nvSpPr>
            <p:cNvPr name="TextBox 29" id="29"/>
            <p:cNvSpPr txBox="true"/>
            <p:nvPr/>
          </p:nvSpPr>
          <p:spPr>
            <a:xfrm>
              <a:off x="0" y="-76200"/>
              <a:ext cx="996269" cy="383255"/>
            </a:xfrm>
            <a:prstGeom prst="rect">
              <a:avLst/>
            </a:prstGeom>
          </p:spPr>
          <p:txBody>
            <a:bodyPr anchor="ctr" rtlCol="false" tIns="50800" lIns="50800" bIns="50800" rIns="50800"/>
            <a:lstStyle/>
            <a:p>
              <a:pPr algn="ctr">
                <a:lnSpc>
                  <a:spcPts val="2724"/>
                </a:lnSpc>
              </a:pPr>
            </a:p>
          </p:txBody>
        </p:sp>
      </p:grpSp>
      <p:sp>
        <p:nvSpPr>
          <p:cNvPr name="TextBox 30" id="30"/>
          <p:cNvSpPr txBox="true"/>
          <p:nvPr/>
        </p:nvSpPr>
        <p:spPr>
          <a:xfrm rot="0">
            <a:off x="7365160" y="5092148"/>
            <a:ext cx="3825401" cy="502638"/>
          </a:xfrm>
          <a:prstGeom prst="rect">
            <a:avLst/>
          </a:prstGeom>
        </p:spPr>
        <p:txBody>
          <a:bodyPr anchor="t" rtlCol="false" tIns="0" lIns="0" bIns="0" rIns="0">
            <a:spAutoFit/>
          </a:bodyPr>
          <a:lstStyle/>
          <a:p>
            <a:pPr algn="ctr">
              <a:lnSpc>
                <a:spcPts val="4056"/>
              </a:lnSpc>
            </a:pPr>
            <a:r>
              <a:rPr lang="en-US" b="true" sz="2897">
                <a:solidFill>
                  <a:srgbClr val="337271"/>
                </a:solidFill>
                <a:latin typeface="Open Sauce Bold"/>
                <a:ea typeface="Open Sauce Bold"/>
                <a:cs typeface="Open Sauce Bold"/>
                <a:sym typeface="Open Sauce Bold"/>
              </a:rPr>
              <a:t>Milestone 1</a:t>
            </a:r>
          </a:p>
        </p:txBody>
      </p:sp>
      <p:sp>
        <p:nvSpPr>
          <p:cNvPr name="Freeform 31" id="31"/>
          <p:cNvSpPr/>
          <p:nvPr/>
        </p:nvSpPr>
        <p:spPr>
          <a:xfrm flipH="false" flipV="false" rot="0">
            <a:off x="13062311" y="8487580"/>
            <a:ext cx="4196989" cy="770720"/>
          </a:xfrm>
          <a:custGeom>
            <a:avLst/>
            <a:gdLst/>
            <a:ahLst/>
            <a:cxnLst/>
            <a:rect r="r" b="b" t="t" l="l"/>
            <a:pathLst>
              <a:path h="770720" w="4196989">
                <a:moveTo>
                  <a:pt x="0" y="0"/>
                </a:moveTo>
                <a:lnTo>
                  <a:pt x="4196989" y="0"/>
                </a:lnTo>
                <a:lnTo>
                  <a:pt x="4196989" y="770720"/>
                </a:lnTo>
                <a:lnTo>
                  <a:pt x="0" y="77072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32" id="32"/>
          <p:cNvGrpSpPr/>
          <p:nvPr/>
        </p:nvGrpSpPr>
        <p:grpSpPr>
          <a:xfrm rot="0">
            <a:off x="11507224" y="4812372"/>
            <a:ext cx="3653581" cy="1126052"/>
            <a:chOff x="0" y="0"/>
            <a:chExt cx="996269" cy="307055"/>
          </a:xfrm>
        </p:grpSpPr>
        <p:sp>
          <p:nvSpPr>
            <p:cNvPr name="Freeform 33" id="33"/>
            <p:cNvSpPr/>
            <p:nvPr/>
          </p:nvSpPr>
          <p:spPr>
            <a:xfrm flipH="false" flipV="false" rot="0">
              <a:off x="0" y="0"/>
              <a:ext cx="996269" cy="307055"/>
            </a:xfrm>
            <a:custGeom>
              <a:avLst/>
              <a:gdLst/>
              <a:ahLst/>
              <a:cxnLst/>
              <a:rect r="r" b="b" t="t" l="l"/>
              <a:pathLst>
                <a:path h="307055" w="996269">
                  <a:moveTo>
                    <a:pt x="153528" y="0"/>
                  </a:moveTo>
                  <a:lnTo>
                    <a:pt x="842741" y="0"/>
                  </a:lnTo>
                  <a:cubicBezTo>
                    <a:pt x="883459" y="0"/>
                    <a:pt x="922509" y="16175"/>
                    <a:pt x="951301" y="44967"/>
                  </a:cubicBezTo>
                  <a:cubicBezTo>
                    <a:pt x="980093" y="73759"/>
                    <a:pt x="996269" y="112810"/>
                    <a:pt x="996269" y="153528"/>
                  </a:cubicBezTo>
                  <a:lnTo>
                    <a:pt x="996269" y="153528"/>
                  </a:lnTo>
                  <a:cubicBezTo>
                    <a:pt x="996269" y="238318"/>
                    <a:pt x="927532" y="307055"/>
                    <a:pt x="842741" y="307055"/>
                  </a:cubicBezTo>
                  <a:lnTo>
                    <a:pt x="153528" y="307055"/>
                  </a:lnTo>
                  <a:cubicBezTo>
                    <a:pt x="112810" y="307055"/>
                    <a:pt x="73759" y="290880"/>
                    <a:pt x="44967" y="262088"/>
                  </a:cubicBezTo>
                  <a:cubicBezTo>
                    <a:pt x="16175" y="233296"/>
                    <a:pt x="0" y="194246"/>
                    <a:pt x="0" y="153528"/>
                  </a:cubicBezTo>
                  <a:lnTo>
                    <a:pt x="0" y="153528"/>
                  </a:lnTo>
                  <a:cubicBezTo>
                    <a:pt x="0" y="112810"/>
                    <a:pt x="16175" y="73759"/>
                    <a:pt x="44967" y="44967"/>
                  </a:cubicBezTo>
                  <a:cubicBezTo>
                    <a:pt x="73759" y="16175"/>
                    <a:pt x="112810" y="0"/>
                    <a:pt x="153528" y="0"/>
                  </a:cubicBezTo>
                  <a:close/>
                </a:path>
              </a:pathLst>
            </a:custGeom>
            <a:solidFill>
              <a:srgbClr val="000000">
                <a:alpha val="0"/>
              </a:srgbClr>
            </a:solidFill>
            <a:ln w="38100" cap="rnd">
              <a:solidFill>
                <a:srgbClr val="337271"/>
              </a:solidFill>
              <a:prstDash val="solid"/>
              <a:round/>
            </a:ln>
          </p:spPr>
        </p:sp>
        <p:sp>
          <p:nvSpPr>
            <p:cNvPr name="TextBox 34" id="34"/>
            <p:cNvSpPr txBox="true"/>
            <p:nvPr/>
          </p:nvSpPr>
          <p:spPr>
            <a:xfrm>
              <a:off x="0" y="-76200"/>
              <a:ext cx="996269" cy="383255"/>
            </a:xfrm>
            <a:prstGeom prst="rect">
              <a:avLst/>
            </a:prstGeom>
          </p:spPr>
          <p:txBody>
            <a:bodyPr anchor="ctr" rtlCol="false" tIns="50800" lIns="50800" bIns="50800" rIns="50800"/>
            <a:lstStyle/>
            <a:p>
              <a:pPr algn="ctr">
                <a:lnSpc>
                  <a:spcPts val="2724"/>
                </a:lnSpc>
              </a:pPr>
            </a:p>
          </p:txBody>
        </p:sp>
      </p:grpSp>
      <p:sp>
        <p:nvSpPr>
          <p:cNvPr name="TextBox 35" id="35"/>
          <p:cNvSpPr txBox="true"/>
          <p:nvPr/>
        </p:nvSpPr>
        <p:spPr>
          <a:xfrm rot="0">
            <a:off x="10256133" y="6692306"/>
            <a:ext cx="3376649" cy="502638"/>
          </a:xfrm>
          <a:prstGeom prst="rect">
            <a:avLst/>
          </a:prstGeom>
        </p:spPr>
        <p:txBody>
          <a:bodyPr anchor="t" rtlCol="false" tIns="0" lIns="0" bIns="0" rIns="0">
            <a:spAutoFit/>
          </a:bodyPr>
          <a:lstStyle/>
          <a:p>
            <a:pPr algn="ctr">
              <a:lnSpc>
                <a:spcPts val="4056"/>
              </a:lnSpc>
            </a:pPr>
            <a:r>
              <a:rPr lang="en-US" b="true" sz="2897">
                <a:solidFill>
                  <a:srgbClr val="337271"/>
                </a:solidFill>
                <a:latin typeface="Open Sauce Bold"/>
                <a:ea typeface="Open Sauce Bold"/>
                <a:cs typeface="Open Sauce Bold"/>
                <a:sym typeface="Open Sauce Bold"/>
              </a:rPr>
              <a:t>Our Team</a:t>
            </a:r>
          </a:p>
        </p:txBody>
      </p:sp>
      <p:sp>
        <p:nvSpPr>
          <p:cNvPr name="TextBox 36" id="36"/>
          <p:cNvSpPr txBox="true"/>
          <p:nvPr/>
        </p:nvSpPr>
        <p:spPr>
          <a:xfrm rot="0">
            <a:off x="3302543" y="5090741"/>
            <a:ext cx="3825401" cy="502638"/>
          </a:xfrm>
          <a:prstGeom prst="rect">
            <a:avLst/>
          </a:prstGeom>
        </p:spPr>
        <p:txBody>
          <a:bodyPr anchor="t" rtlCol="false" tIns="0" lIns="0" bIns="0" rIns="0">
            <a:spAutoFit/>
          </a:bodyPr>
          <a:lstStyle/>
          <a:p>
            <a:pPr algn="ctr">
              <a:lnSpc>
                <a:spcPts val="4056"/>
              </a:lnSpc>
            </a:pPr>
            <a:r>
              <a:rPr lang="en-US" b="true" sz="2897">
                <a:solidFill>
                  <a:srgbClr val="337271"/>
                </a:solidFill>
                <a:latin typeface="Open Sauce Bold"/>
                <a:ea typeface="Open Sauce Bold"/>
                <a:cs typeface="Open Sauce Bold"/>
                <a:sym typeface="Open Sauce Bold"/>
              </a:rPr>
              <a:t> Process</a:t>
            </a:r>
          </a:p>
        </p:txBody>
      </p:sp>
      <p:sp>
        <p:nvSpPr>
          <p:cNvPr name="TextBox 37" id="37"/>
          <p:cNvSpPr txBox="true"/>
          <p:nvPr/>
        </p:nvSpPr>
        <p:spPr>
          <a:xfrm rot="0">
            <a:off x="11335404" y="5092148"/>
            <a:ext cx="3825401" cy="502638"/>
          </a:xfrm>
          <a:prstGeom prst="rect">
            <a:avLst/>
          </a:prstGeom>
        </p:spPr>
        <p:txBody>
          <a:bodyPr anchor="t" rtlCol="false" tIns="0" lIns="0" bIns="0" rIns="0">
            <a:spAutoFit/>
          </a:bodyPr>
          <a:lstStyle/>
          <a:p>
            <a:pPr algn="ctr">
              <a:lnSpc>
                <a:spcPts val="4056"/>
              </a:lnSpc>
            </a:pPr>
            <a:r>
              <a:rPr lang="en-US" b="true" sz="2897">
                <a:solidFill>
                  <a:srgbClr val="337271"/>
                </a:solidFill>
                <a:latin typeface="Open Sauce Bold"/>
                <a:ea typeface="Open Sauce Bold"/>
                <a:cs typeface="Open Sauce Bold"/>
                <a:sym typeface="Open Sauce Bold"/>
              </a:rPr>
              <a:t>Conclusion</a:t>
            </a:r>
          </a:p>
        </p:txBody>
      </p:sp>
      <p:grpSp>
        <p:nvGrpSpPr>
          <p:cNvPr name="Group 38" id="38"/>
          <p:cNvGrpSpPr/>
          <p:nvPr/>
        </p:nvGrpSpPr>
        <p:grpSpPr>
          <a:xfrm rot="0">
            <a:off x="6082693" y="6325256"/>
            <a:ext cx="3653581" cy="1303415"/>
            <a:chOff x="0" y="0"/>
            <a:chExt cx="996269" cy="355419"/>
          </a:xfrm>
        </p:grpSpPr>
        <p:sp>
          <p:nvSpPr>
            <p:cNvPr name="Freeform 39" id="39"/>
            <p:cNvSpPr/>
            <p:nvPr/>
          </p:nvSpPr>
          <p:spPr>
            <a:xfrm flipH="false" flipV="false" rot="0">
              <a:off x="0" y="0"/>
              <a:ext cx="996269" cy="355419"/>
            </a:xfrm>
            <a:custGeom>
              <a:avLst/>
              <a:gdLst/>
              <a:ahLst/>
              <a:cxnLst/>
              <a:rect r="r" b="b" t="t" l="l"/>
              <a:pathLst>
                <a:path h="355419" w="996269">
                  <a:moveTo>
                    <a:pt x="177709" y="0"/>
                  </a:moveTo>
                  <a:lnTo>
                    <a:pt x="818559" y="0"/>
                  </a:lnTo>
                  <a:cubicBezTo>
                    <a:pt x="916705" y="0"/>
                    <a:pt x="996269" y="79563"/>
                    <a:pt x="996269" y="177709"/>
                  </a:cubicBezTo>
                  <a:lnTo>
                    <a:pt x="996269" y="177709"/>
                  </a:lnTo>
                  <a:cubicBezTo>
                    <a:pt x="996269" y="275856"/>
                    <a:pt x="916705" y="355419"/>
                    <a:pt x="818559" y="355419"/>
                  </a:cubicBezTo>
                  <a:lnTo>
                    <a:pt x="177709" y="355419"/>
                  </a:lnTo>
                  <a:cubicBezTo>
                    <a:pt x="79563" y="355419"/>
                    <a:pt x="0" y="275856"/>
                    <a:pt x="0" y="177709"/>
                  </a:cubicBezTo>
                  <a:lnTo>
                    <a:pt x="0" y="177709"/>
                  </a:lnTo>
                  <a:cubicBezTo>
                    <a:pt x="0" y="79563"/>
                    <a:pt x="79563" y="0"/>
                    <a:pt x="177709" y="0"/>
                  </a:cubicBezTo>
                  <a:close/>
                </a:path>
              </a:pathLst>
            </a:custGeom>
            <a:solidFill>
              <a:srgbClr val="000000">
                <a:alpha val="0"/>
              </a:srgbClr>
            </a:solidFill>
            <a:ln w="38100" cap="rnd">
              <a:solidFill>
                <a:srgbClr val="337271"/>
              </a:solidFill>
              <a:prstDash val="solid"/>
              <a:round/>
            </a:ln>
          </p:spPr>
        </p:sp>
        <p:sp>
          <p:nvSpPr>
            <p:cNvPr name="TextBox 40" id="40"/>
            <p:cNvSpPr txBox="true"/>
            <p:nvPr/>
          </p:nvSpPr>
          <p:spPr>
            <a:xfrm>
              <a:off x="0" y="-76200"/>
              <a:ext cx="996269" cy="431619"/>
            </a:xfrm>
            <a:prstGeom prst="rect">
              <a:avLst/>
            </a:prstGeom>
          </p:spPr>
          <p:txBody>
            <a:bodyPr anchor="ctr" rtlCol="false" tIns="50800" lIns="50800" bIns="50800" rIns="50800"/>
            <a:lstStyle/>
            <a:p>
              <a:pPr algn="ctr">
                <a:lnSpc>
                  <a:spcPts val="2724"/>
                </a:lnSpc>
              </a:pPr>
            </a:p>
          </p:txBody>
        </p:sp>
      </p:grpSp>
      <p:grpSp>
        <p:nvGrpSpPr>
          <p:cNvPr name="Group 41" id="41"/>
          <p:cNvGrpSpPr/>
          <p:nvPr/>
        </p:nvGrpSpPr>
        <p:grpSpPr>
          <a:xfrm rot="0">
            <a:off x="10117667" y="6325256"/>
            <a:ext cx="3653581" cy="1303415"/>
            <a:chOff x="0" y="0"/>
            <a:chExt cx="996269" cy="355419"/>
          </a:xfrm>
        </p:grpSpPr>
        <p:sp>
          <p:nvSpPr>
            <p:cNvPr name="Freeform 42" id="42"/>
            <p:cNvSpPr/>
            <p:nvPr/>
          </p:nvSpPr>
          <p:spPr>
            <a:xfrm flipH="false" flipV="false" rot="0">
              <a:off x="0" y="0"/>
              <a:ext cx="996269" cy="355419"/>
            </a:xfrm>
            <a:custGeom>
              <a:avLst/>
              <a:gdLst/>
              <a:ahLst/>
              <a:cxnLst/>
              <a:rect r="r" b="b" t="t" l="l"/>
              <a:pathLst>
                <a:path h="355419" w="996269">
                  <a:moveTo>
                    <a:pt x="177709" y="0"/>
                  </a:moveTo>
                  <a:lnTo>
                    <a:pt x="818559" y="0"/>
                  </a:lnTo>
                  <a:cubicBezTo>
                    <a:pt x="916705" y="0"/>
                    <a:pt x="996269" y="79563"/>
                    <a:pt x="996269" y="177709"/>
                  </a:cubicBezTo>
                  <a:lnTo>
                    <a:pt x="996269" y="177709"/>
                  </a:lnTo>
                  <a:cubicBezTo>
                    <a:pt x="996269" y="275856"/>
                    <a:pt x="916705" y="355419"/>
                    <a:pt x="818559" y="355419"/>
                  </a:cubicBezTo>
                  <a:lnTo>
                    <a:pt x="177709" y="355419"/>
                  </a:lnTo>
                  <a:cubicBezTo>
                    <a:pt x="79563" y="355419"/>
                    <a:pt x="0" y="275856"/>
                    <a:pt x="0" y="177709"/>
                  </a:cubicBezTo>
                  <a:lnTo>
                    <a:pt x="0" y="177709"/>
                  </a:lnTo>
                  <a:cubicBezTo>
                    <a:pt x="0" y="79563"/>
                    <a:pt x="79563" y="0"/>
                    <a:pt x="177709" y="0"/>
                  </a:cubicBezTo>
                  <a:close/>
                </a:path>
              </a:pathLst>
            </a:custGeom>
            <a:solidFill>
              <a:srgbClr val="000000">
                <a:alpha val="0"/>
              </a:srgbClr>
            </a:solidFill>
            <a:ln w="38100" cap="rnd">
              <a:solidFill>
                <a:srgbClr val="337271"/>
              </a:solidFill>
              <a:prstDash val="solid"/>
              <a:round/>
            </a:ln>
          </p:spPr>
        </p:sp>
        <p:sp>
          <p:nvSpPr>
            <p:cNvPr name="TextBox 43" id="43"/>
            <p:cNvSpPr txBox="true"/>
            <p:nvPr/>
          </p:nvSpPr>
          <p:spPr>
            <a:xfrm>
              <a:off x="0" y="-76200"/>
              <a:ext cx="996269" cy="431619"/>
            </a:xfrm>
            <a:prstGeom prst="rect">
              <a:avLst/>
            </a:prstGeom>
          </p:spPr>
          <p:txBody>
            <a:bodyPr anchor="ctr" rtlCol="false" tIns="50800" lIns="50800" bIns="50800" rIns="50800"/>
            <a:lstStyle/>
            <a:p>
              <a:pPr algn="ctr">
                <a:lnSpc>
                  <a:spcPts val="2724"/>
                </a:lnSpc>
              </a:pPr>
            </a:p>
          </p:txBody>
        </p:sp>
      </p:grpSp>
      <p:sp>
        <p:nvSpPr>
          <p:cNvPr name="TextBox 44" id="44"/>
          <p:cNvSpPr txBox="true"/>
          <p:nvPr/>
        </p:nvSpPr>
        <p:spPr>
          <a:xfrm rot="0">
            <a:off x="6082693" y="6692306"/>
            <a:ext cx="3825401" cy="502638"/>
          </a:xfrm>
          <a:prstGeom prst="rect">
            <a:avLst/>
          </a:prstGeom>
        </p:spPr>
        <p:txBody>
          <a:bodyPr anchor="t" rtlCol="false" tIns="0" lIns="0" bIns="0" rIns="0">
            <a:spAutoFit/>
          </a:bodyPr>
          <a:lstStyle/>
          <a:p>
            <a:pPr algn="ctr">
              <a:lnSpc>
                <a:spcPts val="4056"/>
              </a:lnSpc>
            </a:pPr>
            <a:r>
              <a:rPr lang="en-US" b="true" sz="2897">
                <a:solidFill>
                  <a:srgbClr val="337271"/>
                </a:solidFill>
                <a:latin typeface="Open Sauce Bold"/>
                <a:ea typeface="Open Sauce Bold"/>
                <a:cs typeface="Open Sauce Bold"/>
                <a:sym typeface="Open Sauce Bold"/>
              </a:rPr>
              <a:t>GitHub</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3416" r="0" b="-83416"/>
            </a:stretch>
          </a:blipFill>
        </p:spPr>
      </p:sp>
      <p:sp>
        <p:nvSpPr>
          <p:cNvPr name="Freeform 3" id="3"/>
          <p:cNvSpPr/>
          <p:nvPr/>
        </p:nvSpPr>
        <p:spPr>
          <a:xfrm flipH="false" flipV="false" rot="0">
            <a:off x="-2099932" y="-1172339"/>
            <a:ext cx="6257264" cy="3629213"/>
          </a:xfrm>
          <a:custGeom>
            <a:avLst/>
            <a:gdLst/>
            <a:ahLst/>
            <a:cxnLst/>
            <a:rect r="r" b="b" t="t" l="l"/>
            <a:pathLst>
              <a:path h="3629213" w="6257264">
                <a:moveTo>
                  <a:pt x="0" y="0"/>
                </a:moveTo>
                <a:lnTo>
                  <a:pt x="6257264" y="0"/>
                </a:lnTo>
                <a:lnTo>
                  <a:pt x="6257264" y="3629214"/>
                </a:lnTo>
                <a:lnTo>
                  <a:pt x="0" y="3629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5533991" y="6870677"/>
            <a:ext cx="2977619" cy="4114800"/>
          </a:xfrm>
          <a:custGeom>
            <a:avLst/>
            <a:gdLst/>
            <a:ahLst/>
            <a:cxnLst/>
            <a:rect r="r" b="b" t="t" l="l"/>
            <a:pathLst>
              <a:path h="4114800" w="2977619">
                <a:moveTo>
                  <a:pt x="0" y="0"/>
                </a:moveTo>
                <a:lnTo>
                  <a:pt x="2977619" y="0"/>
                </a:lnTo>
                <a:lnTo>
                  <a:pt x="2977619"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4796206" y="1416050"/>
            <a:ext cx="8695587" cy="1628773"/>
          </a:xfrm>
          <a:prstGeom prst="rect">
            <a:avLst/>
          </a:prstGeom>
        </p:spPr>
        <p:txBody>
          <a:bodyPr anchor="t" rtlCol="false" tIns="0" lIns="0" bIns="0" rIns="0">
            <a:spAutoFit/>
          </a:bodyPr>
          <a:lstStyle/>
          <a:p>
            <a:pPr algn="ctr">
              <a:lnSpc>
                <a:spcPts val="12600"/>
              </a:lnSpc>
            </a:pPr>
            <a:r>
              <a:rPr lang="en-US" sz="9000" b="true">
                <a:solidFill>
                  <a:srgbClr val="337271"/>
                </a:solidFill>
                <a:latin typeface="AC Diary Girl Bold"/>
                <a:ea typeface="AC Diary Girl Bold"/>
                <a:cs typeface="AC Diary Girl Bold"/>
                <a:sym typeface="AC Diary Girl Bold"/>
              </a:rPr>
              <a:t>Introduction</a:t>
            </a:r>
          </a:p>
        </p:txBody>
      </p:sp>
      <p:sp>
        <p:nvSpPr>
          <p:cNvPr name="TextBox 6" id="6"/>
          <p:cNvSpPr txBox="true"/>
          <p:nvPr/>
        </p:nvSpPr>
        <p:spPr>
          <a:xfrm rot="0">
            <a:off x="1974976" y="4115375"/>
            <a:ext cx="14338047" cy="4807585"/>
          </a:xfrm>
          <a:prstGeom prst="rect">
            <a:avLst/>
          </a:prstGeom>
        </p:spPr>
        <p:txBody>
          <a:bodyPr anchor="t" rtlCol="false" tIns="0" lIns="0" bIns="0" rIns="0">
            <a:spAutoFit/>
          </a:bodyPr>
          <a:lstStyle/>
          <a:p>
            <a:pPr algn="l">
              <a:lnSpc>
                <a:spcPts val="4479"/>
              </a:lnSpc>
            </a:pPr>
            <a:r>
              <a:rPr lang="en-US" sz="3199" b="true">
                <a:solidFill>
                  <a:srgbClr val="337271"/>
                </a:solidFill>
                <a:latin typeface="Nunito Bold"/>
                <a:ea typeface="Nunito Bold"/>
                <a:cs typeface="Nunito Bold"/>
                <a:sym typeface="Nunito Bold"/>
              </a:rPr>
              <a:t>AI-Powered Predictive Maintenance for Industrial Equipment:</a:t>
            </a:r>
          </a:p>
          <a:p>
            <a:pPr algn="l" marL="647700" indent="-323850" lvl="1">
              <a:lnSpc>
                <a:spcPts val="4200"/>
              </a:lnSpc>
              <a:buFont typeface="Arial"/>
              <a:buChar char="•"/>
            </a:pPr>
            <a:r>
              <a:rPr lang="en-US" b="true" sz="3000">
                <a:solidFill>
                  <a:srgbClr val="337271"/>
                </a:solidFill>
                <a:latin typeface="Nunito Bold"/>
                <a:ea typeface="Nunito Bold"/>
                <a:cs typeface="Nunito Bold"/>
                <a:sym typeface="Nunito Bold"/>
              </a:rPr>
              <a:t>Industrial equipment failures cause costly downtime and reduced productivity.</a:t>
            </a:r>
          </a:p>
          <a:p>
            <a:pPr algn="l" marL="647700" indent="-323850" lvl="1">
              <a:lnSpc>
                <a:spcPts val="4200"/>
              </a:lnSpc>
              <a:buFont typeface="Arial"/>
              <a:buChar char="•"/>
            </a:pPr>
            <a:r>
              <a:rPr lang="en-US" b="true" sz="3000">
                <a:solidFill>
                  <a:srgbClr val="337271"/>
                </a:solidFill>
                <a:latin typeface="Nunito Bold"/>
                <a:ea typeface="Nunito Bold"/>
                <a:cs typeface="Nunito Bold"/>
                <a:sym typeface="Nunito Bold"/>
              </a:rPr>
              <a:t>Traditional maintenance approaches (reactive or scheduled) are inefficient.</a:t>
            </a:r>
          </a:p>
          <a:p>
            <a:pPr algn="l" marL="647700" indent="-323850" lvl="1">
              <a:lnSpc>
                <a:spcPts val="4200"/>
              </a:lnSpc>
              <a:buFont typeface="Arial"/>
              <a:buChar char="•"/>
            </a:pPr>
            <a:r>
              <a:rPr lang="en-US" b="true" sz="3000">
                <a:solidFill>
                  <a:srgbClr val="337271"/>
                </a:solidFill>
                <a:latin typeface="Nunito Bold"/>
                <a:ea typeface="Nunito Bold"/>
                <a:cs typeface="Nunito Bold"/>
                <a:sym typeface="Nunito Bold"/>
              </a:rPr>
              <a:t>Predictive Maintenance leverages AI + IoT sensor data (vibration, temperature, pressure, humidity) to forecast failures.</a:t>
            </a:r>
          </a:p>
          <a:p>
            <a:pPr algn="l" marL="647700" indent="-323850" lvl="1">
              <a:lnSpc>
                <a:spcPts val="4200"/>
              </a:lnSpc>
              <a:buFont typeface="Arial"/>
              <a:buChar char="•"/>
            </a:pPr>
            <a:r>
              <a:rPr lang="en-US" b="true" sz="3000">
                <a:solidFill>
                  <a:srgbClr val="337271"/>
                </a:solidFill>
                <a:latin typeface="Nunito Bold"/>
                <a:ea typeface="Nunito Bold"/>
                <a:cs typeface="Nunito Bold"/>
                <a:sym typeface="Nunito Bold"/>
              </a:rPr>
              <a:t>This project develops a system to predict equipment issues before they occur, improving operational efficiency.</a:t>
            </a:r>
          </a:p>
          <a:p>
            <a:pPr algn="l">
              <a:lnSpc>
                <a:spcPts val="4200"/>
              </a:lnSpc>
            </a:pPr>
          </a:p>
        </p:txBody>
      </p:sp>
      <p:grpSp>
        <p:nvGrpSpPr>
          <p:cNvPr name="Group 7" id="7"/>
          <p:cNvGrpSpPr/>
          <p:nvPr/>
        </p:nvGrpSpPr>
        <p:grpSpPr>
          <a:xfrm rot="0">
            <a:off x="15859155" y="0"/>
            <a:ext cx="1562612" cy="1673225"/>
            <a:chOff x="0" y="0"/>
            <a:chExt cx="2083482" cy="2230967"/>
          </a:xfrm>
        </p:grpSpPr>
        <p:grpSp>
          <p:nvGrpSpPr>
            <p:cNvPr name="Group 8" id="8"/>
            <p:cNvGrpSpPr/>
            <p:nvPr/>
          </p:nvGrpSpPr>
          <p:grpSpPr>
            <a:xfrm rot="0">
              <a:off x="75599" y="0"/>
              <a:ext cx="1932284" cy="2230967"/>
              <a:chOff x="0" y="0"/>
              <a:chExt cx="703982" cy="812800"/>
            </a:xfrm>
          </p:grpSpPr>
          <p:sp>
            <p:nvSpPr>
              <p:cNvPr name="Freeform 9" id="9"/>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337271"/>
              </a:solidFill>
            </p:spPr>
          </p:sp>
          <p:sp>
            <p:nvSpPr>
              <p:cNvPr name="TextBox 10" id="10"/>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0" y="437582"/>
              <a:ext cx="2083482" cy="1246291"/>
            </a:xfrm>
            <a:prstGeom prst="rect">
              <a:avLst/>
            </a:prstGeom>
          </p:spPr>
          <p:txBody>
            <a:bodyPr anchor="t" rtlCol="false" tIns="0" lIns="0" bIns="0" rIns="0">
              <a:spAutoFit/>
            </a:bodyPr>
            <a:lstStyle/>
            <a:p>
              <a:pPr algn="ctr">
                <a:lnSpc>
                  <a:spcPts val="7805"/>
                </a:lnSpc>
              </a:pPr>
              <a:r>
                <a:rPr lang="en-US" sz="5575" b="true">
                  <a:solidFill>
                    <a:srgbClr val="F2F4F5"/>
                  </a:solidFill>
                  <a:latin typeface="Open Sans Bold"/>
                  <a:ea typeface="Open Sans Bold"/>
                  <a:cs typeface="Open Sans Bold"/>
                  <a:sym typeface="Open Sans Bold"/>
                </a:rPr>
                <a:t>3</a:t>
              </a:r>
            </a:p>
          </p:txBody>
        </p:sp>
      </p:grpSp>
      <p:sp>
        <p:nvSpPr>
          <p:cNvPr name="Freeform 12" id="12"/>
          <p:cNvSpPr/>
          <p:nvPr/>
        </p:nvSpPr>
        <p:spPr>
          <a:xfrm flipH="false" flipV="false" rot="-465442">
            <a:off x="405735" y="-270352"/>
            <a:ext cx="2013817" cy="2206373"/>
          </a:xfrm>
          <a:custGeom>
            <a:avLst/>
            <a:gdLst/>
            <a:ahLst/>
            <a:cxnLst/>
            <a:rect r="r" b="b" t="t" l="l"/>
            <a:pathLst>
              <a:path h="2206373" w="2013817">
                <a:moveTo>
                  <a:pt x="0" y="0"/>
                </a:moveTo>
                <a:lnTo>
                  <a:pt x="2013817" y="0"/>
                </a:lnTo>
                <a:lnTo>
                  <a:pt x="2013817" y="2206373"/>
                </a:lnTo>
                <a:lnTo>
                  <a:pt x="0" y="220637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3416" r="0" b="-83416"/>
            </a:stretch>
          </a:blipFill>
        </p:spPr>
      </p:sp>
      <p:sp>
        <p:nvSpPr>
          <p:cNvPr name="Freeform 3" id="3"/>
          <p:cNvSpPr/>
          <p:nvPr/>
        </p:nvSpPr>
        <p:spPr>
          <a:xfrm flipH="false" flipV="false" rot="0">
            <a:off x="-2099932" y="-1172339"/>
            <a:ext cx="6257264" cy="3629213"/>
          </a:xfrm>
          <a:custGeom>
            <a:avLst/>
            <a:gdLst/>
            <a:ahLst/>
            <a:cxnLst/>
            <a:rect r="r" b="b" t="t" l="l"/>
            <a:pathLst>
              <a:path h="3629213" w="6257264">
                <a:moveTo>
                  <a:pt x="0" y="0"/>
                </a:moveTo>
                <a:lnTo>
                  <a:pt x="6257264" y="0"/>
                </a:lnTo>
                <a:lnTo>
                  <a:pt x="6257264" y="3629214"/>
                </a:lnTo>
                <a:lnTo>
                  <a:pt x="0" y="3629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5784811" y="7217287"/>
            <a:ext cx="2726799" cy="3768190"/>
          </a:xfrm>
          <a:custGeom>
            <a:avLst/>
            <a:gdLst/>
            <a:ahLst/>
            <a:cxnLst/>
            <a:rect r="r" b="b" t="t" l="l"/>
            <a:pathLst>
              <a:path h="3768190" w="2726799">
                <a:moveTo>
                  <a:pt x="0" y="0"/>
                </a:moveTo>
                <a:lnTo>
                  <a:pt x="2726799" y="0"/>
                </a:lnTo>
                <a:lnTo>
                  <a:pt x="2726799" y="3768190"/>
                </a:lnTo>
                <a:lnTo>
                  <a:pt x="0" y="376819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5088732" y="433063"/>
            <a:ext cx="8695587" cy="1628773"/>
          </a:xfrm>
          <a:prstGeom prst="rect">
            <a:avLst/>
          </a:prstGeom>
        </p:spPr>
        <p:txBody>
          <a:bodyPr anchor="t" rtlCol="false" tIns="0" lIns="0" bIns="0" rIns="0">
            <a:spAutoFit/>
          </a:bodyPr>
          <a:lstStyle/>
          <a:p>
            <a:pPr algn="ctr">
              <a:lnSpc>
                <a:spcPts val="12600"/>
              </a:lnSpc>
            </a:pPr>
            <a:r>
              <a:rPr lang="en-US" sz="9000" b="true">
                <a:solidFill>
                  <a:srgbClr val="337271"/>
                </a:solidFill>
                <a:latin typeface="AC Diary Girl Bold"/>
                <a:ea typeface="AC Diary Girl Bold"/>
                <a:cs typeface="AC Diary Girl Bold"/>
                <a:sym typeface="AC Diary Girl Bold"/>
              </a:rPr>
              <a:t>Project idea</a:t>
            </a:r>
          </a:p>
        </p:txBody>
      </p:sp>
      <p:sp>
        <p:nvSpPr>
          <p:cNvPr name="TextBox 6" id="6"/>
          <p:cNvSpPr txBox="true"/>
          <p:nvPr/>
        </p:nvSpPr>
        <p:spPr>
          <a:xfrm rot="0">
            <a:off x="290420" y="2690485"/>
            <a:ext cx="15128257" cy="7448796"/>
          </a:xfrm>
          <a:prstGeom prst="rect">
            <a:avLst/>
          </a:prstGeom>
        </p:spPr>
        <p:txBody>
          <a:bodyPr anchor="t" rtlCol="false" tIns="0" lIns="0" bIns="0" rIns="0">
            <a:spAutoFit/>
          </a:bodyPr>
          <a:lstStyle/>
          <a:p>
            <a:pPr algn="l" marL="769754" indent="-384877" lvl="1">
              <a:lnSpc>
                <a:spcPts val="4991"/>
              </a:lnSpc>
              <a:buFont typeface="Arial"/>
              <a:buChar char="•"/>
            </a:pPr>
            <a:r>
              <a:rPr lang="en-US" b="true" sz="3565">
                <a:solidFill>
                  <a:srgbClr val="337271"/>
                </a:solidFill>
                <a:latin typeface="Nunito Bold"/>
                <a:ea typeface="Nunito Bold"/>
                <a:cs typeface="Nunito Bold"/>
                <a:sym typeface="Nunito Bold"/>
              </a:rPr>
              <a:t>Core Concept:</a:t>
            </a:r>
          </a:p>
          <a:p>
            <a:pPr algn="l" marL="1539508" indent="-513169" lvl="2">
              <a:lnSpc>
                <a:spcPts val="4991"/>
              </a:lnSpc>
              <a:buFont typeface="Arial"/>
              <a:buChar char="⚬"/>
            </a:pPr>
            <a:r>
              <a:rPr lang="en-US" b="true" sz="3565">
                <a:solidFill>
                  <a:srgbClr val="337271"/>
                </a:solidFill>
                <a:latin typeface="Nunito Bold"/>
                <a:ea typeface="Nunito Bold"/>
                <a:cs typeface="Nunito Bold"/>
                <a:sym typeface="Nunito Bold"/>
              </a:rPr>
              <a:t> Build an AI-driven solution that analyzes real-time IoT sensor data to predict potential equipment failures.</a:t>
            </a:r>
          </a:p>
          <a:p>
            <a:pPr algn="l" marL="769754" indent="-384877" lvl="1">
              <a:lnSpc>
                <a:spcPts val="4991"/>
              </a:lnSpc>
              <a:buFont typeface="Arial"/>
              <a:buChar char="•"/>
            </a:pPr>
            <a:r>
              <a:rPr lang="en-US" b="true" sz="3565">
                <a:solidFill>
                  <a:srgbClr val="337271"/>
                </a:solidFill>
                <a:latin typeface="Nunito Bold"/>
                <a:ea typeface="Nunito Bold"/>
                <a:cs typeface="Nunito Bold"/>
                <a:sym typeface="Nunito Bold"/>
              </a:rPr>
              <a:t>How it works:</a:t>
            </a:r>
          </a:p>
          <a:p>
            <a:pPr algn="l" marL="1539508" indent="-513169" lvl="2">
              <a:lnSpc>
                <a:spcPts val="4991"/>
              </a:lnSpc>
              <a:buFont typeface="Arial"/>
              <a:buChar char="⚬"/>
            </a:pPr>
            <a:r>
              <a:rPr lang="en-US" b="true" sz="3565">
                <a:solidFill>
                  <a:srgbClr val="337271"/>
                </a:solidFill>
                <a:latin typeface="Nunito Bold"/>
                <a:ea typeface="Nunito Bold"/>
                <a:cs typeface="Nunito Bold"/>
                <a:sym typeface="Nunito Bold"/>
              </a:rPr>
              <a:t>Collect and preprocess equipment sensor data.</a:t>
            </a:r>
          </a:p>
          <a:p>
            <a:pPr algn="l" marL="1539508" indent="-513169" lvl="2">
              <a:lnSpc>
                <a:spcPts val="4991"/>
              </a:lnSpc>
              <a:buFont typeface="Arial"/>
              <a:buChar char="⚬"/>
            </a:pPr>
            <a:r>
              <a:rPr lang="en-US" b="true" sz="3565">
                <a:solidFill>
                  <a:srgbClr val="337271"/>
                </a:solidFill>
                <a:latin typeface="Nunito Bold"/>
                <a:ea typeface="Nunito Bold"/>
                <a:cs typeface="Nunito Bold"/>
                <a:sym typeface="Nunito Bold"/>
              </a:rPr>
              <a:t>A</a:t>
            </a:r>
            <a:r>
              <a:rPr lang="en-US" b="true" sz="3565">
                <a:solidFill>
                  <a:srgbClr val="337271"/>
                </a:solidFill>
                <a:latin typeface="Nunito Bold"/>
                <a:ea typeface="Nunito Bold"/>
                <a:cs typeface="Nunito Bold"/>
                <a:sym typeface="Nunito Bold"/>
              </a:rPr>
              <a:t>pply advanced feature engineering &amp; time-series analysis.</a:t>
            </a:r>
          </a:p>
          <a:p>
            <a:pPr algn="l" marL="1539508" indent="-513169" lvl="2">
              <a:lnSpc>
                <a:spcPts val="4991"/>
              </a:lnSpc>
              <a:buFont typeface="Arial"/>
              <a:buChar char="⚬"/>
            </a:pPr>
            <a:r>
              <a:rPr lang="en-US" b="true" sz="3565">
                <a:solidFill>
                  <a:srgbClr val="337271"/>
                </a:solidFill>
                <a:latin typeface="Nunito Bold"/>
                <a:ea typeface="Nunito Bold"/>
                <a:cs typeface="Nunito Bold"/>
                <a:sym typeface="Nunito Bold"/>
              </a:rPr>
              <a:t>Train predictive models (LSTM, Random Forest, XGBoost).</a:t>
            </a:r>
          </a:p>
          <a:p>
            <a:pPr algn="l" marL="769754" indent="-384877" lvl="1">
              <a:lnSpc>
                <a:spcPts val="4991"/>
              </a:lnSpc>
              <a:buFont typeface="Arial"/>
              <a:buChar char="•"/>
            </a:pPr>
            <a:r>
              <a:rPr lang="en-US" b="true" sz="3565">
                <a:solidFill>
                  <a:srgbClr val="337271"/>
                </a:solidFill>
                <a:latin typeface="Nunito Bold"/>
                <a:ea typeface="Nunito Bold"/>
                <a:cs typeface="Nunito Bold"/>
                <a:sym typeface="Nunito Bold"/>
              </a:rPr>
              <a:t>Dep</a:t>
            </a:r>
            <a:r>
              <a:rPr lang="en-US" b="true" sz="3565">
                <a:solidFill>
                  <a:srgbClr val="337271"/>
                </a:solidFill>
                <a:latin typeface="Nunito Bold"/>
                <a:ea typeface="Nunito Bold"/>
                <a:cs typeface="Nunito Bold"/>
                <a:sym typeface="Nunito Bold"/>
              </a:rPr>
              <a:t>loy model with real-time monitoring using MLOps.</a:t>
            </a:r>
          </a:p>
          <a:p>
            <a:pPr algn="l" marL="769754" indent="-384877" lvl="1">
              <a:lnSpc>
                <a:spcPts val="4991"/>
              </a:lnSpc>
              <a:buFont typeface="Arial"/>
              <a:buChar char="•"/>
            </a:pPr>
            <a:r>
              <a:rPr lang="en-US" b="true" sz="3565">
                <a:solidFill>
                  <a:srgbClr val="337271"/>
                </a:solidFill>
                <a:latin typeface="Nunito Bold"/>
                <a:ea typeface="Nunito Bold"/>
                <a:cs typeface="Nunito Bold"/>
                <a:sym typeface="Nunito Bold"/>
              </a:rPr>
              <a:t>End Result:</a:t>
            </a:r>
          </a:p>
          <a:p>
            <a:pPr algn="l" marL="769754" indent="-384877" lvl="1">
              <a:lnSpc>
                <a:spcPts val="4991"/>
              </a:lnSpc>
              <a:buFont typeface="Arial"/>
              <a:buChar char="•"/>
            </a:pPr>
            <a:r>
              <a:rPr lang="en-US" b="true" sz="3565">
                <a:solidFill>
                  <a:srgbClr val="337271"/>
                </a:solidFill>
                <a:latin typeface="Nunito Bold"/>
                <a:ea typeface="Nunito Bold"/>
                <a:cs typeface="Nunito Bold"/>
                <a:sym typeface="Nunito Bold"/>
              </a:rPr>
              <a:t> A scalable system that minimizes downtime, optimizes maintenance schedules, and reduces costs.</a:t>
            </a:r>
          </a:p>
          <a:p>
            <a:pPr algn="l">
              <a:lnSpc>
                <a:spcPts val="4431"/>
              </a:lnSpc>
            </a:pPr>
          </a:p>
        </p:txBody>
      </p:sp>
      <p:grpSp>
        <p:nvGrpSpPr>
          <p:cNvPr name="Group 7" id="7"/>
          <p:cNvGrpSpPr/>
          <p:nvPr/>
        </p:nvGrpSpPr>
        <p:grpSpPr>
          <a:xfrm rot="0">
            <a:off x="15859155" y="0"/>
            <a:ext cx="1562612" cy="1673225"/>
            <a:chOff x="0" y="0"/>
            <a:chExt cx="2083482" cy="2230967"/>
          </a:xfrm>
        </p:grpSpPr>
        <p:grpSp>
          <p:nvGrpSpPr>
            <p:cNvPr name="Group 8" id="8"/>
            <p:cNvGrpSpPr/>
            <p:nvPr/>
          </p:nvGrpSpPr>
          <p:grpSpPr>
            <a:xfrm rot="0">
              <a:off x="75599" y="0"/>
              <a:ext cx="1932284" cy="2230967"/>
              <a:chOff x="0" y="0"/>
              <a:chExt cx="703982" cy="812800"/>
            </a:xfrm>
          </p:grpSpPr>
          <p:sp>
            <p:nvSpPr>
              <p:cNvPr name="Freeform 9" id="9"/>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337271"/>
              </a:solidFill>
            </p:spPr>
          </p:sp>
          <p:sp>
            <p:nvSpPr>
              <p:cNvPr name="TextBox 10" id="10"/>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0" y="437582"/>
              <a:ext cx="2083482" cy="1246291"/>
            </a:xfrm>
            <a:prstGeom prst="rect">
              <a:avLst/>
            </a:prstGeom>
          </p:spPr>
          <p:txBody>
            <a:bodyPr anchor="t" rtlCol="false" tIns="0" lIns="0" bIns="0" rIns="0">
              <a:spAutoFit/>
            </a:bodyPr>
            <a:lstStyle/>
            <a:p>
              <a:pPr algn="ctr">
                <a:lnSpc>
                  <a:spcPts val="7805"/>
                </a:lnSpc>
              </a:pPr>
              <a:r>
                <a:rPr lang="en-US" sz="5575" b="true">
                  <a:solidFill>
                    <a:srgbClr val="F2F4F5"/>
                  </a:solidFill>
                  <a:latin typeface="Open Sans Bold"/>
                  <a:ea typeface="Open Sans Bold"/>
                  <a:cs typeface="Open Sans Bold"/>
                  <a:sym typeface="Open Sans Bold"/>
                </a:rPr>
                <a:t>4</a:t>
              </a:r>
            </a:p>
          </p:txBody>
        </p:sp>
      </p:grpSp>
      <p:sp>
        <p:nvSpPr>
          <p:cNvPr name="Freeform 12" id="12"/>
          <p:cNvSpPr/>
          <p:nvPr/>
        </p:nvSpPr>
        <p:spPr>
          <a:xfrm flipH="false" flipV="false" rot="-465442">
            <a:off x="430112" y="-270352"/>
            <a:ext cx="2013817" cy="2206373"/>
          </a:xfrm>
          <a:custGeom>
            <a:avLst/>
            <a:gdLst/>
            <a:ahLst/>
            <a:cxnLst/>
            <a:rect r="r" b="b" t="t" l="l"/>
            <a:pathLst>
              <a:path h="2206373" w="2013817">
                <a:moveTo>
                  <a:pt x="0" y="0"/>
                </a:moveTo>
                <a:lnTo>
                  <a:pt x="2013817" y="0"/>
                </a:lnTo>
                <a:lnTo>
                  <a:pt x="2013817" y="2206373"/>
                </a:lnTo>
                <a:lnTo>
                  <a:pt x="0" y="220637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3416" r="0" b="-83416"/>
            </a:stretch>
          </a:blipFill>
        </p:spPr>
      </p:sp>
      <p:sp>
        <p:nvSpPr>
          <p:cNvPr name="Freeform 3" id="3"/>
          <p:cNvSpPr/>
          <p:nvPr/>
        </p:nvSpPr>
        <p:spPr>
          <a:xfrm flipH="false" flipV="false" rot="0">
            <a:off x="-2099932" y="-1172339"/>
            <a:ext cx="6257264" cy="3629213"/>
          </a:xfrm>
          <a:custGeom>
            <a:avLst/>
            <a:gdLst/>
            <a:ahLst/>
            <a:cxnLst/>
            <a:rect r="r" b="b" t="t" l="l"/>
            <a:pathLst>
              <a:path h="3629213" w="6257264">
                <a:moveTo>
                  <a:pt x="0" y="0"/>
                </a:moveTo>
                <a:lnTo>
                  <a:pt x="6257264" y="0"/>
                </a:lnTo>
                <a:lnTo>
                  <a:pt x="6257264" y="3629214"/>
                </a:lnTo>
                <a:lnTo>
                  <a:pt x="0" y="3629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5784811" y="7217287"/>
            <a:ext cx="2726799" cy="3768190"/>
          </a:xfrm>
          <a:custGeom>
            <a:avLst/>
            <a:gdLst/>
            <a:ahLst/>
            <a:cxnLst/>
            <a:rect r="r" b="b" t="t" l="l"/>
            <a:pathLst>
              <a:path h="3768190" w="2726799">
                <a:moveTo>
                  <a:pt x="0" y="0"/>
                </a:moveTo>
                <a:lnTo>
                  <a:pt x="2726799" y="0"/>
                </a:lnTo>
                <a:lnTo>
                  <a:pt x="2726799" y="3768190"/>
                </a:lnTo>
                <a:lnTo>
                  <a:pt x="0" y="376819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4873594" y="730251"/>
            <a:ext cx="8695587" cy="1628773"/>
          </a:xfrm>
          <a:prstGeom prst="rect">
            <a:avLst/>
          </a:prstGeom>
        </p:spPr>
        <p:txBody>
          <a:bodyPr anchor="t" rtlCol="false" tIns="0" lIns="0" bIns="0" rIns="0">
            <a:spAutoFit/>
          </a:bodyPr>
          <a:lstStyle/>
          <a:p>
            <a:pPr algn="ctr">
              <a:lnSpc>
                <a:spcPts val="12600"/>
              </a:lnSpc>
            </a:pPr>
            <a:r>
              <a:rPr lang="en-US" sz="9000" b="true">
                <a:solidFill>
                  <a:srgbClr val="337271"/>
                </a:solidFill>
                <a:latin typeface="AC Diary Girl Bold"/>
                <a:ea typeface="AC Diary Girl Bold"/>
                <a:cs typeface="AC Diary Girl Bold"/>
                <a:sym typeface="AC Diary Girl Bold"/>
              </a:rPr>
              <a:t>Project goals</a:t>
            </a:r>
          </a:p>
        </p:txBody>
      </p:sp>
      <p:sp>
        <p:nvSpPr>
          <p:cNvPr name="TextBox 6" id="6"/>
          <p:cNvSpPr txBox="true"/>
          <p:nvPr/>
        </p:nvSpPr>
        <p:spPr>
          <a:xfrm rot="0">
            <a:off x="911426" y="3483365"/>
            <a:ext cx="15128257" cy="7410696"/>
          </a:xfrm>
          <a:prstGeom prst="rect">
            <a:avLst/>
          </a:prstGeom>
        </p:spPr>
        <p:txBody>
          <a:bodyPr anchor="t" rtlCol="false" tIns="0" lIns="0" bIns="0" rIns="0">
            <a:spAutoFit/>
          </a:bodyPr>
          <a:lstStyle/>
          <a:p>
            <a:pPr algn="l" marL="769754" indent="-384877" lvl="1">
              <a:lnSpc>
                <a:spcPts val="4991"/>
              </a:lnSpc>
              <a:buFont typeface="Arial"/>
              <a:buChar char="•"/>
            </a:pPr>
            <a:r>
              <a:rPr lang="en-US" b="true" sz="3565">
                <a:solidFill>
                  <a:srgbClr val="337271"/>
                </a:solidFill>
                <a:latin typeface="Nunito Bold"/>
                <a:ea typeface="Nunito Bold"/>
                <a:cs typeface="Nunito Bold"/>
                <a:sym typeface="Nunito Bold"/>
              </a:rPr>
              <a:t>Reduce Unplanned Downtime – Predict failures early to keep operations running smoothly.</a:t>
            </a:r>
          </a:p>
          <a:p>
            <a:pPr algn="l" marL="769754" indent="-384877" lvl="1">
              <a:lnSpc>
                <a:spcPts val="4991"/>
              </a:lnSpc>
              <a:buFont typeface="Arial"/>
              <a:buChar char="•"/>
            </a:pPr>
            <a:r>
              <a:rPr lang="en-US" b="true" sz="3565">
                <a:solidFill>
                  <a:srgbClr val="337271"/>
                </a:solidFill>
                <a:latin typeface="Nunito Bold"/>
                <a:ea typeface="Nunito Bold"/>
                <a:cs typeface="Nunito Bold"/>
                <a:sym typeface="Nunito Bold"/>
              </a:rPr>
              <a:t>Cut Maintenance Costs – Avoid unnecessary servicing and emergency repairs.</a:t>
            </a:r>
          </a:p>
          <a:p>
            <a:pPr algn="l" marL="769754" indent="-384877" lvl="1">
              <a:lnSpc>
                <a:spcPts val="4991"/>
              </a:lnSpc>
              <a:buFont typeface="Arial"/>
              <a:buChar char="•"/>
            </a:pPr>
            <a:r>
              <a:rPr lang="en-US" b="true" sz="3565">
                <a:solidFill>
                  <a:srgbClr val="337271"/>
                </a:solidFill>
                <a:latin typeface="Nunito Bold"/>
                <a:ea typeface="Nunito Bold"/>
                <a:cs typeface="Nunito Bold"/>
                <a:sym typeface="Nunito Bold"/>
              </a:rPr>
              <a:t>Optimize Equipment Lifespan – Address issues before they cause major damage.</a:t>
            </a:r>
          </a:p>
          <a:p>
            <a:pPr algn="l" marL="769754" indent="-384877" lvl="1">
              <a:lnSpc>
                <a:spcPts val="4991"/>
              </a:lnSpc>
              <a:buFont typeface="Arial"/>
              <a:buChar char="•"/>
            </a:pPr>
            <a:r>
              <a:rPr lang="en-US" b="true" sz="3565">
                <a:solidFill>
                  <a:srgbClr val="337271"/>
                </a:solidFill>
                <a:latin typeface="Nunito Bold"/>
                <a:ea typeface="Nunito Bold"/>
                <a:cs typeface="Nunito Bold"/>
                <a:sym typeface="Nunito Bold"/>
              </a:rPr>
              <a:t>Improve Safety – Detect risks early to protect workers and operations.</a:t>
            </a:r>
          </a:p>
          <a:p>
            <a:pPr algn="l" marL="769754" indent="-384877" lvl="1">
              <a:lnSpc>
                <a:spcPts val="4991"/>
              </a:lnSpc>
              <a:buFont typeface="Arial"/>
              <a:buChar char="•"/>
            </a:pPr>
            <a:r>
              <a:rPr lang="en-US" b="true" sz="3565">
                <a:solidFill>
                  <a:srgbClr val="337271"/>
                </a:solidFill>
                <a:latin typeface="Nunito Bold"/>
                <a:ea typeface="Nunito Bold"/>
                <a:cs typeface="Nunito Bold"/>
                <a:sym typeface="Nunito Bold"/>
              </a:rPr>
              <a:t>Enab</a:t>
            </a:r>
            <a:r>
              <a:rPr lang="en-US" b="true" sz="3565">
                <a:solidFill>
                  <a:srgbClr val="337271"/>
                </a:solidFill>
                <a:latin typeface="Nunito Bold"/>
                <a:ea typeface="Nunito Bold"/>
                <a:cs typeface="Nunito Bold"/>
                <a:sym typeface="Nunito Bold"/>
              </a:rPr>
              <a:t>le Data-Driven Decisions – Use AI insights to plan maintenance and improve efficiency.</a:t>
            </a:r>
          </a:p>
          <a:p>
            <a:pPr algn="l">
              <a:lnSpc>
                <a:spcPts val="4711"/>
              </a:lnSpc>
            </a:pPr>
          </a:p>
          <a:p>
            <a:pPr algn="l">
              <a:lnSpc>
                <a:spcPts val="4431"/>
              </a:lnSpc>
            </a:pPr>
          </a:p>
        </p:txBody>
      </p:sp>
      <p:grpSp>
        <p:nvGrpSpPr>
          <p:cNvPr name="Group 7" id="7"/>
          <p:cNvGrpSpPr/>
          <p:nvPr/>
        </p:nvGrpSpPr>
        <p:grpSpPr>
          <a:xfrm rot="0">
            <a:off x="15859155" y="0"/>
            <a:ext cx="1562612" cy="1673225"/>
            <a:chOff x="0" y="0"/>
            <a:chExt cx="2083482" cy="2230967"/>
          </a:xfrm>
        </p:grpSpPr>
        <p:grpSp>
          <p:nvGrpSpPr>
            <p:cNvPr name="Group 8" id="8"/>
            <p:cNvGrpSpPr/>
            <p:nvPr/>
          </p:nvGrpSpPr>
          <p:grpSpPr>
            <a:xfrm rot="0">
              <a:off x="75599" y="0"/>
              <a:ext cx="1932284" cy="2230967"/>
              <a:chOff x="0" y="0"/>
              <a:chExt cx="703982" cy="812800"/>
            </a:xfrm>
          </p:grpSpPr>
          <p:sp>
            <p:nvSpPr>
              <p:cNvPr name="Freeform 9" id="9"/>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337271"/>
              </a:solidFill>
            </p:spPr>
          </p:sp>
          <p:sp>
            <p:nvSpPr>
              <p:cNvPr name="TextBox 10" id="10"/>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0" y="437582"/>
              <a:ext cx="2083482" cy="1246291"/>
            </a:xfrm>
            <a:prstGeom prst="rect">
              <a:avLst/>
            </a:prstGeom>
          </p:spPr>
          <p:txBody>
            <a:bodyPr anchor="t" rtlCol="false" tIns="0" lIns="0" bIns="0" rIns="0">
              <a:spAutoFit/>
            </a:bodyPr>
            <a:lstStyle/>
            <a:p>
              <a:pPr algn="ctr">
                <a:lnSpc>
                  <a:spcPts val="7805"/>
                </a:lnSpc>
              </a:pPr>
              <a:r>
                <a:rPr lang="en-US" sz="5575" b="true">
                  <a:solidFill>
                    <a:srgbClr val="F2F4F5"/>
                  </a:solidFill>
                  <a:latin typeface="Open Sans Bold"/>
                  <a:ea typeface="Open Sans Bold"/>
                  <a:cs typeface="Open Sans Bold"/>
                  <a:sym typeface="Open Sans Bold"/>
                </a:rPr>
                <a:t>5</a:t>
              </a:r>
            </a:p>
          </p:txBody>
        </p:sp>
      </p:grpSp>
      <p:sp>
        <p:nvSpPr>
          <p:cNvPr name="Freeform 12" id="12"/>
          <p:cNvSpPr/>
          <p:nvPr/>
        </p:nvSpPr>
        <p:spPr>
          <a:xfrm flipH="false" flipV="false" rot="-465442">
            <a:off x="430112" y="-270352"/>
            <a:ext cx="2013817" cy="2206373"/>
          </a:xfrm>
          <a:custGeom>
            <a:avLst/>
            <a:gdLst/>
            <a:ahLst/>
            <a:cxnLst/>
            <a:rect r="r" b="b" t="t" l="l"/>
            <a:pathLst>
              <a:path h="2206373" w="2013817">
                <a:moveTo>
                  <a:pt x="0" y="0"/>
                </a:moveTo>
                <a:lnTo>
                  <a:pt x="2013817" y="0"/>
                </a:lnTo>
                <a:lnTo>
                  <a:pt x="2013817" y="2206373"/>
                </a:lnTo>
                <a:lnTo>
                  <a:pt x="0" y="220637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3416" r="0" b="-83416"/>
            </a:stretch>
          </a:blipFill>
        </p:spPr>
      </p:sp>
      <p:grpSp>
        <p:nvGrpSpPr>
          <p:cNvPr name="Group 3" id="3"/>
          <p:cNvGrpSpPr/>
          <p:nvPr/>
        </p:nvGrpSpPr>
        <p:grpSpPr>
          <a:xfrm rot="0">
            <a:off x="2919692" y="3079201"/>
            <a:ext cx="1539891" cy="1243465"/>
            <a:chOff x="0" y="0"/>
            <a:chExt cx="366930" cy="296297"/>
          </a:xfrm>
        </p:grpSpPr>
        <p:sp>
          <p:nvSpPr>
            <p:cNvPr name="Freeform 4" id="4"/>
            <p:cNvSpPr/>
            <p:nvPr/>
          </p:nvSpPr>
          <p:spPr>
            <a:xfrm flipH="false" flipV="false" rot="0">
              <a:off x="0" y="0"/>
              <a:ext cx="366930" cy="296297"/>
            </a:xfrm>
            <a:custGeom>
              <a:avLst/>
              <a:gdLst/>
              <a:ahLst/>
              <a:cxnLst/>
              <a:rect r="r" b="b" t="t" l="l"/>
              <a:pathLst>
                <a:path h="296297" w="366930">
                  <a:moveTo>
                    <a:pt x="0" y="0"/>
                  </a:moveTo>
                  <a:lnTo>
                    <a:pt x="366930" y="0"/>
                  </a:lnTo>
                  <a:lnTo>
                    <a:pt x="366930" y="296297"/>
                  </a:lnTo>
                  <a:lnTo>
                    <a:pt x="0" y="296297"/>
                  </a:lnTo>
                  <a:close/>
                </a:path>
              </a:pathLst>
            </a:custGeom>
            <a:solidFill>
              <a:srgbClr val="337271"/>
            </a:solidFill>
            <a:ln cap="sq">
              <a:noFill/>
              <a:prstDash val="solid"/>
              <a:miter/>
            </a:ln>
          </p:spPr>
        </p:sp>
        <p:sp>
          <p:nvSpPr>
            <p:cNvPr name="TextBox 5" id="5"/>
            <p:cNvSpPr txBox="true"/>
            <p:nvPr/>
          </p:nvSpPr>
          <p:spPr>
            <a:xfrm>
              <a:off x="0" y="-38100"/>
              <a:ext cx="366930" cy="334397"/>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299423" y="4015444"/>
            <a:ext cx="4780429" cy="4551916"/>
            <a:chOff x="0" y="0"/>
            <a:chExt cx="1139095" cy="1084644"/>
          </a:xfrm>
        </p:grpSpPr>
        <p:sp>
          <p:nvSpPr>
            <p:cNvPr name="Freeform 7" id="7"/>
            <p:cNvSpPr/>
            <p:nvPr/>
          </p:nvSpPr>
          <p:spPr>
            <a:xfrm flipH="false" flipV="false" rot="0">
              <a:off x="0" y="0"/>
              <a:ext cx="1139095" cy="1084644"/>
            </a:xfrm>
            <a:custGeom>
              <a:avLst/>
              <a:gdLst/>
              <a:ahLst/>
              <a:cxnLst/>
              <a:rect r="r" b="b" t="t" l="l"/>
              <a:pathLst>
                <a:path h="1084644" w="1139095">
                  <a:moveTo>
                    <a:pt x="161950" y="0"/>
                  </a:moveTo>
                  <a:lnTo>
                    <a:pt x="977144" y="0"/>
                  </a:lnTo>
                  <a:cubicBezTo>
                    <a:pt x="1066587" y="0"/>
                    <a:pt x="1139095" y="72508"/>
                    <a:pt x="1139095" y="161950"/>
                  </a:cubicBezTo>
                  <a:lnTo>
                    <a:pt x="1139095" y="922694"/>
                  </a:lnTo>
                  <a:cubicBezTo>
                    <a:pt x="1139095" y="965645"/>
                    <a:pt x="1122032" y="1006838"/>
                    <a:pt x="1091660" y="1037210"/>
                  </a:cubicBezTo>
                  <a:cubicBezTo>
                    <a:pt x="1061289" y="1067581"/>
                    <a:pt x="1020096" y="1084644"/>
                    <a:pt x="977144" y="1084644"/>
                  </a:cubicBezTo>
                  <a:lnTo>
                    <a:pt x="161950" y="1084644"/>
                  </a:lnTo>
                  <a:cubicBezTo>
                    <a:pt x="72508" y="1084644"/>
                    <a:pt x="0" y="1012136"/>
                    <a:pt x="0" y="922694"/>
                  </a:cubicBezTo>
                  <a:lnTo>
                    <a:pt x="0" y="161950"/>
                  </a:lnTo>
                  <a:cubicBezTo>
                    <a:pt x="0" y="118998"/>
                    <a:pt x="17063" y="77806"/>
                    <a:pt x="47434" y="47434"/>
                  </a:cubicBezTo>
                  <a:cubicBezTo>
                    <a:pt x="77806" y="17063"/>
                    <a:pt x="118998" y="0"/>
                    <a:pt x="161950" y="0"/>
                  </a:cubicBezTo>
                  <a:close/>
                </a:path>
              </a:pathLst>
            </a:custGeom>
            <a:solidFill>
              <a:srgbClr val="000000">
                <a:alpha val="0"/>
              </a:srgbClr>
            </a:solidFill>
            <a:ln w="47625" cap="rnd">
              <a:solidFill>
                <a:srgbClr val="337271"/>
              </a:solidFill>
              <a:prstDash val="lgDash"/>
              <a:round/>
            </a:ln>
          </p:spPr>
        </p:sp>
        <p:sp>
          <p:nvSpPr>
            <p:cNvPr name="TextBox 8" id="8"/>
            <p:cNvSpPr txBox="true"/>
            <p:nvPr/>
          </p:nvSpPr>
          <p:spPr>
            <a:xfrm>
              <a:off x="0" y="-38100"/>
              <a:ext cx="1139095" cy="1122744"/>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4397999" y="771525"/>
            <a:ext cx="9492002" cy="1628773"/>
          </a:xfrm>
          <a:prstGeom prst="rect">
            <a:avLst/>
          </a:prstGeom>
        </p:spPr>
        <p:txBody>
          <a:bodyPr anchor="t" rtlCol="false" tIns="0" lIns="0" bIns="0" rIns="0">
            <a:spAutoFit/>
          </a:bodyPr>
          <a:lstStyle/>
          <a:p>
            <a:pPr algn="ctr">
              <a:lnSpc>
                <a:spcPts val="12600"/>
              </a:lnSpc>
            </a:pPr>
            <a:r>
              <a:rPr lang="en-US" sz="9000" b="true">
                <a:solidFill>
                  <a:srgbClr val="337271"/>
                </a:solidFill>
                <a:latin typeface="AC Diary Girl Bold"/>
                <a:ea typeface="AC Diary Girl Bold"/>
                <a:cs typeface="AC Diary Girl Bold"/>
                <a:sym typeface="AC Diary Girl Bold"/>
              </a:rPr>
              <a:t>Project Process</a:t>
            </a:r>
          </a:p>
        </p:txBody>
      </p:sp>
      <p:grpSp>
        <p:nvGrpSpPr>
          <p:cNvPr name="Group 10" id="10"/>
          <p:cNvGrpSpPr/>
          <p:nvPr/>
        </p:nvGrpSpPr>
        <p:grpSpPr>
          <a:xfrm rot="0">
            <a:off x="8374055" y="3079201"/>
            <a:ext cx="1539891" cy="1243465"/>
            <a:chOff x="0" y="0"/>
            <a:chExt cx="366930" cy="296297"/>
          </a:xfrm>
        </p:grpSpPr>
        <p:sp>
          <p:nvSpPr>
            <p:cNvPr name="Freeform 11" id="11"/>
            <p:cNvSpPr/>
            <p:nvPr/>
          </p:nvSpPr>
          <p:spPr>
            <a:xfrm flipH="false" flipV="false" rot="0">
              <a:off x="0" y="0"/>
              <a:ext cx="366930" cy="296297"/>
            </a:xfrm>
            <a:custGeom>
              <a:avLst/>
              <a:gdLst/>
              <a:ahLst/>
              <a:cxnLst/>
              <a:rect r="r" b="b" t="t" l="l"/>
              <a:pathLst>
                <a:path h="296297" w="366930">
                  <a:moveTo>
                    <a:pt x="0" y="0"/>
                  </a:moveTo>
                  <a:lnTo>
                    <a:pt x="366930" y="0"/>
                  </a:lnTo>
                  <a:lnTo>
                    <a:pt x="366930" y="296297"/>
                  </a:lnTo>
                  <a:lnTo>
                    <a:pt x="0" y="296297"/>
                  </a:lnTo>
                  <a:close/>
                </a:path>
              </a:pathLst>
            </a:custGeom>
            <a:solidFill>
              <a:srgbClr val="337271"/>
            </a:solidFill>
            <a:ln cap="sq">
              <a:noFill/>
              <a:prstDash val="solid"/>
              <a:miter/>
            </a:ln>
          </p:spPr>
        </p:sp>
        <p:sp>
          <p:nvSpPr>
            <p:cNvPr name="TextBox 12" id="12"/>
            <p:cNvSpPr txBox="true"/>
            <p:nvPr/>
          </p:nvSpPr>
          <p:spPr>
            <a:xfrm>
              <a:off x="0" y="-38100"/>
              <a:ext cx="366930" cy="334397"/>
            </a:xfrm>
            <a:prstGeom prst="rect">
              <a:avLst/>
            </a:prstGeom>
          </p:spPr>
          <p:txBody>
            <a:bodyPr anchor="ctr" rtlCol="false" tIns="50800" lIns="50800" bIns="50800" rIns="50800"/>
            <a:lstStyle/>
            <a:p>
              <a:pPr algn="ctr">
                <a:lnSpc>
                  <a:spcPts val="2659"/>
                </a:lnSpc>
                <a:spcBef>
                  <a:spcPct val="0"/>
                </a:spcBef>
              </a:pPr>
            </a:p>
          </p:txBody>
        </p:sp>
      </p:grpSp>
      <p:grpSp>
        <p:nvGrpSpPr>
          <p:cNvPr name="Group 13" id="13"/>
          <p:cNvGrpSpPr/>
          <p:nvPr/>
        </p:nvGrpSpPr>
        <p:grpSpPr>
          <a:xfrm rot="0">
            <a:off x="6753786" y="4015444"/>
            <a:ext cx="4780429" cy="4551916"/>
            <a:chOff x="0" y="0"/>
            <a:chExt cx="1139095" cy="1084644"/>
          </a:xfrm>
        </p:grpSpPr>
        <p:sp>
          <p:nvSpPr>
            <p:cNvPr name="Freeform 14" id="14"/>
            <p:cNvSpPr/>
            <p:nvPr/>
          </p:nvSpPr>
          <p:spPr>
            <a:xfrm flipH="false" flipV="false" rot="0">
              <a:off x="0" y="0"/>
              <a:ext cx="1139095" cy="1084644"/>
            </a:xfrm>
            <a:custGeom>
              <a:avLst/>
              <a:gdLst/>
              <a:ahLst/>
              <a:cxnLst/>
              <a:rect r="r" b="b" t="t" l="l"/>
              <a:pathLst>
                <a:path h="1084644" w="1139095">
                  <a:moveTo>
                    <a:pt x="161950" y="0"/>
                  </a:moveTo>
                  <a:lnTo>
                    <a:pt x="977144" y="0"/>
                  </a:lnTo>
                  <a:cubicBezTo>
                    <a:pt x="1066587" y="0"/>
                    <a:pt x="1139095" y="72508"/>
                    <a:pt x="1139095" y="161950"/>
                  </a:cubicBezTo>
                  <a:lnTo>
                    <a:pt x="1139095" y="922694"/>
                  </a:lnTo>
                  <a:cubicBezTo>
                    <a:pt x="1139095" y="965645"/>
                    <a:pt x="1122032" y="1006838"/>
                    <a:pt x="1091660" y="1037210"/>
                  </a:cubicBezTo>
                  <a:cubicBezTo>
                    <a:pt x="1061289" y="1067581"/>
                    <a:pt x="1020096" y="1084644"/>
                    <a:pt x="977144" y="1084644"/>
                  </a:cubicBezTo>
                  <a:lnTo>
                    <a:pt x="161950" y="1084644"/>
                  </a:lnTo>
                  <a:cubicBezTo>
                    <a:pt x="72508" y="1084644"/>
                    <a:pt x="0" y="1012136"/>
                    <a:pt x="0" y="922694"/>
                  </a:cubicBezTo>
                  <a:lnTo>
                    <a:pt x="0" y="161950"/>
                  </a:lnTo>
                  <a:cubicBezTo>
                    <a:pt x="0" y="118998"/>
                    <a:pt x="17063" y="77806"/>
                    <a:pt x="47434" y="47434"/>
                  </a:cubicBezTo>
                  <a:cubicBezTo>
                    <a:pt x="77806" y="17063"/>
                    <a:pt x="118998" y="0"/>
                    <a:pt x="161950" y="0"/>
                  </a:cubicBezTo>
                  <a:close/>
                </a:path>
              </a:pathLst>
            </a:custGeom>
            <a:solidFill>
              <a:srgbClr val="000000">
                <a:alpha val="0"/>
              </a:srgbClr>
            </a:solidFill>
            <a:ln w="47625" cap="rnd">
              <a:solidFill>
                <a:srgbClr val="337271"/>
              </a:solidFill>
              <a:prstDash val="lgDash"/>
              <a:round/>
            </a:ln>
          </p:spPr>
        </p:sp>
        <p:sp>
          <p:nvSpPr>
            <p:cNvPr name="TextBox 15" id="15"/>
            <p:cNvSpPr txBox="true"/>
            <p:nvPr/>
          </p:nvSpPr>
          <p:spPr>
            <a:xfrm>
              <a:off x="0" y="-38100"/>
              <a:ext cx="1139095" cy="1122744"/>
            </a:xfrm>
            <a:prstGeom prst="rect">
              <a:avLst/>
            </a:prstGeom>
          </p:spPr>
          <p:txBody>
            <a:bodyPr anchor="ctr" rtlCol="false" tIns="50800" lIns="50800" bIns="50800" rIns="50800"/>
            <a:lstStyle/>
            <a:p>
              <a:pPr algn="ctr">
                <a:lnSpc>
                  <a:spcPts val="2659"/>
                </a:lnSpc>
              </a:pPr>
            </a:p>
          </p:txBody>
        </p:sp>
      </p:grpSp>
      <p:sp>
        <p:nvSpPr>
          <p:cNvPr name="TextBox 16" id="16"/>
          <p:cNvSpPr txBox="true"/>
          <p:nvPr/>
        </p:nvSpPr>
        <p:spPr>
          <a:xfrm rot="0">
            <a:off x="7080864" y="4450772"/>
            <a:ext cx="4126271" cy="4151160"/>
          </a:xfrm>
          <a:prstGeom prst="rect">
            <a:avLst/>
          </a:prstGeom>
        </p:spPr>
        <p:txBody>
          <a:bodyPr anchor="t" rtlCol="false" tIns="0" lIns="0" bIns="0" rIns="0">
            <a:spAutoFit/>
          </a:bodyPr>
          <a:lstStyle/>
          <a:p>
            <a:pPr algn="ctr">
              <a:lnSpc>
                <a:spcPts val="3455"/>
              </a:lnSpc>
            </a:pPr>
            <a:r>
              <a:rPr lang="en-US" sz="2468" b="true">
                <a:solidFill>
                  <a:srgbClr val="337271"/>
                </a:solidFill>
                <a:latin typeface="Nunito Bold"/>
                <a:ea typeface="Nunito Bold"/>
                <a:cs typeface="Nunito Bold"/>
                <a:sym typeface="Nunito Bold"/>
              </a:rPr>
              <a:t> Advanced Data Analysis &amp; Feature Engineering</a:t>
            </a:r>
          </a:p>
          <a:p>
            <a:pPr algn="l" marL="446591" indent="-223295" lvl="1">
              <a:lnSpc>
                <a:spcPts val="2895"/>
              </a:lnSpc>
              <a:buFont typeface="Arial"/>
              <a:buChar char="•"/>
            </a:pPr>
            <a:r>
              <a:rPr lang="en-US" b="true" sz="2068">
                <a:solidFill>
                  <a:srgbClr val="337271"/>
                </a:solidFill>
                <a:latin typeface="Nunito Bold"/>
                <a:ea typeface="Nunito Bold"/>
                <a:cs typeface="Nunito Bold"/>
                <a:sym typeface="Nunito Bold"/>
              </a:rPr>
              <a:t>Apply time-series analysis and dimensionality reduction (e.g., PCA) to de</a:t>
            </a:r>
            <a:r>
              <a:rPr lang="en-US" b="true" sz="2068">
                <a:solidFill>
                  <a:srgbClr val="337271"/>
                </a:solidFill>
                <a:latin typeface="Nunito Bold"/>
                <a:ea typeface="Nunito Bold"/>
                <a:cs typeface="Nunito Bold"/>
                <a:sym typeface="Nunito Bold"/>
              </a:rPr>
              <a:t>tect trends and anomalies.</a:t>
            </a:r>
          </a:p>
          <a:p>
            <a:pPr algn="l" marL="446591" indent="-223295" lvl="1">
              <a:lnSpc>
                <a:spcPts val="2895"/>
              </a:lnSpc>
              <a:buFont typeface="Arial"/>
              <a:buChar char="•"/>
            </a:pPr>
            <a:r>
              <a:rPr lang="en-US" b="true" sz="2068">
                <a:solidFill>
                  <a:srgbClr val="337271"/>
                </a:solidFill>
                <a:latin typeface="Nunito Bold"/>
                <a:ea typeface="Nunito Bold"/>
                <a:cs typeface="Nunito Bold"/>
                <a:sym typeface="Nunito Bold"/>
              </a:rPr>
              <a:t>Create advanced features (rate of change, degradation patterns, rolling statistics) to improve accuracy.</a:t>
            </a:r>
          </a:p>
          <a:p>
            <a:pPr algn="ctr">
              <a:lnSpc>
                <a:spcPts val="3035"/>
              </a:lnSpc>
            </a:pPr>
          </a:p>
        </p:txBody>
      </p:sp>
      <p:grpSp>
        <p:nvGrpSpPr>
          <p:cNvPr name="Group 17" id="17"/>
          <p:cNvGrpSpPr/>
          <p:nvPr/>
        </p:nvGrpSpPr>
        <p:grpSpPr>
          <a:xfrm rot="0">
            <a:off x="13828417" y="3079201"/>
            <a:ext cx="1539891" cy="1243465"/>
            <a:chOff x="0" y="0"/>
            <a:chExt cx="366930" cy="296297"/>
          </a:xfrm>
        </p:grpSpPr>
        <p:sp>
          <p:nvSpPr>
            <p:cNvPr name="Freeform 18" id="18"/>
            <p:cNvSpPr/>
            <p:nvPr/>
          </p:nvSpPr>
          <p:spPr>
            <a:xfrm flipH="false" flipV="false" rot="0">
              <a:off x="0" y="0"/>
              <a:ext cx="366930" cy="296297"/>
            </a:xfrm>
            <a:custGeom>
              <a:avLst/>
              <a:gdLst/>
              <a:ahLst/>
              <a:cxnLst/>
              <a:rect r="r" b="b" t="t" l="l"/>
              <a:pathLst>
                <a:path h="296297" w="366930">
                  <a:moveTo>
                    <a:pt x="0" y="0"/>
                  </a:moveTo>
                  <a:lnTo>
                    <a:pt x="366930" y="0"/>
                  </a:lnTo>
                  <a:lnTo>
                    <a:pt x="366930" y="296297"/>
                  </a:lnTo>
                  <a:lnTo>
                    <a:pt x="0" y="296297"/>
                  </a:lnTo>
                  <a:close/>
                </a:path>
              </a:pathLst>
            </a:custGeom>
            <a:solidFill>
              <a:srgbClr val="337271"/>
            </a:solidFill>
            <a:ln cap="sq">
              <a:noFill/>
              <a:prstDash val="solid"/>
              <a:miter/>
            </a:ln>
          </p:spPr>
        </p:sp>
        <p:sp>
          <p:nvSpPr>
            <p:cNvPr name="TextBox 19" id="19"/>
            <p:cNvSpPr txBox="true"/>
            <p:nvPr/>
          </p:nvSpPr>
          <p:spPr>
            <a:xfrm>
              <a:off x="0" y="-38100"/>
              <a:ext cx="366930" cy="334397"/>
            </a:xfrm>
            <a:prstGeom prst="rect">
              <a:avLst/>
            </a:prstGeom>
          </p:spPr>
          <p:txBody>
            <a:bodyPr anchor="ctr" rtlCol="false" tIns="50800" lIns="50800" bIns="50800" rIns="50800"/>
            <a:lstStyle/>
            <a:p>
              <a:pPr algn="ctr">
                <a:lnSpc>
                  <a:spcPts val="2659"/>
                </a:lnSpc>
                <a:spcBef>
                  <a:spcPct val="0"/>
                </a:spcBef>
              </a:pPr>
            </a:p>
          </p:txBody>
        </p:sp>
      </p:grpSp>
      <p:grpSp>
        <p:nvGrpSpPr>
          <p:cNvPr name="Group 20" id="20"/>
          <p:cNvGrpSpPr/>
          <p:nvPr/>
        </p:nvGrpSpPr>
        <p:grpSpPr>
          <a:xfrm rot="0">
            <a:off x="12208149" y="4015444"/>
            <a:ext cx="4780429" cy="4551916"/>
            <a:chOff x="0" y="0"/>
            <a:chExt cx="1139095" cy="1084644"/>
          </a:xfrm>
        </p:grpSpPr>
        <p:sp>
          <p:nvSpPr>
            <p:cNvPr name="Freeform 21" id="21"/>
            <p:cNvSpPr/>
            <p:nvPr/>
          </p:nvSpPr>
          <p:spPr>
            <a:xfrm flipH="false" flipV="false" rot="0">
              <a:off x="0" y="0"/>
              <a:ext cx="1139095" cy="1084644"/>
            </a:xfrm>
            <a:custGeom>
              <a:avLst/>
              <a:gdLst/>
              <a:ahLst/>
              <a:cxnLst/>
              <a:rect r="r" b="b" t="t" l="l"/>
              <a:pathLst>
                <a:path h="1084644" w="1139095">
                  <a:moveTo>
                    <a:pt x="161950" y="0"/>
                  </a:moveTo>
                  <a:lnTo>
                    <a:pt x="977144" y="0"/>
                  </a:lnTo>
                  <a:cubicBezTo>
                    <a:pt x="1066587" y="0"/>
                    <a:pt x="1139095" y="72508"/>
                    <a:pt x="1139095" y="161950"/>
                  </a:cubicBezTo>
                  <a:lnTo>
                    <a:pt x="1139095" y="922694"/>
                  </a:lnTo>
                  <a:cubicBezTo>
                    <a:pt x="1139095" y="965645"/>
                    <a:pt x="1122032" y="1006838"/>
                    <a:pt x="1091660" y="1037210"/>
                  </a:cubicBezTo>
                  <a:cubicBezTo>
                    <a:pt x="1061289" y="1067581"/>
                    <a:pt x="1020096" y="1084644"/>
                    <a:pt x="977144" y="1084644"/>
                  </a:cubicBezTo>
                  <a:lnTo>
                    <a:pt x="161950" y="1084644"/>
                  </a:lnTo>
                  <a:cubicBezTo>
                    <a:pt x="72508" y="1084644"/>
                    <a:pt x="0" y="1012136"/>
                    <a:pt x="0" y="922694"/>
                  </a:cubicBezTo>
                  <a:lnTo>
                    <a:pt x="0" y="161950"/>
                  </a:lnTo>
                  <a:cubicBezTo>
                    <a:pt x="0" y="118998"/>
                    <a:pt x="17063" y="77806"/>
                    <a:pt x="47434" y="47434"/>
                  </a:cubicBezTo>
                  <a:cubicBezTo>
                    <a:pt x="77806" y="17063"/>
                    <a:pt x="118998" y="0"/>
                    <a:pt x="161950" y="0"/>
                  </a:cubicBezTo>
                  <a:close/>
                </a:path>
              </a:pathLst>
            </a:custGeom>
            <a:solidFill>
              <a:srgbClr val="000000">
                <a:alpha val="0"/>
              </a:srgbClr>
            </a:solidFill>
            <a:ln w="47625" cap="rnd">
              <a:solidFill>
                <a:srgbClr val="337271"/>
              </a:solidFill>
              <a:prstDash val="lgDash"/>
              <a:round/>
            </a:ln>
          </p:spPr>
        </p:sp>
        <p:sp>
          <p:nvSpPr>
            <p:cNvPr name="TextBox 22" id="22"/>
            <p:cNvSpPr txBox="true"/>
            <p:nvPr/>
          </p:nvSpPr>
          <p:spPr>
            <a:xfrm>
              <a:off x="0" y="-38100"/>
              <a:ext cx="1139095" cy="1122744"/>
            </a:xfrm>
            <a:prstGeom prst="rect">
              <a:avLst/>
            </a:prstGeom>
          </p:spPr>
          <p:txBody>
            <a:bodyPr anchor="ctr" rtlCol="false" tIns="50800" lIns="50800" bIns="50800" rIns="50800"/>
            <a:lstStyle/>
            <a:p>
              <a:pPr algn="ctr">
                <a:lnSpc>
                  <a:spcPts val="2659"/>
                </a:lnSpc>
              </a:pPr>
            </a:p>
          </p:txBody>
        </p:sp>
      </p:grpSp>
      <p:sp>
        <p:nvSpPr>
          <p:cNvPr name="TextBox 23" id="23"/>
          <p:cNvSpPr txBox="true"/>
          <p:nvPr/>
        </p:nvSpPr>
        <p:spPr>
          <a:xfrm rot="0">
            <a:off x="3086127" y="3129168"/>
            <a:ext cx="1207020" cy="991130"/>
          </a:xfrm>
          <a:prstGeom prst="rect">
            <a:avLst/>
          </a:prstGeom>
        </p:spPr>
        <p:txBody>
          <a:bodyPr anchor="t" rtlCol="false" tIns="0" lIns="0" bIns="0" rIns="0">
            <a:spAutoFit/>
          </a:bodyPr>
          <a:lstStyle/>
          <a:p>
            <a:pPr algn="ctr">
              <a:lnSpc>
                <a:spcPts val="7737"/>
              </a:lnSpc>
            </a:pPr>
            <a:r>
              <a:rPr lang="en-US" sz="5526">
                <a:solidFill>
                  <a:srgbClr val="F2F4F5"/>
                </a:solidFill>
                <a:latin typeface="AC Diary Girl"/>
                <a:ea typeface="AC Diary Girl"/>
                <a:cs typeface="AC Diary Girl"/>
                <a:sym typeface="AC Diary Girl"/>
              </a:rPr>
              <a:t>1</a:t>
            </a:r>
          </a:p>
        </p:txBody>
      </p:sp>
      <p:sp>
        <p:nvSpPr>
          <p:cNvPr name="TextBox 24" id="24"/>
          <p:cNvSpPr txBox="true"/>
          <p:nvPr/>
        </p:nvSpPr>
        <p:spPr>
          <a:xfrm rot="0">
            <a:off x="8540490" y="3129168"/>
            <a:ext cx="1207020" cy="991130"/>
          </a:xfrm>
          <a:prstGeom prst="rect">
            <a:avLst/>
          </a:prstGeom>
        </p:spPr>
        <p:txBody>
          <a:bodyPr anchor="t" rtlCol="false" tIns="0" lIns="0" bIns="0" rIns="0">
            <a:spAutoFit/>
          </a:bodyPr>
          <a:lstStyle/>
          <a:p>
            <a:pPr algn="ctr">
              <a:lnSpc>
                <a:spcPts val="7737"/>
              </a:lnSpc>
            </a:pPr>
            <a:r>
              <a:rPr lang="en-US" sz="5526">
                <a:solidFill>
                  <a:srgbClr val="F2F4F5"/>
                </a:solidFill>
                <a:latin typeface="AC Diary Girl"/>
                <a:ea typeface="AC Diary Girl"/>
                <a:cs typeface="AC Diary Girl"/>
                <a:sym typeface="AC Diary Girl"/>
              </a:rPr>
              <a:t>2</a:t>
            </a:r>
          </a:p>
        </p:txBody>
      </p:sp>
      <p:sp>
        <p:nvSpPr>
          <p:cNvPr name="TextBox 25" id="25"/>
          <p:cNvSpPr txBox="true"/>
          <p:nvPr/>
        </p:nvSpPr>
        <p:spPr>
          <a:xfrm rot="0">
            <a:off x="13994853" y="3129168"/>
            <a:ext cx="1207020" cy="991130"/>
          </a:xfrm>
          <a:prstGeom prst="rect">
            <a:avLst/>
          </a:prstGeom>
        </p:spPr>
        <p:txBody>
          <a:bodyPr anchor="t" rtlCol="false" tIns="0" lIns="0" bIns="0" rIns="0">
            <a:spAutoFit/>
          </a:bodyPr>
          <a:lstStyle/>
          <a:p>
            <a:pPr algn="ctr">
              <a:lnSpc>
                <a:spcPts val="7737"/>
              </a:lnSpc>
            </a:pPr>
            <a:r>
              <a:rPr lang="en-US" sz="5526">
                <a:solidFill>
                  <a:srgbClr val="F2F4F5"/>
                </a:solidFill>
                <a:latin typeface="AC Diary Girl"/>
                <a:ea typeface="AC Diary Girl"/>
                <a:cs typeface="AC Diary Girl"/>
                <a:sym typeface="AC Diary Girl"/>
              </a:rPr>
              <a:t>3</a:t>
            </a:r>
          </a:p>
        </p:txBody>
      </p:sp>
      <p:sp>
        <p:nvSpPr>
          <p:cNvPr name="Freeform 26" id="26"/>
          <p:cNvSpPr/>
          <p:nvPr/>
        </p:nvSpPr>
        <p:spPr>
          <a:xfrm flipH="false" flipV="false" rot="0">
            <a:off x="-334072" y="-1475968"/>
            <a:ext cx="3808435" cy="4114800"/>
          </a:xfrm>
          <a:custGeom>
            <a:avLst/>
            <a:gdLst/>
            <a:ahLst/>
            <a:cxnLst/>
            <a:rect r="r" b="b" t="t" l="l"/>
            <a:pathLst>
              <a:path h="4114800" w="3808435">
                <a:moveTo>
                  <a:pt x="0" y="0"/>
                </a:moveTo>
                <a:lnTo>
                  <a:pt x="3808435" y="0"/>
                </a:lnTo>
                <a:lnTo>
                  <a:pt x="3808435"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27" id="27"/>
          <p:cNvSpPr txBox="true"/>
          <p:nvPr/>
        </p:nvSpPr>
        <p:spPr>
          <a:xfrm rot="0">
            <a:off x="1434784" y="4450772"/>
            <a:ext cx="4509706" cy="5069370"/>
          </a:xfrm>
          <a:prstGeom prst="rect">
            <a:avLst/>
          </a:prstGeom>
        </p:spPr>
        <p:txBody>
          <a:bodyPr anchor="t" rtlCol="false" tIns="0" lIns="0" bIns="0" rIns="0">
            <a:spAutoFit/>
          </a:bodyPr>
          <a:lstStyle/>
          <a:p>
            <a:pPr algn="ctr">
              <a:lnSpc>
                <a:spcPts val="3455"/>
              </a:lnSpc>
            </a:pPr>
            <a:r>
              <a:rPr lang="en-US" sz="2468" b="true">
                <a:solidFill>
                  <a:srgbClr val="337271"/>
                </a:solidFill>
                <a:latin typeface="Nunito Bold"/>
                <a:ea typeface="Nunito Bold"/>
                <a:cs typeface="Nunito Bold"/>
                <a:sym typeface="Nunito Bold"/>
              </a:rPr>
              <a:t>D</a:t>
            </a:r>
            <a:r>
              <a:rPr lang="en-US" sz="2468" b="true">
                <a:solidFill>
                  <a:srgbClr val="337271"/>
                </a:solidFill>
                <a:latin typeface="Nunito Bold"/>
                <a:ea typeface="Nunito Bold"/>
                <a:cs typeface="Nunito Bold"/>
                <a:sym typeface="Nunito Bold"/>
              </a:rPr>
              <a:t>ata Collection, Exploration &amp; Preprocessing</a:t>
            </a:r>
          </a:p>
          <a:p>
            <a:pPr algn="l" marL="468180" indent="-234090" lvl="1">
              <a:lnSpc>
                <a:spcPts val="3035"/>
              </a:lnSpc>
              <a:buFont typeface="Arial"/>
              <a:buChar char="•"/>
            </a:pPr>
            <a:r>
              <a:rPr lang="en-US" b="true" sz="2168">
                <a:solidFill>
                  <a:srgbClr val="337271"/>
                </a:solidFill>
                <a:latin typeface="Nunito Bold"/>
                <a:ea typeface="Nunito Bold"/>
                <a:cs typeface="Nunito Bold"/>
                <a:sym typeface="Nunito Bold"/>
              </a:rPr>
              <a:t>Gather and clean IoT sensor data (vibration,temperature, pressure, humidity) for analysis.</a:t>
            </a:r>
          </a:p>
          <a:p>
            <a:pPr algn="l" marL="468180" indent="-234090" lvl="1">
              <a:lnSpc>
                <a:spcPts val="3035"/>
              </a:lnSpc>
              <a:buFont typeface="Arial"/>
              <a:buChar char="•"/>
            </a:pPr>
            <a:r>
              <a:rPr lang="en-US" b="true" sz="2168">
                <a:solidFill>
                  <a:srgbClr val="337271"/>
                </a:solidFill>
                <a:latin typeface="Nunito Bold"/>
                <a:ea typeface="Nunito Bold"/>
                <a:cs typeface="Nunito Bold"/>
                <a:sym typeface="Nunito Bold"/>
              </a:rPr>
              <a:t>Perform EDA, handle missing/outlier values, and engineer features for model readiness.</a:t>
            </a:r>
          </a:p>
          <a:p>
            <a:pPr algn="l">
              <a:lnSpc>
                <a:spcPts val="3035"/>
              </a:lnSpc>
            </a:pPr>
          </a:p>
          <a:p>
            <a:pPr algn="l">
              <a:lnSpc>
                <a:spcPts val="3455"/>
              </a:lnSpc>
            </a:pPr>
          </a:p>
          <a:p>
            <a:pPr algn="l">
              <a:lnSpc>
                <a:spcPts val="2615"/>
              </a:lnSpc>
            </a:pPr>
          </a:p>
        </p:txBody>
      </p:sp>
      <p:sp>
        <p:nvSpPr>
          <p:cNvPr name="TextBox 28" id="28"/>
          <p:cNvSpPr txBox="true"/>
          <p:nvPr/>
        </p:nvSpPr>
        <p:spPr>
          <a:xfrm rot="0">
            <a:off x="12073958" y="4558087"/>
            <a:ext cx="4914620" cy="3409480"/>
          </a:xfrm>
          <a:prstGeom prst="rect">
            <a:avLst/>
          </a:prstGeom>
        </p:spPr>
        <p:txBody>
          <a:bodyPr anchor="t" rtlCol="false" tIns="0" lIns="0" bIns="0" rIns="0">
            <a:spAutoFit/>
          </a:bodyPr>
          <a:lstStyle/>
          <a:p>
            <a:pPr algn="ctr">
              <a:lnSpc>
                <a:spcPts val="3455"/>
              </a:lnSpc>
            </a:pPr>
            <a:r>
              <a:rPr lang="en-US" sz="2468" b="true">
                <a:solidFill>
                  <a:srgbClr val="337271"/>
                </a:solidFill>
                <a:latin typeface="Nunito Bold"/>
                <a:ea typeface="Nunito Bold"/>
                <a:cs typeface="Nunito Bold"/>
                <a:sym typeface="Nunito Bold"/>
              </a:rPr>
              <a:t>Model Development &amp; Optimization</a:t>
            </a:r>
          </a:p>
          <a:p>
            <a:pPr algn="l" marL="446591" indent="-223295" lvl="1">
              <a:lnSpc>
                <a:spcPts val="2895"/>
              </a:lnSpc>
              <a:buFont typeface="Arial"/>
              <a:buChar char="•"/>
            </a:pPr>
            <a:r>
              <a:rPr lang="en-US" b="true" sz="2068">
                <a:solidFill>
                  <a:srgbClr val="337271"/>
                </a:solidFill>
                <a:latin typeface="Nunito Bold"/>
                <a:ea typeface="Nunito Bold"/>
                <a:cs typeface="Nunito Bold"/>
                <a:sym typeface="Nunito Bold"/>
              </a:rPr>
              <a:t>Train predictive models (LSTM, Random Forest, XGBoost) with</a:t>
            </a:r>
            <a:r>
              <a:rPr lang="en-US" b="true" sz="2068">
                <a:solidFill>
                  <a:srgbClr val="337271"/>
                </a:solidFill>
                <a:latin typeface="Nunito Bold"/>
                <a:ea typeface="Nunito Bold"/>
                <a:cs typeface="Nunito Bold"/>
                <a:sym typeface="Nunito Bold"/>
              </a:rPr>
              <a:t> time-series validation.</a:t>
            </a:r>
          </a:p>
          <a:p>
            <a:pPr algn="l" marL="446591" indent="-223295" lvl="1">
              <a:lnSpc>
                <a:spcPts val="2895"/>
              </a:lnSpc>
              <a:buFont typeface="Arial"/>
              <a:buChar char="•"/>
            </a:pPr>
            <a:r>
              <a:rPr lang="en-US" b="true" sz="2068">
                <a:solidFill>
                  <a:srgbClr val="337271"/>
                </a:solidFill>
                <a:latin typeface="Nunito Bold"/>
                <a:ea typeface="Nunito Bold"/>
                <a:cs typeface="Nunito Bold"/>
                <a:sym typeface="Nunito Bold"/>
              </a:rPr>
              <a:t>Evaluate using precision, recall, F1-score, ROC-AUC, and fine-tune for best performance.</a:t>
            </a:r>
          </a:p>
          <a:p>
            <a:pPr algn="l">
              <a:lnSpc>
                <a:spcPts val="2895"/>
              </a:lnSpc>
            </a:pPr>
          </a:p>
        </p:txBody>
      </p:sp>
      <p:grpSp>
        <p:nvGrpSpPr>
          <p:cNvPr name="Group 29" id="29"/>
          <p:cNvGrpSpPr/>
          <p:nvPr/>
        </p:nvGrpSpPr>
        <p:grpSpPr>
          <a:xfrm rot="0">
            <a:off x="15931979" y="-112867"/>
            <a:ext cx="1449213" cy="1673225"/>
            <a:chOff x="0" y="0"/>
            <a:chExt cx="703982" cy="812800"/>
          </a:xfrm>
        </p:grpSpPr>
        <p:sp>
          <p:nvSpPr>
            <p:cNvPr name="Freeform 30" id="30"/>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337271"/>
            </a:solidFill>
          </p:spPr>
        </p:sp>
        <p:sp>
          <p:nvSpPr>
            <p:cNvPr name="TextBox 31" id="31"/>
            <p:cNvSpPr txBox="true"/>
            <p:nvPr/>
          </p:nvSpPr>
          <p:spPr>
            <a:xfrm>
              <a:off x="0" y="-95250"/>
              <a:ext cx="703982" cy="781050"/>
            </a:xfrm>
            <a:prstGeom prst="rect">
              <a:avLst/>
            </a:prstGeom>
          </p:spPr>
          <p:txBody>
            <a:bodyPr anchor="ctr" rtlCol="false" tIns="50800" lIns="50800" bIns="50800" rIns="50800"/>
            <a:lstStyle/>
            <a:p>
              <a:pPr algn="ctr">
                <a:lnSpc>
                  <a:spcPts val="7699"/>
                </a:lnSpc>
              </a:pPr>
              <a:r>
                <a:rPr lang="en-US" b="true" sz="5499">
                  <a:solidFill>
                    <a:srgbClr val="F2F4F5"/>
                  </a:solidFill>
                  <a:latin typeface="Open Sans Bold"/>
                  <a:ea typeface="Open Sans Bold"/>
                  <a:cs typeface="Open Sans Bold"/>
                  <a:sym typeface="Open Sans Bold"/>
                </a:rPr>
                <a:t>6</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3416" r="0" b="-83416"/>
            </a:stretch>
          </a:blipFill>
        </p:spPr>
      </p:sp>
      <p:grpSp>
        <p:nvGrpSpPr>
          <p:cNvPr name="Group 3" id="3"/>
          <p:cNvGrpSpPr/>
          <p:nvPr/>
        </p:nvGrpSpPr>
        <p:grpSpPr>
          <a:xfrm rot="0">
            <a:off x="5094632" y="3130879"/>
            <a:ext cx="1539891" cy="1243465"/>
            <a:chOff x="0" y="0"/>
            <a:chExt cx="366930" cy="296297"/>
          </a:xfrm>
        </p:grpSpPr>
        <p:sp>
          <p:nvSpPr>
            <p:cNvPr name="Freeform 4" id="4"/>
            <p:cNvSpPr/>
            <p:nvPr/>
          </p:nvSpPr>
          <p:spPr>
            <a:xfrm flipH="false" flipV="false" rot="0">
              <a:off x="0" y="0"/>
              <a:ext cx="366930" cy="296297"/>
            </a:xfrm>
            <a:custGeom>
              <a:avLst/>
              <a:gdLst/>
              <a:ahLst/>
              <a:cxnLst/>
              <a:rect r="r" b="b" t="t" l="l"/>
              <a:pathLst>
                <a:path h="296297" w="366930">
                  <a:moveTo>
                    <a:pt x="0" y="0"/>
                  </a:moveTo>
                  <a:lnTo>
                    <a:pt x="366930" y="0"/>
                  </a:lnTo>
                  <a:lnTo>
                    <a:pt x="366930" y="296297"/>
                  </a:lnTo>
                  <a:lnTo>
                    <a:pt x="0" y="296297"/>
                  </a:lnTo>
                  <a:close/>
                </a:path>
              </a:pathLst>
            </a:custGeom>
            <a:solidFill>
              <a:srgbClr val="337271"/>
            </a:solidFill>
            <a:ln cap="sq">
              <a:noFill/>
              <a:prstDash val="solid"/>
              <a:miter/>
            </a:ln>
          </p:spPr>
        </p:sp>
        <p:sp>
          <p:nvSpPr>
            <p:cNvPr name="TextBox 5" id="5"/>
            <p:cNvSpPr txBox="true"/>
            <p:nvPr/>
          </p:nvSpPr>
          <p:spPr>
            <a:xfrm>
              <a:off x="0" y="-38100"/>
              <a:ext cx="366930" cy="334397"/>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3474363" y="3639745"/>
            <a:ext cx="4780429" cy="4551916"/>
            <a:chOff x="0" y="0"/>
            <a:chExt cx="1139095" cy="1084644"/>
          </a:xfrm>
        </p:grpSpPr>
        <p:sp>
          <p:nvSpPr>
            <p:cNvPr name="Freeform 7" id="7"/>
            <p:cNvSpPr/>
            <p:nvPr/>
          </p:nvSpPr>
          <p:spPr>
            <a:xfrm flipH="false" flipV="false" rot="0">
              <a:off x="0" y="0"/>
              <a:ext cx="1139095" cy="1084644"/>
            </a:xfrm>
            <a:custGeom>
              <a:avLst/>
              <a:gdLst/>
              <a:ahLst/>
              <a:cxnLst/>
              <a:rect r="r" b="b" t="t" l="l"/>
              <a:pathLst>
                <a:path h="1084644" w="1139095">
                  <a:moveTo>
                    <a:pt x="161950" y="0"/>
                  </a:moveTo>
                  <a:lnTo>
                    <a:pt x="977144" y="0"/>
                  </a:lnTo>
                  <a:cubicBezTo>
                    <a:pt x="1066587" y="0"/>
                    <a:pt x="1139095" y="72508"/>
                    <a:pt x="1139095" y="161950"/>
                  </a:cubicBezTo>
                  <a:lnTo>
                    <a:pt x="1139095" y="922694"/>
                  </a:lnTo>
                  <a:cubicBezTo>
                    <a:pt x="1139095" y="965645"/>
                    <a:pt x="1122032" y="1006838"/>
                    <a:pt x="1091660" y="1037210"/>
                  </a:cubicBezTo>
                  <a:cubicBezTo>
                    <a:pt x="1061289" y="1067581"/>
                    <a:pt x="1020096" y="1084644"/>
                    <a:pt x="977144" y="1084644"/>
                  </a:cubicBezTo>
                  <a:lnTo>
                    <a:pt x="161950" y="1084644"/>
                  </a:lnTo>
                  <a:cubicBezTo>
                    <a:pt x="72508" y="1084644"/>
                    <a:pt x="0" y="1012136"/>
                    <a:pt x="0" y="922694"/>
                  </a:cubicBezTo>
                  <a:lnTo>
                    <a:pt x="0" y="161950"/>
                  </a:lnTo>
                  <a:cubicBezTo>
                    <a:pt x="0" y="118998"/>
                    <a:pt x="17063" y="77806"/>
                    <a:pt x="47434" y="47434"/>
                  </a:cubicBezTo>
                  <a:cubicBezTo>
                    <a:pt x="77806" y="17063"/>
                    <a:pt x="118998" y="0"/>
                    <a:pt x="161950" y="0"/>
                  </a:cubicBezTo>
                  <a:close/>
                </a:path>
              </a:pathLst>
            </a:custGeom>
            <a:solidFill>
              <a:srgbClr val="000000">
                <a:alpha val="0"/>
              </a:srgbClr>
            </a:solidFill>
            <a:ln w="47625" cap="rnd">
              <a:solidFill>
                <a:srgbClr val="337271"/>
              </a:solidFill>
              <a:prstDash val="lgDash"/>
              <a:round/>
            </a:ln>
          </p:spPr>
        </p:sp>
        <p:sp>
          <p:nvSpPr>
            <p:cNvPr name="TextBox 8" id="8"/>
            <p:cNvSpPr txBox="true"/>
            <p:nvPr/>
          </p:nvSpPr>
          <p:spPr>
            <a:xfrm>
              <a:off x="0" y="-38100"/>
              <a:ext cx="1139095" cy="1122744"/>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4397999" y="771525"/>
            <a:ext cx="9492002" cy="1628773"/>
          </a:xfrm>
          <a:prstGeom prst="rect">
            <a:avLst/>
          </a:prstGeom>
        </p:spPr>
        <p:txBody>
          <a:bodyPr anchor="t" rtlCol="false" tIns="0" lIns="0" bIns="0" rIns="0">
            <a:spAutoFit/>
          </a:bodyPr>
          <a:lstStyle/>
          <a:p>
            <a:pPr algn="ctr">
              <a:lnSpc>
                <a:spcPts val="12600"/>
              </a:lnSpc>
            </a:pPr>
            <a:r>
              <a:rPr lang="en-US" sz="9000" b="true">
                <a:solidFill>
                  <a:srgbClr val="337271"/>
                </a:solidFill>
                <a:latin typeface="AC Diary Girl Bold"/>
                <a:ea typeface="AC Diary Girl Bold"/>
                <a:cs typeface="AC Diary Girl Bold"/>
                <a:sym typeface="AC Diary Girl Bold"/>
              </a:rPr>
              <a:t>Project Process</a:t>
            </a:r>
          </a:p>
        </p:txBody>
      </p:sp>
      <p:grpSp>
        <p:nvGrpSpPr>
          <p:cNvPr name="Group 10" id="10"/>
          <p:cNvGrpSpPr/>
          <p:nvPr/>
        </p:nvGrpSpPr>
        <p:grpSpPr>
          <a:xfrm rot="0">
            <a:off x="12350110" y="2771979"/>
            <a:ext cx="1539891" cy="1243465"/>
            <a:chOff x="0" y="0"/>
            <a:chExt cx="366930" cy="296297"/>
          </a:xfrm>
        </p:grpSpPr>
        <p:sp>
          <p:nvSpPr>
            <p:cNvPr name="Freeform 11" id="11"/>
            <p:cNvSpPr/>
            <p:nvPr/>
          </p:nvSpPr>
          <p:spPr>
            <a:xfrm flipH="false" flipV="false" rot="0">
              <a:off x="0" y="0"/>
              <a:ext cx="366930" cy="296297"/>
            </a:xfrm>
            <a:custGeom>
              <a:avLst/>
              <a:gdLst/>
              <a:ahLst/>
              <a:cxnLst/>
              <a:rect r="r" b="b" t="t" l="l"/>
              <a:pathLst>
                <a:path h="296297" w="366930">
                  <a:moveTo>
                    <a:pt x="0" y="0"/>
                  </a:moveTo>
                  <a:lnTo>
                    <a:pt x="366930" y="0"/>
                  </a:lnTo>
                  <a:lnTo>
                    <a:pt x="366930" y="296297"/>
                  </a:lnTo>
                  <a:lnTo>
                    <a:pt x="0" y="296297"/>
                  </a:lnTo>
                  <a:close/>
                </a:path>
              </a:pathLst>
            </a:custGeom>
            <a:solidFill>
              <a:srgbClr val="337271"/>
            </a:solidFill>
            <a:ln cap="sq">
              <a:noFill/>
              <a:prstDash val="solid"/>
              <a:miter/>
            </a:ln>
          </p:spPr>
        </p:sp>
        <p:sp>
          <p:nvSpPr>
            <p:cNvPr name="TextBox 12" id="12"/>
            <p:cNvSpPr txBox="true"/>
            <p:nvPr/>
          </p:nvSpPr>
          <p:spPr>
            <a:xfrm>
              <a:off x="0" y="-38100"/>
              <a:ext cx="366930" cy="334397"/>
            </a:xfrm>
            <a:prstGeom prst="rect">
              <a:avLst/>
            </a:prstGeom>
          </p:spPr>
          <p:txBody>
            <a:bodyPr anchor="ctr" rtlCol="false" tIns="50800" lIns="50800" bIns="50800" rIns="50800"/>
            <a:lstStyle/>
            <a:p>
              <a:pPr algn="ctr">
                <a:lnSpc>
                  <a:spcPts val="2659"/>
                </a:lnSpc>
                <a:spcBef>
                  <a:spcPct val="0"/>
                </a:spcBef>
              </a:pPr>
            </a:p>
          </p:txBody>
        </p:sp>
      </p:grpSp>
      <p:grpSp>
        <p:nvGrpSpPr>
          <p:cNvPr name="Group 13" id="13"/>
          <p:cNvGrpSpPr/>
          <p:nvPr/>
        </p:nvGrpSpPr>
        <p:grpSpPr>
          <a:xfrm rot="0">
            <a:off x="10729841" y="3752612"/>
            <a:ext cx="4780429" cy="4439049"/>
            <a:chOff x="0" y="0"/>
            <a:chExt cx="1139095" cy="1057750"/>
          </a:xfrm>
        </p:grpSpPr>
        <p:sp>
          <p:nvSpPr>
            <p:cNvPr name="Freeform 14" id="14"/>
            <p:cNvSpPr/>
            <p:nvPr/>
          </p:nvSpPr>
          <p:spPr>
            <a:xfrm flipH="false" flipV="false" rot="0">
              <a:off x="0" y="0"/>
              <a:ext cx="1139095" cy="1057750"/>
            </a:xfrm>
            <a:custGeom>
              <a:avLst/>
              <a:gdLst/>
              <a:ahLst/>
              <a:cxnLst/>
              <a:rect r="r" b="b" t="t" l="l"/>
              <a:pathLst>
                <a:path h="1057750" w="1139095">
                  <a:moveTo>
                    <a:pt x="161950" y="0"/>
                  </a:moveTo>
                  <a:lnTo>
                    <a:pt x="977144" y="0"/>
                  </a:lnTo>
                  <a:cubicBezTo>
                    <a:pt x="1066587" y="0"/>
                    <a:pt x="1139095" y="72508"/>
                    <a:pt x="1139095" y="161950"/>
                  </a:cubicBezTo>
                  <a:lnTo>
                    <a:pt x="1139095" y="895799"/>
                  </a:lnTo>
                  <a:cubicBezTo>
                    <a:pt x="1139095" y="938751"/>
                    <a:pt x="1122032" y="979944"/>
                    <a:pt x="1091660" y="1010315"/>
                  </a:cubicBezTo>
                  <a:cubicBezTo>
                    <a:pt x="1061289" y="1040687"/>
                    <a:pt x="1020096" y="1057750"/>
                    <a:pt x="977144" y="1057750"/>
                  </a:cubicBezTo>
                  <a:lnTo>
                    <a:pt x="161950" y="1057750"/>
                  </a:lnTo>
                  <a:cubicBezTo>
                    <a:pt x="118998" y="1057750"/>
                    <a:pt x="77806" y="1040687"/>
                    <a:pt x="47434" y="1010315"/>
                  </a:cubicBezTo>
                  <a:cubicBezTo>
                    <a:pt x="17063" y="979944"/>
                    <a:pt x="0" y="938751"/>
                    <a:pt x="0" y="895799"/>
                  </a:cubicBezTo>
                  <a:lnTo>
                    <a:pt x="0" y="161950"/>
                  </a:lnTo>
                  <a:cubicBezTo>
                    <a:pt x="0" y="118998"/>
                    <a:pt x="17063" y="77806"/>
                    <a:pt x="47434" y="47434"/>
                  </a:cubicBezTo>
                  <a:cubicBezTo>
                    <a:pt x="77806" y="17063"/>
                    <a:pt x="118998" y="0"/>
                    <a:pt x="161950" y="0"/>
                  </a:cubicBezTo>
                  <a:close/>
                </a:path>
              </a:pathLst>
            </a:custGeom>
            <a:solidFill>
              <a:srgbClr val="000000">
                <a:alpha val="0"/>
              </a:srgbClr>
            </a:solidFill>
            <a:ln w="47625" cap="rnd">
              <a:solidFill>
                <a:srgbClr val="337271"/>
              </a:solidFill>
              <a:prstDash val="lgDash"/>
              <a:round/>
            </a:ln>
          </p:spPr>
        </p:sp>
        <p:sp>
          <p:nvSpPr>
            <p:cNvPr name="TextBox 15" id="15"/>
            <p:cNvSpPr txBox="true"/>
            <p:nvPr/>
          </p:nvSpPr>
          <p:spPr>
            <a:xfrm>
              <a:off x="0" y="-38100"/>
              <a:ext cx="1139095" cy="1095850"/>
            </a:xfrm>
            <a:prstGeom prst="rect">
              <a:avLst/>
            </a:prstGeom>
          </p:spPr>
          <p:txBody>
            <a:bodyPr anchor="ctr" rtlCol="false" tIns="50800" lIns="50800" bIns="50800" rIns="50800"/>
            <a:lstStyle/>
            <a:p>
              <a:pPr algn="ctr">
                <a:lnSpc>
                  <a:spcPts val="2659"/>
                </a:lnSpc>
              </a:pPr>
            </a:p>
          </p:txBody>
        </p:sp>
      </p:grpSp>
      <p:sp>
        <p:nvSpPr>
          <p:cNvPr name="TextBox 16" id="16"/>
          <p:cNvSpPr txBox="true"/>
          <p:nvPr/>
        </p:nvSpPr>
        <p:spPr>
          <a:xfrm rot="0">
            <a:off x="11056920" y="4063148"/>
            <a:ext cx="4126271" cy="3922560"/>
          </a:xfrm>
          <a:prstGeom prst="rect">
            <a:avLst/>
          </a:prstGeom>
        </p:spPr>
        <p:txBody>
          <a:bodyPr anchor="t" rtlCol="false" tIns="0" lIns="0" bIns="0" rIns="0">
            <a:spAutoFit/>
          </a:bodyPr>
          <a:lstStyle/>
          <a:p>
            <a:pPr algn="ctr">
              <a:lnSpc>
                <a:spcPts val="3455"/>
              </a:lnSpc>
            </a:pPr>
            <a:r>
              <a:rPr lang="en-US" sz="2468" b="true">
                <a:solidFill>
                  <a:srgbClr val="337271"/>
                </a:solidFill>
                <a:latin typeface="Nunito Bold"/>
                <a:ea typeface="Nunito Bold"/>
                <a:cs typeface="Nunito Bold"/>
                <a:sym typeface="Nunito Bold"/>
              </a:rPr>
              <a:t>Final Documentation &amp; Presentation</a:t>
            </a:r>
          </a:p>
          <a:p>
            <a:pPr algn="l" marL="468180" indent="-234090" lvl="1">
              <a:lnSpc>
                <a:spcPts val="3035"/>
              </a:lnSpc>
              <a:buFont typeface="Arial"/>
              <a:buChar char="•"/>
            </a:pPr>
            <a:r>
              <a:rPr lang="en-US" b="true" sz="2168">
                <a:solidFill>
                  <a:srgbClr val="337271"/>
                </a:solidFill>
                <a:latin typeface="Nunito Bold"/>
                <a:ea typeface="Nunito Bold"/>
                <a:cs typeface="Nunito Bold"/>
                <a:sym typeface="Nunito Bold"/>
              </a:rPr>
              <a:t>Del</a:t>
            </a:r>
            <a:r>
              <a:rPr lang="en-US" b="true" sz="2168">
                <a:solidFill>
                  <a:srgbClr val="337271"/>
                </a:solidFill>
                <a:latin typeface="Nunito Bold"/>
                <a:ea typeface="Nunito Bold"/>
                <a:cs typeface="Nunito Bold"/>
                <a:sym typeface="Nunito Bold"/>
              </a:rPr>
              <a:t>iver a complete project report summarizing methodology, results, and business impact.</a:t>
            </a:r>
          </a:p>
          <a:p>
            <a:pPr algn="l" marL="468180" indent="-234090" lvl="1">
              <a:lnSpc>
                <a:spcPts val="3035"/>
              </a:lnSpc>
              <a:buFont typeface="Arial"/>
              <a:buChar char="•"/>
            </a:pPr>
            <a:r>
              <a:rPr lang="en-US" b="true" sz="2168">
                <a:solidFill>
                  <a:srgbClr val="337271"/>
                </a:solidFill>
                <a:latin typeface="Nunito Bold"/>
                <a:ea typeface="Nunito Bold"/>
                <a:cs typeface="Nunito Bold"/>
                <a:sym typeface="Nunito Bold"/>
              </a:rPr>
              <a:t>Present findi</a:t>
            </a:r>
            <a:r>
              <a:rPr lang="en-US" b="true" sz="2168">
                <a:solidFill>
                  <a:srgbClr val="337271"/>
                </a:solidFill>
                <a:latin typeface="Nunito Bold"/>
                <a:ea typeface="Nunito Bold"/>
                <a:cs typeface="Nunito Bold"/>
                <a:sym typeface="Nunito Bold"/>
              </a:rPr>
              <a:t>ngs and showcase how predictive maintenance reduces downtime and costs.</a:t>
            </a:r>
          </a:p>
        </p:txBody>
      </p:sp>
      <p:sp>
        <p:nvSpPr>
          <p:cNvPr name="TextBox 17" id="17"/>
          <p:cNvSpPr txBox="true"/>
          <p:nvPr/>
        </p:nvSpPr>
        <p:spPr>
          <a:xfrm rot="0">
            <a:off x="5261067" y="3241312"/>
            <a:ext cx="1207020" cy="991130"/>
          </a:xfrm>
          <a:prstGeom prst="rect">
            <a:avLst/>
          </a:prstGeom>
        </p:spPr>
        <p:txBody>
          <a:bodyPr anchor="t" rtlCol="false" tIns="0" lIns="0" bIns="0" rIns="0">
            <a:spAutoFit/>
          </a:bodyPr>
          <a:lstStyle/>
          <a:p>
            <a:pPr algn="ctr">
              <a:lnSpc>
                <a:spcPts val="7737"/>
              </a:lnSpc>
            </a:pPr>
            <a:r>
              <a:rPr lang="en-US" sz="5526">
                <a:solidFill>
                  <a:srgbClr val="F2F4F5"/>
                </a:solidFill>
                <a:latin typeface="AC Diary Girl"/>
                <a:ea typeface="AC Diary Girl"/>
                <a:cs typeface="AC Diary Girl"/>
                <a:sym typeface="AC Diary Girl"/>
              </a:rPr>
              <a:t>4</a:t>
            </a:r>
          </a:p>
        </p:txBody>
      </p:sp>
      <p:sp>
        <p:nvSpPr>
          <p:cNvPr name="TextBox 18" id="18"/>
          <p:cNvSpPr txBox="true"/>
          <p:nvPr/>
        </p:nvSpPr>
        <p:spPr>
          <a:xfrm rot="0">
            <a:off x="12516545" y="2821947"/>
            <a:ext cx="1207020" cy="991130"/>
          </a:xfrm>
          <a:prstGeom prst="rect">
            <a:avLst/>
          </a:prstGeom>
        </p:spPr>
        <p:txBody>
          <a:bodyPr anchor="t" rtlCol="false" tIns="0" lIns="0" bIns="0" rIns="0">
            <a:spAutoFit/>
          </a:bodyPr>
          <a:lstStyle/>
          <a:p>
            <a:pPr algn="ctr">
              <a:lnSpc>
                <a:spcPts val="7737"/>
              </a:lnSpc>
            </a:pPr>
            <a:r>
              <a:rPr lang="en-US" sz="5526">
                <a:solidFill>
                  <a:srgbClr val="F2F4F5"/>
                </a:solidFill>
                <a:latin typeface="AC Diary Girl"/>
                <a:ea typeface="AC Diary Girl"/>
                <a:cs typeface="AC Diary Girl"/>
                <a:sym typeface="AC Diary Girl"/>
              </a:rPr>
              <a:t>5</a:t>
            </a:r>
          </a:p>
        </p:txBody>
      </p:sp>
      <p:sp>
        <p:nvSpPr>
          <p:cNvPr name="Freeform 19" id="19"/>
          <p:cNvSpPr/>
          <p:nvPr/>
        </p:nvSpPr>
        <p:spPr>
          <a:xfrm flipH="false" flipV="false" rot="0">
            <a:off x="-334072" y="-1475968"/>
            <a:ext cx="3808435" cy="4114800"/>
          </a:xfrm>
          <a:custGeom>
            <a:avLst/>
            <a:gdLst/>
            <a:ahLst/>
            <a:cxnLst/>
            <a:rect r="r" b="b" t="t" l="l"/>
            <a:pathLst>
              <a:path h="4114800" w="3808435">
                <a:moveTo>
                  <a:pt x="0" y="0"/>
                </a:moveTo>
                <a:lnTo>
                  <a:pt x="3808435" y="0"/>
                </a:lnTo>
                <a:lnTo>
                  <a:pt x="3808435"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20" id="20"/>
          <p:cNvSpPr txBox="true"/>
          <p:nvPr/>
        </p:nvSpPr>
        <p:spPr>
          <a:xfrm rot="0">
            <a:off x="3689637" y="4444148"/>
            <a:ext cx="4507365" cy="3541560"/>
          </a:xfrm>
          <a:prstGeom prst="rect">
            <a:avLst/>
          </a:prstGeom>
        </p:spPr>
        <p:txBody>
          <a:bodyPr anchor="t" rtlCol="false" tIns="0" lIns="0" bIns="0" rIns="0">
            <a:spAutoFit/>
          </a:bodyPr>
          <a:lstStyle/>
          <a:p>
            <a:pPr algn="ctr">
              <a:lnSpc>
                <a:spcPts val="3455"/>
              </a:lnSpc>
            </a:pPr>
            <a:r>
              <a:rPr lang="en-US" sz="2468" b="true">
                <a:solidFill>
                  <a:srgbClr val="337271"/>
                </a:solidFill>
                <a:latin typeface="Nunito Bold"/>
                <a:ea typeface="Nunito Bold"/>
                <a:cs typeface="Nunito Bold"/>
                <a:sym typeface="Nunito Bold"/>
              </a:rPr>
              <a:t>MLOps, Deployment &amp; C</a:t>
            </a:r>
            <a:r>
              <a:rPr lang="en-US" sz="2468" b="true">
                <a:solidFill>
                  <a:srgbClr val="337271"/>
                </a:solidFill>
                <a:latin typeface="Nunito Bold"/>
                <a:ea typeface="Nunito Bold"/>
                <a:cs typeface="Nunito Bold"/>
                <a:sym typeface="Nunito Bold"/>
              </a:rPr>
              <a:t>ontinuous Monitoring</a:t>
            </a:r>
          </a:p>
          <a:p>
            <a:pPr algn="l" marL="468180" indent="-234090" lvl="1">
              <a:lnSpc>
                <a:spcPts val="3035"/>
              </a:lnSpc>
              <a:buFont typeface="Arial"/>
              <a:buChar char="•"/>
            </a:pPr>
            <a:r>
              <a:rPr lang="en-US" b="true" sz="2168">
                <a:solidFill>
                  <a:srgbClr val="337271"/>
                </a:solidFill>
                <a:latin typeface="Nunito Bold"/>
                <a:ea typeface="Nunito Bold"/>
                <a:cs typeface="Nunito Bold"/>
                <a:sym typeface="Nunito Bold"/>
              </a:rPr>
              <a:t>Deploy predictive maintenance model as a real-time API integrated with IoT systems.</a:t>
            </a:r>
          </a:p>
          <a:p>
            <a:pPr algn="l" marL="468180" indent="-234090" lvl="1">
              <a:lnSpc>
                <a:spcPts val="3035"/>
              </a:lnSpc>
              <a:buFont typeface="Arial"/>
              <a:buChar char="•"/>
            </a:pPr>
            <a:r>
              <a:rPr lang="en-US" b="true" sz="2168">
                <a:solidFill>
                  <a:srgbClr val="337271"/>
                </a:solidFill>
                <a:latin typeface="Nunito Bold"/>
                <a:ea typeface="Nunito Bold"/>
                <a:cs typeface="Nunito Bold"/>
                <a:sym typeface="Nunito Bold"/>
              </a:rPr>
              <a:t>Set up monitoring, model drift detection, and automated retraining pipelines.</a:t>
            </a:r>
          </a:p>
          <a:p>
            <a:pPr algn="l">
              <a:lnSpc>
                <a:spcPts val="3035"/>
              </a:lnSpc>
            </a:pPr>
          </a:p>
        </p:txBody>
      </p:sp>
      <p:grpSp>
        <p:nvGrpSpPr>
          <p:cNvPr name="Group 21" id="21"/>
          <p:cNvGrpSpPr/>
          <p:nvPr/>
        </p:nvGrpSpPr>
        <p:grpSpPr>
          <a:xfrm rot="0">
            <a:off x="15859155" y="0"/>
            <a:ext cx="1562612" cy="1673225"/>
            <a:chOff x="0" y="0"/>
            <a:chExt cx="2083482" cy="2230967"/>
          </a:xfrm>
        </p:grpSpPr>
        <p:grpSp>
          <p:nvGrpSpPr>
            <p:cNvPr name="Group 22" id="22"/>
            <p:cNvGrpSpPr/>
            <p:nvPr/>
          </p:nvGrpSpPr>
          <p:grpSpPr>
            <a:xfrm rot="0">
              <a:off x="75599" y="0"/>
              <a:ext cx="1932284" cy="2230967"/>
              <a:chOff x="0" y="0"/>
              <a:chExt cx="703982" cy="812800"/>
            </a:xfrm>
          </p:grpSpPr>
          <p:sp>
            <p:nvSpPr>
              <p:cNvPr name="Freeform 23" id="23"/>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337271"/>
              </a:solidFill>
            </p:spPr>
          </p:sp>
          <p:sp>
            <p:nvSpPr>
              <p:cNvPr name="TextBox 24" id="24"/>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25" id="25"/>
            <p:cNvSpPr txBox="true"/>
            <p:nvPr/>
          </p:nvSpPr>
          <p:spPr>
            <a:xfrm rot="0">
              <a:off x="0" y="437582"/>
              <a:ext cx="2083482" cy="1246291"/>
            </a:xfrm>
            <a:prstGeom prst="rect">
              <a:avLst/>
            </a:prstGeom>
          </p:spPr>
          <p:txBody>
            <a:bodyPr anchor="t" rtlCol="false" tIns="0" lIns="0" bIns="0" rIns="0">
              <a:spAutoFit/>
            </a:bodyPr>
            <a:lstStyle/>
            <a:p>
              <a:pPr algn="ctr">
                <a:lnSpc>
                  <a:spcPts val="7805"/>
                </a:lnSpc>
              </a:pPr>
              <a:r>
                <a:rPr lang="en-US" sz="5575" b="true">
                  <a:solidFill>
                    <a:srgbClr val="F2F4F5"/>
                  </a:solidFill>
                  <a:latin typeface="Open Sans Bold"/>
                  <a:ea typeface="Open Sans Bold"/>
                  <a:cs typeface="Open Sans Bold"/>
                  <a:sym typeface="Open Sans Bold"/>
                </a:rPr>
                <a:t>7</a:t>
              </a:r>
            </a:p>
          </p:txBody>
        </p:sp>
      </p:grpSp>
      <p:sp>
        <p:nvSpPr>
          <p:cNvPr name="Freeform 26" id="26"/>
          <p:cNvSpPr/>
          <p:nvPr/>
        </p:nvSpPr>
        <p:spPr>
          <a:xfrm flipH="false" flipV="false" rot="-1074114">
            <a:off x="790023" y="7756318"/>
            <a:ext cx="2575082" cy="2517142"/>
          </a:xfrm>
          <a:custGeom>
            <a:avLst/>
            <a:gdLst/>
            <a:ahLst/>
            <a:cxnLst/>
            <a:rect r="r" b="b" t="t" l="l"/>
            <a:pathLst>
              <a:path h="2517142" w="2575082">
                <a:moveTo>
                  <a:pt x="0" y="0"/>
                </a:moveTo>
                <a:lnTo>
                  <a:pt x="2575081" y="0"/>
                </a:lnTo>
                <a:lnTo>
                  <a:pt x="2575081" y="2517142"/>
                </a:lnTo>
                <a:lnTo>
                  <a:pt x="0" y="251714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7" id="27"/>
          <p:cNvSpPr/>
          <p:nvPr/>
        </p:nvSpPr>
        <p:spPr>
          <a:xfrm flipH="false" flipV="false" rot="-1037339">
            <a:off x="15295803" y="7758669"/>
            <a:ext cx="2665272" cy="2605303"/>
          </a:xfrm>
          <a:custGeom>
            <a:avLst/>
            <a:gdLst/>
            <a:ahLst/>
            <a:cxnLst/>
            <a:rect r="r" b="b" t="t" l="l"/>
            <a:pathLst>
              <a:path h="2605303" w="2665272">
                <a:moveTo>
                  <a:pt x="0" y="0"/>
                </a:moveTo>
                <a:lnTo>
                  <a:pt x="2665271" y="0"/>
                </a:lnTo>
                <a:lnTo>
                  <a:pt x="2665271" y="2605303"/>
                </a:lnTo>
                <a:lnTo>
                  <a:pt x="0" y="260530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3416" r="0" b="-83416"/>
            </a:stretch>
          </a:blipFill>
        </p:spPr>
      </p:sp>
      <p:sp>
        <p:nvSpPr>
          <p:cNvPr name="TextBox 3" id="3"/>
          <p:cNvSpPr txBox="true"/>
          <p:nvPr/>
        </p:nvSpPr>
        <p:spPr>
          <a:xfrm rot="0">
            <a:off x="3182800" y="1969985"/>
            <a:ext cx="13011496" cy="1234442"/>
          </a:xfrm>
          <a:prstGeom prst="rect">
            <a:avLst/>
          </a:prstGeom>
        </p:spPr>
        <p:txBody>
          <a:bodyPr anchor="t" rtlCol="false" tIns="0" lIns="0" bIns="0" rIns="0">
            <a:spAutoFit/>
          </a:bodyPr>
          <a:lstStyle/>
          <a:p>
            <a:pPr algn="ctr">
              <a:lnSpc>
                <a:spcPts val="9659"/>
              </a:lnSpc>
            </a:pPr>
            <a:r>
              <a:rPr lang="en-US" sz="6899" b="true">
                <a:solidFill>
                  <a:srgbClr val="337271"/>
                </a:solidFill>
                <a:latin typeface="AC Diary Girl Bold"/>
                <a:ea typeface="AC Diary Girl Bold"/>
                <a:cs typeface="AC Diary Girl Bold"/>
                <a:sym typeface="AC Diary Girl Bold"/>
              </a:rPr>
              <a:t>Milestone 1 – Data Collection</a:t>
            </a:r>
          </a:p>
        </p:txBody>
      </p:sp>
      <p:sp>
        <p:nvSpPr>
          <p:cNvPr name="TextBox 4" id="4"/>
          <p:cNvSpPr txBox="true"/>
          <p:nvPr/>
        </p:nvSpPr>
        <p:spPr>
          <a:xfrm rot="0">
            <a:off x="2410321" y="4262786"/>
            <a:ext cx="14848979" cy="3911508"/>
          </a:xfrm>
          <a:prstGeom prst="rect">
            <a:avLst/>
          </a:prstGeom>
        </p:spPr>
        <p:txBody>
          <a:bodyPr anchor="t" rtlCol="false" tIns="0" lIns="0" bIns="0" rIns="0">
            <a:spAutoFit/>
          </a:bodyPr>
          <a:lstStyle/>
          <a:p>
            <a:pPr algn="l" marL="693139" indent="-346570" lvl="1">
              <a:lnSpc>
                <a:spcPts val="4494"/>
              </a:lnSpc>
              <a:buFont typeface="Arial"/>
              <a:buChar char="•"/>
            </a:pPr>
            <a:r>
              <a:rPr lang="en-US" b="true" sz="3210">
                <a:solidFill>
                  <a:srgbClr val="337271"/>
                </a:solidFill>
                <a:latin typeface="Nunito Bold"/>
                <a:ea typeface="Nunito Bold"/>
                <a:cs typeface="Nunito Bold"/>
                <a:sym typeface="Nunito Bold"/>
              </a:rPr>
              <a:t>Dataset Source: Kaggle (500,000 rows × 22 columns).</a:t>
            </a:r>
          </a:p>
          <a:p>
            <a:pPr algn="l" marL="693139" indent="-346570" lvl="1">
              <a:lnSpc>
                <a:spcPts val="4494"/>
              </a:lnSpc>
              <a:buFont typeface="Arial"/>
              <a:buChar char="•"/>
            </a:pPr>
            <a:r>
              <a:rPr lang="en-US" b="true" sz="3210">
                <a:solidFill>
                  <a:srgbClr val="337271"/>
                </a:solidFill>
                <a:latin typeface="Nunito Bold"/>
                <a:ea typeface="Nunito Bold"/>
                <a:cs typeface="Nunito Bold"/>
                <a:sym typeface="Nunito Bold"/>
              </a:rPr>
              <a:t>Features: Sensor readings (temperature, vibration, sound, oil &amp; coolant levels, power consumption) + machine metadata.</a:t>
            </a:r>
          </a:p>
          <a:p>
            <a:pPr algn="l" marL="693139" indent="-346570" lvl="1">
              <a:lnSpc>
                <a:spcPts val="4494"/>
              </a:lnSpc>
              <a:buFont typeface="Arial"/>
              <a:buChar char="•"/>
            </a:pPr>
            <a:r>
              <a:rPr lang="en-US" b="true" sz="3210">
                <a:solidFill>
                  <a:srgbClr val="337271"/>
                </a:solidFill>
                <a:latin typeface="Nunito Bold"/>
                <a:ea typeface="Nunito Bold"/>
                <a:cs typeface="Nunito Bold"/>
                <a:sym typeface="Nunito Bold"/>
              </a:rPr>
              <a:t>Target Variables:</a:t>
            </a:r>
          </a:p>
          <a:p>
            <a:pPr algn="l" marL="693139" indent="-346570" lvl="1">
              <a:lnSpc>
                <a:spcPts val="4494"/>
              </a:lnSpc>
              <a:buFont typeface="Arial"/>
              <a:buChar char="•"/>
            </a:pPr>
            <a:r>
              <a:rPr lang="en-US" b="true" sz="3210">
                <a:solidFill>
                  <a:srgbClr val="337271"/>
                </a:solidFill>
                <a:latin typeface="Nunito Bold"/>
                <a:ea typeface="Nunito Bold"/>
                <a:cs typeface="Nunito Bold"/>
                <a:sym typeface="Nunito Bold"/>
              </a:rPr>
              <a:t>Remaining_Useful_Life_days → Regression target.</a:t>
            </a:r>
          </a:p>
          <a:p>
            <a:pPr algn="l" marL="693139" indent="-346570" lvl="1">
              <a:lnSpc>
                <a:spcPts val="4494"/>
              </a:lnSpc>
              <a:buFont typeface="Arial"/>
              <a:buChar char="•"/>
            </a:pPr>
            <a:r>
              <a:rPr lang="en-US" b="true" sz="3210">
                <a:solidFill>
                  <a:srgbClr val="337271"/>
                </a:solidFill>
                <a:latin typeface="Nunito Bold"/>
                <a:ea typeface="Nunito Bold"/>
                <a:cs typeface="Nunito Bold"/>
                <a:sym typeface="Nunito Bold"/>
              </a:rPr>
              <a:t>Failure_Within_7_Days → Classification target.</a:t>
            </a:r>
          </a:p>
          <a:p>
            <a:pPr algn="l">
              <a:lnSpc>
                <a:spcPts val="4494"/>
              </a:lnSpc>
            </a:pPr>
          </a:p>
        </p:txBody>
      </p:sp>
      <p:sp>
        <p:nvSpPr>
          <p:cNvPr name="Freeform 5" id="5"/>
          <p:cNvSpPr/>
          <p:nvPr/>
        </p:nvSpPr>
        <p:spPr>
          <a:xfrm flipH="true" flipV="false" rot="0">
            <a:off x="14204549" y="8434828"/>
            <a:ext cx="3551363" cy="1646945"/>
          </a:xfrm>
          <a:custGeom>
            <a:avLst/>
            <a:gdLst/>
            <a:ahLst/>
            <a:cxnLst/>
            <a:rect r="r" b="b" t="t" l="l"/>
            <a:pathLst>
              <a:path h="1646945" w="3551363">
                <a:moveTo>
                  <a:pt x="3551363" y="0"/>
                </a:moveTo>
                <a:lnTo>
                  <a:pt x="0" y="0"/>
                </a:lnTo>
                <a:lnTo>
                  <a:pt x="0" y="1646944"/>
                </a:lnTo>
                <a:lnTo>
                  <a:pt x="3551363" y="1646944"/>
                </a:lnTo>
                <a:lnTo>
                  <a:pt x="3551363"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268822" y="342901"/>
            <a:ext cx="3551363" cy="1646945"/>
          </a:xfrm>
          <a:custGeom>
            <a:avLst/>
            <a:gdLst/>
            <a:ahLst/>
            <a:cxnLst/>
            <a:rect r="r" b="b" t="t" l="l"/>
            <a:pathLst>
              <a:path h="1646945" w="3551363">
                <a:moveTo>
                  <a:pt x="0" y="0"/>
                </a:moveTo>
                <a:lnTo>
                  <a:pt x="3551364" y="0"/>
                </a:lnTo>
                <a:lnTo>
                  <a:pt x="3551364" y="1646945"/>
                </a:lnTo>
                <a:lnTo>
                  <a:pt x="0" y="16469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0">
            <a:off x="15859155" y="0"/>
            <a:ext cx="1562612" cy="1673225"/>
            <a:chOff x="0" y="0"/>
            <a:chExt cx="2083482" cy="2230967"/>
          </a:xfrm>
        </p:grpSpPr>
        <p:grpSp>
          <p:nvGrpSpPr>
            <p:cNvPr name="Group 8" id="8"/>
            <p:cNvGrpSpPr/>
            <p:nvPr/>
          </p:nvGrpSpPr>
          <p:grpSpPr>
            <a:xfrm rot="0">
              <a:off x="75599" y="0"/>
              <a:ext cx="1932284" cy="2230967"/>
              <a:chOff x="0" y="0"/>
              <a:chExt cx="703982" cy="812800"/>
            </a:xfrm>
          </p:grpSpPr>
          <p:sp>
            <p:nvSpPr>
              <p:cNvPr name="Freeform 9" id="9"/>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337271"/>
              </a:solidFill>
            </p:spPr>
          </p:sp>
          <p:sp>
            <p:nvSpPr>
              <p:cNvPr name="TextBox 10" id="10"/>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0" y="437582"/>
              <a:ext cx="2083482" cy="1246291"/>
            </a:xfrm>
            <a:prstGeom prst="rect">
              <a:avLst/>
            </a:prstGeom>
          </p:spPr>
          <p:txBody>
            <a:bodyPr anchor="t" rtlCol="false" tIns="0" lIns="0" bIns="0" rIns="0">
              <a:spAutoFit/>
            </a:bodyPr>
            <a:lstStyle/>
            <a:p>
              <a:pPr algn="ctr">
                <a:lnSpc>
                  <a:spcPts val="7805"/>
                </a:lnSpc>
              </a:pPr>
              <a:r>
                <a:rPr lang="en-US" sz="5575" b="true">
                  <a:solidFill>
                    <a:srgbClr val="F2F4F5"/>
                  </a:solidFill>
                  <a:latin typeface="Open Sans Bold"/>
                  <a:ea typeface="Open Sans Bold"/>
                  <a:cs typeface="Open Sans Bold"/>
                  <a:sym typeface="Open Sans Bold"/>
                </a:rPr>
                <a:t>29</a:t>
              </a:r>
            </a:p>
          </p:txBody>
        </p:sp>
      </p:grpSp>
      <p:grpSp>
        <p:nvGrpSpPr>
          <p:cNvPr name="Group 12" id="12"/>
          <p:cNvGrpSpPr/>
          <p:nvPr/>
        </p:nvGrpSpPr>
        <p:grpSpPr>
          <a:xfrm rot="0">
            <a:off x="15859155" y="0"/>
            <a:ext cx="1562612" cy="1673225"/>
            <a:chOff x="0" y="0"/>
            <a:chExt cx="2083482" cy="2230967"/>
          </a:xfrm>
        </p:grpSpPr>
        <p:grpSp>
          <p:nvGrpSpPr>
            <p:cNvPr name="Group 13" id="13"/>
            <p:cNvGrpSpPr/>
            <p:nvPr/>
          </p:nvGrpSpPr>
          <p:grpSpPr>
            <a:xfrm rot="0">
              <a:off x="75599" y="0"/>
              <a:ext cx="1932284" cy="2230967"/>
              <a:chOff x="0" y="0"/>
              <a:chExt cx="703982" cy="812800"/>
            </a:xfrm>
          </p:grpSpPr>
          <p:sp>
            <p:nvSpPr>
              <p:cNvPr name="Freeform 14" id="14"/>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337271"/>
              </a:solidFill>
            </p:spPr>
          </p:sp>
          <p:sp>
            <p:nvSpPr>
              <p:cNvPr name="TextBox 15" id="15"/>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6" id="16"/>
            <p:cNvSpPr txBox="true"/>
            <p:nvPr/>
          </p:nvSpPr>
          <p:spPr>
            <a:xfrm rot="0">
              <a:off x="0" y="437582"/>
              <a:ext cx="2083482" cy="1246291"/>
            </a:xfrm>
            <a:prstGeom prst="rect">
              <a:avLst/>
            </a:prstGeom>
          </p:spPr>
          <p:txBody>
            <a:bodyPr anchor="t" rtlCol="false" tIns="0" lIns="0" bIns="0" rIns="0">
              <a:spAutoFit/>
            </a:bodyPr>
            <a:lstStyle/>
            <a:p>
              <a:pPr algn="ctr">
                <a:lnSpc>
                  <a:spcPts val="7805"/>
                </a:lnSpc>
              </a:pPr>
              <a:r>
                <a:rPr lang="en-US" sz="5575" b="true">
                  <a:solidFill>
                    <a:srgbClr val="F2F4F5"/>
                  </a:solidFill>
                  <a:latin typeface="Open Sans Bold"/>
                  <a:ea typeface="Open Sans Bold"/>
                  <a:cs typeface="Open Sans Bold"/>
                  <a:sym typeface="Open Sans Bold"/>
                </a:rPr>
                <a:t>8</a:t>
              </a: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3416" r="0" b="-83416"/>
            </a:stretch>
          </a:blipFill>
        </p:spPr>
      </p:sp>
      <p:sp>
        <p:nvSpPr>
          <p:cNvPr name="TextBox 3" id="3"/>
          <p:cNvSpPr txBox="true"/>
          <p:nvPr/>
        </p:nvSpPr>
        <p:spPr>
          <a:xfrm rot="0">
            <a:off x="2823635" y="1938763"/>
            <a:ext cx="13156595" cy="2204720"/>
          </a:xfrm>
          <a:prstGeom prst="rect">
            <a:avLst/>
          </a:prstGeom>
        </p:spPr>
        <p:txBody>
          <a:bodyPr anchor="t" rtlCol="false" tIns="0" lIns="0" bIns="0" rIns="0">
            <a:spAutoFit/>
          </a:bodyPr>
          <a:lstStyle/>
          <a:p>
            <a:pPr algn="ctr">
              <a:lnSpc>
                <a:spcPts val="8680"/>
              </a:lnSpc>
            </a:pPr>
            <a:r>
              <a:rPr lang="en-US" sz="6200" b="true">
                <a:solidFill>
                  <a:srgbClr val="337271"/>
                </a:solidFill>
                <a:latin typeface="AC Diary Girl Bold"/>
                <a:ea typeface="AC Diary Girl Bold"/>
                <a:cs typeface="AC Diary Girl Bold"/>
                <a:sym typeface="AC Diary Girl Bold"/>
              </a:rPr>
              <a:t>Milestone 1 – Data Exploration (EDA)</a:t>
            </a:r>
          </a:p>
        </p:txBody>
      </p:sp>
      <p:sp>
        <p:nvSpPr>
          <p:cNvPr name="TextBox 4" id="4"/>
          <p:cNvSpPr txBox="true"/>
          <p:nvPr/>
        </p:nvSpPr>
        <p:spPr>
          <a:xfrm rot="0">
            <a:off x="2410321" y="4523320"/>
            <a:ext cx="14848979" cy="3911508"/>
          </a:xfrm>
          <a:prstGeom prst="rect">
            <a:avLst/>
          </a:prstGeom>
        </p:spPr>
        <p:txBody>
          <a:bodyPr anchor="t" rtlCol="false" tIns="0" lIns="0" bIns="0" rIns="0">
            <a:spAutoFit/>
          </a:bodyPr>
          <a:lstStyle/>
          <a:p>
            <a:pPr algn="l" marL="693139" indent="-346570" lvl="1">
              <a:lnSpc>
                <a:spcPts val="4494"/>
              </a:lnSpc>
              <a:buFont typeface="Arial"/>
              <a:buChar char="•"/>
            </a:pPr>
            <a:r>
              <a:rPr lang="en-US" b="true" sz="3210">
                <a:solidFill>
                  <a:srgbClr val="337271"/>
                </a:solidFill>
                <a:latin typeface="Nunito Bold"/>
                <a:ea typeface="Nunito Bold"/>
                <a:cs typeface="Nunito Bold"/>
                <a:sym typeface="Nunito Bold"/>
              </a:rPr>
              <a:t>Checked data distributions &amp; correlations for all 22 features.</a:t>
            </a:r>
          </a:p>
          <a:p>
            <a:pPr algn="l" marL="693139" indent="-346570" lvl="1">
              <a:lnSpc>
                <a:spcPts val="4494"/>
              </a:lnSpc>
              <a:buFont typeface="Arial"/>
              <a:buChar char="•"/>
            </a:pPr>
            <a:r>
              <a:rPr lang="en-US" b="true" sz="3210">
                <a:solidFill>
                  <a:srgbClr val="337271"/>
                </a:solidFill>
                <a:latin typeface="Nunito Bold"/>
                <a:ea typeface="Nunito Bold"/>
                <a:cs typeface="Nunito Bold"/>
                <a:sym typeface="Nunito Bold"/>
              </a:rPr>
              <a:t>Identified missing values in Laser_Intensity, Hydraulic_Pressure_bar, Coolant_Flow_L_min, Heat_Index.</a:t>
            </a:r>
          </a:p>
          <a:p>
            <a:pPr algn="l" marL="693139" indent="-346570" lvl="1">
              <a:lnSpc>
                <a:spcPts val="4494"/>
              </a:lnSpc>
              <a:buFont typeface="Arial"/>
              <a:buChar char="•"/>
            </a:pPr>
            <a:r>
              <a:rPr lang="en-US" b="true" sz="3210">
                <a:solidFill>
                  <a:srgbClr val="337271"/>
                </a:solidFill>
                <a:latin typeface="Nunito Bold"/>
                <a:ea typeface="Nunito Bold"/>
                <a:cs typeface="Nunito Bold"/>
                <a:sym typeface="Nunito Bold"/>
              </a:rPr>
              <a:t>Found correlations between:</a:t>
            </a:r>
          </a:p>
          <a:p>
            <a:pPr algn="l" marL="1386279" indent="-462093" lvl="2">
              <a:lnSpc>
                <a:spcPts val="4494"/>
              </a:lnSpc>
              <a:buFont typeface="Arial"/>
              <a:buChar char="⚬"/>
            </a:pPr>
            <a:r>
              <a:rPr lang="en-US" b="true" sz="3210">
                <a:solidFill>
                  <a:srgbClr val="337271"/>
                </a:solidFill>
                <a:latin typeface="Nunito Bold"/>
                <a:ea typeface="Nunito Bold"/>
                <a:cs typeface="Nunito Bold"/>
                <a:sym typeface="Nunito Bold"/>
              </a:rPr>
              <a:t>Vibration &amp; Failure rate</a:t>
            </a:r>
          </a:p>
          <a:p>
            <a:pPr algn="l" marL="1386279" indent="-462093" lvl="2">
              <a:lnSpc>
                <a:spcPts val="4494"/>
              </a:lnSpc>
              <a:buFont typeface="Arial"/>
              <a:buChar char="⚬"/>
            </a:pPr>
            <a:r>
              <a:rPr lang="en-US" b="true" sz="3210">
                <a:solidFill>
                  <a:srgbClr val="337271"/>
                </a:solidFill>
                <a:latin typeface="Nunito Bold"/>
                <a:ea typeface="Nunito Bold"/>
                <a:cs typeface="Nunito Bold"/>
                <a:sym typeface="Nunito Bold"/>
              </a:rPr>
              <a:t>Oper</a:t>
            </a:r>
            <a:r>
              <a:rPr lang="en-US" b="true" sz="3210">
                <a:solidFill>
                  <a:srgbClr val="337271"/>
                </a:solidFill>
                <a:latin typeface="Nunito Bold"/>
                <a:ea typeface="Nunito Bold"/>
                <a:cs typeface="Nunito Bold"/>
                <a:sym typeface="Nunito Bold"/>
              </a:rPr>
              <a:t>ational_Hours &amp; Remaining Useful Life</a:t>
            </a:r>
          </a:p>
          <a:p>
            <a:pPr algn="l">
              <a:lnSpc>
                <a:spcPts val="4494"/>
              </a:lnSpc>
            </a:pPr>
          </a:p>
        </p:txBody>
      </p:sp>
      <p:sp>
        <p:nvSpPr>
          <p:cNvPr name="Freeform 5" id="5"/>
          <p:cNvSpPr/>
          <p:nvPr/>
        </p:nvSpPr>
        <p:spPr>
          <a:xfrm flipH="true" flipV="false" rot="0">
            <a:off x="14204549" y="8434828"/>
            <a:ext cx="3551363" cy="1646945"/>
          </a:xfrm>
          <a:custGeom>
            <a:avLst/>
            <a:gdLst/>
            <a:ahLst/>
            <a:cxnLst/>
            <a:rect r="r" b="b" t="t" l="l"/>
            <a:pathLst>
              <a:path h="1646945" w="3551363">
                <a:moveTo>
                  <a:pt x="3551363" y="0"/>
                </a:moveTo>
                <a:lnTo>
                  <a:pt x="0" y="0"/>
                </a:lnTo>
                <a:lnTo>
                  <a:pt x="0" y="1646944"/>
                </a:lnTo>
                <a:lnTo>
                  <a:pt x="3551363" y="1646944"/>
                </a:lnTo>
                <a:lnTo>
                  <a:pt x="3551363"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268822" y="342901"/>
            <a:ext cx="3551363" cy="1646945"/>
          </a:xfrm>
          <a:custGeom>
            <a:avLst/>
            <a:gdLst/>
            <a:ahLst/>
            <a:cxnLst/>
            <a:rect r="r" b="b" t="t" l="l"/>
            <a:pathLst>
              <a:path h="1646945" w="3551363">
                <a:moveTo>
                  <a:pt x="0" y="0"/>
                </a:moveTo>
                <a:lnTo>
                  <a:pt x="3551364" y="0"/>
                </a:lnTo>
                <a:lnTo>
                  <a:pt x="3551364" y="1646945"/>
                </a:lnTo>
                <a:lnTo>
                  <a:pt x="0" y="16469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0">
            <a:off x="15859155" y="0"/>
            <a:ext cx="1562612" cy="1673225"/>
            <a:chOff x="0" y="0"/>
            <a:chExt cx="2083482" cy="2230967"/>
          </a:xfrm>
        </p:grpSpPr>
        <p:grpSp>
          <p:nvGrpSpPr>
            <p:cNvPr name="Group 8" id="8"/>
            <p:cNvGrpSpPr/>
            <p:nvPr/>
          </p:nvGrpSpPr>
          <p:grpSpPr>
            <a:xfrm rot="0">
              <a:off x="75599" y="0"/>
              <a:ext cx="1932284" cy="2230967"/>
              <a:chOff x="0" y="0"/>
              <a:chExt cx="703982" cy="812800"/>
            </a:xfrm>
          </p:grpSpPr>
          <p:sp>
            <p:nvSpPr>
              <p:cNvPr name="Freeform 9" id="9"/>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337271"/>
              </a:solidFill>
            </p:spPr>
          </p:sp>
          <p:sp>
            <p:nvSpPr>
              <p:cNvPr name="TextBox 10" id="10"/>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0" y="437582"/>
              <a:ext cx="2083482" cy="1246291"/>
            </a:xfrm>
            <a:prstGeom prst="rect">
              <a:avLst/>
            </a:prstGeom>
          </p:spPr>
          <p:txBody>
            <a:bodyPr anchor="t" rtlCol="false" tIns="0" lIns="0" bIns="0" rIns="0">
              <a:spAutoFit/>
            </a:bodyPr>
            <a:lstStyle/>
            <a:p>
              <a:pPr algn="ctr">
                <a:lnSpc>
                  <a:spcPts val="7805"/>
                </a:lnSpc>
              </a:pPr>
              <a:r>
                <a:rPr lang="en-US" sz="5575" b="true">
                  <a:solidFill>
                    <a:srgbClr val="F2F4F5"/>
                  </a:solidFill>
                  <a:latin typeface="Open Sans Bold"/>
                  <a:ea typeface="Open Sans Bold"/>
                  <a:cs typeface="Open Sans Bold"/>
                  <a:sym typeface="Open Sans Bold"/>
                </a:rPr>
                <a:t>29</a:t>
              </a:r>
            </a:p>
          </p:txBody>
        </p:sp>
      </p:grpSp>
      <p:grpSp>
        <p:nvGrpSpPr>
          <p:cNvPr name="Group 12" id="12"/>
          <p:cNvGrpSpPr/>
          <p:nvPr/>
        </p:nvGrpSpPr>
        <p:grpSpPr>
          <a:xfrm rot="0">
            <a:off x="15859155" y="0"/>
            <a:ext cx="1562612" cy="1673225"/>
            <a:chOff x="0" y="0"/>
            <a:chExt cx="2083482" cy="2230967"/>
          </a:xfrm>
        </p:grpSpPr>
        <p:grpSp>
          <p:nvGrpSpPr>
            <p:cNvPr name="Group 13" id="13"/>
            <p:cNvGrpSpPr/>
            <p:nvPr/>
          </p:nvGrpSpPr>
          <p:grpSpPr>
            <a:xfrm rot="0">
              <a:off x="75599" y="0"/>
              <a:ext cx="1932284" cy="2230967"/>
              <a:chOff x="0" y="0"/>
              <a:chExt cx="703982" cy="812800"/>
            </a:xfrm>
          </p:grpSpPr>
          <p:sp>
            <p:nvSpPr>
              <p:cNvPr name="Freeform 14" id="14"/>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337271"/>
              </a:solidFill>
            </p:spPr>
          </p:sp>
          <p:sp>
            <p:nvSpPr>
              <p:cNvPr name="TextBox 15" id="15"/>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6" id="16"/>
            <p:cNvSpPr txBox="true"/>
            <p:nvPr/>
          </p:nvSpPr>
          <p:spPr>
            <a:xfrm rot="0">
              <a:off x="0" y="437582"/>
              <a:ext cx="2083482" cy="1246291"/>
            </a:xfrm>
            <a:prstGeom prst="rect">
              <a:avLst/>
            </a:prstGeom>
          </p:spPr>
          <p:txBody>
            <a:bodyPr anchor="t" rtlCol="false" tIns="0" lIns="0" bIns="0" rIns="0">
              <a:spAutoFit/>
            </a:bodyPr>
            <a:lstStyle/>
            <a:p>
              <a:pPr algn="ctr">
                <a:lnSpc>
                  <a:spcPts val="7805"/>
                </a:lnSpc>
              </a:pPr>
              <a:r>
                <a:rPr lang="en-US" sz="5575" b="true">
                  <a:solidFill>
                    <a:srgbClr val="F2F4F5"/>
                  </a:solidFill>
                  <a:latin typeface="Open Sans Bold"/>
                  <a:ea typeface="Open Sans Bold"/>
                  <a:cs typeface="Open Sans Bold"/>
                  <a:sym typeface="Open Sans Bold"/>
                </a:rPr>
                <a:t>9</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DAGzRhbOlBA</dc:identifier>
  <dcterms:modified xsi:type="dcterms:W3CDTF">2011-08-01T06:04:30Z</dcterms:modified>
  <cp:revision>1</cp:revision>
  <dc:title>DEPI_Project_Team_2</dc:title>
</cp:coreProperties>
</file>