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1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0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05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2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7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4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3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6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3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8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6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8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7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9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98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mc:AlternateContent xmlns:mc="http://schemas.openxmlformats.org/markup-compatibility/2006">
    <mc:Choice xmlns:p14="http://schemas.microsoft.com/office/powerpoint/2010/main" Requires="p14">
      <p:transition spd="slow" p14:dur="1250" advTm="0">
        <p:wipe/>
      </p:transition>
    </mc:Choice>
    <mc:Fallback>
      <p:transition spd="slow" advTm="0">
        <p:wip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4305-6045-370F-5568-860662538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94" y="189271"/>
            <a:ext cx="8825658" cy="3329581"/>
          </a:xfrm>
        </p:spPr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3CCEB-0E03-4F9C-6895-5F559349B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129" y="3864077"/>
            <a:ext cx="8825658" cy="237940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Supervised: Prof. Osama </a:t>
            </a:r>
            <a:r>
              <a:rPr lang="en-US" b="1" dirty="0" err="1">
                <a:solidFill>
                  <a:schemeClr val="tx1"/>
                </a:solidFill>
              </a:rPr>
              <a:t>fathy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TA: Eng. Ola Mahmoud</a:t>
            </a:r>
          </a:p>
          <a:p>
            <a:r>
              <a:rPr lang="en-US" b="1" dirty="0">
                <a:solidFill>
                  <a:schemeClr val="tx1"/>
                </a:solidFill>
              </a:rPr>
              <a:t>Name: </a:t>
            </a:r>
            <a:r>
              <a:rPr lang="en-US" b="1" dirty="0" err="1">
                <a:solidFill>
                  <a:schemeClr val="tx1"/>
                </a:solidFill>
              </a:rPr>
              <a:t>ahmed</a:t>
            </a:r>
            <a:r>
              <a:rPr lang="en-US" b="1" dirty="0">
                <a:solidFill>
                  <a:schemeClr val="tx1"/>
                </a:solidFill>
              </a:rPr>
              <a:t> Yasser </a:t>
            </a:r>
            <a:r>
              <a:rPr lang="en-US" b="1" dirty="0" err="1">
                <a:solidFill>
                  <a:schemeClr val="tx1"/>
                </a:solidFill>
              </a:rPr>
              <a:t>ahmed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Id: 20213939</a:t>
            </a:r>
          </a:p>
          <a:p>
            <a:r>
              <a:rPr lang="en-US" b="1" dirty="0">
                <a:solidFill>
                  <a:schemeClr val="tx1"/>
                </a:solidFill>
              </a:rPr>
              <a:t>GROUP: C5.2</a:t>
            </a:r>
          </a:p>
        </p:txBody>
      </p:sp>
    </p:spTree>
    <p:extLst>
      <p:ext uri="{BB962C8B-B14F-4D97-AF65-F5344CB8AC3E}">
        <p14:creationId xmlns:p14="http://schemas.microsoft.com/office/powerpoint/2010/main" val="279380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1936-DEDB-08F3-E898-90A6667C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Frames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D772B-2A9C-D33B-F1FA-AA478F3C9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935" y="1268120"/>
            <a:ext cx="4483510" cy="5137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0589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B5B4-E55E-B4AB-65BF-6970AE63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Implementation Code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4C656611-F220-2055-AC81-62FF14B98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981" y="1659348"/>
            <a:ext cx="7796980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36137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01578-1F4F-FFAD-DDA9-0437B9E48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6CEB-1549-D0F0-F617-EB554032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Implementation Code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C6E4EE-AB1B-F02D-189E-7E7C345BA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632" y="1679012"/>
            <a:ext cx="7768626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18993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B050B-0867-20EE-F461-A31F3E8FF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7B3C-4A6F-EF7F-FEA3-BDE655A3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Implementation Code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9E49C7-F1A4-4388-62C0-E192F151E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244" y="1954315"/>
            <a:ext cx="8203512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375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CDFF5-6D24-8515-93AF-09FEB5ACC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5901-5936-7C5C-2B22-321AA615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Implementation Code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0D221C-8EB7-ABFB-005B-B01AC3D17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244" y="1853248"/>
            <a:ext cx="8203512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20282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A67D1-C2F5-86E0-7890-C92988C3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7030-AC2C-2711-C273-56CB9CE0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Implementation Code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F5B9B9-3308-D158-6546-7FCF9690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287" y="1853248"/>
            <a:ext cx="8073426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8849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60AB1-4032-17E9-64DE-BF518273D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C507-E9B1-BFE2-D48B-C6D5CCD6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Implementation Code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D53683-4749-A703-09F1-40310F8B0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148" y="1853248"/>
            <a:ext cx="8203512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91408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3021-5497-E817-46F1-4444B295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DF55-0617-A1E0-2577-6B80A093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Implementation Code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E5B2A8-57A1-24CA-FCA1-928CF2E98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54" y="1728173"/>
            <a:ext cx="8093091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40659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F343D-91C9-5F43-3FC4-14C2CF327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7D47-463D-6FF1-CFEA-49B452E6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Implementation Code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F2F52D-01DF-B113-98A2-1663BF6FD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303" y="1757671"/>
            <a:ext cx="8456884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571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3ECBB-4A11-9A54-93D5-2E8FA645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0D43-A82C-48DB-447E-EF03105B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Implementation Code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ACB380-51CE-73CB-A31B-2C80EEE51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1397949"/>
            <a:ext cx="8203512" cy="4614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13264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2762-089A-9029-97E9-5E333EA2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CE1CEE-F2CA-67AA-2C9A-FE355749A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138768"/>
              </p:ext>
            </p:extLst>
          </p:nvPr>
        </p:nvGraphicFramePr>
        <p:xfrm>
          <a:off x="1103313" y="1278194"/>
          <a:ext cx="8947150" cy="512064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1484775822"/>
                    </a:ext>
                  </a:extLst>
                </a:gridCol>
              </a:tblGrid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87886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Analysis of the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424781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Identification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86937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Decision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951029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Production Rules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13643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Object Attribute Value (OAV)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38046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Semantic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489430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Frames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487234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Project Implementation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032260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Conclusion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493448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References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09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E2B7-6CEE-9B95-689D-8589CAC3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Conclusion 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BD55-02E9-4D40-4C13-DB9014CA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00634"/>
            <a:ext cx="8946541" cy="4195481"/>
          </a:xfrm>
        </p:spPr>
        <p:txBody>
          <a:bodyPr/>
          <a:lstStyle/>
          <a:p>
            <a:r>
              <a:rPr lang="en-US" b="1" dirty="0"/>
              <a:t>The COVID-19 Expert System demonstrates the effectiveness of rule-based systems in medical diagnostics. While it cannot replace real testing, it serves as a preliminary tool for assessing COVID-19 risk. It showcases the use of AI in healthcare, emphasizing transparency in decision-making via logical rules and structured questioning.</a:t>
            </a:r>
          </a:p>
          <a:p>
            <a:r>
              <a:rPr lang="en-US" b="1" dirty="0"/>
              <a:t>This project also strengthened our understanding of knowledge representation models, inference engines, and user interaction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9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F2D8-716E-347E-E654-77FFA8F3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References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90BCBF-D636-55B3-83AC-0D1A080F5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8009" y="2201112"/>
            <a:ext cx="1027261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–, P. O. (n.d.). Retrieved from https://docs.python.org/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Documentation, E. L. (n.d.).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Experta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Documentation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Retrieved from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Documentation: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Documentation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Factors, C. –S. (n.d.).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Guidelines, W. H.–C.-1. (n.d.).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Norvig, A. I. (n.d.). Artificial Intelligence: A Modern Approach. In b. S. Norvig.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783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0C2A-A5AC-DC9A-80EF-8F3F3E7E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873" y="2389672"/>
            <a:ext cx="9404723" cy="1400530"/>
          </a:xfrm>
        </p:spPr>
        <p:txBody>
          <a:bodyPr/>
          <a:lstStyle/>
          <a:p>
            <a:pPr algn="ctr"/>
            <a:r>
              <a:rPr lang="en-US" sz="8800" b="1" dirty="0"/>
              <a:t>Thanks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696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5945-E1E9-E076-9FF9-FA8AC52A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848B-01D9-2957-B7F0-01F565CB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18" y="1512143"/>
            <a:ext cx="8946541" cy="4195481"/>
          </a:xfrm>
        </p:spPr>
        <p:txBody>
          <a:bodyPr/>
          <a:lstStyle/>
          <a:p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COVID-19 pandemic has posed a global health crisis, making early detection and risk evaluation crucial. Our project introduces a COVID-19 Expert System developed using Python and the 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experta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rule-based library. It simulates a diagnostic consultation by asking a series of structured questions based on the user's symptoms, age, and medical history. The goal is to provide a basic risk level assessment and advise the user accordingly. This type of system demonstrates how expert systems can assist in medical triage and reduce the burden on healthcare systems.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0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E8DC-F4E8-6D1F-BA24-E45AE3E1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8300-0B8D-7407-9E36-81695B3A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12144"/>
            <a:ext cx="8946541" cy="4195481"/>
          </a:xfrm>
        </p:spPr>
        <p:txBody>
          <a:bodyPr>
            <a:normAutofit fontScale="92500"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was implemented using the 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experta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library, a Python framework for building expert systems using the CLIPS rule-based paradigm. The system includes eight diagnostic levels, each with 3 questions, totaling 24 inputs.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level gathers specific information: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 1–4: Focus on symptoms such as fever, cough, and loss of taste/smell.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 5–6: Target risk factors including age and pre-existing conditions.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 7–8: Analyze the duration and severity of symptoms and exposure history.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8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B61A-CF06-3440-44FE-0E9AA94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Identification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184827-A94D-1FFE-2CDC-6C4C3EF51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201457"/>
              </p:ext>
            </p:extLst>
          </p:nvPr>
        </p:nvGraphicFramePr>
        <p:xfrm>
          <a:off x="757084" y="1337187"/>
          <a:ext cx="9665110" cy="494562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415757">
                  <a:extLst>
                    <a:ext uri="{9D8B030D-6E8A-4147-A177-3AD203B41FA5}">
                      <a16:colId xmlns:a16="http://schemas.microsoft.com/office/drawing/2014/main" val="4293092395"/>
                    </a:ext>
                  </a:extLst>
                </a:gridCol>
                <a:gridCol w="2415757">
                  <a:extLst>
                    <a:ext uri="{9D8B030D-6E8A-4147-A177-3AD203B41FA5}">
                      <a16:colId xmlns:a16="http://schemas.microsoft.com/office/drawing/2014/main" val="4228200690"/>
                    </a:ext>
                  </a:extLst>
                </a:gridCol>
                <a:gridCol w="2416798">
                  <a:extLst>
                    <a:ext uri="{9D8B030D-6E8A-4147-A177-3AD203B41FA5}">
                      <a16:colId xmlns:a16="http://schemas.microsoft.com/office/drawing/2014/main" val="3222043342"/>
                    </a:ext>
                  </a:extLst>
                </a:gridCol>
                <a:gridCol w="2416798">
                  <a:extLst>
                    <a:ext uri="{9D8B030D-6E8A-4147-A177-3AD203B41FA5}">
                      <a16:colId xmlns:a16="http://schemas.microsoft.com/office/drawing/2014/main" val="343130303"/>
                    </a:ext>
                  </a:extLst>
                </a:gridCol>
              </a:tblGrid>
              <a:tr h="525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Attribute/Type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Low Risk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Moderate Risk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High Risk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extLst>
                  <a:ext uri="{0D108BD9-81ED-4DB2-BD59-A6C34878D82A}">
                    <a16:rowId xmlns:a16="http://schemas.microsoft.com/office/drawing/2014/main" val="994328980"/>
                  </a:ext>
                </a:extLst>
              </a:tr>
              <a:tr h="525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General Symptoms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Moderate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Moderate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High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extLst>
                  <a:ext uri="{0D108BD9-81ED-4DB2-BD59-A6C34878D82A}">
                    <a16:rowId xmlns:a16="http://schemas.microsoft.com/office/drawing/2014/main" val="2467622478"/>
                  </a:ext>
                </a:extLst>
              </a:tr>
              <a:tr h="744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Breathing and Chest Symptoms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Sometimes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Often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Always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extLst>
                  <a:ext uri="{0D108BD9-81ED-4DB2-BD59-A6C34878D82A}">
                    <a16:rowId xmlns:a16="http://schemas.microsoft.com/office/drawing/2014/main" val="1316541812"/>
                  </a:ext>
                </a:extLst>
              </a:tr>
              <a:tr h="525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Sensory Symptoms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No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Rare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Severe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extLst>
                  <a:ext uri="{0D108BD9-81ED-4DB2-BD59-A6C34878D82A}">
                    <a16:rowId xmlns:a16="http://schemas.microsoft.com/office/drawing/2014/main" val="2796432247"/>
                  </a:ext>
                </a:extLst>
              </a:tr>
              <a:tr h="525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Pain and Aches Symptoms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Slight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Moderate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Always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extLst>
                  <a:ext uri="{0D108BD9-81ED-4DB2-BD59-A6C34878D82A}">
                    <a16:rowId xmlns:a16="http://schemas.microsoft.com/office/drawing/2014/main" val="2601274893"/>
                  </a:ext>
                </a:extLst>
              </a:tr>
              <a:tr h="525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Digestive Symptoms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Mild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Moderate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Severe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extLst>
                  <a:ext uri="{0D108BD9-81ED-4DB2-BD59-A6C34878D82A}">
                    <a16:rowId xmlns:a16="http://schemas.microsoft.com/office/drawing/2014/main" val="1353837344"/>
                  </a:ext>
                </a:extLst>
              </a:tr>
              <a:tr h="525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Mental Symptoms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No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Sometimes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Often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extLst>
                  <a:ext uri="{0D108BD9-81ED-4DB2-BD59-A6C34878D82A}">
                    <a16:rowId xmlns:a16="http://schemas.microsoft.com/office/drawing/2014/main" val="2466426874"/>
                  </a:ext>
                </a:extLst>
              </a:tr>
              <a:tr h="525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Pre-existing Conditions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Controlled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Uncontrolled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Severe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extLst>
                  <a:ext uri="{0D108BD9-81ED-4DB2-BD59-A6C34878D82A}">
                    <a16:rowId xmlns:a16="http://schemas.microsoft.com/office/drawing/2014/main" val="3536390166"/>
                  </a:ext>
                </a:extLst>
              </a:tr>
              <a:tr h="525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Risk Factors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No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Moderate</a:t>
                      </a:r>
                      <a:endParaRPr lang="en-US" sz="1400" kern="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High</a:t>
                      </a:r>
                      <a:endParaRPr lang="en-US" sz="1400" kern="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950" marR="49950" marT="0" marB="0" anchor="ctr"/>
                </a:tc>
                <a:extLst>
                  <a:ext uri="{0D108BD9-81ED-4DB2-BD59-A6C34878D82A}">
                    <a16:rowId xmlns:a16="http://schemas.microsoft.com/office/drawing/2014/main" val="198613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5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2E1B-9449-AD15-6622-E3D6DAA1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Decision Tree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A2C28-6EC6-42C8-432D-4128E08F2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71" y="1165878"/>
            <a:ext cx="6469626" cy="52394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719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E81-3951-5728-1B9E-0BA7B5FA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Production Rules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DDC95-C67E-3107-E814-F6D67CB51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924" y="1399861"/>
            <a:ext cx="6459792" cy="4848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0421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97A-90E0-9CBE-DCD4-9BC0814D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Object Attribute Value (OAV)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2F0276-D806-0AA9-D7E2-D0EE241C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69788"/>
            <a:ext cx="5009424" cy="5294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28BF7-F5A5-0232-071A-7B578D0E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60" y="1269788"/>
            <a:ext cx="5081291" cy="5294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90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0046-322A-43D8-E6DA-4A23401C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Semantic Network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3B66D-D7A2-1860-6A8F-A7928E7C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3" y="1317523"/>
            <a:ext cx="6435571" cy="4965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47020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520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Symbol</vt:lpstr>
      <vt:lpstr>Wingdings 3</vt:lpstr>
      <vt:lpstr>Ion</vt:lpstr>
      <vt:lpstr>Covid-19</vt:lpstr>
      <vt:lpstr>Agenda</vt:lpstr>
      <vt:lpstr>Introduction</vt:lpstr>
      <vt:lpstr>Analysis of the Project</vt:lpstr>
      <vt:lpstr>Identification Problem</vt:lpstr>
      <vt:lpstr>Decision Tree </vt:lpstr>
      <vt:lpstr>Production Rules </vt:lpstr>
      <vt:lpstr>Object Attribute Value (OAV) </vt:lpstr>
      <vt:lpstr>Semantic Network </vt:lpstr>
      <vt:lpstr>Frames </vt:lpstr>
      <vt:lpstr>Project Implementation Code </vt:lpstr>
      <vt:lpstr>Project Implementation Code </vt:lpstr>
      <vt:lpstr>Project Implementation Code </vt:lpstr>
      <vt:lpstr>Project Implementation Code </vt:lpstr>
      <vt:lpstr>Project Implementation Code </vt:lpstr>
      <vt:lpstr>Project Implementation Code </vt:lpstr>
      <vt:lpstr>Project Implementation Code </vt:lpstr>
      <vt:lpstr>Project Implementation Code </vt:lpstr>
      <vt:lpstr>Project Implementation Code </vt:lpstr>
      <vt:lpstr>Conclusion  </vt:lpstr>
      <vt:lpstr>References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4</cp:revision>
  <dcterms:created xsi:type="dcterms:W3CDTF">2025-05-04T21:28:09Z</dcterms:created>
  <dcterms:modified xsi:type="dcterms:W3CDTF">2025-05-04T22:24:08Z</dcterms:modified>
</cp:coreProperties>
</file>