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relia" charset="1" panose="00000500000000000000"/>
      <p:regular r:id="rId16"/>
    </p:embeddedFont>
    <p:embeddedFont>
      <p:font typeface="Dosis" charset="1" panose="02010503020202060003"/>
      <p:regular r:id="rId17"/>
    </p:embeddedFont>
    <p:embeddedFont>
      <p:font typeface="Open Sans Bold" charset="1" panose="020B0806030504020204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2" Target="../media/image1.jpe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Relationship Id="rId7" Target="../media/image46.png" Type="http://schemas.openxmlformats.org/officeDocument/2006/relationships/image"/><Relationship Id="rId8" Target="../media/image47.svg" Type="http://schemas.openxmlformats.org/officeDocument/2006/relationships/image"/><Relationship Id="rId9" Target="../media/image4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820778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18992" y="3711419"/>
            <a:ext cx="10850017" cy="332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06302" y="2677389"/>
            <a:ext cx="8075396" cy="152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58"/>
              </a:lnSpc>
            </a:pPr>
            <a:r>
              <a:rPr lang="en-US" sz="8898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CS316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24661" y="6964945"/>
            <a:ext cx="7638678" cy="126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Analyzing Student Performance Factors</a:t>
            </a:r>
          </a:p>
          <a:p>
            <a:pPr algn="ctr">
              <a:lnSpc>
                <a:spcPts val="503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671828" y="6023223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3" y="0"/>
                </a:lnTo>
                <a:lnTo>
                  <a:pt x="9448343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2604" y="2932956"/>
            <a:ext cx="13321088" cy="365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Thank's For Watching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7064" y="7361256"/>
            <a:ext cx="13321088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107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Rami Gamal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107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Ahmed Yasser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107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Syed Fawaz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107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Mostafa Waheed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7331" y="2030095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51045" y="2324186"/>
            <a:ext cx="5623213" cy="10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Abstract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0760" y="3539927"/>
            <a:ext cx="12168557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Focused on analyzing student performance factors.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Dataset: 6,607 student records with 20 features (Kaggle).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Data features: Attendance, study hours, gender, school type, and more.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Aim: Identify key factors to support at-risk students and improve education.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Aligned with SDG 4 (Quality Education) for equitable learning opportunities.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Indirectly supports SDG 8 (Economic Growth) by fostering skilled students.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484" y="3045203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8" y="0"/>
                </a:lnTo>
                <a:lnTo>
                  <a:pt x="4568928" y="4927274"/>
                </a:lnTo>
                <a:lnTo>
                  <a:pt x="0" y="492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26602" y="4372195"/>
            <a:ext cx="2560425" cy="707608"/>
          </a:xfrm>
          <a:custGeom>
            <a:avLst/>
            <a:gdLst/>
            <a:ahLst/>
            <a:cxnLst/>
            <a:rect r="r" b="b" t="t" l="l"/>
            <a:pathLst>
              <a:path h="707608" w="2560425">
                <a:moveTo>
                  <a:pt x="0" y="0"/>
                </a:moveTo>
                <a:lnTo>
                  <a:pt x="2560425" y="0"/>
                </a:lnTo>
                <a:lnTo>
                  <a:pt x="2560425" y="707608"/>
                </a:lnTo>
                <a:lnTo>
                  <a:pt x="0" y="707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7461" y="3045203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7" y="0"/>
                </a:lnTo>
                <a:lnTo>
                  <a:pt x="4568927" y="4927274"/>
                </a:lnTo>
                <a:lnTo>
                  <a:pt x="0" y="492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78925" y="4259012"/>
            <a:ext cx="3200450" cy="884488"/>
          </a:xfrm>
          <a:custGeom>
            <a:avLst/>
            <a:gdLst/>
            <a:ahLst/>
            <a:cxnLst/>
            <a:rect r="r" b="b" t="t" l="l"/>
            <a:pathLst>
              <a:path h="884488" w="3200450">
                <a:moveTo>
                  <a:pt x="0" y="0"/>
                </a:moveTo>
                <a:lnTo>
                  <a:pt x="3200450" y="0"/>
                </a:lnTo>
                <a:lnTo>
                  <a:pt x="3200450" y="884488"/>
                </a:lnTo>
                <a:lnTo>
                  <a:pt x="0" y="8844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64588" y="3045203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8" y="0"/>
                </a:lnTo>
                <a:lnTo>
                  <a:pt x="4568928" y="4927274"/>
                </a:lnTo>
                <a:lnTo>
                  <a:pt x="0" y="492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36706" y="4372195"/>
            <a:ext cx="2560425" cy="707608"/>
          </a:xfrm>
          <a:custGeom>
            <a:avLst/>
            <a:gdLst/>
            <a:ahLst/>
            <a:cxnLst/>
            <a:rect r="r" b="b" t="t" l="l"/>
            <a:pathLst>
              <a:path h="707608" w="2560425">
                <a:moveTo>
                  <a:pt x="0" y="0"/>
                </a:moveTo>
                <a:lnTo>
                  <a:pt x="2560424" y="0"/>
                </a:lnTo>
                <a:lnTo>
                  <a:pt x="2560424" y="707608"/>
                </a:lnTo>
                <a:lnTo>
                  <a:pt x="0" y="7076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63001" y="7012197"/>
            <a:ext cx="5939287" cy="4114800"/>
          </a:xfrm>
          <a:custGeom>
            <a:avLst/>
            <a:gdLst/>
            <a:ahLst/>
            <a:cxnLst/>
            <a:rect r="r" b="b" t="t" l="l"/>
            <a:pathLst>
              <a:path h="4114800" w="5939287">
                <a:moveTo>
                  <a:pt x="0" y="0"/>
                </a:moveTo>
                <a:lnTo>
                  <a:pt x="5939287" y="0"/>
                </a:lnTo>
                <a:lnTo>
                  <a:pt x="59392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00568" y="5461215"/>
            <a:ext cx="2757164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Are personal and socioeconomic factors linked?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07696" y="5461215"/>
            <a:ext cx="275716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How can findings improve education and help at-risk students?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93859" y="885825"/>
            <a:ext cx="9700282" cy="122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1"/>
              </a:lnSpc>
              <a:spcBef>
                <a:spcPct val="0"/>
              </a:spcBef>
            </a:pPr>
            <a:r>
              <a:rPr lang="en-US" sz="715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Research Questions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3444" y="4286470"/>
            <a:ext cx="2905458" cy="75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5"/>
              </a:lnSpc>
              <a:spcBef>
                <a:spcPct val="0"/>
              </a:spcBef>
            </a:pPr>
            <a:r>
              <a:rPr lang="en-US" sz="4367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Factors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97592" y="5461215"/>
            <a:ext cx="275716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What influences student academic performance the most?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05153" y="4305629"/>
            <a:ext cx="3747994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Correlations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30619" y="4286470"/>
            <a:ext cx="3710145" cy="75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5"/>
              </a:lnSpc>
              <a:spcBef>
                <a:spcPct val="0"/>
              </a:spcBef>
            </a:pPr>
            <a:r>
              <a:rPr lang="en-US" sz="4367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Impact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37385" y="3367245"/>
            <a:ext cx="1855658" cy="18556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794018" y="3738417"/>
            <a:ext cx="1142391" cy="1113312"/>
          </a:xfrm>
          <a:custGeom>
            <a:avLst/>
            <a:gdLst/>
            <a:ahLst/>
            <a:cxnLst/>
            <a:rect r="r" b="b" t="t" l="l"/>
            <a:pathLst>
              <a:path h="1113312" w="1142391">
                <a:moveTo>
                  <a:pt x="0" y="0"/>
                </a:moveTo>
                <a:lnTo>
                  <a:pt x="1142391" y="0"/>
                </a:lnTo>
                <a:lnTo>
                  <a:pt x="1142391" y="1113313"/>
                </a:lnTo>
                <a:lnTo>
                  <a:pt x="0" y="1113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6159" y="6894969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623173" y="3367245"/>
            <a:ext cx="1855658" cy="185565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09169" y="3367245"/>
            <a:ext cx="1855658" cy="185565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98302" y="3367245"/>
            <a:ext cx="1855658" cy="18556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7026068" y="3665981"/>
            <a:ext cx="1177785" cy="1346740"/>
          </a:xfrm>
          <a:custGeom>
            <a:avLst/>
            <a:gdLst/>
            <a:ahLst/>
            <a:cxnLst/>
            <a:rect r="r" b="b" t="t" l="l"/>
            <a:pathLst>
              <a:path h="1346740" w="1177785">
                <a:moveTo>
                  <a:pt x="0" y="0"/>
                </a:moveTo>
                <a:lnTo>
                  <a:pt x="1177785" y="0"/>
                </a:lnTo>
                <a:lnTo>
                  <a:pt x="1177785" y="1346740"/>
                </a:lnTo>
                <a:lnTo>
                  <a:pt x="0" y="1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301062" y="3723426"/>
            <a:ext cx="871871" cy="1128304"/>
          </a:xfrm>
          <a:custGeom>
            <a:avLst/>
            <a:gdLst/>
            <a:ahLst/>
            <a:cxnLst/>
            <a:rect r="r" b="b" t="t" l="l"/>
            <a:pathLst>
              <a:path h="1128304" w="871871">
                <a:moveTo>
                  <a:pt x="0" y="0"/>
                </a:moveTo>
                <a:lnTo>
                  <a:pt x="871871" y="0"/>
                </a:lnTo>
                <a:lnTo>
                  <a:pt x="871871" y="1128304"/>
                </a:lnTo>
                <a:lnTo>
                  <a:pt x="0" y="11283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236452" y="3621704"/>
            <a:ext cx="996588" cy="1346740"/>
          </a:xfrm>
          <a:custGeom>
            <a:avLst/>
            <a:gdLst/>
            <a:ahLst/>
            <a:cxnLst/>
            <a:rect r="r" b="b" t="t" l="l"/>
            <a:pathLst>
              <a:path h="1346740" w="996588">
                <a:moveTo>
                  <a:pt x="0" y="0"/>
                </a:moveTo>
                <a:lnTo>
                  <a:pt x="996587" y="0"/>
                </a:lnTo>
                <a:lnTo>
                  <a:pt x="996587" y="1346740"/>
                </a:lnTo>
                <a:lnTo>
                  <a:pt x="0" y="1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762897" y="1527166"/>
            <a:ext cx="8762207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Methodology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86632" y="5318755"/>
            <a:ext cx="275716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Data cleaning and preparation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72420" y="5318755"/>
            <a:ext cx="275716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Visualization and Feature Analysis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358416" y="5318755"/>
            <a:ext cx="275716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Machine Learning Models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44205" y="5318755"/>
            <a:ext cx="275716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Findings and Interpretations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2679" y="1583266"/>
            <a:ext cx="12462642" cy="7835886"/>
          </a:xfrm>
          <a:custGeom>
            <a:avLst/>
            <a:gdLst/>
            <a:ahLst/>
            <a:cxnLst/>
            <a:rect r="r" b="b" t="t" l="l"/>
            <a:pathLst>
              <a:path h="7835886" w="12462642">
                <a:moveTo>
                  <a:pt x="0" y="0"/>
                </a:moveTo>
                <a:lnTo>
                  <a:pt x="12462642" y="0"/>
                </a:lnTo>
                <a:lnTo>
                  <a:pt x="12462642" y="7835886"/>
                </a:lnTo>
                <a:lnTo>
                  <a:pt x="0" y="783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3054" y="349250"/>
            <a:ext cx="1124189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LINEAR REGRESSION FINDINGS (2 FEATURES)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11970" y="7712348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4"/>
                </a:lnTo>
                <a:lnTo>
                  <a:pt x="0" y="30919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6608" y="1542744"/>
            <a:ext cx="12794784" cy="7715556"/>
          </a:xfrm>
          <a:custGeom>
            <a:avLst/>
            <a:gdLst/>
            <a:ahLst/>
            <a:cxnLst/>
            <a:rect r="r" b="b" t="t" l="l"/>
            <a:pathLst>
              <a:path h="7715556" w="12794784">
                <a:moveTo>
                  <a:pt x="0" y="0"/>
                </a:moveTo>
                <a:lnTo>
                  <a:pt x="12794784" y="0"/>
                </a:lnTo>
                <a:lnTo>
                  <a:pt x="12794784" y="7715556"/>
                </a:lnTo>
                <a:lnTo>
                  <a:pt x="0" y="7715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8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3054" y="349250"/>
            <a:ext cx="1124189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 FINDINGS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698875" y="8633251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81637">
            <a:off x="15053403" y="7712348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4"/>
                </a:lnTo>
                <a:lnTo>
                  <a:pt x="0" y="3091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4802" y="1519970"/>
            <a:ext cx="11137962" cy="8427695"/>
          </a:xfrm>
          <a:custGeom>
            <a:avLst/>
            <a:gdLst/>
            <a:ahLst/>
            <a:cxnLst/>
            <a:rect r="r" b="b" t="t" l="l"/>
            <a:pathLst>
              <a:path h="8427695" w="11137962">
                <a:moveTo>
                  <a:pt x="0" y="0"/>
                </a:moveTo>
                <a:lnTo>
                  <a:pt x="11137962" y="0"/>
                </a:lnTo>
                <a:lnTo>
                  <a:pt x="11137962" y="8427695"/>
                </a:lnTo>
                <a:lnTo>
                  <a:pt x="0" y="8427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562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23054" y="349250"/>
            <a:ext cx="1124189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NEURAL NETWORK FINDINGS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2514" y="172366"/>
            <a:ext cx="13322972" cy="9942268"/>
          </a:xfrm>
          <a:custGeom>
            <a:avLst/>
            <a:gdLst/>
            <a:ahLst/>
            <a:cxnLst/>
            <a:rect r="r" b="b" t="t" l="l"/>
            <a:pathLst>
              <a:path h="9942268" w="13322972">
                <a:moveTo>
                  <a:pt x="0" y="0"/>
                </a:moveTo>
                <a:lnTo>
                  <a:pt x="13322972" y="0"/>
                </a:lnTo>
                <a:lnTo>
                  <a:pt x="13322972" y="9942268"/>
                </a:lnTo>
                <a:lnTo>
                  <a:pt x="0" y="994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65865" y="3097048"/>
            <a:ext cx="3283874" cy="4092904"/>
            <a:chOff x="0" y="0"/>
            <a:chExt cx="1006794" cy="1254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6794" cy="1254833"/>
            </a:xfrm>
            <a:custGeom>
              <a:avLst/>
              <a:gdLst/>
              <a:ahLst/>
              <a:cxnLst/>
              <a:rect r="r" b="b" t="t" l="l"/>
              <a:pathLst>
                <a:path h="1254833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228899"/>
                  </a:lnTo>
                  <a:cubicBezTo>
                    <a:pt x="1006794" y="1243222"/>
                    <a:pt x="995183" y="1254833"/>
                    <a:pt x="980861" y="1254833"/>
                  </a:cubicBezTo>
                  <a:lnTo>
                    <a:pt x="25933" y="1254833"/>
                  </a:lnTo>
                  <a:cubicBezTo>
                    <a:pt x="11611" y="1254833"/>
                    <a:pt x="0" y="1243222"/>
                    <a:pt x="0" y="1228899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06794" cy="1302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951815" y="3360253"/>
            <a:ext cx="1066105" cy="10661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373756" y="3296633"/>
            <a:ext cx="1468090" cy="1577050"/>
          </a:xfrm>
          <a:custGeom>
            <a:avLst/>
            <a:gdLst/>
            <a:ahLst/>
            <a:cxnLst/>
            <a:rect r="r" b="b" t="t" l="l"/>
            <a:pathLst>
              <a:path h="1577050" w="1468090">
                <a:moveTo>
                  <a:pt x="0" y="0"/>
                </a:moveTo>
                <a:lnTo>
                  <a:pt x="1468091" y="0"/>
                </a:lnTo>
                <a:lnTo>
                  <a:pt x="1468091" y="1577050"/>
                </a:lnTo>
                <a:lnTo>
                  <a:pt x="0" y="1577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768613" y="3097048"/>
            <a:ext cx="3283874" cy="4092904"/>
            <a:chOff x="0" y="0"/>
            <a:chExt cx="1006794" cy="12548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06794" cy="1254833"/>
            </a:xfrm>
            <a:custGeom>
              <a:avLst/>
              <a:gdLst/>
              <a:ahLst/>
              <a:cxnLst/>
              <a:rect r="r" b="b" t="t" l="l"/>
              <a:pathLst>
                <a:path h="1254833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228899"/>
                  </a:lnTo>
                  <a:cubicBezTo>
                    <a:pt x="1006794" y="1243222"/>
                    <a:pt x="995183" y="1254833"/>
                    <a:pt x="980861" y="1254833"/>
                  </a:cubicBezTo>
                  <a:lnTo>
                    <a:pt x="25933" y="1254833"/>
                  </a:lnTo>
                  <a:cubicBezTo>
                    <a:pt x="11611" y="1254833"/>
                    <a:pt x="0" y="1243222"/>
                    <a:pt x="0" y="1228899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06794" cy="1302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254563" y="3360253"/>
            <a:ext cx="1066105" cy="106610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52311" y="3097048"/>
            <a:ext cx="3283874" cy="4092904"/>
            <a:chOff x="0" y="0"/>
            <a:chExt cx="1006794" cy="12548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06794" cy="1254833"/>
            </a:xfrm>
            <a:custGeom>
              <a:avLst/>
              <a:gdLst/>
              <a:ahLst/>
              <a:cxnLst/>
              <a:rect r="r" b="b" t="t" l="l"/>
              <a:pathLst>
                <a:path h="1254833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228899"/>
                  </a:lnTo>
                  <a:cubicBezTo>
                    <a:pt x="1006794" y="1243222"/>
                    <a:pt x="995183" y="1254833"/>
                    <a:pt x="980861" y="1254833"/>
                  </a:cubicBezTo>
                  <a:lnTo>
                    <a:pt x="25933" y="1254833"/>
                  </a:lnTo>
                  <a:cubicBezTo>
                    <a:pt x="11611" y="1254833"/>
                    <a:pt x="0" y="1243222"/>
                    <a:pt x="0" y="1228899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006794" cy="1302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38262" y="3360253"/>
            <a:ext cx="1066105" cy="10661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854068" y="3291942"/>
            <a:ext cx="1287446" cy="1577050"/>
          </a:xfrm>
          <a:custGeom>
            <a:avLst/>
            <a:gdLst/>
            <a:ahLst/>
            <a:cxnLst/>
            <a:rect r="r" b="b" t="t" l="l"/>
            <a:pathLst>
              <a:path h="1577050" w="1287446">
                <a:moveTo>
                  <a:pt x="0" y="0"/>
                </a:moveTo>
                <a:lnTo>
                  <a:pt x="1287447" y="0"/>
                </a:lnTo>
                <a:lnTo>
                  <a:pt x="1287447" y="1577050"/>
                </a:lnTo>
                <a:lnTo>
                  <a:pt x="0" y="1577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086769" y="3296633"/>
            <a:ext cx="1214958" cy="1386363"/>
          </a:xfrm>
          <a:custGeom>
            <a:avLst/>
            <a:gdLst/>
            <a:ahLst/>
            <a:cxnLst/>
            <a:rect r="r" b="b" t="t" l="l"/>
            <a:pathLst>
              <a:path h="1386363" w="1214958">
                <a:moveTo>
                  <a:pt x="0" y="0"/>
                </a:moveTo>
                <a:lnTo>
                  <a:pt x="1214958" y="0"/>
                </a:lnTo>
                <a:lnTo>
                  <a:pt x="1214958" y="1386362"/>
                </a:lnTo>
                <a:lnTo>
                  <a:pt x="0" y="13863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2154839" y="5483634"/>
            <a:ext cx="6367078" cy="5335932"/>
          </a:xfrm>
          <a:custGeom>
            <a:avLst/>
            <a:gdLst/>
            <a:ahLst/>
            <a:cxnLst/>
            <a:rect r="r" b="b" t="t" l="l"/>
            <a:pathLst>
              <a:path h="5335932" w="6367078">
                <a:moveTo>
                  <a:pt x="0" y="0"/>
                </a:moveTo>
                <a:lnTo>
                  <a:pt x="6367078" y="0"/>
                </a:lnTo>
                <a:lnTo>
                  <a:pt x="6367078" y="5335932"/>
                </a:lnTo>
                <a:lnTo>
                  <a:pt x="0" y="53359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076256" y="7189952"/>
            <a:ext cx="5261408" cy="3309904"/>
          </a:xfrm>
          <a:custGeom>
            <a:avLst/>
            <a:gdLst/>
            <a:ahLst/>
            <a:cxnLst/>
            <a:rect r="r" b="b" t="t" l="l"/>
            <a:pathLst>
              <a:path h="3309904" w="5261408">
                <a:moveTo>
                  <a:pt x="0" y="0"/>
                </a:moveTo>
                <a:lnTo>
                  <a:pt x="5261408" y="0"/>
                </a:lnTo>
                <a:lnTo>
                  <a:pt x="5261408" y="3309904"/>
                </a:lnTo>
                <a:lnTo>
                  <a:pt x="0" y="33099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148747" y="1219539"/>
            <a:ext cx="5990506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Conclusions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603391" y="5085621"/>
            <a:ext cx="3008821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Neural networks performed best by capturing complex relationships.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66040" y="3559119"/>
            <a:ext cx="999650" cy="7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6"/>
              </a:lnSpc>
              <a:spcBef>
                <a:spcPct val="0"/>
              </a:spcBef>
            </a:pPr>
            <a:r>
              <a:rPr lang="en-US" sz="4712">
                <a:solidFill>
                  <a:srgbClr val="FFFFFF"/>
                </a:solidFill>
                <a:latin typeface="Carelia"/>
                <a:ea typeface="Carelia"/>
                <a:cs typeface="Carelia"/>
                <a:sym typeface="Carelia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06139" y="5010420"/>
            <a:ext cx="3008821" cy="1804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08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Attendance, hours studied, school type, gender, internet access, and learning disabilities significantly impact performance.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87791" y="3559119"/>
            <a:ext cx="999650" cy="7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6"/>
              </a:lnSpc>
              <a:spcBef>
                <a:spcPct val="0"/>
              </a:spcBef>
            </a:pPr>
            <a:r>
              <a:rPr lang="en-US" sz="4712">
                <a:solidFill>
                  <a:srgbClr val="FFFFFF"/>
                </a:solidFill>
                <a:latin typeface="Carelia"/>
                <a:ea typeface="Carelia"/>
                <a:cs typeface="Carelia"/>
                <a:sym typeface="Carelia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89838" y="4755691"/>
            <a:ext cx="3008821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Recommendations include improving resource access, supporting students with learning disabilities, and fostering inclusive environments to address socio-cultural challenges.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571490" y="3559119"/>
            <a:ext cx="999650" cy="7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6"/>
              </a:lnSpc>
              <a:spcBef>
                <a:spcPct val="0"/>
              </a:spcBef>
            </a:pPr>
            <a:r>
              <a:rPr lang="en-US" sz="4712">
                <a:solidFill>
                  <a:srgbClr val="FFFFFF"/>
                </a:solidFill>
                <a:latin typeface="Carelia"/>
                <a:ea typeface="Carelia"/>
                <a:cs typeface="Carelia"/>
                <a:sym typeface="Carelia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DAGYEzie6Jw</dc:identifier>
  <dcterms:modified xsi:type="dcterms:W3CDTF">2011-08-01T06:04:30Z</dcterms:modified>
  <cp:revision>1</cp:revision>
  <dc:title>CS316</dc:title>
</cp:coreProperties>
</file>