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40" r:id="rId6"/>
    <p:sldId id="309" r:id="rId7"/>
    <p:sldId id="314" r:id="rId8"/>
    <p:sldId id="311" r:id="rId9"/>
    <p:sldId id="312" r:id="rId10"/>
    <p:sldId id="313" r:id="rId11"/>
    <p:sldId id="317" r:id="rId12"/>
    <p:sldId id="315" r:id="rId13"/>
    <p:sldId id="316" r:id="rId14"/>
    <p:sldId id="318" r:id="rId15"/>
    <p:sldId id="319" r:id="rId16"/>
    <p:sldId id="320" r:id="rId17"/>
    <p:sldId id="321" r:id="rId18"/>
    <p:sldId id="322" r:id="rId19"/>
    <p:sldId id="337" r:id="rId20"/>
    <p:sldId id="338" r:id="rId21"/>
    <p:sldId id="333" r:id="rId22"/>
    <p:sldId id="323" r:id="rId23"/>
    <p:sldId id="325" r:id="rId24"/>
    <p:sldId id="334" r:id="rId25"/>
    <p:sldId id="335" r:id="rId26"/>
    <p:sldId id="336" r:id="rId27"/>
    <p:sldId id="326" r:id="rId28"/>
    <p:sldId id="329" r:id="rId29"/>
    <p:sldId id="328" r:id="rId30"/>
    <p:sldId id="330" r:id="rId31"/>
    <p:sldId id="331" r:id="rId32"/>
    <p:sldId id="332" r:id="rId33"/>
    <p:sldId id="33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6483D39C-412F-4B4E-8582-9E8DBB74FB9B}">
          <p14:sldIdLst>
            <p14:sldId id="292"/>
            <p14:sldId id="340"/>
            <p14:sldId id="309"/>
          </p14:sldIdLst>
        </p14:section>
        <p14:section name="Data Exploration." id="{B38C0F72-735B-4E11-B1AC-2F04202F388C}">
          <p14:sldIdLst>
            <p14:sldId id="314"/>
            <p14:sldId id="311"/>
            <p14:sldId id="312"/>
          </p14:sldIdLst>
        </p14:section>
        <p14:section name="Data preprocessing" id="{E162CE4C-3C26-4794-8269-E08D1266F9D5}">
          <p14:sldIdLst>
            <p14:sldId id="313"/>
            <p14:sldId id="317"/>
            <p14:sldId id="315"/>
          </p14:sldIdLst>
        </p14:section>
        <p14:section name="Data Exploration" id="{720297FA-656A-4DA2-BE14-22771A3903AF}">
          <p14:sldIdLst>
            <p14:sldId id="316"/>
            <p14:sldId id="318"/>
            <p14:sldId id="319"/>
          </p14:sldIdLst>
        </p14:section>
        <p14:section name="Data Visualization" id="{1A78D456-F10C-40A4-8F1D-61EA9F8D1864}">
          <p14:sldIdLst>
            <p14:sldId id="320"/>
            <p14:sldId id="321"/>
            <p14:sldId id="322"/>
            <p14:sldId id="337"/>
            <p14:sldId id="338"/>
            <p14:sldId id="333"/>
            <p14:sldId id="323"/>
            <p14:sldId id="325"/>
            <p14:sldId id="334"/>
            <p14:sldId id="335"/>
            <p14:sldId id="336"/>
            <p14:sldId id="326"/>
            <p14:sldId id="329"/>
          </p14:sldIdLst>
        </p14:section>
        <p14:section name="Apply Model" id="{016A99EE-B50F-4B94-9F2C-C7D7859E0016}">
          <p14:sldIdLst>
            <p14:sldId id="328"/>
            <p14:sldId id="330"/>
            <p14:sldId id="331"/>
            <p14:sldId id="332"/>
            <p14:sldId id="3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98"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slide" Target="../slides/slide7.xml"/><Relationship Id="rId1" Type="http://schemas.openxmlformats.org/officeDocument/2006/relationships/slide" Target="../slides/slide4.xml"/><Relationship Id="rId5" Type="http://schemas.openxmlformats.org/officeDocument/2006/relationships/slide" Target="../slides/slide13.xml"/><Relationship Id="rId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AAF9DEE3-8444-4CA1-8BC2-D834D3ED6C74}">
      <dgm:prSet/>
      <dgm:spPr/>
      <dgm:t>
        <a:bodyPr/>
        <a:lstStyle/>
        <a:p>
          <a:r>
            <a:rPr lang="en-US" b="1" dirty="0"/>
            <a:t>Data Description.</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05BDF49-153E-4CE8-8402-E23704595764}" type="parTrans" cxnId="{0A7DA706-17DD-412A-8BE0-4F6529274E66}">
      <dgm:prSet/>
      <dgm:spPr/>
      <dgm:t>
        <a:bodyPr/>
        <a:lstStyle/>
        <a:p>
          <a:endParaRPr lang="en-US"/>
        </a:p>
      </dgm:t>
    </dgm:pt>
    <dgm:pt modelId="{23210C7F-6847-491E-BE1F-A79529AF2B8B}" type="sibTrans" cxnId="{0A7DA706-17DD-412A-8BE0-4F6529274E66}">
      <dgm:prSet phldrT="01" phldr="0"/>
      <dgm:spPr/>
      <dgm:t>
        <a:bodyPr/>
        <a:lstStyle/>
        <a:p>
          <a:r>
            <a:rPr lang="en-US"/>
            <a:t>01</a:t>
          </a:r>
          <a:endParaRPr lang="en-US" dirty="0"/>
        </a:p>
      </dgm:t>
    </dgm:pt>
    <dgm:pt modelId="{B2B879BD-3840-400C-92BD-B2C2383358D7}">
      <dgm:prSet/>
      <dgm:spPr/>
      <dgm:t>
        <a:bodyPr/>
        <a:lstStyle/>
        <a:p>
          <a:r>
            <a:rPr lang="en-US" b="1" dirty="0"/>
            <a:t>Data preprocessing</a:t>
          </a:r>
          <a:r>
            <a:rPr lang="en-US" dirty="0"/>
            <a:t>.</a:t>
          </a:r>
        </a:p>
        <a:p>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09440D86-F3E6-4A3C-9E78-1AFC56348641}" type="parTrans" cxnId="{42CDCACA-F394-4044-BBF6-522A0005ABCB}">
      <dgm:prSet/>
      <dgm:spPr/>
      <dgm:t>
        <a:bodyPr/>
        <a:lstStyle/>
        <a:p>
          <a:endParaRPr lang="en-US"/>
        </a:p>
      </dgm:t>
    </dgm:pt>
    <dgm:pt modelId="{FBAA44FF-54DE-45C8-9FAC-512C40277233}" type="sibTrans" cxnId="{42CDCACA-F394-4044-BBF6-522A0005ABCB}">
      <dgm:prSet phldrT="02" phldr="0"/>
      <dgm:spPr/>
      <dgm:t>
        <a:bodyPr/>
        <a:lstStyle/>
        <a:p>
          <a:r>
            <a:rPr lang="en-US"/>
            <a:t>02</a:t>
          </a:r>
          <a:endParaRPr lang="en-US" dirty="0"/>
        </a:p>
      </dgm:t>
    </dgm:pt>
    <dgm:pt modelId="{CA9D674E-4FF1-45DC-82E4-0B2DB6A5363F}">
      <dgm:prSet/>
      <dgm:spPr/>
      <dgm:t>
        <a:bodyPr/>
        <a:lstStyle/>
        <a:p>
          <a:r>
            <a:rPr lang="en-US" b="1" dirty="0"/>
            <a:t>Classification Models.</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F1F10F9B-925A-4787-9D00-91106497A02E}" type="parTrans" cxnId="{C5BD0B3A-2D82-4EC1-9975-05076C4418DA}">
      <dgm:prSet/>
      <dgm:spPr/>
      <dgm:t>
        <a:bodyPr/>
        <a:lstStyle/>
        <a:p>
          <a:endParaRPr lang="en-US"/>
        </a:p>
      </dgm:t>
    </dgm:pt>
    <dgm:pt modelId="{196DA4DC-9DD2-4A39-8A3A-D367BFE5A8BA}" type="sibTrans" cxnId="{C5BD0B3A-2D82-4EC1-9975-05076C4418DA}">
      <dgm:prSet phldrT="05" phldr="0"/>
      <dgm:spPr/>
      <dgm:t>
        <a:bodyPr/>
        <a:lstStyle/>
        <a:p>
          <a:r>
            <a:rPr lang="en-US"/>
            <a:t>05</a:t>
          </a:r>
          <a:endParaRPr lang="en-US" dirty="0"/>
        </a:p>
      </dgm:t>
    </dgm:pt>
    <dgm:pt modelId="{0D2DE695-D295-409F-8D75-A15021BA000A}">
      <dgm:prSet/>
      <dgm:spPr/>
      <dgm:t>
        <a:bodyPr/>
        <a:lstStyle/>
        <a:p>
          <a:r>
            <a:rPr lang="en-US" b="1" dirty="0"/>
            <a:t>Data Exploration. </a:t>
          </a:r>
          <a:endParaRPr lang="en-US" dirty="0"/>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E6139D60-334C-4DE8-A61B-2D72C56A8DFE}" type="parTrans" cxnId="{E020F104-A026-470C-9F75-194B4429A3E5}">
      <dgm:prSet/>
      <dgm:spPr/>
      <dgm:t>
        <a:bodyPr/>
        <a:lstStyle/>
        <a:p>
          <a:endParaRPr lang="en-US"/>
        </a:p>
      </dgm:t>
    </dgm:pt>
    <dgm:pt modelId="{94296DE0-8D8B-46E0-A445-263F30A0662D}" type="sibTrans" cxnId="{E020F104-A026-470C-9F75-194B4429A3E5}">
      <dgm:prSet phldrT="03" phldr="0"/>
      <dgm:spPr/>
      <dgm:t>
        <a:bodyPr/>
        <a:lstStyle/>
        <a:p>
          <a:r>
            <a:rPr lang="en-US"/>
            <a:t>03</a:t>
          </a:r>
        </a:p>
      </dgm:t>
    </dgm:pt>
    <dgm:pt modelId="{A6677F25-8179-4DF1-A0C9-3D64EDE61FDD}">
      <dgm:prSet/>
      <dgm:spPr/>
      <dgm:t>
        <a:bodyPr/>
        <a:lstStyle/>
        <a:p>
          <a:r>
            <a:rPr lang="en-US" b="1" dirty="0"/>
            <a:t>Data Visualization</a:t>
          </a:r>
          <a:r>
            <a:rPr lang="en-US" dirty="0"/>
            <a:t>. </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77194AC4-5857-49B0-B01E-CCE325F0D452}" type="parTrans" cxnId="{E0073575-C643-4157-84CE-6B81F4D7359F}">
      <dgm:prSet/>
      <dgm:spPr/>
      <dgm:t>
        <a:bodyPr/>
        <a:lstStyle/>
        <a:p>
          <a:endParaRPr lang="en-US"/>
        </a:p>
      </dgm:t>
    </dgm:pt>
    <dgm:pt modelId="{2225D454-83CF-4776-9A17-D4C55A490B62}" type="sibTrans" cxnId="{E0073575-C643-4157-84CE-6B81F4D7359F}">
      <dgm:prSet phldrT="04" phldr="0"/>
      <dgm:spPr/>
      <dgm:t>
        <a:bodyPr/>
        <a:lstStyle/>
        <a:p>
          <a:r>
            <a:rPr lang="en-US"/>
            <a:t>04</a:t>
          </a:r>
        </a:p>
      </dgm:t>
    </dgm:pt>
    <dgm:pt modelId="{09F899AB-70CA-46DA-8F8C-58514A9FEF67}" type="pres">
      <dgm:prSet presAssocID="{15509919-36B5-4162-8899-417A9F93473B}" presName="Name0" presStyleCnt="0">
        <dgm:presLayoutVars>
          <dgm:animLvl val="lvl"/>
          <dgm:resizeHandles val="exact"/>
        </dgm:presLayoutVars>
      </dgm:prSet>
      <dgm:spPr/>
    </dgm:pt>
    <dgm:pt modelId="{9E708B2C-9056-43B8-820C-8D4D2D591614}" type="pres">
      <dgm:prSet presAssocID="{AAF9DEE3-8444-4CA1-8BC2-D834D3ED6C74}" presName="compositeNode" presStyleCnt="0">
        <dgm:presLayoutVars>
          <dgm:bulletEnabled val="1"/>
        </dgm:presLayoutVars>
      </dgm:prSet>
      <dgm:spPr/>
    </dgm:pt>
    <dgm:pt modelId="{F4992080-7D4E-4F2B-B608-170DDBB6006A}" type="pres">
      <dgm:prSet presAssocID="{AAF9DEE3-8444-4CA1-8BC2-D834D3ED6C74}" presName="bgRect" presStyleLbl="alignNode1" presStyleIdx="0" presStyleCnt="5"/>
      <dgm:spPr/>
    </dgm:pt>
    <dgm:pt modelId="{15536E38-36FE-4A51-B620-2715BFAD5475}" type="pres">
      <dgm:prSet presAssocID="{23210C7F-6847-491E-BE1F-A79529AF2B8B}" presName="sibTransNodeRect" presStyleLbl="alignNode1" presStyleIdx="0" presStyleCnt="5">
        <dgm:presLayoutVars>
          <dgm:chMax val="0"/>
          <dgm:bulletEnabled val="1"/>
        </dgm:presLayoutVars>
      </dgm:prSet>
      <dgm:spPr/>
    </dgm:pt>
    <dgm:pt modelId="{B158057C-23C1-45AE-9273-5935A8F6104B}" type="pres">
      <dgm:prSet presAssocID="{AAF9DEE3-8444-4CA1-8BC2-D834D3ED6C74}" presName="nodeRect" presStyleLbl="alignNode1" presStyleIdx="0" presStyleCnt="5">
        <dgm:presLayoutVars>
          <dgm:bulletEnabled val="1"/>
        </dgm:presLayoutVars>
      </dgm:prSet>
      <dgm:spPr/>
    </dgm:pt>
    <dgm:pt modelId="{5D52B8B6-958E-480C-9455-911A104C8C73}" type="pres">
      <dgm:prSet presAssocID="{23210C7F-6847-491E-BE1F-A79529AF2B8B}" presName="sibTrans" presStyleCnt="0"/>
      <dgm:spPr/>
    </dgm:pt>
    <dgm:pt modelId="{070CFBFA-AE62-406D-B2E3-4A871FE3EC95}" type="pres">
      <dgm:prSet presAssocID="{B2B879BD-3840-400C-92BD-B2C2383358D7}" presName="compositeNode" presStyleCnt="0">
        <dgm:presLayoutVars>
          <dgm:bulletEnabled val="1"/>
        </dgm:presLayoutVars>
      </dgm:prSet>
      <dgm:spPr/>
    </dgm:pt>
    <dgm:pt modelId="{89A9B4CF-6439-46B1-B6A9-1D6CD5034774}" type="pres">
      <dgm:prSet presAssocID="{B2B879BD-3840-400C-92BD-B2C2383358D7}" presName="bgRect" presStyleLbl="alignNode1" presStyleIdx="1" presStyleCnt="5"/>
      <dgm:spPr/>
    </dgm:pt>
    <dgm:pt modelId="{379B8CE4-8135-4F2C-A5A0-E55EBE328E9A}" type="pres">
      <dgm:prSet presAssocID="{FBAA44FF-54DE-45C8-9FAC-512C40277233}" presName="sibTransNodeRect" presStyleLbl="alignNode1" presStyleIdx="1" presStyleCnt="5">
        <dgm:presLayoutVars>
          <dgm:chMax val="0"/>
          <dgm:bulletEnabled val="1"/>
        </dgm:presLayoutVars>
      </dgm:prSet>
      <dgm:spPr/>
    </dgm:pt>
    <dgm:pt modelId="{9F2B2B99-E41C-48B6-9241-186B3896CDB2}" type="pres">
      <dgm:prSet presAssocID="{B2B879BD-3840-400C-92BD-B2C2383358D7}" presName="nodeRect" presStyleLbl="alignNode1" presStyleIdx="1" presStyleCnt="5">
        <dgm:presLayoutVars>
          <dgm:bulletEnabled val="1"/>
        </dgm:presLayoutVars>
      </dgm:prSet>
      <dgm:spPr/>
    </dgm:pt>
    <dgm:pt modelId="{88CC7DDE-DA0F-42A6-8406-A11161BD6BA9}" type="pres">
      <dgm:prSet presAssocID="{FBAA44FF-54DE-45C8-9FAC-512C40277233}" presName="sibTrans" presStyleCnt="0"/>
      <dgm:spPr/>
    </dgm:pt>
    <dgm:pt modelId="{71CF2F15-B9EF-4E0D-A3D4-CAAD0C166F5B}" type="pres">
      <dgm:prSet presAssocID="{0D2DE695-D295-409F-8D75-A15021BA000A}" presName="compositeNode" presStyleCnt="0">
        <dgm:presLayoutVars>
          <dgm:bulletEnabled val="1"/>
        </dgm:presLayoutVars>
      </dgm:prSet>
      <dgm:spPr/>
    </dgm:pt>
    <dgm:pt modelId="{816B4D41-6E66-4052-BE30-5166C1B2E7EE}" type="pres">
      <dgm:prSet presAssocID="{0D2DE695-D295-409F-8D75-A15021BA000A}" presName="bgRect" presStyleLbl="alignNode1" presStyleIdx="2" presStyleCnt="5"/>
      <dgm:spPr/>
    </dgm:pt>
    <dgm:pt modelId="{3AB025F9-111A-4707-AE07-B39A09593B1F}" type="pres">
      <dgm:prSet presAssocID="{94296DE0-8D8B-46E0-A445-263F30A0662D}" presName="sibTransNodeRect" presStyleLbl="alignNode1" presStyleIdx="2" presStyleCnt="5">
        <dgm:presLayoutVars>
          <dgm:chMax val="0"/>
          <dgm:bulletEnabled val="1"/>
        </dgm:presLayoutVars>
      </dgm:prSet>
      <dgm:spPr/>
    </dgm:pt>
    <dgm:pt modelId="{F793D0A2-9B85-44C9-A29C-D97A423BF1B6}" type="pres">
      <dgm:prSet presAssocID="{0D2DE695-D295-409F-8D75-A15021BA000A}" presName="nodeRect" presStyleLbl="alignNode1" presStyleIdx="2" presStyleCnt="5">
        <dgm:presLayoutVars>
          <dgm:bulletEnabled val="1"/>
        </dgm:presLayoutVars>
      </dgm:prSet>
      <dgm:spPr/>
    </dgm:pt>
    <dgm:pt modelId="{B9037012-D9A3-4C13-AEFC-1BC0122DC4EA}" type="pres">
      <dgm:prSet presAssocID="{94296DE0-8D8B-46E0-A445-263F30A0662D}" presName="sibTrans" presStyleCnt="0"/>
      <dgm:spPr/>
    </dgm:pt>
    <dgm:pt modelId="{AD216ECA-255C-4F70-A3E6-16FDEB813206}" type="pres">
      <dgm:prSet presAssocID="{A6677F25-8179-4DF1-A0C9-3D64EDE61FDD}" presName="compositeNode" presStyleCnt="0">
        <dgm:presLayoutVars>
          <dgm:bulletEnabled val="1"/>
        </dgm:presLayoutVars>
      </dgm:prSet>
      <dgm:spPr/>
    </dgm:pt>
    <dgm:pt modelId="{9978BE43-0365-47B5-B41A-657F99E61637}" type="pres">
      <dgm:prSet presAssocID="{A6677F25-8179-4DF1-A0C9-3D64EDE61FDD}" presName="bgRect" presStyleLbl="alignNode1" presStyleIdx="3" presStyleCnt="5"/>
      <dgm:spPr/>
    </dgm:pt>
    <dgm:pt modelId="{12A09EF7-A8BD-4785-918C-BFC28684E144}" type="pres">
      <dgm:prSet presAssocID="{2225D454-83CF-4776-9A17-D4C55A490B62}" presName="sibTransNodeRect" presStyleLbl="alignNode1" presStyleIdx="3" presStyleCnt="5">
        <dgm:presLayoutVars>
          <dgm:chMax val="0"/>
          <dgm:bulletEnabled val="1"/>
        </dgm:presLayoutVars>
      </dgm:prSet>
      <dgm:spPr/>
    </dgm:pt>
    <dgm:pt modelId="{3D8FF322-2571-4F22-ABC7-BDBD0D92BF82}" type="pres">
      <dgm:prSet presAssocID="{A6677F25-8179-4DF1-A0C9-3D64EDE61FDD}" presName="nodeRect" presStyleLbl="alignNode1" presStyleIdx="3" presStyleCnt="5">
        <dgm:presLayoutVars>
          <dgm:bulletEnabled val="1"/>
        </dgm:presLayoutVars>
      </dgm:prSet>
      <dgm:spPr/>
    </dgm:pt>
    <dgm:pt modelId="{2B92C99F-52BF-4697-B5D6-FFED2F9343E0}" type="pres">
      <dgm:prSet presAssocID="{2225D454-83CF-4776-9A17-D4C55A490B62}" presName="sibTrans" presStyleCnt="0"/>
      <dgm:spPr/>
    </dgm:pt>
    <dgm:pt modelId="{4C550E1C-ACB2-4A5D-BD4A-3D5D60E405E6}" type="pres">
      <dgm:prSet presAssocID="{CA9D674E-4FF1-45DC-82E4-0B2DB6A5363F}" presName="compositeNode" presStyleCnt="0">
        <dgm:presLayoutVars>
          <dgm:bulletEnabled val="1"/>
        </dgm:presLayoutVars>
      </dgm:prSet>
      <dgm:spPr/>
    </dgm:pt>
    <dgm:pt modelId="{0802B4A8-7224-4B0A-95B7-D17AEB2B2AFF}" type="pres">
      <dgm:prSet presAssocID="{CA9D674E-4FF1-45DC-82E4-0B2DB6A5363F}" presName="bgRect" presStyleLbl="alignNode1" presStyleIdx="4" presStyleCnt="5"/>
      <dgm:spPr/>
    </dgm:pt>
    <dgm:pt modelId="{68AC9669-DC11-473A-AA2E-579A44E78C37}" type="pres">
      <dgm:prSet presAssocID="{196DA4DC-9DD2-4A39-8A3A-D367BFE5A8BA}" presName="sibTransNodeRect" presStyleLbl="alignNode1" presStyleIdx="4" presStyleCnt="5">
        <dgm:presLayoutVars>
          <dgm:chMax val="0"/>
          <dgm:bulletEnabled val="1"/>
        </dgm:presLayoutVars>
      </dgm:prSet>
      <dgm:spPr/>
    </dgm:pt>
    <dgm:pt modelId="{D085015A-41AF-4EFA-A104-4FD73B2362F0}" type="pres">
      <dgm:prSet presAssocID="{CA9D674E-4FF1-45DC-82E4-0B2DB6A5363F}" presName="nodeRect" presStyleLbl="alignNode1" presStyleIdx="4" presStyleCnt="5">
        <dgm:presLayoutVars>
          <dgm:bulletEnabled val="1"/>
        </dgm:presLayoutVars>
      </dgm:prSet>
      <dgm:spPr/>
    </dgm:pt>
  </dgm:ptLst>
  <dgm:cxnLst>
    <dgm:cxn modelId="{E020F104-A026-470C-9F75-194B4429A3E5}" srcId="{15509919-36B5-4162-8899-417A9F93473B}" destId="{0D2DE695-D295-409F-8D75-A15021BA000A}" srcOrd="2" destOrd="0" parTransId="{E6139D60-334C-4DE8-A61B-2D72C56A8DFE}" sibTransId="{94296DE0-8D8B-46E0-A445-263F30A0662D}"/>
    <dgm:cxn modelId="{0A7DA706-17DD-412A-8BE0-4F6529274E66}" srcId="{15509919-36B5-4162-8899-417A9F93473B}" destId="{AAF9DEE3-8444-4CA1-8BC2-D834D3ED6C74}" srcOrd="0" destOrd="0" parTransId="{205BDF49-153E-4CE8-8402-E23704595764}" sibTransId="{23210C7F-6847-491E-BE1F-A79529AF2B8B}"/>
    <dgm:cxn modelId="{6A76F50C-AC46-45C4-AEAF-04AADCE2D252}" type="presOf" srcId="{0D2DE695-D295-409F-8D75-A15021BA000A}" destId="{F793D0A2-9B85-44C9-A29C-D97A423BF1B6}" srcOrd="1" destOrd="0" presId="urn:microsoft.com/office/officeart/2016/7/layout/LinearBlockProcessNumbered#1"/>
    <dgm:cxn modelId="{109C0B15-B806-4127-A7EA-6F2FD85C2B5C}" type="presOf" srcId="{AAF9DEE3-8444-4CA1-8BC2-D834D3ED6C74}" destId="{B158057C-23C1-45AE-9273-5935A8F6104B}" srcOrd="1" destOrd="0" presId="urn:microsoft.com/office/officeart/2016/7/layout/LinearBlockProcessNumbered#1"/>
    <dgm:cxn modelId="{284ED317-FBD3-4318-9DC1-43DD0A7A84DA}" type="presOf" srcId="{CA9D674E-4FF1-45DC-82E4-0B2DB6A5363F}" destId="{D085015A-41AF-4EFA-A104-4FD73B2362F0}" srcOrd="1" destOrd="0" presId="urn:microsoft.com/office/officeart/2016/7/layout/LinearBlockProcessNumbered#1"/>
    <dgm:cxn modelId="{28938E20-006F-438A-BC3B-539C09A41AF8}" type="presOf" srcId="{23210C7F-6847-491E-BE1F-A79529AF2B8B}" destId="{15536E38-36FE-4A51-B620-2715BFAD5475}" srcOrd="0" destOrd="0" presId="urn:microsoft.com/office/officeart/2016/7/layout/LinearBlockProcessNumbered#1"/>
    <dgm:cxn modelId="{9519B82E-A537-470B-AA27-A5E33C934F3E}" type="presOf" srcId="{196DA4DC-9DD2-4A39-8A3A-D367BFE5A8BA}" destId="{68AC9669-DC11-473A-AA2E-579A44E78C37}" srcOrd="0" destOrd="0" presId="urn:microsoft.com/office/officeart/2016/7/layout/LinearBlockProcessNumbered#1"/>
    <dgm:cxn modelId="{E774C62E-62A2-478F-B2D4-49AC51F9A4FC}" type="presOf" srcId="{FBAA44FF-54DE-45C8-9FAC-512C40277233}" destId="{379B8CE4-8135-4F2C-A5A0-E55EBE328E9A}" srcOrd="0" destOrd="0" presId="urn:microsoft.com/office/officeart/2016/7/layout/LinearBlockProcessNumbered#1"/>
    <dgm:cxn modelId="{8CECDC33-A412-4D67-82F5-14035B71C6F8}" type="presOf" srcId="{2225D454-83CF-4776-9A17-D4C55A490B62}" destId="{12A09EF7-A8BD-4785-918C-BFC28684E144}" srcOrd="0" destOrd="0" presId="urn:microsoft.com/office/officeart/2016/7/layout/LinearBlockProcessNumbered#1"/>
    <dgm:cxn modelId="{C5BD0B3A-2D82-4EC1-9975-05076C4418DA}" srcId="{15509919-36B5-4162-8899-417A9F93473B}" destId="{CA9D674E-4FF1-45DC-82E4-0B2DB6A5363F}" srcOrd="4" destOrd="0" parTransId="{F1F10F9B-925A-4787-9D00-91106497A02E}" sibTransId="{196DA4DC-9DD2-4A39-8A3A-D367BFE5A8BA}"/>
    <dgm:cxn modelId="{62B66D61-892F-4AF4-8DDE-6AA8DF2CF741}" type="presOf" srcId="{94296DE0-8D8B-46E0-A445-263F30A0662D}" destId="{3AB025F9-111A-4707-AE07-B39A09593B1F}" srcOrd="0" destOrd="0" presId="urn:microsoft.com/office/officeart/2016/7/layout/LinearBlockProcessNumbered#1"/>
    <dgm:cxn modelId="{6E5EF465-680F-4962-87CA-2B44BA61BBF3}" type="presOf" srcId="{AAF9DEE3-8444-4CA1-8BC2-D834D3ED6C74}" destId="{F4992080-7D4E-4F2B-B608-170DDBB6006A}" srcOrd="0" destOrd="0" presId="urn:microsoft.com/office/officeart/2016/7/layout/LinearBlockProcessNumbered#1"/>
    <dgm:cxn modelId="{0199044E-9C08-4D55-9F87-2EB529F2286C}" type="presOf" srcId="{A6677F25-8179-4DF1-A0C9-3D64EDE61FDD}" destId="{3D8FF322-2571-4F22-ABC7-BDBD0D92BF82}" srcOrd="1" destOrd="0" presId="urn:microsoft.com/office/officeart/2016/7/layout/LinearBlockProcessNumbered#1"/>
    <dgm:cxn modelId="{E0073575-C643-4157-84CE-6B81F4D7359F}" srcId="{15509919-36B5-4162-8899-417A9F93473B}" destId="{A6677F25-8179-4DF1-A0C9-3D64EDE61FDD}" srcOrd="3" destOrd="0" parTransId="{77194AC4-5857-49B0-B01E-CCE325F0D452}" sibTransId="{2225D454-83CF-4776-9A17-D4C55A490B62}"/>
    <dgm:cxn modelId="{BE05FF76-48E4-476C-9495-A13A63321F9B}" type="presOf" srcId="{B2B879BD-3840-400C-92BD-B2C2383358D7}" destId="{89A9B4CF-6439-46B1-B6A9-1D6CD5034774}" srcOrd="0" destOrd="0" presId="urn:microsoft.com/office/officeart/2016/7/layout/LinearBlockProcessNumbered#1"/>
    <dgm:cxn modelId="{1D89015A-855D-48EA-8A8F-CC8E15D4FB22}" type="presOf" srcId="{0D2DE695-D295-409F-8D75-A15021BA000A}" destId="{816B4D41-6E66-4052-BE30-5166C1B2E7EE}" srcOrd="0" destOrd="0" presId="urn:microsoft.com/office/officeart/2016/7/layout/LinearBlockProcessNumbered#1"/>
    <dgm:cxn modelId="{AEC6D081-73F8-41AD-9101-B43295B68E14}" type="presOf" srcId="{CA9D674E-4FF1-45DC-82E4-0B2DB6A5363F}" destId="{0802B4A8-7224-4B0A-95B7-D17AEB2B2AFF}" srcOrd="0" destOrd="0" presId="urn:microsoft.com/office/officeart/2016/7/layout/LinearBlockProcessNumbered#1"/>
    <dgm:cxn modelId="{840BB0C7-181A-4BA4-9324-C35937B4BA77}" type="presOf" srcId="{15509919-36B5-4162-8899-417A9F93473B}" destId="{09F899AB-70CA-46DA-8F8C-58514A9FEF67}" srcOrd="0" destOrd="0" presId="urn:microsoft.com/office/officeart/2016/7/layout/LinearBlockProcessNumbered#1"/>
    <dgm:cxn modelId="{42CDCACA-F394-4044-BBF6-522A0005ABCB}" srcId="{15509919-36B5-4162-8899-417A9F93473B}" destId="{B2B879BD-3840-400C-92BD-B2C2383358D7}" srcOrd="1" destOrd="0" parTransId="{09440D86-F3E6-4A3C-9E78-1AFC56348641}" sibTransId="{FBAA44FF-54DE-45C8-9FAC-512C40277233}"/>
    <dgm:cxn modelId="{6AB3E3E3-CAC3-4821-AAD0-21289FC8AF3F}" type="presOf" srcId="{B2B879BD-3840-400C-92BD-B2C2383358D7}" destId="{9F2B2B99-E41C-48B6-9241-186B3896CDB2}" srcOrd="1" destOrd="0" presId="urn:microsoft.com/office/officeart/2016/7/layout/LinearBlockProcessNumbered#1"/>
    <dgm:cxn modelId="{4A156DE7-5B78-4B3F-B5B9-CF54C7B005B5}" type="presOf" srcId="{A6677F25-8179-4DF1-A0C9-3D64EDE61FDD}" destId="{9978BE43-0365-47B5-B41A-657F99E61637}" srcOrd="0" destOrd="0" presId="urn:microsoft.com/office/officeart/2016/7/layout/LinearBlockProcessNumbered#1"/>
    <dgm:cxn modelId="{90D3E440-E32E-4616-A794-C357B58C725C}" type="presParOf" srcId="{09F899AB-70CA-46DA-8F8C-58514A9FEF67}" destId="{9E708B2C-9056-43B8-820C-8D4D2D591614}" srcOrd="0" destOrd="0" presId="urn:microsoft.com/office/officeart/2016/7/layout/LinearBlockProcessNumbered#1"/>
    <dgm:cxn modelId="{94905F72-0547-4876-85BD-1CE201853F0E}" type="presParOf" srcId="{9E708B2C-9056-43B8-820C-8D4D2D591614}" destId="{F4992080-7D4E-4F2B-B608-170DDBB6006A}" srcOrd="0" destOrd="0" presId="urn:microsoft.com/office/officeart/2016/7/layout/LinearBlockProcessNumbered#1"/>
    <dgm:cxn modelId="{32F232D9-C82F-455D-A4CB-8A6F950974CB}" type="presParOf" srcId="{9E708B2C-9056-43B8-820C-8D4D2D591614}" destId="{15536E38-36FE-4A51-B620-2715BFAD5475}" srcOrd="1" destOrd="0" presId="urn:microsoft.com/office/officeart/2016/7/layout/LinearBlockProcessNumbered#1"/>
    <dgm:cxn modelId="{E1630E94-0972-452E-A256-8FE168492E2F}" type="presParOf" srcId="{9E708B2C-9056-43B8-820C-8D4D2D591614}" destId="{B158057C-23C1-45AE-9273-5935A8F6104B}" srcOrd="2" destOrd="0" presId="urn:microsoft.com/office/officeart/2016/7/layout/LinearBlockProcessNumbered#1"/>
    <dgm:cxn modelId="{3D53040A-6114-439D-91AE-A92823686B42}" type="presParOf" srcId="{09F899AB-70CA-46DA-8F8C-58514A9FEF67}" destId="{5D52B8B6-958E-480C-9455-911A104C8C73}" srcOrd="1" destOrd="0" presId="urn:microsoft.com/office/officeart/2016/7/layout/LinearBlockProcessNumbered#1"/>
    <dgm:cxn modelId="{71CD1E60-9941-432A-AAD3-6BEE9759C7CA}" type="presParOf" srcId="{09F899AB-70CA-46DA-8F8C-58514A9FEF67}" destId="{070CFBFA-AE62-406D-B2E3-4A871FE3EC95}" srcOrd="2" destOrd="0" presId="urn:microsoft.com/office/officeart/2016/7/layout/LinearBlockProcessNumbered#1"/>
    <dgm:cxn modelId="{E24E5F24-B05D-485A-B1E3-F029361EAC2F}" type="presParOf" srcId="{070CFBFA-AE62-406D-B2E3-4A871FE3EC95}" destId="{89A9B4CF-6439-46B1-B6A9-1D6CD5034774}" srcOrd="0" destOrd="0" presId="urn:microsoft.com/office/officeart/2016/7/layout/LinearBlockProcessNumbered#1"/>
    <dgm:cxn modelId="{B1A2A29E-FBA6-4188-BE73-D4752962B995}" type="presParOf" srcId="{070CFBFA-AE62-406D-B2E3-4A871FE3EC95}" destId="{379B8CE4-8135-4F2C-A5A0-E55EBE328E9A}" srcOrd="1" destOrd="0" presId="urn:microsoft.com/office/officeart/2016/7/layout/LinearBlockProcessNumbered#1"/>
    <dgm:cxn modelId="{F07F5881-E747-4C57-B3A8-80D81CA9E653}" type="presParOf" srcId="{070CFBFA-AE62-406D-B2E3-4A871FE3EC95}" destId="{9F2B2B99-E41C-48B6-9241-186B3896CDB2}" srcOrd="2" destOrd="0" presId="urn:microsoft.com/office/officeart/2016/7/layout/LinearBlockProcessNumbered#1"/>
    <dgm:cxn modelId="{CFE97617-C516-4DC5-9F9C-80DAA0EDE08F}" type="presParOf" srcId="{09F899AB-70CA-46DA-8F8C-58514A9FEF67}" destId="{88CC7DDE-DA0F-42A6-8406-A11161BD6BA9}" srcOrd="3" destOrd="0" presId="urn:microsoft.com/office/officeart/2016/7/layout/LinearBlockProcessNumbered#1"/>
    <dgm:cxn modelId="{43887439-B176-4A21-8340-1DEC00F7FBDC}" type="presParOf" srcId="{09F899AB-70CA-46DA-8F8C-58514A9FEF67}" destId="{71CF2F15-B9EF-4E0D-A3D4-CAAD0C166F5B}" srcOrd="4" destOrd="0" presId="urn:microsoft.com/office/officeart/2016/7/layout/LinearBlockProcessNumbered#1"/>
    <dgm:cxn modelId="{6E0B34CD-067A-4216-94B2-39FD98E39EBD}" type="presParOf" srcId="{71CF2F15-B9EF-4E0D-A3D4-CAAD0C166F5B}" destId="{816B4D41-6E66-4052-BE30-5166C1B2E7EE}" srcOrd="0" destOrd="0" presId="urn:microsoft.com/office/officeart/2016/7/layout/LinearBlockProcessNumbered#1"/>
    <dgm:cxn modelId="{0E58444B-8AE3-4E6F-B523-5D47E50D9545}" type="presParOf" srcId="{71CF2F15-B9EF-4E0D-A3D4-CAAD0C166F5B}" destId="{3AB025F9-111A-4707-AE07-B39A09593B1F}" srcOrd="1" destOrd="0" presId="urn:microsoft.com/office/officeart/2016/7/layout/LinearBlockProcessNumbered#1"/>
    <dgm:cxn modelId="{4F42241E-05ED-4151-A05F-6ADF211B9125}" type="presParOf" srcId="{71CF2F15-B9EF-4E0D-A3D4-CAAD0C166F5B}" destId="{F793D0A2-9B85-44C9-A29C-D97A423BF1B6}" srcOrd="2" destOrd="0" presId="urn:microsoft.com/office/officeart/2016/7/layout/LinearBlockProcessNumbered#1"/>
    <dgm:cxn modelId="{B99D21C7-19AB-4BD5-9A02-19794E3A7A32}" type="presParOf" srcId="{09F899AB-70CA-46DA-8F8C-58514A9FEF67}" destId="{B9037012-D9A3-4C13-AEFC-1BC0122DC4EA}" srcOrd="5" destOrd="0" presId="urn:microsoft.com/office/officeart/2016/7/layout/LinearBlockProcessNumbered#1"/>
    <dgm:cxn modelId="{D0F3085F-57C3-47A4-B93A-E806128F35FF}" type="presParOf" srcId="{09F899AB-70CA-46DA-8F8C-58514A9FEF67}" destId="{AD216ECA-255C-4F70-A3E6-16FDEB813206}" srcOrd="6" destOrd="0" presId="urn:microsoft.com/office/officeart/2016/7/layout/LinearBlockProcessNumbered#1"/>
    <dgm:cxn modelId="{6B8CA4BC-9F98-4E8A-9A12-516A6CEDEC19}" type="presParOf" srcId="{AD216ECA-255C-4F70-A3E6-16FDEB813206}" destId="{9978BE43-0365-47B5-B41A-657F99E61637}" srcOrd="0" destOrd="0" presId="urn:microsoft.com/office/officeart/2016/7/layout/LinearBlockProcessNumbered#1"/>
    <dgm:cxn modelId="{DE8E737D-2C00-4731-8916-A1E6F96A6C3A}" type="presParOf" srcId="{AD216ECA-255C-4F70-A3E6-16FDEB813206}" destId="{12A09EF7-A8BD-4785-918C-BFC28684E144}" srcOrd="1" destOrd="0" presId="urn:microsoft.com/office/officeart/2016/7/layout/LinearBlockProcessNumbered#1"/>
    <dgm:cxn modelId="{E74E449C-CA04-4535-BB8E-FBB09D785340}" type="presParOf" srcId="{AD216ECA-255C-4F70-A3E6-16FDEB813206}" destId="{3D8FF322-2571-4F22-ABC7-BDBD0D92BF82}" srcOrd="2" destOrd="0" presId="urn:microsoft.com/office/officeart/2016/7/layout/LinearBlockProcessNumbered#1"/>
    <dgm:cxn modelId="{DAFD16A9-F399-48BF-B6E3-135C13E992C5}" type="presParOf" srcId="{09F899AB-70CA-46DA-8F8C-58514A9FEF67}" destId="{2B92C99F-52BF-4697-B5D6-FFED2F9343E0}" srcOrd="7" destOrd="0" presId="urn:microsoft.com/office/officeart/2016/7/layout/LinearBlockProcessNumbered#1"/>
    <dgm:cxn modelId="{B7A23FED-2302-47D8-8E80-C7B4D99F0301}" type="presParOf" srcId="{09F899AB-70CA-46DA-8F8C-58514A9FEF67}" destId="{4C550E1C-ACB2-4A5D-BD4A-3D5D60E405E6}" srcOrd="8" destOrd="0" presId="urn:microsoft.com/office/officeart/2016/7/layout/LinearBlockProcessNumbered#1"/>
    <dgm:cxn modelId="{B9E766C8-B1F9-4299-93D9-C5605EEE5998}" type="presParOf" srcId="{4C550E1C-ACB2-4A5D-BD4A-3D5D60E405E6}" destId="{0802B4A8-7224-4B0A-95B7-D17AEB2B2AFF}" srcOrd="0" destOrd="0" presId="urn:microsoft.com/office/officeart/2016/7/layout/LinearBlockProcessNumbered#1"/>
    <dgm:cxn modelId="{DDDBCEBE-059F-40AD-A1D1-8D888A5BCC15}" type="presParOf" srcId="{4C550E1C-ACB2-4A5D-BD4A-3D5D60E405E6}" destId="{68AC9669-DC11-473A-AA2E-579A44E78C37}" srcOrd="1" destOrd="0" presId="urn:microsoft.com/office/officeart/2016/7/layout/LinearBlockProcessNumbered#1"/>
    <dgm:cxn modelId="{90FC101C-CCF0-411F-ABB9-797553DF6D08}" type="presParOf" srcId="{4C550E1C-ACB2-4A5D-BD4A-3D5D60E405E6}" destId="{D085015A-41AF-4EFA-A104-4FD73B2362F0}" srcOrd="2"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92080-7D4E-4F2B-B608-170DDBB6006A}">
      <dsp:nvSpPr>
        <dsp:cNvPr id="0" name=""/>
        <dsp:cNvSpPr/>
      </dsp:nvSpPr>
      <dsp:spPr>
        <a:xfrm>
          <a:off x="6040" y="729762"/>
          <a:ext cx="1888405" cy="226608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marL="0" lvl="0" indent="0" algn="l" defTabSz="711200">
            <a:lnSpc>
              <a:spcPct val="90000"/>
            </a:lnSpc>
            <a:spcBef>
              <a:spcPct val="0"/>
            </a:spcBef>
            <a:spcAft>
              <a:spcPct val="35000"/>
            </a:spcAft>
            <a:buNone/>
          </a:pPr>
          <a:r>
            <a:rPr lang="en-US" sz="1600" b="1" kern="1200" dirty="0"/>
            <a:t>Data Description.</a:t>
          </a:r>
          <a:endParaRPr lang="en-US" sz="1600" kern="1200" dirty="0"/>
        </a:p>
      </dsp:txBody>
      <dsp:txXfrm>
        <a:off x="6040" y="1636197"/>
        <a:ext cx="1888405" cy="1359652"/>
      </dsp:txXfrm>
    </dsp:sp>
    <dsp:sp modelId="{15536E38-36FE-4A51-B620-2715BFAD5475}">
      <dsp:nvSpPr>
        <dsp:cNvPr id="0" name=""/>
        <dsp:cNvSpPr/>
      </dsp:nvSpPr>
      <dsp:spPr>
        <a:xfrm>
          <a:off x="6040" y="729762"/>
          <a:ext cx="1888405" cy="90643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marL="0" lvl="0" indent="0" algn="l" defTabSz="1866900">
            <a:lnSpc>
              <a:spcPct val="90000"/>
            </a:lnSpc>
            <a:spcBef>
              <a:spcPct val="0"/>
            </a:spcBef>
            <a:spcAft>
              <a:spcPct val="35000"/>
            </a:spcAft>
            <a:buNone/>
          </a:pPr>
          <a:r>
            <a:rPr lang="en-US" sz="4200" kern="1200"/>
            <a:t>01</a:t>
          </a:r>
          <a:endParaRPr lang="en-US" sz="4200" kern="1200" dirty="0"/>
        </a:p>
      </dsp:txBody>
      <dsp:txXfrm>
        <a:off x="6040" y="729762"/>
        <a:ext cx="1888405" cy="906434"/>
      </dsp:txXfrm>
    </dsp:sp>
    <dsp:sp modelId="{89A9B4CF-6439-46B1-B6A9-1D6CD5034774}">
      <dsp:nvSpPr>
        <dsp:cNvPr id="0" name=""/>
        <dsp:cNvSpPr/>
      </dsp:nvSpPr>
      <dsp:spPr>
        <a:xfrm>
          <a:off x="2045519" y="729762"/>
          <a:ext cx="1888405" cy="226608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marL="0" lvl="0" indent="0" algn="l" defTabSz="711200">
            <a:lnSpc>
              <a:spcPct val="90000"/>
            </a:lnSpc>
            <a:spcBef>
              <a:spcPct val="0"/>
            </a:spcBef>
            <a:spcAft>
              <a:spcPct val="35000"/>
            </a:spcAft>
            <a:buNone/>
          </a:pPr>
          <a:r>
            <a:rPr lang="en-US" sz="1600" b="1" kern="1200" dirty="0"/>
            <a:t>Data preprocessing</a:t>
          </a:r>
          <a:r>
            <a:rPr lang="en-US" sz="1600" kern="1200" dirty="0"/>
            <a:t>.</a:t>
          </a:r>
        </a:p>
        <a:p>
          <a:pPr marL="0" lvl="0" indent="0" algn="l" defTabSz="711200">
            <a:lnSpc>
              <a:spcPct val="90000"/>
            </a:lnSpc>
            <a:spcBef>
              <a:spcPct val="0"/>
            </a:spcBef>
            <a:spcAft>
              <a:spcPct val="35000"/>
            </a:spcAft>
            <a:buNone/>
          </a:pPr>
          <a:endParaRPr lang="en-US" sz="1600" kern="1200" dirty="0"/>
        </a:p>
      </dsp:txBody>
      <dsp:txXfrm>
        <a:off x="2045519" y="1636197"/>
        <a:ext cx="1888405" cy="1359652"/>
      </dsp:txXfrm>
    </dsp:sp>
    <dsp:sp modelId="{379B8CE4-8135-4F2C-A5A0-E55EBE328E9A}">
      <dsp:nvSpPr>
        <dsp:cNvPr id="0" name=""/>
        <dsp:cNvSpPr/>
      </dsp:nvSpPr>
      <dsp:spPr>
        <a:xfrm>
          <a:off x="2045519" y="729762"/>
          <a:ext cx="1888405" cy="90643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marL="0" lvl="0" indent="0" algn="l" defTabSz="1866900">
            <a:lnSpc>
              <a:spcPct val="90000"/>
            </a:lnSpc>
            <a:spcBef>
              <a:spcPct val="0"/>
            </a:spcBef>
            <a:spcAft>
              <a:spcPct val="35000"/>
            </a:spcAft>
            <a:buNone/>
          </a:pPr>
          <a:r>
            <a:rPr lang="en-US" sz="4200" kern="1200"/>
            <a:t>02</a:t>
          </a:r>
          <a:endParaRPr lang="en-US" sz="4200" kern="1200" dirty="0"/>
        </a:p>
      </dsp:txBody>
      <dsp:txXfrm>
        <a:off x="2045519" y="729762"/>
        <a:ext cx="1888405" cy="906434"/>
      </dsp:txXfrm>
    </dsp:sp>
    <dsp:sp modelId="{816B4D41-6E66-4052-BE30-5166C1B2E7EE}">
      <dsp:nvSpPr>
        <dsp:cNvPr id="0" name=""/>
        <dsp:cNvSpPr/>
      </dsp:nvSpPr>
      <dsp:spPr>
        <a:xfrm>
          <a:off x="4084997" y="729762"/>
          <a:ext cx="1888405" cy="226608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marL="0" lvl="0" indent="0" algn="l" defTabSz="711200">
            <a:lnSpc>
              <a:spcPct val="90000"/>
            </a:lnSpc>
            <a:spcBef>
              <a:spcPct val="0"/>
            </a:spcBef>
            <a:spcAft>
              <a:spcPct val="35000"/>
            </a:spcAft>
            <a:buNone/>
          </a:pPr>
          <a:r>
            <a:rPr lang="en-US" sz="1600" b="1" kern="1200" dirty="0"/>
            <a:t>Data Exploration. </a:t>
          </a:r>
          <a:endParaRPr lang="en-US" sz="1600" kern="1200" dirty="0"/>
        </a:p>
      </dsp:txBody>
      <dsp:txXfrm>
        <a:off x="4084997" y="1636197"/>
        <a:ext cx="1888405" cy="1359652"/>
      </dsp:txXfrm>
    </dsp:sp>
    <dsp:sp modelId="{3AB025F9-111A-4707-AE07-B39A09593B1F}">
      <dsp:nvSpPr>
        <dsp:cNvPr id="0" name=""/>
        <dsp:cNvSpPr/>
      </dsp:nvSpPr>
      <dsp:spPr>
        <a:xfrm>
          <a:off x="4084997" y="729762"/>
          <a:ext cx="1888405" cy="90643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marL="0" lvl="0" indent="0" algn="l" defTabSz="1866900">
            <a:lnSpc>
              <a:spcPct val="90000"/>
            </a:lnSpc>
            <a:spcBef>
              <a:spcPct val="0"/>
            </a:spcBef>
            <a:spcAft>
              <a:spcPct val="35000"/>
            </a:spcAft>
            <a:buNone/>
          </a:pPr>
          <a:r>
            <a:rPr lang="en-US" sz="4200" kern="1200"/>
            <a:t>03</a:t>
          </a:r>
        </a:p>
      </dsp:txBody>
      <dsp:txXfrm>
        <a:off x="4084997" y="729762"/>
        <a:ext cx="1888405" cy="906434"/>
      </dsp:txXfrm>
    </dsp:sp>
    <dsp:sp modelId="{9978BE43-0365-47B5-B41A-657F99E61637}">
      <dsp:nvSpPr>
        <dsp:cNvPr id="0" name=""/>
        <dsp:cNvSpPr/>
      </dsp:nvSpPr>
      <dsp:spPr>
        <a:xfrm>
          <a:off x="6124475" y="729762"/>
          <a:ext cx="1888405" cy="226608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marL="0" lvl="0" indent="0" algn="l" defTabSz="711200">
            <a:lnSpc>
              <a:spcPct val="90000"/>
            </a:lnSpc>
            <a:spcBef>
              <a:spcPct val="0"/>
            </a:spcBef>
            <a:spcAft>
              <a:spcPct val="35000"/>
            </a:spcAft>
            <a:buNone/>
          </a:pPr>
          <a:r>
            <a:rPr lang="en-US" sz="1600" b="1" kern="1200" dirty="0"/>
            <a:t>Data Visualization</a:t>
          </a:r>
          <a:r>
            <a:rPr lang="en-US" sz="1600" kern="1200" dirty="0"/>
            <a:t>. </a:t>
          </a:r>
        </a:p>
      </dsp:txBody>
      <dsp:txXfrm>
        <a:off x="6124475" y="1636197"/>
        <a:ext cx="1888405" cy="1359652"/>
      </dsp:txXfrm>
    </dsp:sp>
    <dsp:sp modelId="{12A09EF7-A8BD-4785-918C-BFC28684E144}">
      <dsp:nvSpPr>
        <dsp:cNvPr id="0" name=""/>
        <dsp:cNvSpPr/>
      </dsp:nvSpPr>
      <dsp:spPr>
        <a:xfrm>
          <a:off x="6124475" y="729762"/>
          <a:ext cx="1888405" cy="90643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marL="0" lvl="0" indent="0" algn="l" defTabSz="1866900">
            <a:lnSpc>
              <a:spcPct val="90000"/>
            </a:lnSpc>
            <a:spcBef>
              <a:spcPct val="0"/>
            </a:spcBef>
            <a:spcAft>
              <a:spcPct val="35000"/>
            </a:spcAft>
            <a:buNone/>
          </a:pPr>
          <a:r>
            <a:rPr lang="en-US" sz="4200" kern="1200"/>
            <a:t>04</a:t>
          </a:r>
        </a:p>
      </dsp:txBody>
      <dsp:txXfrm>
        <a:off x="6124475" y="729762"/>
        <a:ext cx="1888405" cy="906434"/>
      </dsp:txXfrm>
    </dsp:sp>
    <dsp:sp modelId="{0802B4A8-7224-4B0A-95B7-D17AEB2B2AFF}">
      <dsp:nvSpPr>
        <dsp:cNvPr id="0" name=""/>
        <dsp:cNvSpPr/>
      </dsp:nvSpPr>
      <dsp:spPr>
        <a:xfrm>
          <a:off x="8163953" y="729762"/>
          <a:ext cx="1888405" cy="226608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marL="0" lvl="0" indent="0" algn="l" defTabSz="711200">
            <a:lnSpc>
              <a:spcPct val="90000"/>
            </a:lnSpc>
            <a:spcBef>
              <a:spcPct val="0"/>
            </a:spcBef>
            <a:spcAft>
              <a:spcPct val="35000"/>
            </a:spcAft>
            <a:buNone/>
          </a:pPr>
          <a:r>
            <a:rPr lang="en-US" sz="1600" b="1" kern="1200" dirty="0"/>
            <a:t>Classification Models.</a:t>
          </a:r>
          <a:endParaRPr lang="en-US" sz="1600" kern="1200" dirty="0"/>
        </a:p>
      </dsp:txBody>
      <dsp:txXfrm>
        <a:off x="8163953" y="1636197"/>
        <a:ext cx="1888405" cy="1359652"/>
      </dsp:txXfrm>
    </dsp:sp>
    <dsp:sp modelId="{68AC9669-DC11-473A-AA2E-579A44E78C37}">
      <dsp:nvSpPr>
        <dsp:cNvPr id="0" name=""/>
        <dsp:cNvSpPr/>
      </dsp:nvSpPr>
      <dsp:spPr>
        <a:xfrm>
          <a:off x="8163953" y="729762"/>
          <a:ext cx="1888405" cy="90643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marL="0" lvl="0" indent="0" algn="l" defTabSz="1866900">
            <a:lnSpc>
              <a:spcPct val="90000"/>
            </a:lnSpc>
            <a:spcBef>
              <a:spcPct val="0"/>
            </a:spcBef>
            <a:spcAft>
              <a:spcPct val="35000"/>
            </a:spcAft>
            <a:buNone/>
          </a:pPr>
          <a:r>
            <a:rPr lang="en-US" sz="4200" kern="1200"/>
            <a:t>05</a:t>
          </a:r>
          <a:endParaRPr lang="en-US" sz="4200" kern="1200" dirty="0"/>
        </a:p>
      </dsp:txBody>
      <dsp:txXfrm>
        <a:off x="8163953" y="729762"/>
        <a:ext cx="1888405" cy="90643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5/24/2023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5/24/2023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5/24/2023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5/24/2023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5/24/2023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1" y="-106994"/>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Data  analytics</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Health Care project</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478CB2-A21C-8C60-FB1F-DCB32E5AE7BB}"/>
              </a:ext>
            </a:extLst>
          </p:cNvPr>
          <p:cNvSpPr txBox="1"/>
          <p:nvPr/>
        </p:nvSpPr>
        <p:spPr>
          <a:xfrm>
            <a:off x="432987" y="1242497"/>
            <a:ext cx="6096000" cy="400751"/>
          </a:xfrm>
          <a:prstGeom prst="rect">
            <a:avLst/>
          </a:prstGeom>
          <a:noFill/>
        </p:spPr>
        <p:txBody>
          <a:bodyPr wrap="square">
            <a:spAutoFit/>
          </a:bodyPr>
          <a:lstStyle/>
          <a:p>
            <a:pPr marL="0" marR="0">
              <a:lnSpc>
                <a:spcPct val="120000"/>
              </a:lnSpc>
              <a:spcBef>
                <a:spcPts val="0"/>
              </a:spcBef>
              <a:spcAft>
                <a:spcPts val="1000"/>
              </a:spcAft>
              <a:tabLst>
                <a:tab pos="5943600" algn="r"/>
              </a:tabLst>
            </a:pP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1 </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.Summsry statistics :</a:t>
            </a:r>
            <a:endParaRPr lang="en-US" sz="12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5" name="TextBox 4">
            <a:extLst>
              <a:ext uri="{FF2B5EF4-FFF2-40B4-BE49-F238E27FC236}">
                <a16:creationId xmlns:a16="http://schemas.microsoft.com/office/drawing/2014/main" id="{29BC2BE6-A47F-279A-D20E-5064FCB4CB7F}"/>
              </a:ext>
            </a:extLst>
          </p:cNvPr>
          <p:cNvSpPr txBox="1"/>
          <p:nvPr/>
        </p:nvSpPr>
        <p:spPr>
          <a:xfrm>
            <a:off x="4401084" y="629948"/>
            <a:ext cx="5221480" cy="584775"/>
          </a:xfrm>
          <a:prstGeom prst="rect">
            <a:avLst/>
          </a:prstGeom>
          <a:noFill/>
        </p:spPr>
        <p:txBody>
          <a:bodyPr wrap="square" rtlCol="0">
            <a:spAutoFit/>
          </a:bodyPr>
          <a:lstStyle/>
          <a:p>
            <a:r>
              <a:rPr lang="en-US" sz="3200" b="1" dirty="0"/>
              <a:t>Data Exploration </a:t>
            </a:r>
          </a:p>
        </p:txBody>
      </p:sp>
      <p:sp>
        <p:nvSpPr>
          <p:cNvPr id="7" name="TextBox 6">
            <a:extLst>
              <a:ext uri="{FF2B5EF4-FFF2-40B4-BE49-F238E27FC236}">
                <a16:creationId xmlns:a16="http://schemas.microsoft.com/office/drawing/2014/main" id="{995548D2-EE0A-675E-50E0-5AFE8DFAADE6}"/>
              </a:ext>
            </a:extLst>
          </p:cNvPr>
          <p:cNvSpPr txBox="1"/>
          <p:nvPr/>
        </p:nvSpPr>
        <p:spPr>
          <a:xfrm>
            <a:off x="692921" y="1585564"/>
            <a:ext cx="2788066" cy="369332"/>
          </a:xfrm>
          <a:prstGeom prst="rect">
            <a:avLst/>
          </a:prstGeom>
          <a:noFill/>
        </p:spPr>
        <p:txBody>
          <a:bodyPr wrap="square">
            <a:spAutoFit/>
          </a:bodyPr>
          <a:lstStyle/>
          <a:p>
            <a:pPr marL="285750" indent="-285750">
              <a:buFont typeface="Arial" panose="020B0604020202020204" pitchFamily="34" charset="0"/>
              <a:buChar char="•"/>
            </a:pPr>
            <a:r>
              <a:rPr lang="en-US" b="0" dirty="0">
                <a:solidFill>
                  <a:srgbClr val="001080"/>
                </a:solidFill>
                <a:effectLst/>
                <a:latin typeface="Consolas" panose="020B0609020204030204" pitchFamily="49" charset="0"/>
              </a:rPr>
              <a:t>df</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info</a:t>
            </a:r>
            <a:r>
              <a:rPr lang="en-US" b="0" dirty="0">
                <a:solidFill>
                  <a:srgbClr val="3B3B3B"/>
                </a:solidFill>
                <a:effectLst/>
                <a:latin typeface="Consolas" panose="020B0609020204030204" pitchFamily="49" charset="0"/>
              </a:rPr>
              <a:t>()</a:t>
            </a:r>
          </a:p>
        </p:txBody>
      </p:sp>
      <p:pic>
        <p:nvPicPr>
          <p:cNvPr id="9" name="Picture 8">
            <a:extLst>
              <a:ext uri="{FF2B5EF4-FFF2-40B4-BE49-F238E27FC236}">
                <a16:creationId xmlns:a16="http://schemas.microsoft.com/office/drawing/2014/main" id="{49992DE4-475C-622F-2DF7-30F9C57E574C}"/>
              </a:ext>
            </a:extLst>
          </p:cNvPr>
          <p:cNvPicPr>
            <a:picLocks noChangeAspect="1"/>
          </p:cNvPicPr>
          <p:nvPr/>
        </p:nvPicPr>
        <p:blipFill>
          <a:blip r:embed="rId2"/>
          <a:stretch>
            <a:fillRect/>
          </a:stretch>
        </p:blipFill>
        <p:spPr>
          <a:xfrm>
            <a:off x="737787" y="1895076"/>
            <a:ext cx="8534400" cy="4394630"/>
          </a:xfrm>
          <a:prstGeom prst="rect">
            <a:avLst/>
          </a:prstGeom>
        </p:spPr>
      </p:pic>
    </p:spTree>
    <p:extLst>
      <p:ext uri="{BB962C8B-B14F-4D97-AF65-F5344CB8AC3E}">
        <p14:creationId xmlns:p14="http://schemas.microsoft.com/office/powerpoint/2010/main" val="364992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0C18DE-8FC2-F66C-7BBF-3041940FDA83}"/>
              </a:ext>
            </a:extLst>
          </p:cNvPr>
          <p:cNvSpPr txBox="1"/>
          <p:nvPr/>
        </p:nvSpPr>
        <p:spPr>
          <a:xfrm>
            <a:off x="596069" y="528908"/>
            <a:ext cx="6097424" cy="369332"/>
          </a:xfrm>
          <a:prstGeom prst="rect">
            <a:avLst/>
          </a:prstGeom>
          <a:noFill/>
        </p:spPr>
        <p:txBody>
          <a:bodyPr wrap="square">
            <a:spAutoFit/>
          </a:bodyPr>
          <a:lstStyle/>
          <a:p>
            <a:pPr marL="285750" indent="-285750">
              <a:buFont typeface="Arial" panose="020B0604020202020204" pitchFamily="34" charset="0"/>
              <a:buChar char="•"/>
            </a:pPr>
            <a:r>
              <a:rPr lang="en-US" b="0" dirty="0">
                <a:solidFill>
                  <a:srgbClr val="001080"/>
                </a:solidFill>
                <a:effectLst/>
                <a:latin typeface="Consolas" panose="020B0609020204030204" pitchFamily="49" charset="0"/>
              </a:rPr>
              <a:t>df</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describe</a:t>
            </a:r>
            <a:r>
              <a:rPr lang="en-US" b="0" dirty="0">
                <a:solidFill>
                  <a:srgbClr val="3B3B3B"/>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B720BF26-067B-FF5E-6B9D-784850494D5E}"/>
              </a:ext>
            </a:extLst>
          </p:cNvPr>
          <p:cNvPicPr>
            <a:picLocks noChangeAspect="1"/>
          </p:cNvPicPr>
          <p:nvPr/>
        </p:nvPicPr>
        <p:blipFill>
          <a:blip r:embed="rId2"/>
          <a:stretch>
            <a:fillRect/>
          </a:stretch>
        </p:blipFill>
        <p:spPr>
          <a:xfrm>
            <a:off x="596069" y="898240"/>
            <a:ext cx="10372436" cy="4477065"/>
          </a:xfrm>
          <a:prstGeom prst="rect">
            <a:avLst/>
          </a:prstGeom>
        </p:spPr>
      </p:pic>
    </p:spTree>
    <p:extLst>
      <p:ext uri="{BB962C8B-B14F-4D97-AF65-F5344CB8AC3E}">
        <p14:creationId xmlns:p14="http://schemas.microsoft.com/office/powerpoint/2010/main" val="371613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C9580F-9EEA-7544-ADBA-D248A79AC587}"/>
              </a:ext>
            </a:extLst>
          </p:cNvPr>
          <p:cNvSpPr txBox="1"/>
          <p:nvPr/>
        </p:nvSpPr>
        <p:spPr>
          <a:xfrm>
            <a:off x="621706" y="469990"/>
            <a:ext cx="8650481" cy="3693319"/>
          </a:xfrm>
          <a:prstGeom prst="rect">
            <a:avLst/>
          </a:prstGeom>
          <a:noFill/>
        </p:spPr>
        <p:txBody>
          <a:bodyPr wrap="square">
            <a:spAutoFit/>
          </a:bodyPr>
          <a:lstStyle/>
          <a:p>
            <a:pPr marL="285750" indent="-285750">
              <a:buFont typeface="Arial" panose="020B0604020202020204" pitchFamily="34" charset="0"/>
              <a:buChar char="•"/>
            </a:pPr>
            <a:r>
              <a:rPr lang="en-US" b="0" dirty="0">
                <a:solidFill>
                  <a:srgbClr val="AF00DB"/>
                </a:solidFill>
                <a:effectLst/>
                <a:latin typeface="Consolas" panose="020B0609020204030204" pitchFamily="49" charset="0"/>
              </a:rPr>
              <a:t> </a:t>
            </a:r>
          </a:p>
          <a:p>
            <a:pPr lvl="1"/>
            <a:r>
              <a:rPr lang="en-US" b="0" dirty="0">
                <a:solidFill>
                  <a:srgbClr val="AF00DB"/>
                </a:solidFill>
                <a:effectLst/>
                <a:latin typeface="Consolas" panose="020B0609020204030204" pitchFamily="49" charset="0"/>
              </a:rPr>
              <a:t>import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statistics</a:t>
            </a:r>
            <a:endParaRPr lang="en-US" b="0" dirty="0">
              <a:solidFill>
                <a:srgbClr val="3B3B3B"/>
              </a:solidFill>
              <a:effectLst/>
              <a:latin typeface="Consolas" panose="020B0609020204030204" pitchFamily="49" charset="0"/>
            </a:endParaRPr>
          </a:p>
          <a:p>
            <a:pPr lvl="1"/>
            <a:r>
              <a:rPr lang="en-US" b="0" dirty="0" err="1">
                <a:solidFill>
                  <a:srgbClr val="001080"/>
                </a:solidFill>
                <a:effectLst/>
                <a:latin typeface="Consolas" panose="020B0609020204030204" pitchFamily="49" charset="0"/>
              </a:rPr>
              <a:t>va_age</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statistics</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variance</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df</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'age'</a:t>
            </a:r>
            <a:r>
              <a:rPr lang="en-US" b="0" dirty="0">
                <a:solidFill>
                  <a:srgbClr val="3B3B3B"/>
                </a:solidFill>
                <a:effectLst/>
                <a:latin typeface="Consolas" panose="020B0609020204030204" pitchFamily="49" charset="0"/>
              </a:rPr>
              <a:t>])</a:t>
            </a:r>
          </a:p>
          <a:p>
            <a:pPr lvl="1"/>
            <a:r>
              <a:rPr lang="en-US" b="0" dirty="0" err="1">
                <a:solidFill>
                  <a:srgbClr val="001080"/>
                </a:solidFill>
                <a:effectLst/>
                <a:latin typeface="Consolas" panose="020B0609020204030204" pitchFamily="49" charset="0"/>
              </a:rPr>
              <a:t>va_hypertension</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statistics</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variance</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df</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'hypertension'</a:t>
            </a:r>
            <a:r>
              <a:rPr lang="en-US" b="0" dirty="0">
                <a:solidFill>
                  <a:srgbClr val="3B3B3B"/>
                </a:solidFill>
                <a:effectLst/>
                <a:latin typeface="Consolas" panose="020B0609020204030204" pitchFamily="49" charset="0"/>
              </a:rPr>
              <a:t>])</a:t>
            </a:r>
          </a:p>
          <a:p>
            <a:pPr lvl="1"/>
            <a:r>
              <a:rPr lang="en-US" b="0" dirty="0" err="1">
                <a:solidFill>
                  <a:srgbClr val="001080"/>
                </a:solidFill>
                <a:effectLst/>
                <a:latin typeface="Consolas" panose="020B0609020204030204" pitchFamily="49" charset="0"/>
              </a:rPr>
              <a:t>va_heart_disease</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statistics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variance</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df</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heart_disease</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p>
          <a:p>
            <a:pPr lvl="1"/>
            <a:r>
              <a:rPr lang="en-US" b="0" dirty="0" err="1">
                <a:solidFill>
                  <a:srgbClr val="001080"/>
                </a:solidFill>
                <a:effectLst/>
                <a:latin typeface="Consolas" panose="020B0609020204030204" pitchFamily="49" charset="0"/>
              </a:rPr>
              <a:t>va_avg_glucose_level</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statistics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variance</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df</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avg_glucose_level</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p>
          <a:p>
            <a:pPr lvl="1"/>
            <a:r>
              <a:rPr lang="en-US" b="0" dirty="0" err="1">
                <a:solidFill>
                  <a:srgbClr val="001080"/>
                </a:solidFill>
                <a:effectLst/>
                <a:latin typeface="Consolas" panose="020B0609020204030204" pitchFamily="49" charset="0"/>
              </a:rPr>
              <a:t>va_bmi</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statistics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variance</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df</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bmi</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p>
          <a:p>
            <a:pPr lvl="1"/>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"var of age "</a:t>
            </a:r>
            <a:r>
              <a:rPr lang="en-US" b="0" dirty="0">
                <a:solidFill>
                  <a:srgbClr val="3B3B3B"/>
                </a:solidFill>
                <a:effectLst/>
                <a:latin typeface="Consolas" panose="020B0609020204030204" pitchFamily="49" charset="0"/>
              </a:rPr>
              <a:t> , </a:t>
            </a:r>
            <a:r>
              <a:rPr lang="en-US" b="0" dirty="0" err="1">
                <a:solidFill>
                  <a:srgbClr val="001080"/>
                </a:solidFill>
                <a:effectLst/>
                <a:latin typeface="Consolas" panose="020B0609020204030204" pitchFamily="49" charset="0"/>
              </a:rPr>
              <a:t>va_age</a:t>
            </a:r>
            <a:r>
              <a:rPr lang="en-US" b="0" dirty="0">
                <a:solidFill>
                  <a:srgbClr val="3B3B3B"/>
                </a:solidFill>
                <a:effectLst/>
                <a:latin typeface="Consolas" panose="020B0609020204030204" pitchFamily="49" charset="0"/>
              </a:rPr>
              <a:t>)</a:t>
            </a:r>
          </a:p>
          <a:p>
            <a:pPr lvl="1"/>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"var of hypertension "</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va_hypertension</a:t>
            </a:r>
            <a:r>
              <a:rPr lang="en-US" b="0" dirty="0">
                <a:solidFill>
                  <a:srgbClr val="3B3B3B"/>
                </a:solidFill>
                <a:effectLst/>
                <a:latin typeface="Consolas" panose="020B0609020204030204" pitchFamily="49" charset="0"/>
              </a:rPr>
              <a:t>)</a:t>
            </a:r>
          </a:p>
          <a:p>
            <a:pPr lvl="1"/>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"var of </a:t>
            </a:r>
            <a:r>
              <a:rPr lang="en-US" b="0" dirty="0" err="1">
                <a:solidFill>
                  <a:srgbClr val="A31515"/>
                </a:solidFill>
                <a:effectLst/>
                <a:latin typeface="Consolas" panose="020B0609020204030204" pitchFamily="49" charset="0"/>
              </a:rPr>
              <a:t>heart_disease</a:t>
            </a:r>
            <a:r>
              <a:rPr lang="en-US" b="0" dirty="0">
                <a:solidFill>
                  <a:srgbClr val="A31515"/>
                </a:solidFill>
                <a:effectLst/>
                <a:latin typeface="Consolas" panose="020B0609020204030204" pitchFamily="49" charset="0"/>
              </a:rPr>
              <a:t> "</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va_heart_disease</a:t>
            </a:r>
            <a:r>
              <a:rPr lang="en-US" b="0" dirty="0">
                <a:solidFill>
                  <a:srgbClr val="3B3B3B"/>
                </a:solidFill>
                <a:effectLst/>
                <a:latin typeface="Consolas" panose="020B0609020204030204" pitchFamily="49" charset="0"/>
              </a:rPr>
              <a:t>)</a:t>
            </a:r>
          </a:p>
          <a:p>
            <a:pPr lvl="1"/>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"var of </a:t>
            </a:r>
            <a:r>
              <a:rPr lang="en-US" b="0" dirty="0" err="1">
                <a:solidFill>
                  <a:srgbClr val="A31515"/>
                </a:solidFill>
                <a:effectLst/>
                <a:latin typeface="Consolas" panose="020B0609020204030204" pitchFamily="49" charset="0"/>
              </a:rPr>
              <a:t>avg_glucose_level</a:t>
            </a:r>
            <a:r>
              <a:rPr lang="en-US" b="0" dirty="0">
                <a:solidFill>
                  <a:srgbClr val="A31515"/>
                </a:solidFill>
                <a:effectLst/>
                <a:latin typeface="Consolas" panose="020B0609020204030204" pitchFamily="49" charset="0"/>
              </a:rPr>
              <a:t> "</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va_avg_glucose_level</a:t>
            </a:r>
            <a:r>
              <a:rPr lang="en-US" b="0" dirty="0">
                <a:solidFill>
                  <a:srgbClr val="3B3B3B"/>
                </a:solidFill>
                <a:effectLst/>
                <a:latin typeface="Consolas" panose="020B0609020204030204" pitchFamily="49" charset="0"/>
              </a:rPr>
              <a:t>)</a:t>
            </a:r>
          </a:p>
          <a:p>
            <a:pPr lvl="1"/>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"var of </a:t>
            </a:r>
            <a:r>
              <a:rPr lang="en-US" b="0" dirty="0" err="1">
                <a:solidFill>
                  <a:srgbClr val="A31515"/>
                </a:solidFill>
                <a:effectLst/>
                <a:latin typeface="Consolas" panose="020B0609020204030204" pitchFamily="49" charset="0"/>
              </a:rPr>
              <a:t>bmi</a:t>
            </a:r>
            <a:r>
              <a:rPr lang="en-US" b="0" dirty="0">
                <a:solidFill>
                  <a:srgbClr val="A31515"/>
                </a:solidFill>
                <a:effectLst/>
                <a:latin typeface="Consolas" panose="020B0609020204030204" pitchFamily="49" charset="0"/>
              </a:rPr>
              <a:t> "</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va_bmi</a:t>
            </a:r>
            <a:r>
              <a:rPr lang="en-US" b="0" dirty="0">
                <a:solidFill>
                  <a:srgbClr val="3B3B3B"/>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F1BBC932-A999-3438-B7DB-646C6CED769A}"/>
              </a:ext>
            </a:extLst>
          </p:cNvPr>
          <p:cNvPicPr>
            <a:picLocks noChangeAspect="1"/>
          </p:cNvPicPr>
          <p:nvPr/>
        </p:nvPicPr>
        <p:blipFill>
          <a:blip r:embed="rId2"/>
          <a:stretch>
            <a:fillRect/>
          </a:stretch>
        </p:blipFill>
        <p:spPr>
          <a:xfrm>
            <a:off x="1111234" y="4292503"/>
            <a:ext cx="8232968" cy="1752600"/>
          </a:xfrm>
          <a:prstGeom prst="rect">
            <a:avLst/>
          </a:prstGeom>
        </p:spPr>
      </p:pic>
    </p:spTree>
    <p:extLst>
      <p:ext uri="{BB962C8B-B14F-4D97-AF65-F5344CB8AC3E}">
        <p14:creationId xmlns:p14="http://schemas.microsoft.com/office/powerpoint/2010/main" val="35178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7E9CD2-998D-2680-FE00-4CD501D41628}"/>
              </a:ext>
            </a:extLst>
          </p:cNvPr>
          <p:cNvSpPr txBox="1"/>
          <p:nvPr/>
        </p:nvSpPr>
        <p:spPr>
          <a:xfrm>
            <a:off x="2526706" y="445005"/>
            <a:ext cx="6096000" cy="640688"/>
          </a:xfrm>
          <a:prstGeom prst="rect">
            <a:avLst/>
          </a:prstGeom>
          <a:noFill/>
        </p:spPr>
        <p:txBody>
          <a:bodyPr wrap="square">
            <a:spAutoFit/>
          </a:bodyPr>
          <a:lstStyle/>
          <a:p>
            <a:pPr marR="0" lvl="0" algn="ctr" rtl="0">
              <a:lnSpc>
                <a:spcPct val="120000"/>
              </a:lnSpc>
              <a:spcBef>
                <a:spcPts val="0"/>
              </a:spcBef>
              <a:spcAft>
                <a:spcPts val="1000"/>
              </a:spcAft>
              <a:tabLst>
                <a:tab pos="5943600" algn="r"/>
              </a:tabLst>
            </a:pPr>
            <a:r>
              <a:rPr lang="en-US" sz="3200" b="1" dirty="0">
                <a:solidFill>
                  <a:srgbClr val="000000"/>
                </a:solidFill>
                <a:latin typeface="Arial" panose="020B0604020202020204" pitchFamily="34" charset="0"/>
                <a:ea typeface="Times New Roman" panose="02020603050405020304" pitchFamily="18" charset="0"/>
                <a:cs typeface="Arial" panose="020B0604020202020204" pitchFamily="34" charset="0"/>
              </a:rPr>
              <a:t>V</a:t>
            </a:r>
            <a:r>
              <a:rPr lang="en-US" sz="32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isualization</a:t>
            </a:r>
            <a:endParaRPr lang="en-US" sz="2000" b="1"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5" name="TextBox 4">
            <a:extLst>
              <a:ext uri="{FF2B5EF4-FFF2-40B4-BE49-F238E27FC236}">
                <a16:creationId xmlns:a16="http://schemas.microsoft.com/office/drawing/2014/main" id="{EE65AC66-4F8C-FF86-0757-AA5448C3BF09}"/>
              </a:ext>
            </a:extLst>
          </p:cNvPr>
          <p:cNvSpPr txBox="1"/>
          <p:nvPr/>
        </p:nvSpPr>
        <p:spPr>
          <a:xfrm>
            <a:off x="442244" y="1053646"/>
            <a:ext cx="6097424" cy="369332"/>
          </a:xfrm>
          <a:prstGeom prst="rect">
            <a:avLst/>
          </a:prstGeom>
          <a:noFill/>
        </p:spPr>
        <p:txBody>
          <a:bodyPr wrap="square">
            <a:spAutoFit/>
          </a:bodyPr>
          <a:lstStyle/>
          <a:p>
            <a:pPr marL="285750" indent="-285750">
              <a:buFont typeface="Arial" panose="020B0604020202020204" pitchFamily="34" charset="0"/>
              <a:buChar char="•"/>
            </a:pPr>
            <a:r>
              <a:rPr lang="en-US" b="1" dirty="0">
                <a:solidFill>
                  <a:srgbClr val="800000"/>
                </a:solidFill>
                <a:effectLst/>
                <a:latin typeface="Consolas" panose="020B0609020204030204" pitchFamily="49" charset="0"/>
              </a:rPr>
              <a:t> Histogram</a:t>
            </a:r>
            <a:endParaRPr lang="en-US" b="0" dirty="0">
              <a:solidFill>
                <a:srgbClr val="3B3B3B"/>
              </a:solidFill>
              <a:effectLst/>
              <a:latin typeface="Consolas" panose="020B0609020204030204" pitchFamily="49" charset="0"/>
            </a:endParaRPr>
          </a:p>
        </p:txBody>
      </p:sp>
      <p:sp>
        <p:nvSpPr>
          <p:cNvPr id="7" name="TextBox 6">
            <a:extLst>
              <a:ext uri="{FF2B5EF4-FFF2-40B4-BE49-F238E27FC236}">
                <a16:creationId xmlns:a16="http://schemas.microsoft.com/office/drawing/2014/main" id="{755323E1-7536-3013-D2E0-A67414386E26}"/>
              </a:ext>
            </a:extLst>
          </p:cNvPr>
          <p:cNvSpPr txBox="1"/>
          <p:nvPr/>
        </p:nvSpPr>
        <p:spPr>
          <a:xfrm>
            <a:off x="443668" y="2770362"/>
            <a:ext cx="6096000" cy="923330"/>
          </a:xfrm>
          <a:prstGeom prst="rect">
            <a:avLst/>
          </a:prstGeom>
          <a:noFill/>
        </p:spPr>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matplotlib</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pyplot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plt</a:t>
            </a:r>
            <a:endParaRPr lang="en-US" b="0" dirty="0">
              <a:solidFill>
                <a:srgbClr val="3B3B3B"/>
              </a:solidFill>
              <a:effectLst/>
              <a:latin typeface="Consolas" panose="020B0609020204030204" pitchFamily="49" charset="0"/>
            </a:endParaRPr>
          </a:p>
          <a:p>
            <a:r>
              <a:rPr lang="en-US" b="0" dirty="0">
                <a:solidFill>
                  <a:srgbClr val="008000"/>
                </a:solidFill>
                <a:effectLst/>
                <a:latin typeface="Consolas" panose="020B0609020204030204" pitchFamily="49" charset="0"/>
              </a:rPr>
              <a:t>## Histogram</a:t>
            </a:r>
            <a:endParaRPr lang="en-US" b="0" dirty="0">
              <a:solidFill>
                <a:srgbClr val="3B3B3B"/>
              </a:solidFill>
              <a:effectLst/>
              <a:latin typeface="Consolas" panose="020B0609020204030204" pitchFamily="49" charset="0"/>
            </a:endParaRPr>
          </a:p>
          <a:p>
            <a:r>
              <a:rPr lang="en-US" b="0" dirty="0" err="1">
                <a:solidFill>
                  <a:srgbClr val="267F99"/>
                </a:solidFill>
                <a:effectLst/>
                <a:latin typeface="Consolas" panose="020B0609020204030204" pitchFamily="49" charset="0"/>
              </a:rPr>
              <a:t>plt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hist</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df</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bmi</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'red'</a:t>
            </a:r>
            <a:r>
              <a:rPr lang="en-US" b="0" dirty="0">
                <a:solidFill>
                  <a:srgbClr val="3B3B3B"/>
                </a:solidFill>
                <a:effectLst/>
                <a:latin typeface="Consolas" panose="020B0609020204030204" pitchFamily="49" charset="0"/>
              </a:rPr>
              <a:t>)</a:t>
            </a:r>
          </a:p>
        </p:txBody>
      </p:sp>
      <p:pic>
        <p:nvPicPr>
          <p:cNvPr id="9" name="Picture 8">
            <a:extLst>
              <a:ext uri="{FF2B5EF4-FFF2-40B4-BE49-F238E27FC236}">
                <a16:creationId xmlns:a16="http://schemas.microsoft.com/office/drawing/2014/main" id="{6292A42E-79E9-A3A5-36C7-F3D616C07110}"/>
              </a:ext>
            </a:extLst>
          </p:cNvPr>
          <p:cNvPicPr>
            <a:picLocks noChangeAspect="1"/>
          </p:cNvPicPr>
          <p:nvPr/>
        </p:nvPicPr>
        <p:blipFill>
          <a:blip r:embed="rId2"/>
          <a:stretch>
            <a:fillRect/>
          </a:stretch>
        </p:blipFill>
        <p:spPr>
          <a:xfrm>
            <a:off x="6404807" y="2441070"/>
            <a:ext cx="5343525" cy="3971925"/>
          </a:xfrm>
          <a:prstGeom prst="rect">
            <a:avLst/>
          </a:prstGeom>
        </p:spPr>
      </p:pic>
      <p:sp>
        <p:nvSpPr>
          <p:cNvPr id="11" name="TextBox 10">
            <a:extLst>
              <a:ext uri="{FF2B5EF4-FFF2-40B4-BE49-F238E27FC236}">
                <a16:creationId xmlns:a16="http://schemas.microsoft.com/office/drawing/2014/main" id="{BFE8CDC0-A2F1-4F5F-0CC8-21805E6C9393}"/>
              </a:ext>
            </a:extLst>
          </p:cNvPr>
          <p:cNvSpPr txBox="1"/>
          <p:nvPr/>
        </p:nvSpPr>
        <p:spPr>
          <a:xfrm>
            <a:off x="442244" y="1412603"/>
            <a:ext cx="9922980" cy="1477328"/>
          </a:xfrm>
          <a:prstGeom prst="rect">
            <a:avLst/>
          </a:prstGeom>
          <a:noFill/>
        </p:spPr>
        <p:txBody>
          <a:bodyPr wrap="square">
            <a:spAutoFit/>
          </a:bodyPr>
          <a:lstStyle/>
          <a:p>
            <a:pPr lvl="1"/>
            <a:r>
              <a:rPr lang="en-US" b="0" i="0" dirty="0">
                <a:effectLst/>
                <a:latin typeface="Consolas" panose="020B0609020204030204" pitchFamily="49" charset="0"/>
              </a:rPr>
              <a:t>describe the </a:t>
            </a:r>
            <a:r>
              <a:rPr lang="en-US" b="0" i="0" dirty="0" err="1">
                <a:effectLst/>
                <a:latin typeface="Consolas" panose="020B0609020204030204" pitchFamily="49" charset="0"/>
              </a:rPr>
              <a:t>bmi</a:t>
            </a:r>
            <a:r>
              <a:rPr lang="en-US" b="0" i="0" dirty="0">
                <a:effectLst/>
                <a:latin typeface="Consolas" panose="020B0609020204030204" pitchFamily="49" charset="0"/>
              </a:rPr>
              <a:t> column as one numerical variable (continuous data) In a histogram, the type of data being measured is represented on the horizontal axis, and the vertical axis represents how many observations are in each bin.</a:t>
            </a:r>
            <a:br>
              <a:rPr lang="en-US" dirty="0"/>
            </a:br>
            <a:endParaRPr lang="en-US" dirty="0"/>
          </a:p>
        </p:txBody>
      </p:sp>
    </p:spTree>
    <p:extLst>
      <p:ext uri="{BB962C8B-B14F-4D97-AF65-F5344CB8AC3E}">
        <p14:creationId xmlns:p14="http://schemas.microsoft.com/office/powerpoint/2010/main" val="261766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F60270-C12C-F070-ABBF-87597564D7CF}"/>
              </a:ext>
            </a:extLst>
          </p:cNvPr>
          <p:cNvSpPr txBox="1"/>
          <p:nvPr/>
        </p:nvSpPr>
        <p:spPr>
          <a:xfrm>
            <a:off x="417095" y="521186"/>
            <a:ext cx="6096000" cy="369332"/>
          </a:xfrm>
          <a:prstGeom prst="rect">
            <a:avLst/>
          </a:prstGeom>
          <a:noFill/>
        </p:spPr>
        <p:txBody>
          <a:bodyPr wrap="square">
            <a:spAutoFit/>
          </a:bodyPr>
          <a:lstStyle/>
          <a:p>
            <a:pPr marL="285750" indent="-285750">
              <a:buFont typeface="Arial" panose="020B0604020202020204" pitchFamily="34" charset="0"/>
              <a:buChar char="•"/>
            </a:pPr>
            <a:r>
              <a:rPr lang="en-US" b="1" dirty="0">
                <a:solidFill>
                  <a:srgbClr val="800000"/>
                </a:solidFill>
                <a:effectLst/>
                <a:latin typeface="Consolas" panose="020B0609020204030204" pitchFamily="49" charset="0"/>
              </a:rPr>
              <a:t>Density Plot</a:t>
            </a:r>
            <a:endParaRPr lang="en-US" b="0" dirty="0">
              <a:solidFill>
                <a:srgbClr val="3B3B3B"/>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2103C40-F0A2-9FF6-EA45-F902BA1E6970}"/>
              </a:ext>
            </a:extLst>
          </p:cNvPr>
          <p:cNvSpPr txBox="1"/>
          <p:nvPr/>
        </p:nvSpPr>
        <p:spPr>
          <a:xfrm>
            <a:off x="727969" y="3160450"/>
            <a:ext cx="4465468" cy="1796064"/>
          </a:xfrm>
          <a:prstGeom prst="rect">
            <a:avLst/>
          </a:prstGeom>
          <a:noFill/>
        </p:spPr>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seaborn</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sns</a:t>
            </a:r>
            <a:endParaRPr lang="en-US" b="0" dirty="0">
              <a:solidFill>
                <a:srgbClr val="3B3B3B"/>
              </a:solidFill>
              <a:effectLst/>
              <a:latin typeface="Consolas" panose="020B0609020204030204" pitchFamily="49" charset="0"/>
            </a:endParaRPr>
          </a:p>
          <a:p>
            <a:r>
              <a:rPr lang="en-US" b="0" dirty="0" err="1">
                <a:solidFill>
                  <a:srgbClr val="267F99"/>
                </a:solidFill>
                <a:effectLst/>
                <a:latin typeface="Consolas" panose="020B0609020204030204" pitchFamily="49" charset="0"/>
              </a:rPr>
              <a:t>sns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distplot</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df</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bmi</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kde_kws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'shade'</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True</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hist</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False</a:t>
            </a:r>
            <a:r>
              <a:rPr lang="en-US" b="0" dirty="0">
                <a:solidFill>
                  <a:srgbClr val="3B3B3B"/>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05173865-F07F-2377-BE22-822B3615F6A1}"/>
              </a:ext>
            </a:extLst>
          </p:cNvPr>
          <p:cNvPicPr>
            <a:picLocks noChangeAspect="1"/>
          </p:cNvPicPr>
          <p:nvPr/>
        </p:nvPicPr>
        <p:blipFill>
          <a:blip r:embed="rId2"/>
          <a:stretch>
            <a:fillRect/>
          </a:stretch>
        </p:blipFill>
        <p:spPr>
          <a:xfrm>
            <a:off x="5729497" y="2448134"/>
            <a:ext cx="6096001" cy="4050632"/>
          </a:xfrm>
          <a:prstGeom prst="rect">
            <a:avLst/>
          </a:prstGeom>
        </p:spPr>
      </p:pic>
      <p:sp>
        <p:nvSpPr>
          <p:cNvPr id="9" name="TextBox 8">
            <a:extLst>
              <a:ext uri="{FF2B5EF4-FFF2-40B4-BE49-F238E27FC236}">
                <a16:creationId xmlns:a16="http://schemas.microsoft.com/office/drawing/2014/main" id="{1B80E9C3-4042-C3C4-520A-D5265C310A1D}"/>
              </a:ext>
            </a:extLst>
          </p:cNvPr>
          <p:cNvSpPr txBox="1"/>
          <p:nvPr/>
        </p:nvSpPr>
        <p:spPr>
          <a:xfrm>
            <a:off x="577516" y="806297"/>
            <a:ext cx="11247982" cy="1754326"/>
          </a:xfrm>
          <a:prstGeom prst="rect">
            <a:avLst/>
          </a:prstGeom>
          <a:noFill/>
        </p:spPr>
        <p:txBody>
          <a:bodyPr wrap="square">
            <a:spAutoFit/>
          </a:bodyPr>
          <a:lstStyle/>
          <a:p>
            <a:pPr lvl="1"/>
            <a:r>
              <a:rPr lang="en-US" b="0" i="0" dirty="0">
                <a:effectLst/>
                <a:latin typeface="Consolas" panose="020B0609020204030204" pitchFamily="49" charset="0"/>
              </a:rPr>
              <a:t>describe the </a:t>
            </a:r>
            <a:r>
              <a:rPr lang="en-US" b="0" i="0" dirty="0" err="1">
                <a:effectLst/>
                <a:latin typeface="Consolas" panose="020B0609020204030204" pitchFamily="49" charset="0"/>
              </a:rPr>
              <a:t>bmi</a:t>
            </a:r>
            <a:r>
              <a:rPr lang="en-US" b="0" i="0" dirty="0">
                <a:effectLst/>
                <a:latin typeface="Consolas" panose="020B0609020204030204" pitchFamily="49" charset="0"/>
              </a:rPr>
              <a:t> column as one numerical variable (continuous data) is a representation of the distribution of a numeric variable. It uses a kernel density estimate to show the probability density function of the variable. It is a smoothed version of the histogram and is used in the same concept. (help us to know if we will replace the missing value with mean or median )it shows us if the shape normal distribution or not </a:t>
            </a:r>
            <a:endParaRPr lang="en-US" dirty="0">
              <a:latin typeface="Consolas" panose="020B0609020204030204" pitchFamily="49" charset="0"/>
            </a:endParaRPr>
          </a:p>
        </p:txBody>
      </p:sp>
    </p:spTree>
    <p:extLst>
      <p:ext uri="{BB962C8B-B14F-4D97-AF65-F5344CB8AC3E}">
        <p14:creationId xmlns:p14="http://schemas.microsoft.com/office/powerpoint/2010/main" val="155319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75A2A-A123-D5DE-D9AC-AE283E51F3EC}"/>
              </a:ext>
            </a:extLst>
          </p:cNvPr>
          <p:cNvSpPr txBox="1"/>
          <p:nvPr/>
        </p:nvSpPr>
        <p:spPr>
          <a:xfrm>
            <a:off x="561474" y="426784"/>
            <a:ext cx="6096000" cy="646331"/>
          </a:xfrm>
          <a:prstGeom prst="rect">
            <a:avLst/>
          </a:prstGeom>
          <a:noFill/>
        </p:spPr>
        <p:txBody>
          <a:bodyPr wrap="square">
            <a:spAutoFit/>
          </a:bodyPr>
          <a:lstStyle/>
          <a:p>
            <a:pPr marL="285750" indent="-285750">
              <a:buFont typeface="Arial" panose="020B0604020202020204" pitchFamily="34" charset="0"/>
              <a:buChar char="•"/>
            </a:pPr>
            <a:r>
              <a:rPr lang="en-US" b="1" dirty="0">
                <a:solidFill>
                  <a:srgbClr val="800000"/>
                </a:solidFill>
                <a:effectLst/>
                <a:latin typeface="Consolas" panose="020B0609020204030204" pitchFamily="49" charset="0"/>
              </a:rPr>
              <a:t>count plot</a:t>
            </a:r>
            <a:endParaRPr lang="en-US" b="0" dirty="0">
              <a:solidFill>
                <a:srgbClr val="3B3B3B"/>
              </a:solidFill>
              <a:effectLst/>
              <a:latin typeface="Consolas" panose="020B0609020204030204" pitchFamily="49" charset="0"/>
            </a:endParaRPr>
          </a:p>
          <a:p>
            <a:endParaRPr lang="en-US" b="0" dirty="0">
              <a:solidFill>
                <a:srgbClr val="3B3B3B"/>
              </a:solidFill>
              <a:effectLst/>
              <a:latin typeface="Consolas" panose="020B0609020204030204" pitchFamily="49" charset="0"/>
            </a:endParaRPr>
          </a:p>
        </p:txBody>
      </p:sp>
      <p:sp>
        <p:nvSpPr>
          <p:cNvPr id="5" name="TextBox 4">
            <a:extLst>
              <a:ext uri="{FF2B5EF4-FFF2-40B4-BE49-F238E27FC236}">
                <a16:creationId xmlns:a16="http://schemas.microsoft.com/office/drawing/2014/main" id="{5DF74C34-A179-6736-781B-105DD1809F5C}"/>
              </a:ext>
            </a:extLst>
          </p:cNvPr>
          <p:cNvSpPr txBox="1"/>
          <p:nvPr/>
        </p:nvSpPr>
        <p:spPr>
          <a:xfrm>
            <a:off x="414087" y="2238711"/>
            <a:ext cx="6096000" cy="369332"/>
          </a:xfrm>
          <a:prstGeom prst="rect">
            <a:avLst/>
          </a:prstGeom>
          <a:noFill/>
        </p:spPr>
        <p:txBody>
          <a:bodyPr wrap="square">
            <a:spAutoFit/>
          </a:bodyPr>
          <a:lstStyle/>
          <a:p>
            <a:r>
              <a:rPr lang="en-US" b="0" dirty="0" err="1">
                <a:solidFill>
                  <a:srgbClr val="267F99"/>
                </a:solidFill>
                <a:effectLst/>
                <a:latin typeface="Consolas" panose="020B0609020204030204" pitchFamily="49" charset="0"/>
              </a:rPr>
              <a:t>sns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countplot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work_type'</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data</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df</a:t>
            </a:r>
            <a:r>
              <a:rPr lang="en-US" b="0" dirty="0">
                <a:solidFill>
                  <a:srgbClr val="3B3B3B"/>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C607A120-5EA3-35D2-90D9-312BC04F33F0}"/>
              </a:ext>
            </a:extLst>
          </p:cNvPr>
          <p:cNvPicPr>
            <a:picLocks noChangeAspect="1"/>
          </p:cNvPicPr>
          <p:nvPr/>
        </p:nvPicPr>
        <p:blipFill>
          <a:blip r:embed="rId2"/>
          <a:stretch>
            <a:fillRect/>
          </a:stretch>
        </p:blipFill>
        <p:spPr>
          <a:xfrm>
            <a:off x="6282489" y="2238711"/>
            <a:ext cx="5524500" cy="4124325"/>
          </a:xfrm>
          <a:prstGeom prst="rect">
            <a:avLst/>
          </a:prstGeom>
        </p:spPr>
      </p:pic>
      <p:sp>
        <p:nvSpPr>
          <p:cNvPr id="15" name="TextBox 14">
            <a:extLst>
              <a:ext uri="{FF2B5EF4-FFF2-40B4-BE49-F238E27FC236}">
                <a16:creationId xmlns:a16="http://schemas.microsoft.com/office/drawing/2014/main" id="{0D29F618-AE38-9B1A-585E-2A4225666CA3}"/>
              </a:ext>
            </a:extLst>
          </p:cNvPr>
          <p:cNvSpPr txBox="1"/>
          <p:nvPr/>
        </p:nvSpPr>
        <p:spPr>
          <a:xfrm>
            <a:off x="414087" y="749950"/>
            <a:ext cx="11023934" cy="1200329"/>
          </a:xfrm>
          <a:prstGeom prst="rect">
            <a:avLst/>
          </a:prstGeom>
          <a:noFill/>
        </p:spPr>
        <p:txBody>
          <a:bodyPr wrap="square">
            <a:spAutoFit/>
          </a:bodyPr>
          <a:lstStyle/>
          <a:p>
            <a:pPr lvl="1"/>
            <a:r>
              <a:rPr lang="en-US" b="0" i="0" dirty="0">
                <a:effectLst/>
                <a:latin typeface="Consolas" panose="020B0609020204030204" pitchFamily="49" charset="0"/>
              </a:rPr>
              <a:t>describe the </a:t>
            </a:r>
            <a:r>
              <a:rPr lang="en-US" b="0" i="0" dirty="0" err="1">
                <a:effectLst/>
                <a:latin typeface="Consolas" panose="020B0609020204030204" pitchFamily="49" charset="0"/>
              </a:rPr>
              <a:t>work_type</a:t>
            </a:r>
            <a:r>
              <a:rPr lang="en-US" b="0" i="0" dirty="0">
                <a:effectLst/>
                <a:latin typeface="Consolas" panose="020B0609020204030204" pitchFamily="49" charset="0"/>
              </a:rPr>
              <a:t> column as one categorical data it is used to represent the number of observations of a categorical variable for each group with bars and help us to know how many people work at each type(to know if the type of work affects people's health or not).</a:t>
            </a:r>
            <a:endParaRPr lang="en-US" dirty="0">
              <a:latin typeface="Consolas" panose="020B0609020204030204" pitchFamily="49" charset="0"/>
            </a:endParaRPr>
          </a:p>
        </p:txBody>
      </p:sp>
    </p:spTree>
    <p:extLst>
      <p:ext uri="{BB962C8B-B14F-4D97-AF65-F5344CB8AC3E}">
        <p14:creationId xmlns:p14="http://schemas.microsoft.com/office/powerpoint/2010/main" val="14036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fade">
                                      <p:cBhvr>
                                        <p:cTn id="14" dur="1000"/>
                                        <p:tgtEl>
                                          <p:spTgt spid="15">
                                            <p:txEl>
                                              <p:pRg st="0" end="0"/>
                                            </p:txEl>
                                          </p:spTgt>
                                        </p:tgtEl>
                                      </p:cBhvr>
                                    </p:animEffect>
                                    <p:anim calcmode="lin" valueType="num">
                                      <p:cBhvr>
                                        <p:cTn id="15"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2502A0-E94B-A6FA-F81A-061B4A8514BD}"/>
              </a:ext>
            </a:extLst>
          </p:cNvPr>
          <p:cNvPicPr>
            <a:picLocks noChangeAspect="1"/>
          </p:cNvPicPr>
          <p:nvPr/>
        </p:nvPicPr>
        <p:blipFill>
          <a:blip r:embed="rId2"/>
          <a:stretch>
            <a:fillRect/>
          </a:stretch>
        </p:blipFill>
        <p:spPr>
          <a:xfrm>
            <a:off x="6285498" y="2297279"/>
            <a:ext cx="5524500" cy="4124325"/>
          </a:xfrm>
          <a:prstGeom prst="rect">
            <a:avLst/>
          </a:prstGeom>
        </p:spPr>
      </p:pic>
      <p:sp>
        <p:nvSpPr>
          <p:cNvPr id="5" name="TextBox 4">
            <a:extLst>
              <a:ext uri="{FF2B5EF4-FFF2-40B4-BE49-F238E27FC236}">
                <a16:creationId xmlns:a16="http://schemas.microsoft.com/office/drawing/2014/main" id="{0A00AFFE-A89B-6DC6-3F93-67226F7DC256}"/>
              </a:ext>
            </a:extLst>
          </p:cNvPr>
          <p:cNvSpPr txBox="1"/>
          <p:nvPr/>
        </p:nvSpPr>
        <p:spPr>
          <a:xfrm>
            <a:off x="382002" y="2494365"/>
            <a:ext cx="5713998" cy="369332"/>
          </a:xfrm>
          <a:prstGeom prst="rect">
            <a:avLst/>
          </a:prstGeom>
          <a:noFill/>
        </p:spPr>
        <p:txBody>
          <a:bodyPr wrap="square">
            <a:spAutoFit/>
          </a:bodyPr>
          <a:lstStyle/>
          <a:p>
            <a:r>
              <a:rPr lang="en-US" b="0" dirty="0" err="1">
                <a:solidFill>
                  <a:srgbClr val="267F99"/>
                </a:solidFill>
                <a:effectLst/>
                <a:latin typeface="Consolas" panose="020B0609020204030204" pitchFamily="49" charset="0"/>
              </a:rPr>
              <a:t>sns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countplot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x</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df</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ever_married</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df</a:t>
            </a:r>
            <a:r>
              <a:rPr lang="en-US" b="0" dirty="0">
                <a:solidFill>
                  <a:srgbClr val="3B3B3B"/>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CFF80381-15E0-10BB-6808-3D56B117B2B0}"/>
              </a:ext>
            </a:extLst>
          </p:cNvPr>
          <p:cNvSpPr txBox="1"/>
          <p:nvPr/>
        </p:nvSpPr>
        <p:spPr>
          <a:xfrm>
            <a:off x="382002" y="472012"/>
            <a:ext cx="6096000" cy="369332"/>
          </a:xfrm>
          <a:prstGeom prst="rect">
            <a:avLst/>
          </a:prstGeom>
          <a:noFill/>
        </p:spPr>
        <p:txBody>
          <a:bodyPr wrap="square">
            <a:spAutoFit/>
          </a:bodyPr>
          <a:lstStyle/>
          <a:p>
            <a:pPr marL="285750" indent="-285750">
              <a:buFont typeface="Arial" panose="020B0604020202020204" pitchFamily="34" charset="0"/>
              <a:buChar char="•"/>
            </a:pPr>
            <a:r>
              <a:rPr lang="en-US" b="1" dirty="0">
                <a:solidFill>
                  <a:srgbClr val="800000"/>
                </a:solidFill>
                <a:effectLst/>
                <a:latin typeface="Consolas" panose="020B0609020204030204" pitchFamily="49" charset="0"/>
              </a:rPr>
              <a:t>count plot</a:t>
            </a:r>
            <a:endParaRPr lang="en-US" b="0" dirty="0">
              <a:solidFill>
                <a:srgbClr val="3B3B3B"/>
              </a:solidFill>
              <a:effectLst/>
              <a:latin typeface="Consolas" panose="020B0609020204030204" pitchFamily="49" charset="0"/>
            </a:endParaRPr>
          </a:p>
        </p:txBody>
      </p:sp>
      <p:sp>
        <p:nvSpPr>
          <p:cNvPr id="9" name="TextBox 8">
            <a:extLst>
              <a:ext uri="{FF2B5EF4-FFF2-40B4-BE49-F238E27FC236}">
                <a16:creationId xmlns:a16="http://schemas.microsoft.com/office/drawing/2014/main" id="{869FBCDF-26CF-88F5-EFE9-FDD03E087BC7}"/>
              </a:ext>
            </a:extLst>
          </p:cNvPr>
          <p:cNvSpPr txBox="1"/>
          <p:nvPr/>
        </p:nvSpPr>
        <p:spPr>
          <a:xfrm>
            <a:off x="527885" y="998407"/>
            <a:ext cx="11136229" cy="1200329"/>
          </a:xfrm>
          <a:prstGeom prst="rect">
            <a:avLst/>
          </a:prstGeom>
          <a:noFill/>
        </p:spPr>
        <p:txBody>
          <a:bodyPr wrap="square">
            <a:spAutoFit/>
          </a:bodyPr>
          <a:lstStyle/>
          <a:p>
            <a:pPr lvl="1"/>
            <a:r>
              <a:rPr lang="en-US" dirty="0">
                <a:latin typeface="Consolas" panose="020B0609020204030204" pitchFamily="49" charset="0"/>
              </a:rPr>
              <a:t>describe the </a:t>
            </a:r>
            <a:r>
              <a:rPr lang="en-US" dirty="0" err="1">
                <a:latin typeface="Consolas" panose="020B0609020204030204" pitchFamily="49" charset="0"/>
              </a:rPr>
              <a:t>ever_married</a:t>
            </a:r>
            <a:r>
              <a:rPr lang="en-US" dirty="0">
                <a:latin typeface="Consolas" panose="020B0609020204030204" pitchFamily="49" charset="0"/>
              </a:rPr>
              <a:t> column as one categorical data</a:t>
            </a:r>
          </a:p>
          <a:p>
            <a:pPr lvl="1"/>
            <a:r>
              <a:rPr lang="en-US" dirty="0">
                <a:latin typeface="Consolas" panose="020B0609020204030204" pitchFamily="49" charset="0"/>
              </a:rPr>
              <a:t>it is used to represent the number of observations of a categorical variable for each group with bars and help us to know how many people work at each type(to know if the status affects people's health or not).</a:t>
            </a:r>
          </a:p>
        </p:txBody>
      </p:sp>
    </p:spTree>
    <p:extLst>
      <p:ext uri="{BB962C8B-B14F-4D97-AF65-F5344CB8AC3E}">
        <p14:creationId xmlns:p14="http://schemas.microsoft.com/office/powerpoint/2010/main" val="203555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4A2187-8DA6-B5A1-E7E2-E1C547B67D90}"/>
              </a:ext>
            </a:extLst>
          </p:cNvPr>
          <p:cNvSpPr txBox="1"/>
          <p:nvPr/>
        </p:nvSpPr>
        <p:spPr>
          <a:xfrm>
            <a:off x="497305" y="457017"/>
            <a:ext cx="6096000" cy="369332"/>
          </a:xfrm>
          <a:prstGeom prst="rect">
            <a:avLst/>
          </a:prstGeom>
          <a:noFill/>
        </p:spPr>
        <p:txBody>
          <a:bodyPr wrap="square">
            <a:spAutoFit/>
          </a:bodyPr>
          <a:lstStyle/>
          <a:p>
            <a:pPr marL="285750" indent="-285750">
              <a:buFont typeface="Arial" panose="020B0604020202020204" pitchFamily="34" charset="0"/>
              <a:buChar char="•"/>
            </a:pPr>
            <a:r>
              <a:rPr lang="en-US" b="1" dirty="0">
                <a:solidFill>
                  <a:srgbClr val="800000"/>
                </a:solidFill>
                <a:effectLst/>
                <a:latin typeface="Consolas" panose="020B0609020204030204" pitchFamily="49" charset="0"/>
              </a:rPr>
              <a:t>count plot</a:t>
            </a:r>
            <a:endParaRPr lang="en-US" b="0" dirty="0">
              <a:solidFill>
                <a:srgbClr val="3B3B3B"/>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9812D1F5-20A8-EBCC-3177-9D81CD56558B}"/>
              </a:ext>
            </a:extLst>
          </p:cNvPr>
          <p:cNvPicPr>
            <a:picLocks noChangeAspect="1"/>
          </p:cNvPicPr>
          <p:nvPr/>
        </p:nvPicPr>
        <p:blipFill>
          <a:blip r:embed="rId2"/>
          <a:stretch>
            <a:fillRect/>
          </a:stretch>
        </p:blipFill>
        <p:spPr>
          <a:xfrm>
            <a:off x="6317581" y="2286183"/>
            <a:ext cx="5524500" cy="4114800"/>
          </a:xfrm>
          <a:prstGeom prst="rect">
            <a:avLst/>
          </a:prstGeom>
        </p:spPr>
      </p:pic>
      <p:sp>
        <p:nvSpPr>
          <p:cNvPr id="7" name="TextBox 6">
            <a:extLst>
              <a:ext uri="{FF2B5EF4-FFF2-40B4-BE49-F238E27FC236}">
                <a16:creationId xmlns:a16="http://schemas.microsoft.com/office/drawing/2014/main" id="{F770079C-2715-DA6E-A424-4A7E054A844C}"/>
              </a:ext>
            </a:extLst>
          </p:cNvPr>
          <p:cNvSpPr txBox="1"/>
          <p:nvPr/>
        </p:nvSpPr>
        <p:spPr>
          <a:xfrm>
            <a:off x="349919" y="3059668"/>
            <a:ext cx="6096000" cy="369332"/>
          </a:xfrm>
          <a:prstGeom prst="rect">
            <a:avLst/>
          </a:prstGeom>
          <a:noFill/>
        </p:spPr>
        <p:txBody>
          <a:bodyPr wrap="square">
            <a:spAutoFit/>
          </a:bodyPr>
          <a:lstStyle/>
          <a:p>
            <a:r>
              <a:rPr lang="en-US" b="0" dirty="0" err="1">
                <a:solidFill>
                  <a:srgbClr val="267F99"/>
                </a:solidFill>
                <a:effectLst/>
                <a:latin typeface="Consolas" panose="020B0609020204030204" pitchFamily="49" charset="0"/>
              </a:rPr>
              <a:t>sns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countplot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x</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df</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"hypertension"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df</a:t>
            </a:r>
            <a:r>
              <a:rPr lang="en-US" b="0" dirty="0">
                <a:solidFill>
                  <a:srgbClr val="3B3B3B"/>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106D1027-7D7D-EAB4-C7D0-DC1FB964D8D7}"/>
              </a:ext>
            </a:extLst>
          </p:cNvPr>
          <p:cNvSpPr txBox="1"/>
          <p:nvPr/>
        </p:nvSpPr>
        <p:spPr>
          <a:xfrm>
            <a:off x="625641" y="826349"/>
            <a:ext cx="11141918" cy="2031325"/>
          </a:xfrm>
          <a:prstGeom prst="rect">
            <a:avLst/>
          </a:prstGeom>
          <a:noFill/>
        </p:spPr>
        <p:txBody>
          <a:bodyPr wrap="square">
            <a:spAutoFit/>
          </a:bodyPr>
          <a:lstStyle/>
          <a:p>
            <a:pPr lvl="1"/>
            <a:r>
              <a:rPr lang="en-US" dirty="0">
                <a:latin typeface="Consolas" panose="020B0609020204030204" pitchFamily="49" charset="0"/>
              </a:rPr>
              <a:t>describe the hypertension column as one categorical data</a:t>
            </a:r>
          </a:p>
          <a:p>
            <a:pPr lvl="1"/>
            <a:r>
              <a:rPr lang="en-US" dirty="0">
                <a:latin typeface="Consolas" panose="020B0609020204030204" pitchFamily="49" charset="0"/>
              </a:rPr>
              <a:t>it is used to represent the number of observations of a categorical variable for each group with bars and help us to know how many people work at each type(to know if the hypertension  has a relation between that and stroke).</a:t>
            </a:r>
          </a:p>
          <a:p>
            <a:endParaRPr lang="en-US" dirty="0">
              <a:latin typeface="Consolas" panose="020B0609020204030204" pitchFamily="49" charset="0"/>
            </a:endParaRPr>
          </a:p>
          <a:p>
            <a:endParaRPr lang="en-US" dirty="0">
              <a:latin typeface="Consolas" panose="020B0609020204030204" pitchFamily="49" charset="0"/>
            </a:endParaRPr>
          </a:p>
          <a:p>
            <a:endParaRPr lang="en-US" dirty="0">
              <a:latin typeface="Consolas" panose="020B0609020204030204" pitchFamily="49" charset="0"/>
            </a:endParaRPr>
          </a:p>
        </p:txBody>
      </p:sp>
    </p:spTree>
    <p:extLst>
      <p:ext uri="{BB962C8B-B14F-4D97-AF65-F5344CB8AC3E}">
        <p14:creationId xmlns:p14="http://schemas.microsoft.com/office/powerpoint/2010/main" val="80427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688970-1DF3-3E86-4130-6AC1D503BABE}"/>
              </a:ext>
            </a:extLst>
          </p:cNvPr>
          <p:cNvSpPr txBox="1"/>
          <p:nvPr/>
        </p:nvSpPr>
        <p:spPr>
          <a:xfrm>
            <a:off x="545432" y="826349"/>
            <a:ext cx="11101136" cy="1477328"/>
          </a:xfrm>
          <a:prstGeom prst="rect">
            <a:avLst/>
          </a:prstGeom>
          <a:noFill/>
        </p:spPr>
        <p:txBody>
          <a:bodyPr wrap="square">
            <a:spAutoFit/>
          </a:bodyPr>
          <a:lstStyle/>
          <a:p>
            <a:pPr lvl="1"/>
            <a:r>
              <a:rPr lang="en-US" b="0" i="0" dirty="0">
                <a:effectLst/>
                <a:latin typeface="Consolas" panose="020B0609020204030204" pitchFamily="49" charset="0"/>
              </a:rPr>
              <a:t>describe the </a:t>
            </a:r>
            <a:r>
              <a:rPr lang="en-US" b="0" i="0" dirty="0" err="1">
                <a:solidFill>
                  <a:srgbClr val="C00000"/>
                </a:solidFill>
                <a:effectLst/>
                <a:latin typeface="Consolas" panose="020B0609020204030204" pitchFamily="49" charset="0"/>
              </a:rPr>
              <a:t>avg_glucose_level</a:t>
            </a:r>
            <a:r>
              <a:rPr lang="en-US" b="0" i="0" dirty="0">
                <a:solidFill>
                  <a:srgbClr val="C00000"/>
                </a:solidFill>
                <a:effectLst/>
                <a:latin typeface="Consolas" panose="020B0609020204030204" pitchFamily="49" charset="0"/>
              </a:rPr>
              <a:t> </a:t>
            </a:r>
            <a:r>
              <a:rPr lang="en-US" b="0" i="0" dirty="0">
                <a:effectLst/>
                <a:latin typeface="Consolas" panose="020B0609020204030204" pitchFamily="49" charset="0"/>
              </a:rPr>
              <a:t>column as one numerical variable (continuous data) A box plot indicates the position of the minimum, maximum and median values along with the position of the lower and upper quartiles. From this, the range, interquartile range, and skewness of the data can be observed and help us to know how many people have a problem in the </a:t>
            </a:r>
            <a:r>
              <a:rPr lang="en-US" b="0" i="0" dirty="0" err="1">
                <a:solidFill>
                  <a:srgbClr val="C00000"/>
                </a:solidFill>
                <a:effectLst/>
                <a:latin typeface="Consolas" panose="020B0609020204030204" pitchFamily="49" charset="0"/>
              </a:rPr>
              <a:t>avg_glucose_level</a:t>
            </a:r>
            <a:r>
              <a:rPr lang="en-US" b="0" i="0" dirty="0">
                <a:solidFill>
                  <a:srgbClr val="C00000"/>
                </a:solidFill>
                <a:effectLst/>
                <a:latin typeface="Consolas" panose="020B0609020204030204" pitchFamily="49" charset="0"/>
              </a:rPr>
              <a:t> </a:t>
            </a:r>
            <a:r>
              <a:rPr lang="en-US" b="0" i="0" dirty="0">
                <a:effectLst/>
                <a:latin typeface="Consolas" panose="020B0609020204030204" pitchFamily="49" charset="0"/>
              </a:rPr>
              <a:t>on not</a:t>
            </a:r>
            <a:endParaRPr lang="en-US" dirty="0">
              <a:latin typeface="Consolas" panose="020B0609020204030204" pitchFamily="49" charset="0"/>
            </a:endParaRPr>
          </a:p>
        </p:txBody>
      </p:sp>
      <p:sp>
        <p:nvSpPr>
          <p:cNvPr id="5" name="TextBox 4">
            <a:extLst>
              <a:ext uri="{FF2B5EF4-FFF2-40B4-BE49-F238E27FC236}">
                <a16:creationId xmlns:a16="http://schemas.microsoft.com/office/drawing/2014/main" id="{82E45F61-D076-6303-1A1F-120B954DF465}"/>
              </a:ext>
            </a:extLst>
          </p:cNvPr>
          <p:cNvSpPr txBox="1"/>
          <p:nvPr/>
        </p:nvSpPr>
        <p:spPr>
          <a:xfrm>
            <a:off x="545432" y="457017"/>
            <a:ext cx="6096000" cy="369332"/>
          </a:xfrm>
          <a:prstGeom prst="rect">
            <a:avLst/>
          </a:prstGeom>
          <a:noFill/>
        </p:spPr>
        <p:txBody>
          <a:bodyPr wrap="square">
            <a:spAutoFit/>
          </a:bodyPr>
          <a:lstStyle/>
          <a:p>
            <a:pPr marL="285750" indent="-285750">
              <a:buFont typeface="Arial" panose="020B0604020202020204" pitchFamily="34" charset="0"/>
              <a:buChar char="•"/>
            </a:pPr>
            <a:r>
              <a:rPr lang="en-US" b="1" dirty="0">
                <a:solidFill>
                  <a:srgbClr val="800000"/>
                </a:solidFill>
                <a:effectLst/>
                <a:latin typeface="Consolas" panose="020B0609020204030204" pitchFamily="49" charset="0"/>
              </a:rPr>
              <a:t>Boxplot</a:t>
            </a:r>
            <a:endParaRPr lang="en-US" b="0" dirty="0">
              <a:solidFill>
                <a:srgbClr val="3B3B3B"/>
              </a:solidFill>
              <a:effectLst/>
              <a:latin typeface="Consolas" panose="020B0609020204030204" pitchFamily="49" charset="0"/>
            </a:endParaRPr>
          </a:p>
        </p:txBody>
      </p:sp>
      <p:sp>
        <p:nvSpPr>
          <p:cNvPr id="7" name="TextBox 6">
            <a:extLst>
              <a:ext uri="{FF2B5EF4-FFF2-40B4-BE49-F238E27FC236}">
                <a16:creationId xmlns:a16="http://schemas.microsoft.com/office/drawing/2014/main" id="{7DB91D9A-00DA-DA9F-B0C5-69EAA7512DA2}"/>
              </a:ext>
            </a:extLst>
          </p:cNvPr>
          <p:cNvSpPr txBox="1"/>
          <p:nvPr/>
        </p:nvSpPr>
        <p:spPr>
          <a:xfrm>
            <a:off x="464218" y="2488343"/>
            <a:ext cx="6096000" cy="369332"/>
          </a:xfrm>
          <a:prstGeom prst="rect">
            <a:avLst/>
          </a:prstGeom>
          <a:noFill/>
        </p:spPr>
        <p:txBody>
          <a:bodyPr wrap="square">
            <a:spAutoFit/>
          </a:bodyPr>
          <a:lstStyle/>
          <a:p>
            <a:r>
              <a:rPr lang="en-US" b="0" dirty="0" err="1">
                <a:solidFill>
                  <a:srgbClr val="267F99"/>
                </a:solidFill>
                <a:effectLst/>
                <a:latin typeface="Consolas" panose="020B0609020204030204" pitchFamily="49" charset="0"/>
              </a:rPr>
              <a:t>plt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boxplot</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df</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avg_glucose_level</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vert</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False</a:t>
            </a:r>
            <a:r>
              <a:rPr lang="en-US" b="0" dirty="0">
                <a:solidFill>
                  <a:srgbClr val="3B3B3B"/>
                </a:solidFill>
                <a:effectLst/>
                <a:latin typeface="Consolas" panose="020B0609020204030204" pitchFamily="49" charset="0"/>
              </a:rPr>
              <a:t>)</a:t>
            </a:r>
          </a:p>
        </p:txBody>
      </p:sp>
      <p:pic>
        <p:nvPicPr>
          <p:cNvPr id="9" name="Picture 8">
            <a:extLst>
              <a:ext uri="{FF2B5EF4-FFF2-40B4-BE49-F238E27FC236}">
                <a16:creationId xmlns:a16="http://schemas.microsoft.com/office/drawing/2014/main" id="{DC549209-90FE-C44B-CA85-F0F753E8F65E}"/>
              </a:ext>
            </a:extLst>
          </p:cNvPr>
          <p:cNvPicPr>
            <a:picLocks noChangeAspect="1"/>
          </p:cNvPicPr>
          <p:nvPr/>
        </p:nvPicPr>
        <p:blipFill>
          <a:blip r:embed="rId2"/>
          <a:stretch>
            <a:fillRect/>
          </a:stretch>
        </p:blipFill>
        <p:spPr>
          <a:xfrm>
            <a:off x="6641432" y="2431063"/>
            <a:ext cx="5086350" cy="3933825"/>
          </a:xfrm>
          <a:prstGeom prst="rect">
            <a:avLst/>
          </a:prstGeom>
        </p:spPr>
      </p:pic>
    </p:spTree>
    <p:extLst>
      <p:ext uri="{BB962C8B-B14F-4D97-AF65-F5344CB8AC3E}">
        <p14:creationId xmlns:p14="http://schemas.microsoft.com/office/powerpoint/2010/main" val="243785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A00ED7-F6A1-1B5F-D334-4045CEFD10B3}"/>
              </a:ext>
            </a:extLst>
          </p:cNvPr>
          <p:cNvSpPr txBox="1"/>
          <p:nvPr/>
        </p:nvSpPr>
        <p:spPr>
          <a:xfrm>
            <a:off x="497307" y="494719"/>
            <a:ext cx="6096000" cy="369332"/>
          </a:xfrm>
          <a:prstGeom prst="rect">
            <a:avLst/>
          </a:prstGeom>
          <a:noFill/>
        </p:spPr>
        <p:txBody>
          <a:bodyPr wrap="square">
            <a:spAutoFit/>
          </a:bodyPr>
          <a:lstStyle/>
          <a:p>
            <a:pPr marL="285750" indent="-285750">
              <a:buFont typeface="Arial" panose="020B0604020202020204" pitchFamily="34" charset="0"/>
              <a:buChar char="•"/>
            </a:pPr>
            <a:r>
              <a:rPr lang="en-US" b="1" dirty="0">
                <a:solidFill>
                  <a:srgbClr val="800000"/>
                </a:solidFill>
                <a:effectLst/>
                <a:latin typeface="Consolas" panose="020B0609020204030204" pitchFamily="49" charset="0"/>
              </a:rPr>
              <a:t>Bar chart</a:t>
            </a:r>
            <a:endParaRPr lang="en-US" b="0" dirty="0">
              <a:solidFill>
                <a:srgbClr val="3B3B3B"/>
              </a:solidFill>
              <a:effectLst/>
              <a:latin typeface="Consolas" panose="020B0609020204030204" pitchFamily="49" charset="0"/>
            </a:endParaRPr>
          </a:p>
        </p:txBody>
      </p:sp>
      <p:sp>
        <p:nvSpPr>
          <p:cNvPr id="6" name="TextBox 5">
            <a:extLst>
              <a:ext uri="{FF2B5EF4-FFF2-40B4-BE49-F238E27FC236}">
                <a16:creationId xmlns:a16="http://schemas.microsoft.com/office/drawing/2014/main" id="{1CBA2806-7354-404F-A4E3-D8F1C1E6CDBA}"/>
              </a:ext>
            </a:extLst>
          </p:cNvPr>
          <p:cNvSpPr txBox="1"/>
          <p:nvPr/>
        </p:nvSpPr>
        <p:spPr>
          <a:xfrm>
            <a:off x="898360" y="2524915"/>
            <a:ext cx="5197640" cy="923330"/>
          </a:xfrm>
          <a:prstGeom prst="rect">
            <a:avLst/>
          </a:prstGeom>
          <a:noFill/>
        </p:spPr>
        <p:txBody>
          <a:bodyPr wrap="square">
            <a:spAutoFit/>
          </a:bodyPr>
          <a:lstStyle/>
          <a:p>
            <a:r>
              <a:rPr lang="en-US" b="0" dirty="0" err="1">
                <a:solidFill>
                  <a:srgbClr val="001080"/>
                </a:solidFill>
                <a:effectLst/>
                <a:latin typeface="Consolas" panose="020B0609020204030204" pitchFamily="49" charset="0"/>
              </a:rPr>
              <a:t>df</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'gender'</a:t>
            </a:r>
            <a:r>
              <a:rPr lang="en-US" b="0" dirty="0">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value_counts</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plot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kind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'bar'</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xlabel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'gender'</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ylabel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'Count'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rot</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2226EEFA-5166-AA32-A4C2-378BE0BB1668}"/>
              </a:ext>
            </a:extLst>
          </p:cNvPr>
          <p:cNvPicPr>
            <a:picLocks noChangeAspect="1"/>
          </p:cNvPicPr>
          <p:nvPr/>
        </p:nvPicPr>
        <p:blipFill>
          <a:blip r:embed="rId2"/>
          <a:stretch>
            <a:fillRect/>
          </a:stretch>
        </p:blipFill>
        <p:spPr>
          <a:xfrm>
            <a:off x="6314573" y="2524915"/>
            <a:ext cx="5524500" cy="3838366"/>
          </a:xfrm>
          <a:prstGeom prst="rect">
            <a:avLst/>
          </a:prstGeom>
        </p:spPr>
      </p:pic>
      <p:sp>
        <p:nvSpPr>
          <p:cNvPr id="14" name="TextBox 13">
            <a:extLst>
              <a:ext uri="{FF2B5EF4-FFF2-40B4-BE49-F238E27FC236}">
                <a16:creationId xmlns:a16="http://schemas.microsoft.com/office/drawing/2014/main" id="{59456739-0BBA-3F09-16E3-354CDAD70673}"/>
              </a:ext>
            </a:extLst>
          </p:cNvPr>
          <p:cNvSpPr txBox="1"/>
          <p:nvPr/>
        </p:nvSpPr>
        <p:spPr>
          <a:xfrm>
            <a:off x="898360" y="864051"/>
            <a:ext cx="10395280" cy="1477328"/>
          </a:xfrm>
          <a:prstGeom prst="rect">
            <a:avLst/>
          </a:prstGeom>
          <a:noFill/>
        </p:spPr>
        <p:txBody>
          <a:bodyPr wrap="square">
            <a:spAutoFit/>
          </a:bodyPr>
          <a:lstStyle/>
          <a:p>
            <a:r>
              <a:rPr lang="en-US" b="0" i="0" dirty="0">
                <a:effectLst/>
                <a:latin typeface="Consolas" panose="020B0609020204030204" pitchFamily="49" charset="0"/>
              </a:rPr>
              <a:t>it describes the gender column as one categorical data it is used to represent differences between categories or other discrete data. Looking for differences between categories as a screening method for identifying possible relationships helps us to know how many men and women (to know if the disease affects men more or women ).</a:t>
            </a:r>
            <a:endParaRPr lang="en-US" dirty="0">
              <a:latin typeface="Consolas" panose="020B0609020204030204" pitchFamily="49" charset="0"/>
            </a:endParaRPr>
          </a:p>
        </p:txBody>
      </p:sp>
    </p:spTree>
    <p:extLst>
      <p:ext uri="{BB962C8B-B14F-4D97-AF65-F5344CB8AC3E}">
        <p14:creationId xmlns:p14="http://schemas.microsoft.com/office/powerpoint/2010/main" val="102744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E41AD4-9DD3-EEDD-F0DE-1B055FD0E5A6}"/>
              </a:ext>
            </a:extLst>
          </p:cNvPr>
          <p:cNvSpPr/>
          <p:nvPr/>
        </p:nvSpPr>
        <p:spPr>
          <a:xfrm>
            <a:off x="3313186" y="440107"/>
            <a:ext cx="5300974" cy="2249680"/>
          </a:xfrm>
          <a:prstGeom prst="rect">
            <a:avLst/>
          </a:prstGeom>
          <a:solidFill>
            <a:schemeClr val="accent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b="1">
                <a:effectLst/>
                <a:ea typeface="Calibri" panose="020F0502020204030204" pitchFamily="34" charset="0"/>
                <a:cs typeface="Arial" panose="020B0604020202020204" pitchFamily="34" charset="0"/>
              </a:rPr>
              <a:t> </a:t>
            </a:r>
            <a:endParaRPr lang="en-US" sz="1100">
              <a:effectLst/>
              <a:ea typeface="Calibri" panose="020F050202020403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8C74A80-03D6-C3CC-3AD7-9FEB32E55322}"/>
              </a:ext>
            </a:extLst>
          </p:cNvPr>
          <p:cNvSpPr/>
          <p:nvPr/>
        </p:nvSpPr>
        <p:spPr>
          <a:xfrm>
            <a:off x="3404626" y="535992"/>
            <a:ext cx="5106985" cy="2042700"/>
          </a:xfrm>
          <a:prstGeom prst="rect">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b="1" dirty="0">
                <a:solidFill>
                  <a:schemeClr val="tx1"/>
                </a:solidFill>
                <a:effectLst/>
                <a:ea typeface="Calibri" panose="020F0502020204030204" pitchFamily="34" charset="0"/>
                <a:cs typeface="Arial" panose="020B0604020202020204" pitchFamily="34" charset="0"/>
              </a:rPr>
              <a:t>Project Name: </a:t>
            </a:r>
            <a:r>
              <a:rPr lang="en-US" sz="1600" b="1" dirty="0">
                <a:solidFill>
                  <a:schemeClr val="tx1"/>
                </a:solidFill>
                <a:ea typeface="Calibri" panose="020F0502020204030204" pitchFamily="34" charset="0"/>
                <a:cs typeface="Arial" panose="020B0604020202020204" pitchFamily="34" charset="0"/>
              </a:rPr>
              <a:t>Health Care</a:t>
            </a:r>
            <a:endParaRPr lang="en-US" sz="1100" dirty="0">
              <a:solidFill>
                <a:schemeClr val="tx1"/>
              </a:solidFill>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1600" b="1" dirty="0">
                <a:solidFill>
                  <a:schemeClr val="tx1"/>
                </a:solidFill>
                <a:effectLst/>
                <a:ea typeface="Calibri" panose="020F0502020204030204" pitchFamily="34" charset="0"/>
                <a:cs typeface="Arial" panose="020B0604020202020204" pitchFamily="34" charset="0"/>
              </a:rPr>
              <a:t>TA: </a:t>
            </a:r>
            <a:r>
              <a:rPr lang="en-US" sz="1600" b="1" dirty="0" err="1">
                <a:solidFill>
                  <a:schemeClr val="tx1"/>
                </a:solidFill>
                <a:ea typeface="Calibri" panose="020F0502020204030204" pitchFamily="34" charset="0"/>
                <a:cs typeface="Arial" panose="020B0604020202020204" pitchFamily="34" charset="0"/>
              </a:rPr>
              <a:t>Yomna</a:t>
            </a:r>
            <a:r>
              <a:rPr lang="en-US" sz="1600" b="1" dirty="0">
                <a:solidFill>
                  <a:schemeClr val="tx1"/>
                </a:solidFill>
                <a:ea typeface="Calibri" panose="020F0502020204030204" pitchFamily="34" charset="0"/>
                <a:cs typeface="Arial" panose="020B0604020202020204" pitchFamily="34" charset="0"/>
              </a:rPr>
              <a:t> Ali </a:t>
            </a:r>
            <a:endParaRPr lang="en-US" sz="1100" dirty="0">
              <a:solidFill>
                <a:schemeClr val="tx1"/>
              </a:solidFill>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1600" b="1" dirty="0">
                <a:solidFill>
                  <a:schemeClr val="tx1"/>
                </a:solidFill>
                <a:effectLst/>
                <a:ea typeface="Calibri" panose="020F0502020204030204" pitchFamily="34" charset="0"/>
                <a:cs typeface="Arial" panose="020B0604020202020204" pitchFamily="34" charset="0"/>
              </a:rPr>
              <a:t>Date: 22/5/2023</a:t>
            </a:r>
            <a:endParaRPr lang="en-US" sz="1100" dirty="0">
              <a:solidFill>
                <a:schemeClr val="tx1"/>
              </a:solidFill>
              <a:effectLst/>
              <a:ea typeface="Calibri" panose="020F050202020403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4E87A951-682A-B95A-B27D-48CA2BD2C572}"/>
              </a:ext>
            </a:extLst>
          </p:cNvPr>
          <p:cNvGraphicFramePr>
            <a:graphicFrameLocks noGrp="1"/>
          </p:cNvGraphicFramePr>
          <p:nvPr>
            <p:extLst>
              <p:ext uri="{D42A27DB-BD31-4B8C-83A1-F6EECF244321}">
                <p14:modId xmlns:p14="http://schemas.microsoft.com/office/powerpoint/2010/main" val="2163342059"/>
              </p:ext>
            </p:extLst>
          </p:nvPr>
        </p:nvGraphicFramePr>
        <p:xfrm>
          <a:off x="669303" y="2856323"/>
          <a:ext cx="10595727" cy="3289826"/>
        </p:xfrm>
        <a:graphic>
          <a:graphicData uri="http://schemas.openxmlformats.org/drawingml/2006/table">
            <a:tbl>
              <a:tblPr firstRow="1" firstCol="1" bandRow="1">
                <a:tableStyleId>{5C22544A-7EE6-4342-B048-85BDC9FD1C3A}</a:tableStyleId>
              </a:tblPr>
              <a:tblGrid>
                <a:gridCol w="4350725">
                  <a:extLst>
                    <a:ext uri="{9D8B030D-6E8A-4147-A177-3AD203B41FA5}">
                      <a16:colId xmlns:a16="http://schemas.microsoft.com/office/drawing/2014/main" val="1205022037"/>
                    </a:ext>
                  </a:extLst>
                </a:gridCol>
                <a:gridCol w="2681914">
                  <a:extLst>
                    <a:ext uri="{9D8B030D-6E8A-4147-A177-3AD203B41FA5}">
                      <a16:colId xmlns:a16="http://schemas.microsoft.com/office/drawing/2014/main" val="586574357"/>
                    </a:ext>
                  </a:extLst>
                </a:gridCol>
                <a:gridCol w="1512270">
                  <a:extLst>
                    <a:ext uri="{9D8B030D-6E8A-4147-A177-3AD203B41FA5}">
                      <a16:colId xmlns:a16="http://schemas.microsoft.com/office/drawing/2014/main" val="1458604149"/>
                    </a:ext>
                  </a:extLst>
                </a:gridCol>
                <a:gridCol w="2050818">
                  <a:extLst>
                    <a:ext uri="{9D8B030D-6E8A-4147-A177-3AD203B41FA5}">
                      <a16:colId xmlns:a16="http://schemas.microsoft.com/office/drawing/2014/main" val="3827748242"/>
                    </a:ext>
                  </a:extLst>
                </a:gridCol>
              </a:tblGrid>
              <a:tr h="772997">
                <a:tc gridSpan="4">
                  <a:txBody>
                    <a:bodyPr/>
                    <a:lstStyle/>
                    <a:p>
                      <a:pPr marL="0" marR="0" algn="ctr" rtl="0">
                        <a:lnSpc>
                          <a:spcPct val="150000"/>
                        </a:lnSpc>
                        <a:spcBef>
                          <a:spcPts val="0"/>
                        </a:spcBef>
                        <a:spcAft>
                          <a:spcPts val="0"/>
                        </a:spcAft>
                      </a:pPr>
                      <a:r>
                        <a:rPr lang="en-US" sz="3200" i="0" u="none" dirty="0">
                          <a:effectLst/>
                        </a:rPr>
                        <a:t>Team Information</a:t>
                      </a:r>
                      <a:endParaRPr lang="en-US" sz="3200" i="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0364531"/>
                  </a:ext>
                </a:extLst>
              </a:tr>
              <a:tr h="336021">
                <a:tc>
                  <a:txBody>
                    <a:bodyPr/>
                    <a:lstStyle/>
                    <a:p>
                      <a:pPr marL="0" marR="0" algn="ctr">
                        <a:lnSpc>
                          <a:spcPct val="107000"/>
                        </a:lnSpc>
                        <a:spcBef>
                          <a:spcPts val="0"/>
                        </a:spcBef>
                        <a:spcAft>
                          <a:spcPts val="0"/>
                        </a:spcAft>
                      </a:pPr>
                      <a:r>
                        <a:rPr lang="en-US" sz="1600" dirty="0">
                          <a:effectLst/>
                        </a:rPr>
                        <a:t>Name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rPr>
                        <a:t>ID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rPr>
                        <a:t>Section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rPr>
                        <a:t>Department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02744466"/>
                  </a:ext>
                </a:extLst>
              </a:tr>
              <a:tr h="409480">
                <a:tc>
                  <a:txBody>
                    <a:bodyPr/>
                    <a:lstStyle/>
                    <a:p>
                      <a:pPr marL="0" marR="0" algn="ctr" rtl="1">
                        <a:lnSpc>
                          <a:spcPct val="107000"/>
                        </a:lnSpc>
                        <a:spcBef>
                          <a:spcPts val="0"/>
                        </a:spcBef>
                        <a:spcAft>
                          <a:spcPts val="0"/>
                        </a:spcAft>
                      </a:pPr>
                      <a:r>
                        <a:rPr lang="ar-EG" sz="1600" dirty="0">
                          <a:effectLst/>
                          <a:latin typeface="Tahoma (Body)"/>
                          <a:ea typeface="Calibri" panose="020F0502020204030204" pitchFamily="34" charset="0"/>
                          <a:cs typeface="+mj-cs"/>
                        </a:rPr>
                        <a:t>عبد الرحمن رضا عبد الفتاح</a:t>
                      </a:r>
                      <a:endParaRPr lang="en-US" sz="1100" dirty="0">
                        <a:effectLst/>
                        <a:latin typeface="Tahoma (Body)"/>
                        <a:ea typeface="Calibri" panose="020F0502020204030204" pitchFamily="34" charset="0"/>
                        <a:cs typeface="+mj-cs"/>
                      </a:endParaRPr>
                    </a:p>
                  </a:txBody>
                  <a:tcPr marL="68580" marR="68580" marT="0" marB="0" anchor="ctr"/>
                </a:tc>
                <a:tc>
                  <a:txBody>
                    <a:bodyPr/>
                    <a:lstStyle/>
                    <a:p>
                      <a:pPr marL="0" marR="0" algn="ctr">
                        <a:lnSpc>
                          <a:spcPct val="107000"/>
                        </a:lnSpc>
                        <a:spcBef>
                          <a:spcPts val="0"/>
                        </a:spcBef>
                        <a:spcAft>
                          <a:spcPts val="0"/>
                        </a:spcAft>
                      </a:pPr>
                      <a:r>
                        <a:rPr lang="ar-EG" sz="1600" dirty="0">
                          <a:effectLst/>
                        </a:rPr>
                        <a:t>20201700474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ar-EG" sz="1600" dirty="0">
                          <a:effectLst/>
                        </a:rPr>
                        <a:t>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IS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43650651"/>
                  </a:ext>
                </a:extLst>
              </a:tr>
              <a:tr h="283452">
                <a:tc>
                  <a:txBody>
                    <a:bodyPr/>
                    <a:lstStyle/>
                    <a:p>
                      <a:pPr marL="0" marR="0" algn="ctr" rtl="1">
                        <a:lnSpc>
                          <a:spcPct val="107000"/>
                        </a:lnSpc>
                        <a:spcBef>
                          <a:spcPts val="0"/>
                        </a:spcBef>
                        <a:spcAft>
                          <a:spcPts val="0"/>
                        </a:spcAft>
                      </a:pPr>
                      <a:r>
                        <a:rPr lang="ar-EG" sz="1600" dirty="0">
                          <a:effectLst/>
                          <a:latin typeface="Calibri" panose="020F0502020204030204" pitchFamily="34" charset="0"/>
                          <a:ea typeface="Calibri" panose="020F0502020204030204" pitchFamily="34" charset="0"/>
                          <a:cs typeface="+mj-cs"/>
                        </a:rPr>
                        <a:t>عبد الرحمن </a:t>
                      </a:r>
                      <a:r>
                        <a:rPr lang="ar-EG" sz="1600" dirty="0">
                          <a:effectLst/>
                          <a:latin typeface="Tahoma" panose="020B0604030504040204" pitchFamily="34" charset="0"/>
                          <a:ea typeface="Tahoma" panose="020B0604030504040204" pitchFamily="34" charset="0"/>
                          <a:cs typeface="+mj-cs"/>
                        </a:rPr>
                        <a:t>سعد</a:t>
                      </a:r>
                      <a:r>
                        <a:rPr lang="ar-EG" sz="1600" dirty="0">
                          <a:effectLst/>
                          <a:latin typeface="Calibri" panose="020F0502020204030204" pitchFamily="34" charset="0"/>
                          <a:ea typeface="Calibri" panose="020F0502020204030204" pitchFamily="34" charset="0"/>
                          <a:cs typeface="+mj-cs"/>
                        </a:rPr>
                        <a:t> رمضان محمد</a:t>
                      </a:r>
                      <a:endParaRPr lang="en-US" sz="1600" dirty="0">
                        <a:effectLst/>
                        <a:latin typeface="Calibri" panose="020F0502020204030204" pitchFamily="34" charset="0"/>
                        <a:ea typeface="Calibri" panose="020F0502020204030204" pitchFamily="34" charset="0"/>
                        <a:cs typeface="+mj-cs"/>
                      </a:endParaRPr>
                    </a:p>
                  </a:txBody>
                  <a:tcPr marL="68580" marR="68580" marT="0" marB="0" anchor="ctr"/>
                </a:tc>
                <a:tc>
                  <a:txBody>
                    <a:bodyPr/>
                    <a:lstStyle/>
                    <a:p>
                      <a:pPr marL="0" marR="0" algn="ctr">
                        <a:lnSpc>
                          <a:spcPct val="107000"/>
                        </a:lnSpc>
                        <a:spcBef>
                          <a:spcPts val="0"/>
                        </a:spcBef>
                        <a:spcAft>
                          <a:spcPts val="0"/>
                        </a:spcAft>
                      </a:pPr>
                      <a:r>
                        <a:rPr lang="ar-EG" sz="1600" dirty="0">
                          <a:effectLst/>
                        </a:rPr>
                        <a:t>20201700475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ar-EG" sz="1600" dirty="0">
                          <a:effectLst/>
                        </a:rPr>
                        <a:t>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rPr>
                        <a:t>IS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31171320"/>
                  </a:ext>
                </a:extLst>
              </a:tr>
              <a:tr h="333415">
                <a:tc>
                  <a:txBody>
                    <a:bodyPr/>
                    <a:lstStyle/>
                    <a:p>
                      <a:pPr marL="0" marR="0" algn="ctr" rtl="1">
                        <a:lnSpc>
                          <a:spcPct val="107000"/>
                        </a:lnSpc>
                        <a:spcBef>
                          <a:spcPts val="0"/>
                        </a:spcBef>
                        <a:spcAft>
                          <a:spcPts val="0"/>
                        </a:spcAft>
                      </a:pPr>
                      <a:r>
                        <a:rPr lang="ar-EG" sz="1600" dirty="0">
                          <a:effectLst/>
                        </a:rPr>
                        <a:t>احمد</a:t>
                      </a:r>
                      <a:r>
                        <a:rPr lang="ar-SA" sz="1600" dirty="0">
                          <a:effectLst/>
                        </a:rPr>
                        <a:t> يسري </a:t>
                      </a:r>
                      <a:r>
                        <a:rPr lang="ar-EG" sz="1600" dirty="0">
                          <a:effectLst/>
                        </a:rPr>
                        <a:t>عبد العظيم</a:t>
                      </a:r>
                      <a:r>
                        <a:rPr lang="ar-SA" sz="1600" dirty="0">
                          <a:effectLst/>
                        </a:rPr>
                        <a:t> </a:t>
                      </a:r>
                      <a:r>
                        <a:rPr lang="ar-EG" sz="1600" dirty="0">
                          <a:effectLst/>
                        </a:rPr>
                        <a:t>شحاته</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ar-EG" sz="1600" dirty="0">
                          <a:effectLst/>
                        </a:rPr>
                        <a:t>20201700098</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ar-EG" sz="1600" dirty="0">
                          <a:effectLst/>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rPr>
                        <a:t>IS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34785728"/>
                  </a:ext>
                </a:extLst>
              </a:tr>
              <a:tr h="0">
                <a:tc>
                  <a:txBody>
                    <a:bodyPr/>
                    <a:lstStyle/>
                    <a:p>
                      <a:pPr marL="0" marR="0" algn="ctr" rtl="1">
                        <a:lnSpc>
                          <a:spcPct val="107000"/>
                        </a:lnSpc>
                        <a:spcBef>
                          <a:spcPts val="0"/>
                        </a:spcBef>
                        <a:spcAft>
                          <a:spcPts val="0"/>
                        </a:spcAft>
                      </a:pPr>
                      <a:r>
                        <a:rPr lang="ar-EG" sz="1600" dirty="0">
                          <a:effectLst/>
                        </a:rPr>
                        <a:t>احمد محمود بكر  محمد</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ar-EG" sz="1600" dirty="0">
                          <a:effectLst/>
                        </a:rPr>
                        <a:t>20201701172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ar-EG" sz="1600" dirty="0">
                          <a:effectLst/>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dirty="0">
                          <a:effectLst/>
                        </a:rPr>
                        <a:t>IS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492277482"/>
                  </a:ext>
                </a:extLst>
              </a:tr>
              <a:tr h="474212">
                <a:tc>
                  <a:txBody>
                    <a:bodyPr/>
                    <a:lstStyle/>
                    <a:p>
                      <a:pPr marL="0" marR="0" algn="ctr" rtl="1">
                        <a:lnSpc>
                          <a:spcPct val="107000"/>
                        </a:lnSpc>
                        <a:spcBef>
                          <a:spcPts val="0"/>
                        </a:spcBef>
                        <a:spcAft>
                          <a:spcPts val="0"/>
                        </a:spcAft>
                      </a:pPr>
                      <a:r>
                        <a:rPr lang="ar-EG" sz="1600" dirty="0">
                          <a:effectLst/>
                        </a:rPr>
                        <a:t>محمد فوزى حافظ سعودى</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rtl="0">
                        <a:lnSpc>
                          <a:spcPct val="107000"/>
                        </a:lnSpc>
                        <a:spcBef>
                          <a:spcPts val="0"/>
                        </a:spcBef>
                        <a:spcAft>
                          <a:spcPts val="0"/>
                        </a:spcAft>
                      </a:pPr>
                      <a:r>
                        <a:rPr lang="en-US" sz="1600" b="0" dirty="0">
                          <a:effectLst/>
                        </a:rPr>
                        <a:t>20191700566</a:t>
                      </a:r>
                      <a:endParaRPr lang="en-US" sz="11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ar-EG" sz="1600" dirty="0">
                          <a:effectLst/>
                        </a:rPr>
                        <a:t>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IS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67967438"/>
                  </a:ext>
                </a:extLst>
              </a:tr>
            </a:tbl>
          </a:graphicData>
        </a:graphic>
      </p:graphicFrame>
    </p:spTree>
    <p:extLst>
      <p:ext uri="{BB962C8B-B14F-4D97-AF65-F5344CB8AC3E}">
        <p14:creationId xmlns:p14="http://schemas.microsoft.com/office/powerpoint/2010/main" val="294770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C18D03-361D-7330-2188-FCDC6908996C}"/>
              </a:ext>
            </a:extLst>
          </p:cNvPr>
          <p:cNvSpPr txBox="1"/>
          <p:nvPr/>
        </p:nvSpPr>
        <p:spPr>
          <a:xfrm>
            <a:off x="545431" y="617438"/>
            <a:ext cx="6096000" cy="369332"/>
          </a:xfrm>
          <a:prstGeom prst="rect">
            <a:avLst/>
          </a:prstGeom>
          <a:noFill/>
        </p:spPr>
        <p:txBody>
          <a:bodyPr wrap="square">
            <a:spAutoFit/>
          </a:bodyPr>
          <a:lstStyle/>
          <a:p>
            <a:pPr marL="285750" indent="-285750">
              <a:buFont typeface="Arial" panose="020B0604020202020204" pitchFamily="34" charset="0"/>
              <a:buChar char="•"/>
            </a:pPr>
            <a:r>
              <a:rPr lang="en-US" b="1" dirty="0">
                <a:solidFill>
                  <a:srgbClr val="800000"/>
                </a:solidFill>
                <a:effectLst/>
                <a:latin typeface="Consolas" panose="020B0609020204030204" pitchFamily="49" charset="0"/>
              </a:rPr>
              <a:t>pie chart</a:t>
            </a:r>
            <a:endParaRPr lang="en-US" b="0" dirty="0">
              <a:solidFill>
                <a:srgbClr val="3B3B3B"/>
              </a:solidFill>
              <a:effectLst/>
              <a:latin typeface="Consolas" panose="020B0609020204030204" pitchFamily="49" charset="0"/>
            </a:endParaRPr>
          </a:p>
        </p:txBody>
      </p:sp>
      <p:sp>
        <p:nvSpPr>
          <p:cNvPr id="5" name="TextBox 4">
            <a:extLst>
              <a:ext uri="{FF2B5EF4-FFF2-40B4-BE49-F238E27FC236}">
                <a16:creationId xmlns:a16="http://schemas.microsoft.com/office/drawing/2014/main" id="{82F3DDB6-F28E-1EB7-84B9-FD8514F3C351}"/>
              </a:ext>
            </a:extLst>
          </p:cNvPr>
          <p:cNvSpPr txBox="1"/>
          <p:nvPr/>
        </p:nvSpPr>
        <p:spPr>
          <a:xfrm>
            <a:off x="693885" y="2848132"/>
            <a:ext cx="5799091" cy="923330"/>
          </a:xfrm>
          <a:prstGeom prst="rect">
            <a:avLst/>
          </a:prstGeom>
          <a:noFill/>
        </p:spPr>
        <p:txBody>
          <a:bodyPr wrap="square">
            <a:spAutoFit/>
          </a:bodyPr>
          <a:lstStyle/>
          <a:p>
            <a:r>
              <a:rPr lang="en-US" b="0" dirty="0">
                <a:solidFill>
                  <a:srgbClr val="001080"/>
                </a:solidFill>
                <a:effectLst/>
                <a:latin typeface="Consolas" panose="020B0609020204030204" pitchFamily="49" charset="0"/>
              </a:rPr>
              <a:t>colors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'#99ff99'</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'#ffcc99'</a:t>
            </a:r>
            <a:r>
              <a:rPr lang="en-US" b="0" dirty="0">
                <a:solidFill>
                  <a:srgbClr val="3B3B3B"/>
                </a:solidFill>
                <a:effectLst/>
                <a:latin typeface="Consolas" panose="020B0609020204030204" pitchFamily="49" charset="0"/>
              </a:rPr>
              <a:t>]</a:t>
            </a:r>
          </a:p>
          <a:p>
            <a:r>
              <a:rPr lang="en-US" b="0" dirty="0" err="1">
                <a:solidFill>
                  <a:srgbClr val="001080"/>
                </a:solidFill>
                <a:effectLst/>
                <a:latin typeface="Consolas" panose="020B0609020204030204" pitchFamily="49" charset="0"/>
              </a:rPr>
              <a:t>df</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groupby</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'gender'</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size</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plot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kind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'pie'</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autopct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%.2f</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colors</a:t>
            </a:r>
            <a:r>
              <a:rPr lang="en-US" b="0" dirty="0">
                <a:solidFill>
                  <a:srgbClr val="3B3B3B"/>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25F1819D-361D-D51A-9C70-CB028262566F}"/>
              </a:ext>
            </a:extLst>
          </p:cNvPr>
          <p:cNvPicPr>
            <a:picLocks noChangeAspect="1"/>
          </p:cNvPicPr>
          <p:nvPr/>
        </p:nvPicPr>
        <p:blipFill>
          <a:blip r:embed="rId2"/>
          <a:stretch>
            <a:fillRect/>
          </a:stretch>
        </p:blipFill>
        <p:spPr>
          <a:xfrm>
            <a:off x="7338724" y="2908092"/>
            <a:ext cx="4467477" cy="3632353"/>
          </a:xfrm>
          <a:prstGeom prst="rect">
            <a:avLst/>
          </a:prstGeom>
        </p:spPr>
      </p:pic>
      <p:sp>
        <p:nvSpPr>
          <p:cNvPr id="9" name="TextBox 8">
            <a:extLst>
              <a:ext uri="{FF2B5EF4-FFF2-40B4-BE49-F238E27FC236}">
                <a16:creationId xmlns:a16="http://schemas.microsoft.com/office/drawing/2014/main" id="{DFFDE52A-6290-E311-E0A4-17FA83DE015D}"/>
              </a:ext>
            </a:extLst>
          </p:cNvPr>
          <p:cNvSpPr txBox="1"/>
          <p:nvPr/>
        </p:nvSpPr>
        <p:spPr>
          <a:xfrm>
            <a:off x="547930" y="952667"/>
            <a:ext cx="10780295" cy="1754326"/>
          </a:xfrm>
          <a:prstGeom prst="rect">
            <a:avLst/>
          </a:prstGeom>
          <a:noFill/>
        </p:spPr>
        <p:txBody>
          <a:bodyPr wrap="square">
            <a:spAutoFit/>
          </a:bodyPr>
          <a:lstStyle/>
          <a:p>
            <a:r>
              <a:rPr lang="en-US" dirty="0">
                <a:latin typeface="Consolas" panose="020B0609020204030204" pitchFamily="49" charset="0"/>
              </a:rPr>
              <a:t>it describes the gender column as one categorical data</a:t>
            </a:r>
          </a:p>
          <a:p>
            <a:r>
              <a:rPr lang="en-US" dirty="0">
                <a:latin typeface="Consolas" panose="020B0609020204030204" pitchFamily="49" charset="0"/>
              </a:rPr>
              <a:t>A pie chart shows how a total amount is divided between levels of a categorical variable as a circle divided into radial slices. Each categorical value corresponds with a single slice of the circle, and the size of each slice (both in area and arc length) indicates what proportion of the whole each category level takes helps us to know how many men and women (to know if the disease affects men more or women).</a:t>
            </a:r>
          </a:p>
        </p:txBody>
      </p:sp>
    </p:spTree>
    <p:extLst>
      <p:ext uri="{BB962C8B-B14F-4D97-AF65-F5344CB8AC3E}">
        <p14:creationId xmlns:p14="http://schemas.microsoft.com/office/powerpoint/2010/main" val="416632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B16CB8-C301-565F-2481-56F32058C52A}"/>
              </a:ext>
            </a:extLst>
          </p:cNvPr>
          <p:cNvSpPr txBox="1"/>
          <p:nvPr/>
        </p:nvSpPr>
        <p:spPr>
          <a:xfrm>
            <a:off x="593557" y="569313"/>
            <a:ext cx="6096000" cy="369332"/>
          </a:xfrm>
          <a:prstGeom prst="rect">
            <a:avLst/>
          </a:prstGeom>
          <a:noFill/>
        </p:spPr>
        <p:txBody>
          <a:bodyPr wrap="square">
            <a:spAutoFit/>
          </a:bodyPr>
          <a:lstStyle/>
          <a:p>
            <a:pPr marL="285750" indent="-285750">
              <a:buFont typeface="Arial" panose="020B0604020202020204" pitchFamily="34" charset="0"/>
              <a:buChar char="•"/>
            </a:pPr>
            <a:r>
              <a:rPr lang="en-US" b="1" dirty="0">
                <a:solidFill>
                  <a:srgbClr val="800000"/>
                </a:solidFill>
                <a:effectLst/>
                <a:latin typeface="Consolas" panose="020B0609020204030204" pitchFamily="49" charset="0"/>
              </a:rPr>
              <a:t>pie chart</a:t>
            </a:r>
            <a:endParaRPr lang="en-US" b="0" dirty="0">
              <a:solidFill>
                <a:srgbClr val="3B3B3B"/>
              </a:solidFill>
              <a:effectLst/>
              <a:latin typeface="Consolas" panose="020B0609020204030204" pitchFamily="49" charset="0"/>
            </a:endParaRPr>
          </a:p>
        </p:txBody>
      </p:sp>
      <p:sp>
        <p:nvSpPr>
          <p:cNvPr id="5" name="TextBox 4">
            <a:extLst>
              <a:ext uri="{FF2B5EF4-FFF2-40B4-BE49-F238E27FC236}">
                <a16:creationId xmlns:a16="http://schemas.microsoft.com/office/drawing/2014/main" id="{EAF525FF-64F0-BFD4-EDF4-9D848B33DD31}"/>
              </a:ext>
            </a:extLst>
          </p:cNvPr>
          <p:cNvSpPr txBox="1"/>
          <p:nvPr/>
        </p:nvSpPr>
        <p:spPr>
          <a:xfrm>
            <a:off x="593558" y="938645"/>
            <a:ext cx="10134146" cy="2308324"/>
          </a:xfrm>
          <a:prstGeom prst="rect">
            <a:avLst/>
          </a:prstGeom>
          <a:noFill/>
        </p:spPr>
        <p:txBody>
          <a:bodyPr wrap="square">
            <a:spAutoFit/>
          </a:bodyPr>
          <a:lstStyle/>
          <a:p>
            <a:pPr lvl="1"/>
            <a:r>
              <a:rPr lang="en-US" dirty="0">
                <a:latin typeface="Consolas" panose="020B0609020204030204" pitchFamily="49" charset="0"/>
              </a:rPr>
              <a:t>it describes the </a:t>
            </a:r>
            <a:r>
              <a:rPr lang="en-US" dirty="0" err="1">
                <a:latin typeface="Consolas" panose="020B0609020204030204" pitchFamily="49" charset="0"/>
              </a:rPr>
              <a:t>heart_disease</a:t>
            </a:r>
            <a:r>
              <a:rPr lang="en-US" dirty="0">
                <a:latin typeface="Consolas" panose="020B0609020204030204" pitchFamily="49" charset="0"/>
              </a:rPr>
              <a:t> column as one categorical data</a:t>
            </a:r>
          </a:p>
          <a:p>
            <a:pPr lvl="1"/>
            <a:r>
              <a:rPr lang="en-US" dirty="0">
                <a:latin typeface="Consolas" panose="020B0609020204030204" pitchFamily="49" charset="0"/>
              </a:rPr>
              <a:t>A pie chart shows how a total amount is divided between levels of a categorical variable as a circle divided into radial slices. Each categorical value corresponds with a single slice of the circle, and the size of each slice (both in area and arc length) indicates what proportion of the whole each category level takes help us to know how many people have heart disease.</a:t>
            </a:r>
          </a:p>
          <a:p>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ED8997B5-4B96-3DD4-7470-EAB9075D0D72}"/>
              </a:ext>
            </a:extLst>
          </p:cNvPr>
          <p:cNvSpPr txBox="1"/>
          <p:nvPr/>
        </p:nvSpPr>
        <p:spPr>
          <a:xfrm>
            <a:off x="593557" y="3429000"/>
            <a:ext cx="6096000" cy="923330"/>
          </a:xfrm>
          <a:prstGeom prst="rect">
            <a:avLst/>
          </a:prstGeom>
          <a:noFill/>
        </p:spPr>
        <p:txBody>
          <a:bodyPr wrap="square">
            <a:spAutoFit/>
          </a:bodyPr>
          <a:lstStyle/>
          <a:p>
            <a:r>
              <a:rPr lang="en-US" b="0" dirty="0">
                <a:solidFill>
                  <a:srgbClr val="001080"/>
                </a:solidFill>
                <a:effectLst/>
                <a:latin typeface="Consolas" panose="020B0609020204030204" pitchFamily="49" charset="0"/>
              </a:rPr>
              <a:t>colors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'#ff9999'</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'#66b3ff'</a:t>
            </a:r>
            <a:r>
              <a:rPr lang="en-US" b="0" dirty="0">
                <a:solidFill>
                  <a:srgbClr val="3B3B3B"/>
                </a:solidFill>
                <a:effectLst/>
                <a:latin typeface="Consolas" panose="020B0609020204030204" pitchFamily="49" charset="0"/>
              </a:rPr>
              <a:t>]</a:t>
            </a:r>
          </a:p>
          <a:p>
            <a:r>
              <a:rPr lang="en-US" b="0" dirty="0" err="1">
                <a:solidFill>
                  <a:srgbClr val="001080"/>
                </a:solidFill>
                <a:effectLst/>
                <a:latin typeface="Consolas" panose="020B0609020204030204" pitchFamily="49" charset="0"/>
              </a:rPr>
              <a:t>df</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groupby</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heart_disease</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size</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plot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kind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'pie'</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autopct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%.2f</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colors</a:t>
            </a:r>
            <a:r>
              <a:rPr lang="en-US" b="0" dirty="0">
                <a:solidFill>
                  <a:srgbClr val="3B3B3B"/>
                </a:solidFill>
                <a:effectLst/>
                <a:latin typeface="Consolas" panose="020B0609020204030204" pitchFamily="49" charset="0"/>
              </a:rPr>
              <a:t>)</a:t>
            </a:r>
          </a:p>
        </p:txBody>
      </p:sp>
      <p:pic>
        <p:nvPicPr>
          <p:cNvPr id="9" name="Picture 8">
            <a:extLst>
              <a:ext uri="{FF2B5EF4-FFF2-40B4-BE49-F238E27FC236}">
                <a16:creationId xmlns:a16="http://schemas.microsoft.com/office/drawing/2014/main" id="{9E030FF3-137F-13B2-5CF5-6449638D086D}"/>
              </a:ext>
            </a:extLst>
          </p:cNvPr>
          <p:cNvPicPr>
            <a:picLocks noChangeAspect="1"/>
          </p:cNvPicPr>
          <p:nvPr/>
        </p:nvPicPr>
        <p:blipFill>
          <a:blip r:embed="rId2"/>
          <a:stretch>
            <a:fillRect/>
          </a:stretch>
        </p:blipFill>
        <p:spPr>
          <a:xfrm>
            <a:off x="8045366" y="2683292"/>
            <a:ext cx="3705225" cy="3705225"/>
          </a:xfrm>
          <a:prstGeom prst="rect">
            <a:avLst/>
          </a:prstGeom>
        </p:spPr>
      </p:pic>
    </p:spTree>
    <p:extLst>
      <p:ext uri="{BB962C8B-B14F-4D97-AF65-F5344CB8AC3E}">
        <p14:creationId xmlns:p14="http://schemas.microsoft.com/office/powerpoint/2010/main" val="211201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3173D0-1D11-1564-DF4B-75FF35408D62}"/>
              </a:ext>
            </a:extLst>
          </p:cNvPr>
          <p:cNvSpPr txBox="1"/>
          <p:nvPr/>
        </p:nvSpPr>
        <p:spPr>
          <a:xfrm>
            <a:off x="530393" y="2959586"/>
            <a:ext cx="6096000" cy="646331"/>
          </a:xfrm>
          <a:prstGeom prst="rect">
            <a:avLst/>
          </a:prstGeom>
          <a:noFill/>
        </p:spPr>
        <p:txBody>
          <a:bodyPr wrap="square">
            <a:spAutoFit/>
          </a:bodyPr>
          <a:lstStyle/>
          <a:p>
            <a:r>
              <a:rPr lang="en-US" b="0" dirty="0" err="1">
                <a:solidFill>
                  <a:srgbClr val="001080"/>
                </a:solidFill>
                <a:effectLst/>
                <a:latin typeface="Consolas" panose="020B0609020204030204" pitchFamily="49" charset="0"/>
              </a:rPr>
              <a:t>df</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groupby</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smoking_status</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size</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plot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kind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'pie'</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autopct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%.2f</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C1A71B11-0975-7849-7A7B-732E25FC29DA}"/>
              </a:ext>
            </a:extLst>
          </p:cNvPr>
          <p:cNvPicPr>
            <a:picLocks noChangeAspect="1"/>
          </p:cNvPicPr>
          <p:nvPr/>
        </p:nvPicPr>
        <p:blipFill>
          <a:blip r:embed="rId2"/>
          <a:stretch>
            <a:fillRect/>
          </a:stretch>
        </p:blipFill>
        <p:spPr>
          <a:xfrm>
            <a:off x="6840957" y="2683292"/>
            <a:ext cx="4820650" cy="3705225"/>
          </a:xfrm>
          <a:prstGeom prst="rect">
            <a:avLst/>
          </a:prstGeom>
        </p:spPr>
      </p:pic>
      <p:sp>
        <p:nvSpPr>
          <p:cNvPr id="9" name="TextBox 8">
            <a:extLst>
              <a:ext uri="{FF2B5EF4-FFF2-40B4-BE49-F238E27FC236}">
                <a16:creationId xmlns:a16="http://schemas.microsoft.com/office/drawing/2014/main" id="{669750CA-DA20-23FC-46E2-69FDFC758370}"/>
              </a:ext>
            </a:extLst>
          </p:cNvPr>
          <p:cNvSpPr txBox="1"/>
          <p:nvPr/>
        </p:nvSpPr>
        <p:spPr>
          <a:xfrm>
            <a:off x="530393" y="376807"/>
            <a:ext cx="6096000" cy="369332"/>
          </a:xfrm>
          <a:prstGeom prst="rect">
            <a:avLst/>
          </a:prstGeom>
          <a:noFill/>
        </p:spPr>
        <p:txBody>
          <a:bodyPr wrap="square">
            <a:spAutoFit/>
          </a:bodyPr>
          <a:lstStyle/>
          <a:p>
            <a:pPr marL="285750" indent="-285750">
              <a:buFont typeface="Arial" panose="020B0604020202020204" pitchFamily="34" charset="0"/>
              <a:buChar char="•"/>
            </a:pPr>
            <a:r>
              <a:rPr lang="en-US" b="1" dirty="0">
                <a:solidFill>
                  <a:srgbClr val="800000"/>
                </a:solidFill>
                <a:effectLst/>
                <a:latin typeface="Consolas" panose="020B0609020204030204" pitchFamily="49" charset="0"/>
              </a:rPr>
              <a:t>pie chart</a:t>
            </a:r>
            <a:endParaRPr lang="en-US" b="0" dirty="0">
              <a:solidFill>
                <a:srgbClr val="3B3B3B"/>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6B8F3FD5-981C-6A10-6B53-35698BAA9B51}"/>
              </a:ext>
            </a:extLst>
          </p:cNvPr>
          <p:cNvSpPr txBox="1"/>
          <p:nvPr/>
        </p:nvSpPr>
        <p:spPr>
          <a:xfrm>
            <a:off x="530393" y="746139"/>
            <a:ext cx="10971796" cy="2031325"/>
          </a:xfrm>
          <a:prstGeom prst="rect">
            <a:avLst/>
          </a:prstGeom>
          <a:noFill/>
        </p:spPr>
        <p:txBody>
          <a:bodyPr wrap="square">
            <a:spAutoFit/>
          </a:bodyPr>
          <a:lstStyle/>
          <a:p>
            <a:pPr lvl="1"/>
            <a:r>
              <a:rPr lang="en-US" dirty="0">
                <a:latin typeface="Consolas" panose="020B0609020204030204" pitchFamily="49" charset="0"/>
              </a:rPr>
              <a:t>it describes the smoking column as one categorical data</a:t>
            </a:r>
          </a:p>
          <a:p>
            <a:pPr lvl="1"/>
            <a:r>
              <a:rPr lang="en-US" dirty="0">
                <a:latin typeface="Consolas" panose="020B0609020204030204" pitchFamily="49" charset="0"/>
              </a:rPr>
              <a:t>A pie chart shows how a total amount is divided between levels of a categorical variable as a circle divided into radial slices. Each categorical value corresponds with a single slice of the circle, and the size of each slice (both in area and arc length) indicates what proportion of the whole each category level takes helps us to know how many people smoking and the affect of smoking in health and if it make stroke or not).</a:t>
            </a:r>
          </a:p>
        </p:txBody>
      </p:sp>
    </p:spTree>
    <p:extLst>
      <p:ext uri="{BB962C8B-B14F-4D97-AF65-F5344CB8AC3E}">
        <p14:creationId xmlns:p14="http://schemas.microsoft.com/office/powerpoint/2010/main" val="25060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7187E4-5E5E-8E1D-9D5B-8A49E79775CF}"/>
              </a:ext>
            </a:extLst>
          </p:cNvPr>
          <p:cNvSpPr txBox="1"/>
          <p:nvPr/>
        </p:nvSpPr>
        <p:spPr>
          <a:xfrm>
            <a:off x="529390" y="489102"/>
            <a:ext cx="6096000" cy="369332"/>
          </a:xfrm>
          <a:prstGeom prst="rect">
            <a:avLst/>
          </a:prstGeom>
          <a:noFill/>
        </p:spPr>
        <p:txBody>
          <a:bodyPr wrap="square">
            <a:spAutoFit/>
          </a:bodyPr>
          <a:lstStyle/>
          <a:p>
            <a:pPr marL="285750" indent="-285750">
              <a:buFont typeface="Arial" panose="020B0604020202020204" pitchFamily="34" charset="0"/>
              <a:buChar char="•"/>
            </a:pPr>
            <a:r>
              <a:rPr lang="en-US" b="1" dirty="0">
                <a:solidFill>
                  <a:srgbClr val="800000"/>
                </a:solidFill>
                <a:effectLst/>
                <a:latin typeface="Consolas" panose="020B0609020204030204" pitchFamily="49" charset="0"/>
              </a:rPr>
              <a:t>pie chart</a:t>
            </a:r>
            <a:endParaRPr lang="en-US" b="0" dirty="0">
              <a:solidFill>
                <a:srgbClr val="3B3B3B"/>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F6E0B3A3-0E1C-4DEF-92E7-AD070EECE189}"/>
              </a:ext>
            </a:extLst>
          </p:cNvPr>
          <p:cNvPicPr>
            <a:picLocks noChangeAspect="1"/>
          </p:cNvPicPr>
          <p:nvPr/>
        </p:nvPicPr>
        <p:blipFill>
          <a:blip r:embed="rId2"/>
          <a:stretch>
            <a:fillRect/>
          </a:stretch>
        </p:blipFill>
        <p:spPr>
          <a:xfrm>
            <a:off x="8045366" y="2683293"/>
            <a:ext cx="3705225" cy="3705225"/>
          </a:xfrm>
          <a:prstGeom prst="rect">
            <a:avLst/>
          </a:prstGeom>
        </p:spPr>
      </p:pic>
      <p:sp>
        <p:nvSpPr>
          <p:cNvPr id="7" name="TextBox 6">
            <a:extLst>
              <a:ext uri="{FF2B5EF4-FFF2-40B4-BE49-F238E27FC236}">
                <a16:creationId xmlns:a16="http://schemas.microsoft.com/office/drawing/2014/main" id="{2E558970-F3F5-4815-A413-B8912335E3C4}"/>
              </a:ext>
            </a:extLst>
          </p:cNvPr>
          <p:cNvSpPr txBox="1"/>
          <p:nvPr/>
        </p:nvSpPr>
        <p:spPr>
          <a:xfrm>
            <a:off x="705852" y="2683293"/>
            <a:ext cx="6096000" cy="923330"/>
          </a:xfrm>
          <a:prstGeom prst="rect">
            <a:avLst/>
          </a:prstGeom>
          <a:noFill/>
        </p:spPr>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seaborn</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sns</a:t>
            </a:r>
            <a:endParaRPr lang="en-US" b="0" dirty="0">
              <a:solidFill>
                <a:srgbClr val="3B3B3B"/>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df</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groupby</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Residence_type</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size</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plot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kind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'pie'</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autopct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%.2f</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4D5DD01D-1E3D-9385-8F3C-FEE47F1CA244}"/>
              </a:ext>
            </a:extLst>
          </p:cNvPr>
          <p:cNvSpPr txBox="1"/>
          <p:nvPr/>
        </p:nvSpPr>
        <p:spPr>
          <a:xfrm>
            <a:off x="441409" y="858434"/>
            <a:ext cx="11309182" cy="1754326"/>
          </a:xfrm>
          <a:prstGeom prst="rect">
            <a:avLst/>
          </a:prstGeom>
          <a:noFill/>
        </p:spPr>
        <p:txBody>
          <a:bodyPr wrap="square">
            <a:spAutoFit/>
          </a:bodyPr>
          <a:lstStyle/>
          <a:p>
            <a:pPr lvl="1"/>
            <a:r>
              <a:rPr lang="en-US" dirty="0">
                <a:latin typeface="Consolas" panose="020B0609020204030204" pitchFamily="49" charset="0"/>
              </a:rPr>
              <a:t>it describes the </a:t>
            </a:r>
            <a:r>
              <a:rPr lang="en-US" dirty="0" err="1">
                <a:latin typeface="Consolas" panose="020B0609020204030204" pitchFamily="49" charset="0"/>
              </a:rPr>
              <a:t>Residence_type</a:t>
            </a:r>
            <a:r>
              <a:rPr lang="en-US" dirty="0">
                <a:latin typeface="Consolas" panose="020B0609020204030204" pitchFamily="49" charset="0"/>
              </a:rPr>
              <a:t> column as one categorical data</a:t>
            </a:r>
          </a:p>
          <a:p>
            <a:pPr lvl="1"/>
            <a:r>
              <a:rPr lang="en-US" dirty="0">
                <a:latin typeface="Consolas" panose="020B0609020204030204" pitchFamily="49" charset="0"/>
              </a:rPr>
              <a:t>A pie chart shows how a total amount is divided between levels of a categorical variable as a circle divided into radial slices. Each categorical value corresponds with a single slice of the circle, and the size of each slice (both in area and arc length) indicates what proportion of the whole each category level takes helps us to know if </a:t>
            </a:r>
            <a:r>
              <a:rPr lang="en-US" dirty="0" err="1">
                <a:latin typeface="Consolas" panose="020B0609020204030204" pitchFamily="49" charset="0"/>
              </a:rPr>
              <a:t>residence_type</a:t>
            </a:r>
            <a:r>
              <a:rPr lang="en-US" dirty="0">
                <a:latin typeface="Consolas" panose="020B0609020204030204" pitchFamily="49" charset="0"/>
              </a:rPr>
              <a:t> has a relation between that and stroke).</a:t>
            </a:r>
          </a:p>
        </p:txBody>
      </p:sp>
    </p:spTree>
    <p:extLst>
      <p:ext uri="{BB962C8B-B14F-4D97-AF65-F5344CB8AC3E}">
        <p14:creationId xmlns:p14="http://schemas.microsoft.com/office/powerpoint/2010/main" val="133619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97069C-3280-6C5B-ACED-97F849057C1D}"/>
              </a:ext>
            </a:extLst>
          </p:cNvPr>
          <p:cNvSpPr txBox="1"/>
          <p:nvPr/>
        </p:nvSpPr>
        <p:spPr>
          <a:xfrm>
            <a:off x="385010" y="537228"/>
            <a:ext cx="6096000" cy="369332"/>
          </a:xfrm>
          <a:prstGeom prst="rect">
            <a:avLst/>
          </a:prstGeom>
          <a:noFill/>
        </p:spPr>
        <p:txBody>
          <a:bodyPr wrap="square">
            <a:spAutoFit/>
          </a:bodyPr>
          <a:lstStyle/>
          <a:p>
            <a:pPr marL="285750" indent="-285750">
              <a:buFont typeface="Arial" panose="020B0604020202020204" pitchFamily="34" charset="0"/>
              <a:buChar char="•"/>
            </a:pPr>
            <a:r>
              <a:rPr lang="en-US" b="1" dirty="0">
                <a:solidFill>
                  <a:srgbClr val="800000"/>
                </a:solidFill>
                <a:effectLst/>
                <a:latin typeface="Consolas" panose="020B0609020204030204" pitchFamily="49" charset="0"/>
              </a:rPr>
              <a:t>Stacked column chart</a:t>
            </a:r>
            <a:endParaRPr lang="en-US" b="0" dirty="0">
              <a:solidFill>
                <a:srgbClr val="3B3B3B"/>
              </a:solidFill>
              <a:effectLst/>
              <a:latin typeface="Consolas" panose="020B0609020204030204" pitchFamily="49" charset="0"/>
            </a:endParaRPr>
          </a:p>
        </p:txBody>
      </p:sp>
      <p:sp>
        <p:nvSpPr>
          <p:cNvPr id="5" name="TextBox 4">
            <a:extLst>
              <a:ext uri="{FF2B5EF4-FFF2-40B4-BE49-F238E27FC236}">
                <a16:creationId xmlns:a16="http://schemas.microsoft.com/office/drawing/2014/main" id="{FD8D507C-53C4-CB3E-04FA-789A7EBB6294}"/>
              </a:ext>
            </a:extLst>
          </p:cNvPr>
          <p:cNvSpPr txBox="1"/>
          <p:nvPr/>
        </p:nvSpPr>
        <p:spPr>
          <a:xfrm>
            <a:off x="609598" y="3942120"/>
            <a:ext cx="6095999" cy="1077218"/>
          </a:xfrm>
          <a:prstGeom prst="rect">
            <a:avLst/>
          </a:prstGeom>
          <a:noFill/>
        </p:spPr>
        <p:txBody>
          <a:bodyPr wrap="square">
            <a:spAutoFit/>
          </a:bodyPr>
          <a:lstStyle/>
          <a:p>
            <a:r>
              <a:rPr lang="en-US" sz="1600" b="0" dirty="0" err="1">
                <a:solidFill>
                  <a:srgbClr val="001080"/>
                </a:solidFill>
                <a:effectLst/>
                <a:latin typeface="Consolas" panose="020B0609020204030204" pitchFamily="49" charset="0"/>
              </a:rPr>
              <a:t>grouped_df</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df</a:t>
            </a:r>
            <a:r>
              <a:rPr lang="en-US" sz="1600" b="0" dirty="0" err="1">
                <a:solidFill>
                  <a:srgbClr val="3B3B3B"/>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groupby</a:t>
            </a:r>
            <a:r>
              <a:rPr lang="en-US" sz="1600" b="0" dirty="0">
                <a:solidFill>
                  <a:srgbClr val="3B3B3B"/>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smoking_status</a:t>
            </a:r>
            <a:r>
              <a:rPr lang="en-US" sz="1600" b="0" dirty="0">
                <a:solidFill>
                  <a:srgbClr val="A31515"/>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A31515"/>
                </a:solidFill>
                <a:effectLst/>
                <a:latin typeface="Consolas" panose="020B0609020204030204" pitchFamily="49" charset="0"/>
              </a:rPr>
              <a:t>'gender'</a:t>
            </a:r>
            <a:r>
              <a:rPr lang="en-US" sz="1600" b="0" dirty="0">
                <a:solidFill>
                  <a:srgbClr val="3B3B3B"/>
                </a:solidFill>
                <a:effectLst/>
                <a:latin typeface="Consolas" panose="020B0609020204030204" pitchFamily="49" charset="0"/>
              </a:rPr>
              <a:t>])[[</a:t>
            </a:r>
            <a:r>
              <a:rPr lang="en-US" sz="1600" b="0" dirty="0">
                <a:solidFill>
                  <a:srgbClr val="A31515"/>
                </a:solidFill>
                <a:effectLst/>
                <a:latin typeface="Consolas" panose="020B0609020204030204" pitchFamily="49" charset="0"/>
              </a:rPr>
              <a:t>'stroke'</a:t>
            </a:r>
            <a:r>
              <a:rPr lang="en-US" sz="1600" b="0" dirty="0">
                <a:solidFill>
                  <a:srgbClr val="3B3B3B"/>
                </a:solidFill>
                <a:effectLst/>
                <a:latin typeface="Consolas" panose="020B0609020204030204" pitchFamily="49" charset="0"/>
              </a:rPr>
              <a:t>]].</a:t>
            </a:r>
            <a:r>
              <a:rPr lang="en-US" sz="1600" b="0" dirty="0">
                <a:solidFill>
                  <a:srgbClr val="795E26"/>
                </a:solidFill>
                <a:effectLst/>
                <a:latin typeface="Consolas" panose="020B0609020204030204" pitchFamily="49" charset="0"/>
              </a:rPr>
              <a:t>count</a:t>
            </a:r>
            <a:r>
              <a:rPr lang="en-US" sz="1600" b="0" dirty="0">
                <a:solidFill>
                  <a:srgbClr val="3B3B3B"/>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reset_index</a:t>
            </a:r>
            <a:r>
              <a:rPr lang="en-US" sz="1600" b="0" dirty="0">
                <a:solidFill>
                  <a:srgbClr val="3B3B3B"/>
                </a:solidFill>
                <a:effectLst/>
                <a:latin typeface="Consolas" panose="020B0609020204030204" pitchFamily="49" charset="0"/>
              </a:rPr>
              <a:t>()</a:t>
            </a:r>
          </a:p>
          <a:p>
            <a:r>
              <a:rPr lang="en-US" sz="1600" b="0" dirty="0" err="1">
                <a:solidFill>
                  <a:srgbClr val="001080"/>
                </a:solidFill>
                <a:effectLst/>
                <a:latin typeface="Consolas" panose="020B0609020204030204" pitchFamily="49" charset="0"/>
              </a:rPr>
              <a:t>pivot_df</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grouped_df</a:t>
            </a:r>
            <a:r>
              <a:rPr lang="en-US" sz="1600" b="0" dirty="0" err="1">
                <a:solidFill>
                  <a:srgbClr val="3B3B3B"/>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pivot</a:t>
            </a:r>
            <a:r>
              <a:rPr lang="en-US" sz="1600" b="0" dirty="0">
                <a:solidFill>
                  <a:srgbClr val="3B3B3B"/>
                </a:solidFill>
                <a:effectLst/>
                <a:latin typeface="Consolas" panose="020B0609020204030204" pitchFamily="49" charset="0"/>
              </a:rPr>
              <a:t>(</a:t>
            </a:r>
            <a:r>
              <a:rPr lang="en-US" sz="1600" b="0" dirty="0">
                <a:solidFill>
                  <a:srgbClr val="001080"/>
                </a:solidFill>
                <a:effectLst/>
                <a:latin typeface="Consolas" panose="020B0609020204030204" pitchFamily="49" charset="0"/>
              </a:rPr>
              <a:t>index</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smoking_status</a:t>
            </a:r>
            <a:r>
              <a:rPr lang="en-US" sz="1600" b="0" dirty="0">
                <a:solidFill>
                  <a:srgbClr val="A31515"/>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columns</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'gender'</a:t>
            </a: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values</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'stroke'</a:t>
            </a:r>
            <a:r>
              <a:rPr lang="en-US" sz="1600" b="0" dirty="0">
                <a:solidFill>
                  <a:srgbClr val="3B3B3B"/>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9A584093-E76A-E197-1B1B-8D7A4691461C}"/>
              </a:ext>
            </a:extLst>
          </p:cNvPr>
          <p:cNvSpPr txBox="1"/>
          <p:nvPr/>
        </p:nvSpPr>
        <p:spPr>
          <a:xfrm>
            <a:off x="480210" y="3295789"/>
            <a:ext cx="6096000" cy="646331"/>
          </a:xfrm>
          <a:prstGeom prst="rect">
            <a:avLst/>
          </a:prstGeom>
          <a:noFill/>
        </p:spPr>
        <p:txBody>
          <a:bodyPr wrap="square">
            <a:spAutoFit/>
          </a:bodyPr>
          <a:lstStyle/>
          <a:p>
            <a:r>
              <a:rPr lang="en-US" b="0" dirty="0">
                <a:solidFill>
                  <a:srgbClr val="008000"/>
                </a:solidFill>
                <a:effectLst/>
                <a:latin typeface="Consolas" panose="020B0609020204030204" pitchFamily="49" charset="0"/>
              </a:rPr>
              <a:t>#grouped_df.head(5)</a:t>
            </a:r>
            <a:endParaRPr lang="en-US" b="0" dirty="0">
              <a:solidFill>
                <a:srgbClr val="3B3B3B"/>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pivot_df</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head</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5</a:t>
            </a:r>
            <a:r>
              <a:rPr lang="en-US" b="0" dirty="0">
                <a:solidFill>
                  <a:srgbClr val="3B3B3B"/>
                </a:solidFill>
                <a:effectLst/>
                <a:latin typeface="Consolas" panose="020B0609020204030204" pitchFamily="49" charset="0"/>
              </a:rPr>
              <a:t>)</a:t>
            </a:r>
          </a:p>
        </p:txBody>
      </p:sp>
      <p:pic>
        <p:nvPicPr>
          <p:cNvPr id="13" name="Picture 12">
            <a:extLst>
              <a:ext uri="{FF2B5EF4-FFF2-40B4-BE49-F238E27FC236}">
                <a16:creationId xmlns:a16="http://schemas.microsoft.com/office/drawing/2014/main" id="{092ECD54-9034-C47D-99B3-90CD4B0C33B8}"/>
              </a:ext>
            </a:extLst>
          </p:cNvPr>
          <p:cNvPicPr>
            <a:picLocks noChangeAspect="1"/>
          </p:cNvPicPr>
          <p:nvPr/>
        </p:nvPicPr>
        <p:blipFill>
          <a:blip r:embed="rId2"/>
          <a:stretch>
            <a:fillRect/>
          </a:stretch>
        </p:blipFill>
        <p:spPr>
          <a:xfrm>
            <a:off x="7180289" y="2821872"/>
            <a:ext cx="4531501" cy="3563937"/>
          </a:xfrm>
          <a:prstGeom prst="rect">
            <a:avLst/>
          </a:prstGeom>
        </p:spPr>
      </p:pic>
      <p:sp>
        <p:nvSpPr>
          <p:cNvPr id="15" name="TextBox 14">
            <a:extLst>
              <a:ext uri="{FF2B5EF4-FFF2-40B4-BE49-F238E27FC236}">
                <a16:creationId xmlns:a16="http://schemas.microsoft.com/office/drawing/2014/main" id="{0EEDBF0E-72EF-8559-820C-2EEFC95C973D}"/>
              </a:ext>
            </a:extLst>
          </p:cNvPr>
          <p:cNvSpPr txBox="1"/>
          <p:nvPr/>
        </p:nvSpPr>
        <p:spPr>
          <a:xfrm>
            <a:off x="-169682" y="906560"/>
            <a:ext cx="11299281" cy="2585323"/>
          </a:xfrm>
          <a:prstGeom prst="rect">
            <a:avLst/>
          </a:prstGeom>
          <a:noFill/>
        </p:spPr>
        <p:txBody>
          <a:bodyPr wrap="square">
            <a:spAutoFit/>
          </a:bodyPr>
          <a:lstStyle/>
          <a:p>
            <a:pPr lvl="1"/>
            <a:r>
              <a:rPr lang="en-US" dirty="0">
                <a:latin typeface="Consolas" panose="020B0609020204030204" pitchFamily="49" charset="0"/>
              </a:rPr>
              <a:t>it describes the smoking column and gender column as two categorical data</a:t>
            </a:r>
          </a:p>
          <a:p>
            <a:pPr lvl="1"/>
            <a:r>
              <a:rPr lang="en-US" dirty="0">
                <a:latin typeface="Consolas" panose="020B0609020204030204" pitchFamily="49" charset="0"/>
              </a:rPr>
              <a:t>The stacked bar chart (aka stacked bar graph) extends the standard bar chart from looking at numeric values across one categorical variable to two. Each bar in a standard bar chart is divided into a number of sub-bars stacked end to end, each one corresponding to a level of the second categorical variable (help us to know how many men and women smoke and the relation between that and stroke).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7477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A87E95-0EB3-4C71-25D5-5FA66272DC95}"/>
              </a:ext>
            </a:extLst>
          </p:cNvPr>
          <p:cNvSpPr txBox="1"/>
          <p:nvPr/>
        </p:nvSpPr>
        <p:spPr>
          <a:xfrm>
            <a:off x="609600" y="518500"/>
            <a:ext cx="11055409" cy="646331"/>
          </a:xfrm>
          <a:prstGeom prst="rect">
            <a:avLst/>
          </a:prstGeom>
          <a:noFill/>
        </p:spPr>
        <p:txBody>
          <a:bodyPr wrap="square">
            <a:spAutoFit/>
          </a:bodyPr>
          <a:lstStyle/>
          <a:p>
            <a:r>
              <a:rPr lang="en-US" sz="1200" b="0" dirty="0" err="1">
                <a:solidFill>
                  <a:srgbClr val="001080"/>
                </a:solidFill>
                <a:effectLst/>
                <a:latin typeface="Consolas" panose="020B0609020204030204" pitchFamily="49" charset="0"/>
              </a:rPr>
              <a:t>Dframe</a:t>
            </a:r>
            <a:r>
              <a:rPr lang="en-US" sz="1200" b="0" dirty="0">
                <a:solidFill>
                  <a:srgbClr val="3B3B3B"/>
                </a:solidFill>
                <a:effectLst/>
                <a:latin typeface="Consolas" panose="020B0609020204030204" pitchFamily="49" charset="0"/>
              </a:rPr>
              <a:t> </a:t>
            </a:r>
            <a:r>
              <a:rPr lang="en-US" sz="1200" b="0" dirty="0">
                <a:solidFill>
                  <a:srgbClr val="000000"/>
                </a:solidFill>
                <a:effectLst/>
                <a:latin typeface="Consolas" panose="020B0609020204030204" pitchFamily="49" charset="0"/>
              </a:rPr>
              <a:t>=</a:t>
            </a:r>
            <a:r>
              <a:rPr lang="en-US" sz="1200" b="0" dirty="0">
                <a:solidFill>
                  <a:srgbClr val="3B3B3B"/>
                </a:solidFill>
                <a:effectLst/>
                <a:latin typeface="Consolas" panose="020B0609020204030204" pitchFamily="49" charset="0"/>
              </a:rPr>
              <a:t> </a:t>
            </a:r>
            <a:r>
              <a:rPr lang="en-US" sz="1200" b="0" dirty="0" err="1">
                <a:solidFill>
                  <a:srgbClr val="267F99"/>
                </a:solidFill>
                <a:effectLst/>
                <a:latin typeface="Consolas" panose="020B0609020204030204" pitchFamily="49" charset="0"/>
              </a:rPr>
              <a:t>pd</a:t>
            </a:r>
            <a:r>
              <a:rPr lang="en-US" sz="1200" b="0" dirty="0" err="1">
                <a:solidFill>
                  <a:srgbClr val="3B3B3B"/>
                </a:solidFill>
                <a:effectLst/>
                <a:latin typeface="Consolas" panose="020B0609020204030204" pitchFamily="49" charset="0"/>
              </a:rPr>
              <a:t>.</a:t>
            </a:r>
            <a:r>
              <a:rPr lang="en-US" sz="1200" b="0" dirty="0" err="1">
                <a:solidFill>
                  <a:srgbClr val="267F99"/>
                </a:solidFill>
                <a:effectLst/>
                <a:latin typeface="Consolas" panose="020B0609020204030204" pitchFamily="49" charset="0"/>
              </a:rPr>
              <a:t>DataFrame</a:t>
            </a:r>
            <a:r>
              <a:rPr lang="en-US" sz="1200" b="0" dirty="0">
                <a:solidFill>
                  <a:srgbClr val="3B3B3B"/>
                </a:solidFill>
                <a:effectLst/>
                <a:latin typeface="Consolas" panose="020B0609020204030204" pitchFamily="49" charset="0"/>
              </a:rPr>
              <a:t>({</a:t>
            </a:r>
          </a:p>
          <a:p>
            <a:r>
              <a:rPr lang="en-US" sz="1200" b="0" dirty="0">
                <a:solidFill>
                  <a:srgbClr val="3B3B3B"/>
                </a:solidFill>
                <a:effectLst/>
                <a:latin typeface="Consolas" panose="020B0609020204030204" pitchFamily="49" charset="0"/>
              </a:rPr>
              <a:t>   </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smoking_status</a:t>
            </a:r>
            <a:r>
              <a:rPr lang="en-US" sz="1200" b="0" dirty="0">
                <a:solidFill>
                  <a:srgbClr val="A31515"/>
                </a:solidFill>
                <a:effectLst/>
                <a:latin typeface="Consolas" panose="020B0609020204030204" pitchFamily="49" charset="0"/>
              </a:rPr>
              <a:t>'</a:t>
            </a:r>
            <a:r>
              <a:rPr lang="en-US" sz="1200" b="0" dirty="0">
                <a:solidFill>
                  <a:srgbClr val="3B3B3B"/>
                </a:solidFill>
                <a:effectLst/>
                <a:latin typeface="Consolas" panose="020B0609020204030204" pitchFamily="49" charset="0"/>
              </a:rPr>
              <a:t>: [</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Unknown'</a:t>
            </a:r>
            <a:r>
              <a:rPr lang="en-US" sz="1200" b="0" dirty="0" err="1">
                <a:solidFill>
                  <a:srgbClr val="3B3B3B"/>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'formerly</a:t>
            </a:r>
            <a:r>
              <a:rPr lang="en-US" sz="1200" b="0" dirty="0">
                <a:solidFill>
                  <a:srgbClr val="A31515"/>
                </a:solidFill>
                <a:effectLst/>
                <a:latin typeface="Consolas" panose="020B0609020204030204" pitchFamily="49" charset="0"/>
              </a:rPr>
              <a:t> </a:t>
            </a:r>
            <a:r>
              <a:rPr lang="en-US" sz="1200" b="0" dirty="0" err="1">
                <a:solidFill>
                  <a:srgbClr val="A31515"/>
                </a:solidFill>
                <a:effectLst/>
                <a:latin typeface="Consolas" panose="020B0609020204030204" pitchFamily="49" charset="0"/>
              </a:rPr>
              <a:t>smoked'</a:t>
            </a:r>
            <a:r>
              <a:rPr lang="en-US" sz="1200" b="0" dirty="0" err="1">
                <a:solidFill>
                  <a:srgbClr val="3B3B3B"/>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'never</a:t>
            </a:r>
            <a:r>
              <a:rPr lang="en-US" sz="1200" b="0" dirty="0">
                <a:solidFill>
                  <a:srgbClr val="A31515"/>
                </a:solidFill>
                <a:effectLst/>
                <a:latin typeface="Consolas" panose="020B0609020204030204" pitchFamily="49" charset="0"/>
              </a:rPr>
              <a:t> </a:t>
            </a:r>
            <a:r>
              <a:rPr lang="en-US" sz="1200" b="0" dirty="0" err="1">
                <a:solidFill>
                  <a:srgbClr val="A31515"/>
                </a:solidFill>
                <a:effectLst/>
                <a:latin typeface="Consolas" panose="020B0609020204030204" pitchFamily="49" charset="0"/>
              </a:rPr>
              <a:t>smoked'</a:t>
            </a:r>
            <a:r>
              <a:rPr lang="en-US" sz="1200" b="0" dirty="0" err="1">
                <a:solidFill>
                  <a:srgbClr val="3B3B3B"/>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'smokes</a:t>
            </a:r>
            <a:r>
              <a:rPr lang="en-US" sz="1200" b="0" dirty="0">
                <a:solidFill>
                  <a:srgbClr val="A31515"/>
                </a:solidFill>
                <a:effectLst/>
                <a:latin typeface="Consolas" panose="020B0609020204030204" pitchFamily="49" charset="0"/>
              </a:rPr>
              <a:t>'</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'Male'</a:t>
            </a:r>
            <a:r>
              <a:rPr lang="en-US" sz="1200" b="0" dirty="0">
                <a:solidFill>
                  <a:srgbClr val="3B3B3B"/>
                </a:solidFill>
                <a:effectLst/>
                <a:latin typeface="Consolas" panose="020B0609020204030204" pitchFamily="49" charset="0"/>
              </a:rPr>
              <a:t>:[</a:t>
            </a:r>
            <a:r>
              <a:rPr lang="en-US" sz="1200" b="0" dirty="0">
                <a:solidFill>
                  <a:srgbClr val="098658"/>
                </a:solidFill>
                <a:effectLst/>
                <a:latin typeface="Consolas" panose="020B0609020204030204" pitchFamily="49" charset="0"/>
              </a:rPr>
              <a:t>708</a:t>
            </a:r>
            <a:r>
              <a:rPr lang="en-US" sz="1200" b="0" dirty="0">
                <a:solidFill>
                  <a:srgbClr val="3B3B3B"/>
                </a:solidFill>
                <a:effectLst/>
                <a:latin typeface="Consolas" panose="020B0609020204030204" pitchFamily="49" charset="0"/>
              </a:rPr>
              <a:t>,</a:t>
            </a:r>
            <a:r>
              <a:rPr lang="en-US" sz="1200" b="0" dirty="0">
                <a:solidFill>
                  <a:srgbClr val="098658"/>
                </a:solidFill>
                <a:effectLst/>
                <a:latin typeface="Consolas" panose="020B0609020204030204" pitchFamily="49" charset="0"/>
              </a:rPr>
              <a:t>407</a:t>
            </a:r>
            <a:r>
              <a:rPr lang="en-US" sz="1200" b="0" dirty="0">
                <a:solidFill>
                  <a:srgbClr val="3B3B3B"/>
                </a:solidFill>
                <a:effectLst/>
                <a:latin typeface="Consolas" panose="020B0609020204030204" pitchFamily="49" charset="0"/>
              </a:rPr>
              <a:t>,</a:t>
            </a:r>
            <a:r>
              <a:rPr lang="en-US" sz="1200" b="0" dirty="0">
                <a:solidFill>
                  <a:srgbClr val="098658"/>
                </a:solidFill>
                <a:effectLst/>
                <a:latin typeface="Consolas" panose="020B0609020204030204" pitchFamily="49" charset="0"/>
              </a:rPr>
              <a:t>663</a:t>
            </a:r>
            <a:r>
              <a:rPr lang="en-US" sz="1200" b="0" dirty="0">
                <a:solidFill>
                  <a:srgbClr val="3B3B3B"/>
                </a:solidFill>
                <a:effectLst/>
                <a:latin typeface="Consolas" panose="020B0609020204030204" pitchFamily="49" charset="0"/>
              </a:rPr>
              <a:t>,</a:t>
            </a:r>
            <a:r>
              <a:rPr lang="en-US" sz="1200" b="0" dirty="0">
                <a:solidFill>
                  <a:srgbClr val="098658"/>
                </a:solidFill>
                <a:effectLst/>
                <a:latin typeface="Consolas" panose="020B0609020204030204" pitchFamily="49" charset="0"/>
              </a:rPr>
              <a:t>337</a:t>
            </a:r>
            <a:r>
              <a:rPr lang="en-US" sz="1200" b="0" dirty="0">
                <a:solidFill>
                  <a:srgbClr val="3B3B3B"/>
                </a:solidFill>
                <a:effectLst/>
                <a:latin typeface="Consolas" panose="020B0609020204030204" pitchFamily="49" charset="0"/>
              </a:rPr>
              <a:t>],</a:t>
            </a:r>
            <a:r>
              <a:rPr lang="en-US" sz="1200" b="0" dirty="0">
                <a:solidFill>
                  <a:srgbClr val="A31515"/>
                </a:solidFill>
                <a:effectLst/>
                <a:latin typeface="Consolas" panose="020B0609020204030204" pitchFamily="49" charset="0"/>
              </a:rPr>
              <a:t>'Female'</a:t>
            </a:r>
            <a:r>
              <a:rPr lang="en-US" sz="1200" b="0" dirty="0">
                <a:solidFill>
                  <a:srgbClr val="3B3B3B"/>
                </a:solidFill>
                <a:effectLst/>
                <a:latin typeface="Consolas" panose="020B0609020204030204" pitchFamily="49" charset="0"/>
              </a:rPr>
              <a:t>:[</a:t>
            </a:r>
            <a:r>
              <a:rPr lang="en-US" sz="1200" b="0" dirty="0">
                <a:solidFill>
                  <a:srgbClr val="098658"/>
                </a:solidFill>
                <a:effectLst/>
                <a:latin typeface="Consolas" panose="020B0609020204030204" pitchFamily="49" charset="0"/>
              </a:rPr>
              <a:t>836</a:t>
            </a:r>
            <a:r>
              <a:rPr lang="en-US" sz="1200" b="0" dirty="0">
                <a:solidFill>
                  <a:srgbClr val="3B3B3B"/>
                </a:solidFill>
                <a:effectLst/>
                <a:latin typeface="Consolas" panose="020B0609020204030204" pitchFamily="49" charset="0"/>
              </a:rPr>
              <a:t>,</a:t>
            </a:r>
            <a:r>
              <a:rPr lang="en-US" sz="1200" b="0" dirty="0">
                <a:solidFill>
                  <a:srgbClr val="098658"/>
                </a:solidFill>
                <a:effectLst/>
                <a:latin typeface="Consolas" panose="020B0609020204030204" pitchFamily="49" charset="0"/>
              </a:rPr>
              <a:t>477</a:t>
            </a:r>
            <a:r>
              <a:rPr lang="en-US" sz="1200" b="0" dirty="0">
                <a:solidFill>
                  <a:srgbClr val="3B3B3B"/>
                </a:solidFill>
                <a:effectLst/>
                <a:latin typeface="Consolas" panose="020B0609020204030204" pitchFamily="49" charset="0"/>
              </a:rPr>
              <a:t>,</a:t>
            </a:r>
            <a:r>
              <a:rPr lang="en-US" sz="1200" b="0" dirty="0">
                <a:solidFill>
                  <a:srgbClr val="098658"/>
                </a:solidFill>
                <a:effectLst/>
                <a:latin typeface="Consolas" panose="020B0609020204030204" pitchFamily="49" charset="0"/>
              </a:rPr>
              <a:t>1229</a:t>
            </a:r>
            <a:r>
              <a:rPr lang="en-US" sz="1200" b="0" dirty="0">
                <a:solidFill>
                  <a:srgbClr val="3B3B3B"/>
                </a:solidFill>
                <a:effectLst/>
                <a:latin typeface="Consolas" panose="020B0609020204030204" pitchFamily="49" charset="0"/>
              </a:rPr>
              <a:t>,</a:t>
            </a:r>
            <a:r>
              <a:rPr lang="en-US" sz="1200" b="0" dirty="0">
                <a:solidFill>
                  <a:srgbClr val="098658"/>
                </a:solidFill>
                <a:effectLst/>
                <a:latin typeface="Consolas" panose="020B0609020204030204" pitchFamily="49" charset="0"/>
              </a:rPr>
              <a:t>452</a:t>
            </a:r>
            <a:r>
              <a:rPr lang="en-US" sz="1200" b="0" dirty="0">
                <a:solidFill>
                  <a:srgbClr val="3B3B3B"/>
                </a:solidFill>
                <a:effectLst/>
                <a:latin typeface="Consolas" panose="020B0609020204030204" pitchFamily="49" charset="0"/>
              </a:rPr>
              <a:t>]</a:t>
            </a:r>
          </a:p>
          <a:p>
            <a:r>
              <a:rPr lang="en-US" sz="1200" b="0" dirty="0">
                <a:solidFill>
                  <a:srgbClr val="3B3B3B"/>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9E304C17-CDF6-C5DF-B01C-8FDEF1099166}"/>
              </a:ext>
            </a:extLst>
          </p:cNvPr>
          <p:cNvSpPr txBox="1"/>
          <p:nvPr/>
        </p:nvSpPr>
        <p:spPr>
          <a:xfrm>
            <a:off x="489959" y="1346219"/>
            <a:ext cx="9288379" cy="307777"/>
          </a:xfrm>
          <a:prstGeom prst="rect">
            <a:avLst/>
          </a:prstGeom>
          <a:noFill/>
        </p:spPr>
        <p:txBody>
          <a:bodyPr wrap="square">
            <a:spAutoFit/>
          </a:bodyPr>
          <a:lstStyle/>
          <a:p>
            <a:r>
              <a:rPr lang="en-US" sz="1400" b="0" dirty="0" err="1">
                <a:solidFill>
                  <a:srgbClr val="001080"/>
                </a:solidFill>
                <a:effectLst/>
                <a:latin typeface="Consolas" panose="020B0609020204030204" pitchFamily="49" charset="0"/>
              </a:rPr>
              <a:t>Dframe</a:t>
            </a:r>
            <a:r>
              <a:rPr lang="en-US" sz="1400" b="0" dirty="0" err="1">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plot</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bar</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x</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smoking_status</a:t>
            </a:r>
            <a:r>
              <a:rPr lang="en-US" sz="1400" b="0" dirty="0">
                <a:solidFill>
                  <a:srgbClr val="A31515"/>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stacked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True</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title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'The number of Smoking Status'</a:t>
            </a:r>
            <a:r>
              <a:rPr lang="en-US" sz="1400" b="0" dirty="0">
                <a:solidFill>
                  <a:srgbClr val="3B3B3B"/>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17757987-042D-3BC6-0F93-57594C70F5B5}"/>
              </a:ext>
            </a:extLst>
          </p:cNvPr>
          <p:cNvPicPr>
            <a:picLocks noChangeAspect="1"/>
          </p:cNvPicPr>
          <p:nvPr/>
        </p:nvPicPr>
        <p:blipFill>
          <a:blip r:embed="rId2"/>
          <a:stretch>
            <a:fillRect/>
          </a:stretch>
        </p:blipFill>
        <p:spPr>
          <a:xfrm>
            <a:off x="609600" y="1653995"/>
            <a:ext cx="8295118" cy="4610071"/>
          </a:xfrm>
          <a:prstGeom prst="rect">
            <a:avLst/>
          </a:prstGeom>
        </p:spPr>
      </p:pic>
    </p:spTree>
    <p:extLst>
      <p:ext uri="{BB962C8B-B14F-4D97-AF65-F5344CB8AC3E}">
        <p14:creationId xmlns:p14="http://schemas.microsoft.com/office/powerpoint/2010/main" val="9340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BCAD40-D0EB-ECA3-1406-976951202E04}"/>
              </a:ext>
            </a:extLst>
          </p:cNvPr>
          <p:cNvSpPr txBox="1"/>
          <p:nvPr/>
        </p:nvSpPr>
        <p:spPr>
          <a:xfrm>
            <a:off x="487111" y="1078696"/>
            <a:ext cx="7214786" cy="400110"/>
          </a:xfrm>
          <a:prstGeom prst="rect">
            <a:avLst/>
          </a:prstGeom>
          <a:noFill/>
        </p:spPr>
        <p:txBody>
          <a:bodyPr wrap="square">
            <a:spAutoFit/>
          </a:bodyPr>
          <a:lstStyle/>
          <a:p>
            <a:pPr marL="342900" indent="-342900" algn="l">
              <a:buFont typeface="Arial" panose="020B0604020202020204" pitchFamily="34" charset="0"/>
              <a:buChar char="•"/>
            </a:pPr>
            <a:r>
              <a:rPr lang="en-US" sz="2000" i="0" dirty="0">
                <a:solidFill>
                  <a:srgbClr val="1F1F1F"/>
                </a:solidFill>
                <a:effectLst/>
                <a:latin typeface="Google Sans"/>
              </a:rPr>
              <a:t>Split the data into training and test sets </a:t>
            </a:r>
            <a:endParaRPr lang="en-US" sz="1200" i="0" dirty="0">
              <a:solidFill>
                <a:srgbClr val="1F1F1F"/>
              </a:solidFill>
              <a:effectLst/>
              <a:latin typeface="Google Sans"/>
            </a:endParaRPr>
          </a:p>
        </p:txBody>
      </p:sp>
      <p:sp>
        <p:nvSpPr>
          <p:cNvPr id="4" name="TextBox 3">
            <a:extLst>
              <a:ext uri="{FF2B5EF4-FFF2-40B4-BE49-F238E27FC236}">
                <a16:creationId xmlns:a16="http://schemas.microsoft.com/office/drawing/2014/main" id="{3A774CE3-13C3-C2CE-74CF-93A6693FA6FB}"/>
              </a:ext>
            </a:extLst>
          </p:cNvPr>
          <p:cNvSpPr txBox="1"/>
          <p:nvPr/>
        </p:nvSpPr>
        <p:spPr>
          <a:xfrm>
            <a:off x="2683379" y="555476"/>
            <a:ext cx="5759866" cy="523220"/>
          </a:xfrm>
          <a:prstGeom prst="rect">
            <a:avLst/>
          </a:prstGeom>
          <a:noFill/>
        </p:spPr>
        <p:txBody>
          <a:bodyPr wrap="square" rtlCol="0">
            <a:spAutoFit/>
          </a:bodyPr>
          <a:lstStyle/>
          <a:p>
            <a:r>
              <a:rPr lang="en-US" sz="2800" b="1" dirty="0"/>
              <a:t>Apply Classification Models</a:t>
            </a:r>
          </a:p>
        </p:txBody>
      </p:sp>
      <p:sp>
        <p:nvSpPr>
          <p:cNvPr id="6" name="TextBox 5">
            <a:extLst>
              <a:ext uri="{FF2B5EF4-FFF2-40B4-BE49-F238E27FC236}">
                <a16:creationId xmlns:a16="http://schemas.microsoft.com/office/drawing/2014/main" id="{DA979143-BB28-5224-0712-E8E08E4C9A92}"/>
              </a:ext>
            </a:extLst>
          </p:cNvPr>
          <p:cNvSpPr txBox="1"/>
          <p:nvPr/>
        </p:nvSpPr>
        <p:spPr>
          <a:xfrm>
            <a:off x="720696" y="1478806"/>
            <a:ext cx="10750608" cy="1077218"/>
          </a:xfrm>
          <a:prstGeom prst="rect">
            <a:avLst/>
          </a:prstGeom>
          <a:noFill/>
        </p:spPr>
        <p:txBody>
          <a:bodyPr wrap="square">
            <a:spAutoFit/>
          </a:bodyPr>
          <a:lstStyle/>
          <a:p>
            <a:r>
              <a:rPr lang="en-US" sz="1600" b="0" dirty="0">
                <a:solidFill>
                  <a:srgbClr val="AF00DB"/>
                </a:solidFill>
                <a:effectLst/>
                <a:latin typeface="Consolas" panose="020B0609020204030204" pitchFamily="49" charset="0"/>
              </a:rPr>
              <a:t>from</a:t>
            </a:r>
            <a:r>
              <a:rPr lang="en-US" sz="1600" b="0" dirty="0">
                <a:solidFill>
                  <a:srgbClr val="3B3B3B"/>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sklearn</a:t>
            </a:r>
            <a:r>
              <a:rPr lang="en-US" sz="1600" b="0" dirty="0" err="1">
                <a:solidFill>
                  <a:srgbClr val="3B3B3B"/>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model_selection</a:t>
            </a: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import</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train_test_split</a:t>
            </a:r>
            <a:endParaRPr lang="en-US" sz="1600" b="0" dirty="0">
              <a:solidFill>
                <a:srgbClr val="3B3B3B"/>
              </a:solidFill>
              <a:effectLst/>
              <a:latin typeface="Consolas" panose="020B0609020204030204" pitchFamily="49" charset="0"/>
            </a:endParaRPr>
          </a:p>
          <a:p>
            <a:r>
              <a:rPr lang="en-US" sz="1600" b="0" dirty="0">
                <a:solidFill>
                  <a:srgbClr val="001080"/>
                </a:solidFill>
                <a:effectLst/>
                <a:latin typeface="Consolas" panose="020B0609020204030204" pitchFamily="49" charset="0"/>
              </a:rPr>
              <a:t>y</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df</a:t>
            </a:r>
            <a:r>
              <a:rPr lang="en-US" sz="1600" b="0" dirty="0">
                <a:solidFill>
                  <a:srgbClr val="3B3B3B"/>
                </a:solidFill>
                <a:effectLst/>
                <a:latin typeface="Consolas" panose="020B0609020204030204" pitchFamily="49" charset="0"/>
              </a:rPr>
              <a:t>[</a:t>
            </a:r>
            <a:r>
              <a:rPr lang="en-US" sz="1600" b="0" dirty="0">
                <a:solidFill>
                  <a:srgbClr val="A31515"/>
                </a:solidFill>
                <a:effectLst/>
                <a:latin typeface="Consolas" panose="020B0609020204030204" pitchFamily="49" charset="0"/>
              </a:rPr>
              <a:t>'stroke'</a:t>
            </a:r>
            <a:r>
              <a:rPr lang="en-US" sz="1600" b="0" dirty="0">
                <a:solidFill>
                  <a:srgbClr val="3B3B3B"/>
                </a:solidFill>
                <a:effectLst/>
                <a:latin typeface="Consolas" panose="020B0609020204030204" pitchFamily="49" charset="0"/>
              </a:rPr>
              <a:t>]</a:t>
            </a:r>
          </a:p>
          <a:p>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df</a:t>
            </a:r>
            <a:r>
              <a:rPr lang="en-US" sz="1600" b="0" dirty="0" err="1">
                <a:solidFill>
                  <a:srgbClr val="3B3B3B"/>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drop</a:t>
            </a:r>
            <a:r>
              <a:rPr lang="en-US" sz="1600" b="0" dirty="0">
                <a:solidFill>
                  <a:srgbClr val="3B3B3B"/>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stroke'</a:t>
            </a:r>
            <a:r>
              <a:rPr lang="en-US" sz="1600" b="0" dirty="0" err="1">
                <a:solidFill>
                  <a:srgbClr val="3B3B3B"/>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axis</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3B3B3B"/>
                </a:solidFill>
                <a:effectLst/>
                <a:latin typeface="Consolas" panose="020B0609020204030204" pitchFamily="49" charset="0"/>
              </a:rPr>
              <a:t>)</a:t>
            </a:r>
          </a:p>
          <a:p>
            <a:r>
              <a:rPr lang="en-US" sz="1600" b="0" dirty="0" err="1">
                <a:solidFill>
                  <a:srgbClr val="001080"/>
                </a:solidFill>
                <a:effectLst/>
                <a:latin typeface="Consolas" panose="020B0609020204030204" pitchFamily="49" charset="0"/>
              </a:rPr>
              <a:t>X_train</a:t>
            </a:r>
            <a:r>
              <a:rPr lang="en-US" sz="1600" b="0" dirty="0">
                <a:solidFill>
                  <a:srgbClr val="3B3B3B"/>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X_test</a:t>
            </a:r>
            <a:r>
              <a:rPr lang="en-US" sz="1600" b="0" dirty="0">
                <a:solidFill>
                  <a:srgbClr val="3B3B3B"/>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y_train</a:t>
            </a:r>
            <a:r>
              <a:rPr lang="en-US" sz="1600" b="0" dirty="0">
                <a:solidFill>
                  <a:srgbClr val="3B3B3B"/>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y_test</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train_test_split</a:t>
            </a:r>
            <a:r>
              <a:rPr lang="en-US" sz="1600" b="0" dirty="0">
                <a:solidFill>
                  <a:srgbClr val="3B3B3B"/>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x</a:t>
            </a:r>
            <a:r>
              <a:rPr lang="en-US" sz="1600" b="0" dirty="0" err="1">
                <a:solidFill>
                  <a:srgbClr val="3B3B3B"/>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y</a:t>
            </a:r>
            <a:r>
              <a:rPr lang="en-US" sz="1600" b="0" dirty="0">
                <a:solidFill>
                  <a:srgbClr val="3B3B3B"/>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test_size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0.2</a:t>
            </a:r>
            <a:r>
              <a:rPr lang="en-US" sz="1600" b="0" dirty="0">
                <a:solidFill>
                  <a:srgbClr val="3B3B3B"/>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random_state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a:t>
            </a:r>
            <a:r>
              <a:rPr lang="en-US" sz="1600" b="0" dirty="0">
                <a:solidFill>
                  <a:srgbClr val="3B3B3B"/>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4B468144-E87A-CC01-DC3B-280767773DBF}"/>
              </a:ext>
            </a:extLst>
          </p:cNvPr>
          <p:cNvSpPr txBox="1"/>
          <p:nvPr/>
        </p:nvSpPr>
        <p:spPr>
          <a:xfrm>
            <a:off x="957129" y="2956134"/>
            <a:ext cx="10261100" cy="2031325"/>
          </a:xfrm>
          <a:prstGeom prst="rect">
            <a:avLst/>
          </a:prstGeom>
          <a:noFill/>
        </p:spPr>
        <p:txBody>
          <a:bodyPr wrap="square">
            <a:spAutoFit/>
          </a:bodyPr>
          <a:lstStyle/>
          <a:p>
            <a:r>
              <a:rPr lang="en-US" b="0" dirty="0">
                <a:solidFill>
                  <a:srgbClr val="AF00DB"/>
                </a:solidFill>
                <a:effectLst/>
                <a:latin typeface="Consolas" panose="020B0609020204030204" pitchFamily="49" charset="0"/>
              </a:rPr>
              <a:t>from</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sklearn</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naive_bayes</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GaussianNB</a:t>
            </a:r>
            <a:endParaRPr lang="en-US" b="0" dirty="0">
              <a:solidFill>
                <a:srgbClr val="3B3B3B"/>
              </a:solidFill>
              <a:effectLst/>
              <a:latin typeface="Consolas" panose="020B0609020204030204" pitchFamily="49" charset="0"/>
            </a:endParaRPr>
          </a:p>
          <a:p>
            <a:r>
              <a:rPr lang="en-US" b="0" dirty="0">
                <a:solidFill>
                  <a:srgbClr val="AF00DB"/>
                </a:solidFill>
                <a:effectLst/>
                <a:latin typeface="Consolas" panose="020B0609020204030204" pitchFamily="49" charset="0"/>
              </a:rPr>
              <a:t>from</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sklearn</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metrics</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accuracy_score</a:t>
            </a:r>
            <a:endParaRPr lang="en-US" b="0" dirty="0">
              <a:solidFill>
                <a:srgbClr val="3B3B3B"/>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nb</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GaussianNB</a:t>
            </a:r>
            <a:r>
              <a:rPr lang="en-US" b="0" dirty="0">
                <a:solidFill>
                  <a:srgbClr val="3B3B3B"/>
                </a:solidFill>
                <a:effectLst/>
                <a:latin typeface="Consolas" panose="020B0609020204030204" pitchFamily="49" charset="0"/>
              </a:rPr>
              <a:t>()</a:t>
            </a:r>
          </a:p>
          <a:p>
            <a:r>
              <a:rPr lang="en-US" b="0" dirty="0" err="1">
                <a:solidFill>
                  <a:srgbClr val="001080"/>
                </a:solidFill>
                <a:effectLst/>
                <a:latin typeface="Consolas" panose="020B0609020204030204" pitchFamily="49" charset="0"/>
              </a:rPr>
              <a:t>nb</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fit</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X_train</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y_train</a:t>
            </a:r>
            <a:r>
              <a:rPr lang="en-US" b="0" dirty="0">
                <a:solidFill>
                  <a:srgbClr val="3B3B3B"/>
                </a:solidFill>
                <a:effectLst/>
                <a:latin typeface="Consolas" panose="020B0609020204030204" pitchFamily="49" charset="0"/>
              </a:rPr>
              <a:t>)</a:t>
            </a:r>
            <a:br>
              <a:rPr lang="en-US" b="0" dirty="0">
                <a:solidFill>
                  <a:srgbClr val="3B3B3B"/>
                </a:solidFill>
                <a:effectLst/>
                <a:latin typeface="Consolas" panose="020B0609020204030204" pitchFamily="49" charset="0"/>
              </a:rPr>
            </a:br>
            <a:r>
              <a:rPr lang="en-US" b="0" dirty="0" err="1">
                <a:solidFill>
                  <a:srgbClr val="001080"/>
                </a:solidFill>
                <a:effectLst/>
                <a:latin typeface="Consolas" panose="020B0609020204030204" pitchFamily="49" charset="0"/>
              </a:rPr>
              <a:t>y_pred</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nb</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predict</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X_test</a:t>
            </a:r>
            <a:r>
              <a:rPr lang="en-US" b="0" dirty="0">
                <a:solidFill>
                  <a:srgbClr val="3B3B3B"/>
                </a:solidFill>
                <a:effectLst/>
                <a:latin typeface="Consolas" panose="020B0609020204030204" pitchFamily="49" charset="0"/>
              </a:rPr>
              <a:t>)</a:t>
            </a:r>
            <a:br>
              <a:rPr lang="en-US" b="0" dirty="0">
                <a:solidFill>
                  <a:srgbClr val="3B3B3B"/>
                </a:solidFill>
                <a:effectLst/>
                <a:latin typeface="Consolas" panose="020B0609020204030204" pitchFamily="49" charset="0"/>
              </a:rPr>
            </a:br>
            <a:r>
              <a:rPr lang="en-US" b="0" dirty="0">
                <a:solidFill>
                  <a:srgbClr val="001080"/>
                </a:solidFill>
                <a:effectLst/>
                <a:latin typeface="Consolas" panose="020B0609020204030204" pitchFamily="49" charset="0"/>
              </a:rPr>
              <a:t>accuracy</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accuracy_score</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y_test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y_pred</a:t>
            </a:r>
            <a:r>
              <a:rPr lang="en-US" b="0" dirty="0">
                <a:solidFill>
                  <a:srgbClr val="3B3B3B"/>
                </a:solidFill>
                <a:effectLst/>
                <a:latin typeface="Consolas" panose="020B0609020204030204" pitchFamily="49" charset="0"/>
              </a:rPr>
              <a:t>)</a:t>
            </a:r>
          </a:p>
          <a:p>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"Accuracy:"</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accuracy</a:t>
            </a:r>
            <a:r>
              <a:rPr lang="en-US" b="0" dirty="0">
                <a:solidFill>
                  <a:srgbClr val="3B3B3B"/>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0033DEB4-E2AC-CAD6-7221-9759D1323C86}"/>
              </a:ext>
            </a:extLst>
          </p:cNvPr>
          <p:cNvSpPr txBox="1"/>
          <p:nvPr/>
        </p:nvSpPr>
        <p:spPr>
          <a:xfrm>
            <a:off x="957129" y="5077932"/>
            <a:ext cx="6096000" cy="923330"/>
          </a:xfrm>
          <a:prstGeom prst="rect">
            <a:avLst/>
          </a:prstGeom>
          <a:noFill/>
        </p:spPr>
        <p:txBody>
          <a:bodyPr wrap="square">
            <a:spAutoFit/>
          </a:bodyPr>
          <a:lstStyle/>
          <a:p>
            <a:pPr algn="l"/>
            <a:r>
              <a:rPr lang="en-US" b="1" i="0" dirty="0">
                <a:solidFill>
                  <a:srgbClr val="3B3B3B"/>
                </a:solidFill>
                <a:effectLst/>
                <a:highlight>
                  <a:srgbClr val="C0C0C0"/>
                </a:highlight>
                <a:latin typeface="var(--notebook-cell-output-font-family)"/>
              </a:rPr>
              <a:t>Accuracy: 0.9576174112256587 </a:t>
            </a:r>
          </a:p>
          <a:p>
            <a:br>
              <a:rPr lang="en-US" b="0" i="0" dirty="0">
                <a:solidFill>
                  <a:srgbClr val="3B3B3B"/>
                </a:solidFill>
                <a:effectLst/>
                <a:latin typeface="var(--notebook-cell-output-font-family)"/>
              </a:rPr>
            </a:br>
            <a:endParaRPr lang="en-US" dirty="0"/>
          </a:p>
        </p:txBody>
      </p:sp>
      <p:sp>
        <p:nvSpPr>
          <p:cNvPr id="11" name="TextBox 10">
            <a:extLst>
              <a:ext uri="{FF2B5EF4-FFF2-40B4-BE49-F238E27FC236}">
                <a16:creationId xmlns:a16="http://schemas.microsoft.com/office/drawing/2014/main" id="{6DEF41E4-6E91-D9E8-F860-2A4C5D6B67CD}"/>
              </a:ext>
            </a:extLst>
          </p:cNvPr>
          <p:cNvSpPr txBox="1"/>
          <p:nvPr/>
        </p:nvSpPr>
        <p:spPr>
          <a:xfrm>
            <a:off x="720696" y="2556024"/>
            <a:ext cx="7016097" cy="923330"/>
          </a:xfrm>
          <a:prstGeom prst="rect">
            <a:avLst/>
          </a:prstGeom>
          <a:noFill/>
        </p:spPr>
        <p:txBody>
          <a:bodyPr wrap="square" rtlCol="0">
            <a:spAutoFit/>
          </a:bodyPr>
          <a:lstStyle/>
          <a:p>
            <a:pPr marL="342900" indent="-342900" algn="l">
              <a:buFont typeface="+mj-lt"/>
              <a:buAutoNum type="arabicPeriod"/>
            </a:pPr>
            <a:r>
              <a:rPr lang="en-US" b="0" i="0" dirty="0">
                <a:effectLst/>
                <a:latin typeface="Segoe WPC"/>
              </a:rPr>
              <a:t>Gaussian Naive Bayes (</a:t>
            </a:r>
            <a:r>
              <a:rPr lang="en-US" b="0" i="0" dirty="0" err="1">
                <a:effectLst/>
                <a:latin typeface="Segoe WPC"/>
              </a:rPr>
              <a:t>GaussianNB</a:t>
            </a:r>
            <a:r>
              <a:rPr lang="en-US" b="0" i="0" dirty="0">
                <a:effectLst/>
                <a:latin typeface="Segoe WPC"/>
              </a:rPr>
              <a:t>).</a:t>
            </a:r>
          </a:p>
          <a:p>
            <a:br>
              <a:rPr lang="en-US" dirty="0"/>
            </a:br>
            <a:endParaRPr lang="en-US" dirty="0"/>
          </a:p>
        </p:txBody>
      </p:sp>
    </p:spTree>
    <p:extLst>
      <p:ext uri="{BB962C8B-B14F-4D97-AF65-F5344CB8AC3E}">
        <p14:creationId xmlns:p14="http://schemas.microsoft.com/office/powerpoint/2010/main" val="262181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1000"/>
                                        <p:tgtEl>
                                          <p:spTgt spid="11">
                                            <p:txEl>
                                              <p:pRg st="0" end="0"/>
                                            </p:txEl>
                                          </p:spTgt>
                                        </p:tgtEl>
                                      </p:cBhvr>
                                    </p:animEffect>
                                    <p:anim calcmode="lin" valueType="num">
                                      <p:cBhvr>
                                        <p:cTn id="22"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BB60D6-BB14-6F09-AD94-E5037BE18762}"/>
              </a:ext>
            </a:extLst>
          </p:cNvPr>
          <p:cNvSpPr txBox="1"/>
          <p:nvPr/>
        </p:nvSpPr>
        <p:spPr>
          <a:xfrm>
            <a:off x="1023359" y="545999"/>
            <a:ext cx="6097424" cy="369332"/>
          </a:xfrm>
          <a:prstGeom prst="rect">
            <a:avLst/>
          </a:prstGeom>
          <a:noFill/>
        </p:spPr>
        <p:txBody>
          <a:bodyPr wrap="square">
            <a:spAutoFit/>
          </a:bodyPr>
          <a:lstStyle/>
          <a:p>
            <a:r>
              <a:rPr lang="en-US" b="0" dirty="0">
                <a:effectLst/>
                <a:latin typeface="Consolas" panose="020B0609020204030204" pitchFamily="49" charset="0"/>
              </a:rPr>
              <a:t>2. </a:t>
            </a:r>
            <a:r>
              <a:rPr lang="en-US" b="0" dirty="0" err="1">
                <a:effectLst/>
                <a:latin typeface="Consolas" panose="020B0609020204030204" pitchFamily="49" charset="0"/>
              </a:rPr>
              <a:t>LogisticRegression</a:t>
            </a:r>
            <a:endParaRPr lang="en-US" b="0" dirty="0">
              <a:effectLst/>
              <a:latin typeface="Consolas" panose="020B0609020204030204" pitchFamily="49" charset="0"/>
            </a:endParaRPr>
          </a:p>
        </p:txBody>
      </p:sp>
      <p:sp>
        <p:nvSpPr>
          <p:cNvPr id="5" name="TextBox 4">
            <a:extLst>
              <a:ext uri="{FF2B5EF4-FFF2-40B4-BE49-F238E27FC236}">
                <a16:creationId xmlns:a16="http://schemas.microsoft.com/office/drawing/2014/main" id="{A550C316-F6A7-FF3A-94A0-AC532E8420C5}"/>
              </a:ext>
            </a:extLst>
          </p:cNvPr>
          <p:cNvSpPr txBox="1"/>
          <p:nvPr/>
        </p:nvSpPr>
        <p:spPr>
          <a:xfrm>
            <a:off x="929355" y="915331"/>
            <a:ext cx="10571148" cy="3139321"/>
          </a:xfrm>
          <a:prstGeom prst="rect">
            <a:avLst/>
          </a:prstGeom>
          <a:noFill/>
        </p:spPr>
        <p:txBody>
          <a:bodyPr wrap="square">
            <a:spAutoFit/>
          </a:bodyPr>
          <a:lstStyle/>
          <a:p>
            <a:r>
              <a:rPr lang="en-US" b="0" dirty="0">
                <a:solidFill>
                  <a:srgbClr val="AF00DB"/>
                </a:solidFill>
                <a:effectLst/>
                <a:latin typeface="Consolas" panose="020B0609020204030204" pitchFamily="49" charset="0"/>
              </a:rPr>
              <a:t>from</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sklearn</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linear_model</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LogisticRegression</a:t>
            </a:r>
            <a:endParaRPr lang="en-US" b="0" dirty="0">
              <a:solidFill>
                <a:srgbClr val="3B3B3B"/>
              </a:solidFill>
              <a:effectLst/>
              <a:latin typeface="Consolas" panose="020B0609020204030204" pitchFamily="49" charset="0"/>
            </a:endParaRPr>
          </a:p>
          <a:p>
            <a:r>
              <a:rPr lang="en-US" b="0" dirty="0">
                <a:solidFill>
                  <a:srgbClr val="AF00DB"/>
                </a:solidFill>
                <a:effectLst/>
                <a:latin typeface="Consolas" panose="020B0609020204030204" pitchFamily="49" charset="0"/>
              </a:rPr>
              <a:t>from</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sklearn</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metrics</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accuracy_score</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confusion_matrix</a:t>
            </a:r>
            <a:endParaRPr lang="en-US" b="0" dirty="0">
              <a:solidFill>
                <a:srgbClr val="3B3B3B"/>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lr</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LogisticRegression</a:t>
            </a:r>
            <a:r>
              <a:rPr lang="en-US" b="0" dirty="0">
                <a:solidFill>
                  <a:srgbClr val="3B3B3B"/>
                </a:solidFill>
                <a:effectLst/>
                <a:latin typeface="Consolas" panose="020B0609020204030204" pitchFamily="49" charset="0"/>
              </a:rPr>
              <a:t>()</a:t>
            </a:r>
          </a:p>
          <a:p>
            <a:r>
              <a:rPr lang="en-US" b="0" dirty="0" err="1">
                <a:solidFill>
                  <a:srgbClr val="001080"/>
                </a:solidFill>
                <a:effectLst/>
                <a:latin typeface="Consolas" panose="020B0609020204030204" pitchFamily="49" charset="0"/>
              </a:rPr>
              <a:t>lr</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fit</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X_train</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y_train</a:t>
            </a:r>
            <a:r>
              <a:rPr lang="en-US" b="0" dirty="0">
                <a:solidFill>
                  <a:srgbClr val="3B3B3B"/>
                </a:solidFill>
                <a:effectLst/>
                <a:latin typeface="Consolas" panose="020B0609020204030204" pitchFamily="49" charset="0"/>
              </a:rPr>
              <a:t>)</a:t>
            </a:r>
          </a:p>
          <a:p>
            <a:r>
              <a:rPr lang="en-US" b="0" dirty="0" err="1">
                <a:solidFill>
                  <a:srgbClr val="001080"/>
                </a:solidFill>
                <a:effectLst/>
                <a:latin typeface="Consolas" panose="020B0609020204030204" pitchFamily="49" charset="0"/>
              </a:rPr>
              <a:t>y_pred</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lr</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predict</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X_test</a:t>
            </a:r>
            <a:r>
              <a:rPr lang="en-US" b="0" dirty="0">
                <a:solidFill>
                  <a:srgbClr val="3B3B3B"/>
                </a:solidFill>
                <a:effectLst/>
                <a:latin typeface="Consolas" panose="020B0609020204030204" pitchFamily="49" charset="0"/>
              </a:rPr>
              <a:t>)</a:t>
            </a:r>
          </a:p>
          <a:p>
            <a:r>
              <a:rPr lang="en-US" b="0" dirty="0">
                <a:solidFill>
                  <a:srgbClr val="001080"/>
                </a:solidFill>
                <a:effectLst/>
                <a:latin typeface="Consolas" panose="020B0609020204030204" pitchFamily="49" charset="0"/>
              </a:rPr>
              <a:t>accuracy</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accuracy_score</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y_test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y_pred</a:t>
            </a:r>
            <a:r>
              <a:rPr lang="en-US" b="0" dirty="0">
                <a:solidFill>
                  <a:srgbClr val="3B3B3B"/>
                </a:solidFill>
                <a:effectLst/>
                <a:latin typeface="Consolas" panose="020B0609020204030204" pitchFamily="49" charset="0"/>
              </a:rPr>
              <a:t>)</a:t>
            </a:r>
          </a:p>
          <a:p>
            <a:r>
              <a:rPr lang="en-US" b="0" dirty="0">
                <a:solidFill>
                  <a:srgbClr val="001080"/>
                </a:solidFill>
                <a:effectLst/>
                <a:latin typeface="Consolas" panose="020B0609020204030204" pitchFamily="49" charset="0"/>
              </a:rPr>
              <a:t>confusion</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confusion_matrix</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y_test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y_pred</a:t>
            </a:r>
            <a:r>
              <a:rPr lang="en-US" b="0" dirty="0">
                <a:solidFill>
                  <a:srgbClr val="3B3B3B"/>
                </a:solidFill>
                <a:effectLst/>
                <a:latin typeface="Consolas" panose="020B0609020204030204" pitchFamily="49" charset="0"/>
              </a:rPr>
              <a:t>)</a:t>
            </a:r>
          </a:p>
          <a:p>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"Accuracy:"</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accuracy</a:t>
            </a:r>
            <a:r>
              <a:rPr lang="en-US" b="0" dirty="0">
                <a:solidFill>
                  <a:srgbClr val="3B3B3B"/>
                </a:solidFill>
                <a:effectLst/>
                <a:latin typeface="Consolas" panose="020B0609020204030204" pitchFamily="49" charset="0"/>
              </a:rPr>
              <a:t>)</a:t>
            </a:r>
          </a:p>
          <a:p>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"Confusion matrix:</a:t>
            </a:r>
            <a:r>
              <a:rPr lang="en-US" b="0" dirty="0">
                <a:solidFill>
                  <a:srgbClr val="EE0000"/>
                </a:solidFill>
                <a:effectLst/>
                <a:latin typeface="Consolas" panose="020B0609020204030204" pitchFamily="49" charset="0"/>
              </a:rPr>
              <a:t>\n</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confusion</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endParaRPr lang="en-US" b="0" dirty="0">
              <a:solidFill>
                <a:srgbClr val="3B3B3B"/>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02A0E649-5299-0930-00B4-1A485109132C}"/>
              </a:ext>
            </a:extLst>
          </p:cNvPr>
          <p:cNvPicPr>
            <a:picLocks noChangeAspect="1"/>
          </p:cNvPicPr>
          <p:nvPr/>
        </p:nvPicPr>
        <p:blipFill>
          <a:blip r:embed="rId2"/>
          <a:stretch>
            <a:fillRect/>
          </a:stretch>
        </p:blipFill>
        <p:spPr>
          <a:xfrm>
            <a:off x="1023359" y="4124882"/>
            <a:ext cx="7486650" cy="2000250"/>
          </a:xfrm>
          <a:prstGeom prst="rect">
            <a:avLst/>
          </a:prstGeom>
        </p:spPr>
      </p:pic>
    </p:spTree>
    <p:extLst>
      <p:ext uri="{BB962C8B-B14F-4D97-AF65-F5344CB8AC3E}">
        <p14:creationId xmlns:p14="http://schemas.microsoft.com/office/powerpoint/2010/main" val="105859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F47FB-9046-B2C2-DD09-B05320232305}"/>
              </a:ext>
            </a:extLst>
          </p:cNvPr>
          <p:cNvSpPr txBox="1"/>
          <p:nvPr/>
        </p:nvSpPr>
        <p:spPr>
          <a:xfrm>
            <a:off x="1119500" y="913961"/>
            <a:ext cx="10593098" cy="4185761"/>
          </a:xfrm>
          <a:prstGeom prst="rect">
            <a:avLst/>
          </a:prstGeom>
          <a:noFill/>
        </p:spPr>
        <p:txBody>
          <a:bodyPr wrap="square" rtlCol="0">
            <a:spAutoFit/>
          </a:bodyPr>
          <a:lstStyle/>
          <a:p>
            <a:r>
              <a:rPr lang="en-US" sz="1400" b="0" dirty="0">
                <a:solidFill>
                  <a:srgbClr val="AF00DB"/>
                </a:solidFill>
                <a:effectLst/>
                <a:latin typeface="Consolas" panose="020B0609020204030204" pitchFamily="49" charset="0"/>
              </a:rPr>
              <a:t>from</a:t>
            </a: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sklearn</a:t>
            </a:r>
            <a:r>
              <a:rPr lang="en-US" sz="1400" b="0" dirty="0" err="1">
                <a:solidFill>
                  <a:srgbClr val="3B3B3B"/>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linear_model</a:t>
            </a: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import</a:t>
            </a: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LinearRegression</a:t>
            </a:r>
            <a:endParaRPr lang="en-US" sz="1400" b="0" dirty="0">
              <a:solidFill>
                <a:srgbClr val="3B3B3B"/>
              </a:solidFill>
              <a:effectLst/>
              <a:latin typeface="Consolas" panose="020B0609020204030204" pitchFamily="49" charset="0"/>
            </a:endParaRPr>
          </a:p>
          <a:p>
            <a:r>
              <a:rPr lang="en-US" sz="1400" b="0" dirty="0">
                <a:solidFill>
                  <a:srgbClr val="AF00DB"/>
                </a:solidFill>
                <a:effectLst/>
                <a:latin typeface="Consolas" panose="020B0609020204030204" pitchFamily="49" charset="0"/>
              </a:rPr>
              <a:t>from</a:t>
            </a: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sklearn</a:t>
            </a:r>
            <a:r>
              <a:rPr lang="en-US" sz="1400" b="0" dirty="0" err="1">
                <a:solidFill>
                  <a:srgbClr val="3B3B3B"/>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metrics</a:t>
            </a: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import</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mean_squared_error</a:t>
            </a:r>
            <a:r>
              <a:rPr lang="en-US" sz="1400" b="0" dirty="0">
                <a:solidFill>
                  <a:srgbClr val="3B3B3B"/>
                </a:solidFill>
                <a:effectLst/>
                <a:latin typeface="Consolas" panose="020B0609020204030204" pitchFamily="49" charset="0"/>
              </a:rPr>
              <a:t>, </a:t>
            </a:r>
            <a:r>
              <a:rPr lang="en-US" sz="1400" b="0" dirty="0">
                <a:solidFill>
                  <a:srgbClr val="795E26"/>
                </a:solidFill>
                <a:effectLst/>
                <a:latin typeface="Consolas" panose="020B0609020204030204" pitchFamily="49" charset="0"/>
              </a:rPr>
              <a:t>r2_score</a:t>
            </a:r>
            <a:endParaRPr lang="en-US" sz="1400" b="0" dirty="0">
              <a:solidFill>
                <a:srgbClr val="3B3B3B"/>
              </a:solidFill>
              <a:effectLst/>
              <a:latin typeface="Consolas" panose="020B0609020204030204" pitchFamily="49" charset="0"/>
            </a:endParaRPr>
          </a:p>
          <a:p>
            <a:r>
              <a:rPr lang="en-US" sz="1400" b="0" dirty="0">
                <a:solidFill>
                  <a:srgbClr val="008000"/>
                </a:solidFill>
                <a:effectLst/>
                <a:latin typeface="Consolas" panose="020B0609020204030204" pitchFamily="49" charset="0"/>
              </a:rPr>
              <a:t># Create an instance of the linear regression model</a:t>
            </a:r>
            <a:endParaRPr lang="en-US" sz="1400" b="0" dirty="0">
              <a:solidFill>
                <a:srgbClr val="3B3B3B"/>
              </a:solidFill>
              <a:effectLst/>
              <a:latin typeface="Consolas" panose="020B0609020204030204" pitchFamily="49" charset="0"/>
            </a:endParaRPr>
          </a:p>
          <a:p>
            <a:r>
              <a:rPr lang="en-US" sz="1400" b="0" dirty="0" err="1">
                <a:solidFill>
                  <a:srgbClr val="001080"/>
                </a:solidFill>
                <a:effectLst/>
                <a:latin typeface="Consolas" panose="020B0609020204030204" pitchFamily="49" charset="0"/>
              </a:rPr>
              <a:t>lr</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LinearRegression</a:t>
            </a:r>
            <a:r>
              <a:rPr lang="en-US" sz="1400" b="0" dirty="0">
                <a:solidFill>
                  <a:srgbClr val="3B3B3B"/>
                </a:solidFill>
                <a:effectLst/>
                <a:latin typeface="Consolas" panose="020B0609020204030204" pitchFamily="49" charset="0"/>
              </a:rPr>
              <a:t>()</a:t>
            </a:r>
          </a:p>
          <a:p>
            <a:br>
              <a:rPr lang="en-US" sz="1400" b="0" dirty="0">
                <a:solidFill>
                  <a:srgbClr val="3B3B3B"/>
                </a:solidFill>
                <a:effectLst/>
                <a:latin typeface="Consolas" panose="020B0609020204030204" pitchFamily="49" charset="0"/>
              </a:rPr>
            </a:br>
            <a:r>
              <a:rPr lang="en-US" sz="1400" b="0" dirty="0">
                <a:solidFill>
                  <a:srgbClr val="008000"/>
                </a:solidFill>
                <a:effectLst/>
                <a:latin typeface="Consolas" panose="020B0609020204030204" pitchFamily="49" charset="0"/>
              </a:rPr>
              <a:t># Fit the model to the training data</a:t>
            </a:r>
            <a:endParaRPr lang="en-US" sz="1400" b="0" dirty="0">
              <a:solidFill>
                <a:srgbClr val="3B3B3B"/>
              </a:solidFill>
              <a:effectLst/>
              <a:latin typeface="Consolas" panose="020B0609020204030204" pitchFamily="49" charset="0"/>
            </a:endParaRPr>
          </a:p>
          <a:p>
            <a:r>
              <a:rPr lang="en-US" sz="1400" b="0" dirty="0" err="1">
                <a:solidFill>
                  <a:srgbClr val="001080"/>
                </a:solidFill>
                <a:effectLst/>
                <a:latin typeface="Consolas" panose="020B0609020204030204" pitchFamily="49" charset="0"/>
              </a:rPr>
              <a:t>lr</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fit</a:t>
            </a:r>
            <a:r>
              <a:rPr lang="en-US" sz="1400" b="0" dirty="0">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X_train</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y_train</a:t>
            </a:r>
            <a:r>
              <a:rPr lang="en-US" sz="1400" b="0" dirty="0">
                <a:solidFill>
                  <a:srgbClr val="3B3B3B"/>
                </a:solidFill>
                <a:effectLst/>
                <a:latin typeface="Consolas" panose="020B0609020204030204" pitchFamily="49" charset="0"/>
              </a:rPr>
              <a:t>)</a:t>
            </a:r>
          </a:p>
          <a:p>
            <a:br>
              <a:rPr lang="en-US" sz="1400" b="0" dirty="0">
                <a:solidFill>
                  <a:srgbClr val="3B3B3B"/>
                </a:solidFill>
                <a:effectLst/>
                <a:latin typeface="Consolas" panose="020B0609020204030204" pitchFamily="49" charset="0"/>
              </a:rPr>
            </a:br>
            <a:r>
              <a:rPr lang="en-US" sz="1400" b="0" dirty="0">
                <a:solidFill>
                  <a:srgbClr val="008000"/>
                </a:solidFill>
                <a:effectLst/>
                <a:latin typeface="Consolas" panose="020B0609020204030204" pitchFamily="49" charset="0"/>
              </a:rPr>
              <a:t># Make predictions on the test data</a:t>
            </a:r>
            <a:endParaRPr lang="en-US" sz="1400" b="0" dirty="0">
              <a:solidFill>
                <a:srgbClr val="3B3B3B"/>
              </a:solidFill>
              <a:effectLst/>
              <a:latin typeface="Consolas" panose="020B0609020204030204" pitchFamily="49" charset="0"/>
            </a:endParaRPr>
          </a:p>
          <a:p>
            <a:r>
              <a:rPr lang="en-US" sz="1400" b="0" dirty="0" err="1">
                <a:solidFill>
                  <a:srgbClr val="001080"/>
                </a:solidFill>
                <a:effectLst/>
                <a:latin typeface="Consolas" panose="020B0609020204030204" pitchFamily="49" charset="0"/>
              </a:rPr>
              <a:t>y_pred</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lr</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predict</a:t>
            </a:r>
            <a:r>
              <a:rPr lang="en-US" sz="1400" b="0" dirty="0">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X_test</a:t>
            </a:r>
            <a:r>
              <a:rPr lang="en-US" sz="1400" b="0" dirty="0">
                <a:solidFill>
                  <a:srgbClr val="3B3B3B"/>
                </a:solidFill>
                <a:effectLst/>
                <a:latin typeface="Consolas" panose="020B0609020204030204" pitchFamily="49" charset="0"/>
              </a:rPr>
              <a:t>)</a:t>
            </a:r>
          </a:p>
          <a:p>
            <a:br>
              <a:rPr lang="en-US" sz="1400" b="0" dirty="0">
                <a:solidFill>
                  <a:srgbClr val="3B3B3B"/>
                </a:solidFill>
                <a:effectLst/>
                <a:latin typeface="Consolas" panose="020B0609020204030204" pitchFamily="49" charset="0"/>
              </a:rPr>
            </a:br>
            <a:r>
              <a:rPr lang="en-US" sz="1400" b="0" dirty="0">
                <a:solidFill>
                  <a:srgbClr val="008000"/>
                </a:solidFill>
                <a:effectLst/>
                <a:latin typeface="Consolas" panose="020B0609020204030204" pitchFamily="49" charset="0"/>
              </a:rPr>
              <a:t># Print the mean squared error and R-squared value of the model</a:t>
            </a:r>
            <a:endParaRPr lang="en-US" sz="1400" b="0" dirty="0">
              <a:solidFill>
                <a:srgbClr val="3B3B3B"/>
              </a:solidFill>
              <a:effectLst/>
              <a:latin typeface="Consolas" panose="020B0609020204030204" pitchFamily="49" charset="0"/>
            </a:endParaRPr>
          </a:p>
          <a:p>
            <a:r>
              <a:rPr lang="en-US" sz="1400" b="0" dirty="0" err="1">
                <a:solidFill>
                  <a:srgbClr val="001080"/>
                </a:solidFill>
                <a:effectLst/>
                <a:latin typeface="Consolas" panose="020B0609020204030204" pitchFamily="49" charset="0"/>
              </a:rPr>
              <a:t>mse</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mean_squared_error</a:t>
            </a:r>
            <a:r>
              <a:rPr lang="en-US" sz="1400" b="0" dirty="0">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y_test</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y_pred</a:t>
            </a:r>
            <a:r>
              <a:rPr lang="en-US" sz="1400" b="0" dirty="0">
                <a:solidFill>
                  <a:srgbClr val="3B3B3B"/>
                </a:solidFill>
                <a:effectLst/>
                <a:latin typeface="Consolas" panose="020B0609020204030204" pitchFamily="49" charset="0"/>
              </a:rPr>
              <a:t>)</a:t>
            </a:r>
          </a:p>
          <a:p>
            <a:r>
              <a:rPr lang="en-US" sz="1400" b="0" dirty="0">
                <a:solidFill>
                  <a:srgbClr val="001080"/>
                </a:solidFill>
                <a:effectLst/>
                <a:latin typeface="Consolas" panose="020B0609020204030204" pitchFamily="49" charset="0"/>
              </a:rPr>
              <a:t>r2</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795E26"/>
                </a:solidFill>
                <a:effectLst/>
                <a:latin typeface="Consolas" panose="020B0609020204030204" pitchFamily="49" charset="0"/>
              </a:rPr>
              <a:t>r2_score</a:t>
            </a:r>
            <a:r>
              <a:rPr lang="en-US" sz="1400" b="0" dirty="0">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y_test</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y_pred</a:t>
            </a:r>
            <a:r>
              <a:rPr lang="en-US" sz="1400" b="0" dirty="0">
                <a:solidFill>
                  <a:srgbClr val="3B3B3B"/>
                </a:solidFill>
                <a:effectLst/>
                <a:latin typeface="Consolas" panose="020B0609020204030204" pitchFamily="49" charset="0"/>
              </a:rPr>
              <a:t>)</a:t>
            </a:r>
          </a:p>
          <a:p>
            <a:r>
              <a:rPr lang="en-US" sz="1400" b="0" dirty="0">
                <a:solidFill>
                  <a:srgbClr val="795E26"/>
                </a:solidFill>
                <a:effectLst/>
                <a:latin typeface="Consolas" panose="020B0609020204030204" pitchFamily="49" charset="0"/>
              </a:rPr>
              <a:t>print</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"Mean squared error:"</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mse</a:t>
            </a:r>
            <a:r>
              <a:rPr lang="en-US" sz="1400" b="0" dirty="0">
                <a:solidFill>
                  <a:srgbClr val="3B3B3B"/>
                </a:solidFill>
                <a:effectLst/>
                <a:latin typeface="Consolas" panose="020B0609020204030204" pitchFamily="49" charset="0"/>
              </a:rPr>
              <a:t>)</a:t>
            </a:r>
          </a:p>
          <a:p>
            <a:r>
              <a:rPr lang="en-US" sz="1400" b="0" dirty="0">
                <a:solidFill>
                  <a:srgbClr val="795E26"/>
                </a:solidFill>
                <a:effectLst/>
                <a:latin typeface="Consolas" panose="020B0609020204030204" pitchFamily="49" charset="0"/>
              </a:rPr>
              <a:t>print</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"R-squared:"</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r2</a:t>
            </a:r>
            <a:r>
              <a:rPr lang="en-US" sz="1400" b="0" dirty="0">
                <a:solidFill>
                  <a:srgbClr val="3B3B3B"/>
                </a:solidFill>
                <a:effectLst/>
                <a:latin typeface="Consolas" panose="020B0609020204030204" pitchFamily="49" charset="0"/>
              </a:rPr>
              <a:t>)</a:t>
            </a:r>
          </a:p>
          <a:p>
            <a:br>
              <a:rPr lang="en-US" sz="1400" b="0" dirty="0">
                <a:solidFill>
                  <a:srgbClr val="3B3B3B"/>
                </a:solidFill>
                <a:effectLst/>
                <a:latin typeface="Consolas" panose="020B0609020204030204" pitchFamily="49" charset="0"/>
              </a:rPr>
            </a:br>
            <a:endParaRPr lang="en-US" sz="1400" b="0" dirty="0">
              <a:solidFill>
                <a:srgbClr val="3B3B3B"/>
              </a:solidFill>
              <a:effectLst/>
              <a:latin typeface="Consolas" panose="020B0609020204030204" pitchFamily="49" charset="0"/>
            </a:endParaRPr>
          </a:p>
          <a:p>
            <a:endParaRPr lang="en-US" sz="1400" dirty="0"/>
          </a:p>
        </p:txBody>
      </p:sp>
      <p:sp>
        <p:nvSpPr>
          <p:cNvPr id="4" name="TextBox 3">
            <a:extLst>
              <a:ext uri="{FF2B5EF4-FFF2-40B4-BE49-F238E27FC236}">
                <a16:creationId xmlns:a16="http://schemas.microsoft.com/office/drawing/2014/main" id="{5DE0DF6F-7F7A-8BF6-88F2-BD39F7F9DFB3}"/>
              </a:ext>
            </a:extLst>
          </p:cNvPr>
          <p:cNvSpPr txBox="1"/>
          <p:nvPr/>
        </p:nvSpPr>
        <p:spPr>
          <a:xfrm>
            <a:off x="1042587" y="588727"/>
            <a:ext cx="6097424" cy="369332"/>
          </a:xfrm>
          <a:prstGeom prst="rect">
            <a:avLst/>
          </a:prstGeom>
          <a:noFill/>
        </p:spPr>
        <p:txBody>
          <a:bodyPr wrap="square">
            <a:spAutoFit/>
          </a:bodyPr>
          <a:lstStyle/>
          <a:p>
            <a:r>
              <a:rPr lang="en-US" b="0" dirty="0">
                <a:effectLst/>
                <a:latin typeface="Consolas" panose="020B0609020204030204" pitchFamily="49" charset="0"/>
              </a:rPr>
              <a:t>3. </a:t>
            </a:r>
            <a:r>
              <a:rPr lang="en-US" b="0" dirty="0" err="1">
                <a:effectLst/>
                <a:latin typeface="Consolas" panose="020B0609020204030204" pitchFamily="49" charset="0"/>
              </a:rPr>
              <a:t>LinearRegression</a:t>
            </a:r>
            <a:endParaRPr lang="en-US" dirty="0"/>
          </a:p>
        </p:txBody>
      </p:sp>
      <p:sp>
        <p:nvSpPr>
          <p:cNvPr id="6" name="TextBox 5">
            <a:extLst>
              <a:ext uri="{FF2B5EF4-FFF2-40B4-BE49-F238E27FC236}">
                <a16:creationId xmlns:a16="http://schemas.microsoft.com/office/drawing/2014/main" id="{06B91C73-EF9E-C4EA-8AC6-CB04EE61C593}"/>
              </a:ext>
            </a:extLst>
          </p:cNvPr>
          <p:cNvSpPr txBox="1"/>
          <p:nvPr/>
        </p:nvSpPr>
        <p:spPr>
          <a:xfrm>
            <a:off x="1119500" y="4603485"/>
            <a:ext cx="6097424" cy="646331"/>
          </a:xfrm>
          <a:prstGeom prst="rect">
            <a:avLst/>
          </a:prstGeom>
          <a:noFill/>
        </p:spPr>
        <p:txBody>
          <a:bodyPr wrap="square">
            <a:spAutoFit/>
          </a:bodyPr>
          <a:lstStyle/>
          <a:p>
            <a:r>
              <a:rPr lang="en-US" b="0" i="0" dirty="0">
                <a:solidFill>
                  <a:srgbClr val="3B3B3B"/>
                </a:solidFill>
                <a:effectLst/>
                <a:highlight>
                  <a:srgbClr val="C0C0C0"/>
                </a:highlight>
                <a:latin typeface="Consolas" panose="020B0609020204030204" pitchFamily="49" charset="0"/>
              </a:rPr>
              <a:t>Mean squared error: 0.03749613059993048 </a:t>
            </a:r>
          </a:p>
          <a:p>
            <a:r>
              <a:rPr lang="en-US" b="0" i="0" dirty="0">
                <a:solidFill>
                  <a:srgbClr val="3B3B3B"/>
                </a:solidFill>
                <a:effectLst/>
                <a:highlight>
                  <a:srgbClr val="C0C0C0"/>
                </a:highlight>
                <a:latin typeface="Consolas" panose="020B0609020204030204" pitchFamily="49" charset="0"/>
              </a:rPr>
              <a:t>R-squared: 0.07613835128687352</a:t>
            </a:r>
            <a:endParaRPr lang="en-US" dirty="0">
              <a:highlight>
                <a:srgbClr val="C0C0C0"/>
              </a:highlight>
            </a:endParaRPr>
          </a:p>
        </p:txBody>
      </p:sp>
    </p:spTree>
    <p:extLst>
      <p:ext uri="{BB962C8B-B14F-4D97-AF65-F5344CB8AC3E}">
        <p14:creationId xmlns:p14="http://schemas.microsoft.com/office/powerpoint/2010/main" val="124408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B41C5B-5041-CBB8-C0FA-CAFA9031B204}"/>
              </a:ext>
            </a:extLst>
          </p:cNvPr>
          <p:cNvSpPr txBox="1"/>
          <p:nvPr/>
        </p:nvSpPr>
        <p:spPr>
          <a:xfrm>
            <a:off x="1134453" y="891980"/>
            <a:ext cx="10143857" cy="3970318"/>
          </a:xfrm>
          <a:prstGeom prst="rect">
            <a:avLst/>
          </a:prstGeom>
          <a:noFill/>
        </p:spPr>
        <p:txBody>
          <a:bodyPr wrap="square">
            <a:spAutoFit/>
          </a:bodyPr>
          <a:lstStyle/>
          <a:p>
            <a:r>
              <a:rPr lang="en-US" b="0" dirty="0">
                <a:solidFill>
                  <a:srgbClr val="AF00DB"/>
                </a:solidFill>
                <a:effectLst/>
                <a:latin typeface="Consolas" panose="020B0609020204030204" pitchFamily="49" charset="0"/>
              </a:rPr>
              <a:t>from</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sklearn</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neighbors</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KNeighborsClassifier</a:t>
            </a:r>
            <a:endParaRPr lang="en-US" b="0" dirty="0">
              <a:solidFill>
                <a:srgbClr val="3B3B3B"/>
              </a:solidFill>
              <a:effectLst/>
              <a:latin typeface="Consolas" panose="020B0609020204030204" pitchFamily="49" charset="0"/>
            </a:endParaRPr>
          </a:p>
          <a:p>
            <a:r>
              <a:rPr lang="en-US" b="0" dirty="0">
                <a:solidFill>
                  <a:srgbClr val="AF00DB"/>
                </a:solidFill>
                <a:effectLst/>
                <a:latin typeface="Consolas" panose="020B0609020204030204" pitchFamily="49" charset="0"/>
              </a:rPr>
              <a:t>from</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sklearn</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metrics</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import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accuracy_score</a:t>
            </a:r>
            <a:endParaRPr lang="en-US" b="0" dirty="0">
              <a:solidFill>
                <a:srgbClr val="3B3B3B"/>
              </a:solidFill>
              <a:effectLst/>
              <a:latin typeface="Consolas" panose="020B0609020204030204" pitchFamily="49" charset="0"/>
            </a:endParaRPr>
          </a:p>
          <a:p>
            <a:r>
              <a:rPr lang="en-US" b="0" dirty="0">
                <a:solidFill>
                  <a:srgbClr val="008000"/>
                </a:solidFill>
                <a:effectLst/>
                <a:latin typeface="Consolas" panose="020B0609020204030204" pitchFamily="49" charset="0"/>
              </a:rPr>
              <a:t># Create an instance of the k-NN classifier</a:t>
            </a:r>
            <a:endParaRPr lang="en-US" b="0" dirty="0">
              <a:solidFill>
                <a:srgbClr val="3B3B3B"/>
              </a:solidFill>
              <a:effectLst/>
              <a:latin typeface="Consolas" panose="020B0609020204030204" pitchFamily="49" charset="0"/>
            </a:endParaRPr>
          </a:p>
          <a:p>
            <a:r>
              <a:rPr lang="en-US" b="0" dirty="0">
                <a:solidFill>
                  <a:srgbClr val="001080"/>
                </a:solidFill>
                <a:effectLst/>
                <a:latin typeface="Consolas" panose="020B0609020204030204" pitchFamily="49" charset="0"/>
              </a:rPr>
              <a:t>k</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choose the number of neighbors</a:t>
            </a:r>
            <a:endParaRPr lang="en-US" b="0" dirty="0">
              <a:solidFill>
                <a:srgbClr val="3B3B3B"/>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knn</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KNeighborsClassifier</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n_neighbors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k</a:t>
            </a:r>
            <a:r>
              <a:rPr lang="en-US" b="0" dirty="0">
                <a:solidFill>
                  <a:srgbClr val="3B3B3B"/>
                </a:solidFill>
                <a:effectLst/>
                <a:latin typeface="Consolas" panose="020B0609020204030204" pitchFamily="49" charset="0"/>
              </a:rPr>
              <a:t>)</a:t>
            </a:r>
            <a:br>
              <a:rPr lang="en-US" b="0" dirty="0">
                <a:solidFill>
                  <a:srgbClr val="3B3B3B"/>
                </a:solidFill>
                <a:effectLst/>
                <a:latin typeface="Consolas" panose="020B0609020204030204" pitchFamily="49" charset="0"/>
              </a:rPr>
            </a:br>
            <a:r>
              <a:rPr lang="en-US" b="0" dirty="0">
                <a:solidFill>
                  <a:srgbClr val="008000"/>
                </a:solidFill>
                <a:effectLst/>
                <a:latin typeface="Consolas" panose="020B0609020204030204" pitchFamily="49" charset="0"/>
              </a:rPr>
              <a:t># Fit the classifier to the training data</a:t>
            </a:r>
            <a:endParaRPr lang="en-US" b="0" dirty="0">
              <a:solidFill>
                <a:srgbClr val="3B3B3B"/>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knn</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fit</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X_train</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y_train</a:t>
            </a:r>
            <a:r>
              <a:rPr lang="en-US" b="0" dirty="0">
                <a:solidFill>
                  <a:srgbClr val="3B3B3B"/>
                </a:solidFill>
                <a:effectLst/>
                <a:latin typeface="Consolas" panose="020B0609020204030204" pitchFamily="49" charset="0"/>
              </a:rPr>
              <a:t>)</a:t>
            </a:r>
            <a:br>
              <a:rPr lang="en-US" b="0" dirty="0">
                <a:solidFill>
                  <a:srgbClr val="3B3B3B"/>
                </a:solidFill>
                <a:effectLst/>
                <a:latin typeface="Consolas" panose="020B0609020204030204" pitchFamily="49" charset="0"/>
              </a:rPr>
            </a:br>
            <a:r>
              <a:rPr lang="en-US" b="0" dirty="0">
                <a:solidFill>
                  <a:srgbClr val="008000"/>
                </a:solidFill>
                <a:effectLst/>
                <a:latin typeface="Consolas" panose="020B0609020204030204" pitchFamily="49" charset="0"/>
              </a:rPr>
              <a:t># Make predictions on the test data</a:t>
            </a:r>
            <a:endParaRPr lang="en-US" b="0" dirty="0">
              <a:solidFill>
                <a:srgbClr val="3B3B3B"/>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y_pred</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knn</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predict</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X_test</a:t>
            </a:r>
            <a:r>
              <a:rPr lang="en-US" b="0" dirty="0">
                <a:solidFill>
                  <a:srgbClr val="3B3B3B"/>
                </a:solidFill>
                <a:effectLst/>
                <a:latin typeface="Consolas" panose="020B0609020204030204" pitchFamily="49" charset="0"/>
              </a:rPr>
              <a:t>)</a:t>
            </a:r>
            <a:br>
              <a:rPr lang="en-US" b="0" dirty="0">
                <a:solidFill>
                  <a:srgbClr val="3B3B3B"/>
                </a:solidFill>
                <a:effectLst/>
                <a:latin typeface="Consolas" panose="020B0609020204030204" pitchFamily="49" charset="0"/>
              </a:rPr>
            </a:br>
            <a:r>
              <a:rPr lang="en-US" b="0" dirty="0">
                <a:solidFill>
                  <a:srgbClr val="008000"/>
                </a:solidFill>
                <a:effectLst/>
                <a:latin typeface="Consolas" panose="020B0609020204030204" pitchFamily="49" charset="0"/>
              </a:rPr>
              <a:t># Print the accuracy score of the model</a:t>
            </a:r>
            <a:endParaRPr lang="en-US" b="0" dirty="0">
              <a:solidFill>
                <a:srgbClr val="3B3B3B"/>
              </a:solidFill>
              <a:effectLst/>
              <a:latin typeface="Consolas" panose="020B0609020204030204" pitchFamily="49" charset="0"/>
            </a:endParaRPr>
          </a:p>
          <a:p>
            <a:r>
              <a:rPr lang="en-US" b="0" dirty="0">
                <a:solidFill>
                  <a:srgbClr val="001080"/>
                </a:solidFill>
                <a:effectLst/>
                <a:latin typeface="Consolas" panose="020B0609020204030204" pitchFamily="49" charset="0"/>
              </a:rPr>
              <a:t>accuracy</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accuracy_score</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y_test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y_pred</a:t>
            </a:r>
            <a:r>
              <a:rPr lang="en-US" b="0" dirty="0">
                <a:solidFill>
                  <a:srgbClr val="3B3B3B"/>
                </a:solidFill>
                <a:effectLst/>
                <a:latin typeface="Consolas" panose="020B0609020204030204" pitchFamily="49" charset="0"/>
              </a:rPr>
              <a:t>)</a:t>
            </a:r>
          </a:p>
          <a:p>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"Accuracy:"</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accuracy</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endParaRPr lang="en-US" b="0" dirty="0">
              <a:solidFill>
                <a:srgbClr val="3B3B3B"/>
              </a:solidFill>
              <a:effectLst/>
              <a:latin typeface="Consolas" panose="020B0609020204030204" pitchFamily="49" charset="0"/>
            </a:endParaRPr>
          </a:p>
        </p:txBody>
      </p:sp>
      <p:sp>
        <p:nvSpPr>
          <p:cNvPr id="5" name="TextBox 4">
            <a:extLst>
              <a:ext uri="{FF2B5EF4-FFF2-40B4-BE49-F238E27FC236}">
                <a16:creationId xmlns:a16="http://schemas.microsoft.com/office/drawing/2014/main" id="{847565A4-A56A-75F9-8E38-ED711F87738B}"/>
              </a:ext>
            </a:extLst>
          </p:cNvPr>
          <p:cNvSpPr txBox="1"/>
          <p:nvPr/>
        </p:nvSpPr>
        <p:spPr>
          <a:xfrm>
            <a:off x="1134453" y="522648"/>
            <a:ext cx="6097424" cy="369332"/>
          </a:xfrm>
          <a:prstGeom prst="rect">
            <a:avLst/>
          </a:prstGeom>
          <a:noFill/>
        </p:spPr>
        <p:txBody>
          <a:bodyPr wrap="square">
            <a:spAutoFit/>
          </a:bodyPr>
          <a:lstStyle/>
          <a:p>
            <a:r>
              <a:rPr lang="en-US" dirty="0">
                <a:latin typeface="Consolas" panose="020B0609020204030204" pitchFamily="49" charset="0"/>
              </a:rPr>
              <a:t>4. </a:t>
            </a:r>
            <a:r>
              <a:rPr lang="en-US" b="0" i="0" dirty="0" err="1">
                <a:effectLst/>
                <a:latin typeface="Consolas" panose="020B0609020204030204" pitchFamily="49" charset="0"/>
              </a:rPr>
              <a:t>KNeighborsClassifier</a:t>
            </a:r>
            <a:endParaRPr lang="en-US" dirty="0"/>
          </a:p>
        </p:txBody>
      </p:sp>
      <p:sp>
        <p:nvSpPr>
          <p:cNvPr id="7" name="TextBox 6">
            <a:extLst>
              <a:ext uri="{FF2B5EF4-FFF2-40B4-BE49-F238E27FC236}">
                <a16:creationId xmlns:a16="http://schemas.microsoft.com/office/drawing/2014/main" id="{BB7964AC-F989-B3C6-37C1-89450DD5A457}"/>
              </a:ext>
            </a:extLst>
          </p:cNvPr>
          <p:cNvSpPr txBox="1"/>
          <p:nvPr/>
        </p:nvSpPr>
        <p:spPr>
          <a:xfrm>
            <a:off x="1134453" y="4308300"/>
            <a:ext cx="6097424" cy="923330"/>
          </a:xfrm>
          <a:prstGeom prst="rect">
            <a:avLst/>
          </a:prstGeom>
          <a:noFill/>
        </p:spPr>
        <p:txBody>
          <a:bodyPr wrap="square">
            <a:spAutoFit/>
          </a:bodyPr>
          <a:lstStyle/>
          <a:p>
            <a:pPr algn="l"/>
            <a:r>
              <a:rPr lang="en-US" b="0" i="0" dirty="0">
                <a:solidFill>
                  <a:srgbClr val="3B3B3B"/>
                </a:solidFill>
                <a:effectLst/>
                <a:highlight>
                  <a:srgbClr val="C0C0C0"/>
                </a:highlight>
                <a:latin typeface="var(--notebook-cell-output-font-family)"/>
              </a:rPr>
              <a:t>Accuracy: 0.9541809851088202 </a:t>
            </a:r>
          </a:p>
          <a:p>
            <a:br>
              <a:rPr lang="en-US" b="0" i="0" dirty="0">
                <a:solidFill>
                  <a:srgbClr val="3B3B3B"/>
                </a:solidFill>
                <a:effectLst/>
                <a:latin typeface="Segoe WPC"/>
              </a:rPr>
            </a:br>
            <a:endParaRPr lang="en-US" dirty="0"/>
          </a:p>
        </p:txBody>
      </p:sp>
    </p:spTree>
    <p:extLst>
      <p:ext uri="{BB962C8B-B14F-4D97-AF65-F5344CB8AC3E}">
        <p14:creationId xmlns:p14="http://schemas.microsoft.com/office/powerpoint/2010/main" val="97824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US" dirty="0">
                <a:solidFill>
                  <a:schemeClr val="tx1"/>
                </a:solidFill>
              </a:rPr>
              <a:t>Health Care project</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214481848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377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girls">
            <a:extLst>
              <a:ext uri="{FF2B5EF4-FFF2-40B4-BE49-F238E27FC236}">
                <a16:creationId xmlns:a16="http://schemas.microsoft.com/office/drawing/2014/main" id="{1104C59E-A49D-9177-5868-77665ABBAC92}"/>
              </a:ext>
            </a:extLst>
          </p:cNvPr>
          <p:cNvPicPr>
            <a:picLocks noChangeAspect="1" noChangeArrowheads="1" noCrop="1"/>
          </p:cNvPicPr>
          <p:nvPr/>
        </p:nvPicPr>
        <p:blipFill>
          <a:blip r:embed="rId2" cstate="print"/>
          <a:srcRect/>
          <a:stretch>
            <a:fillRect/>
          </a:stretch>
        </p:blipFill>
        <p:spPr>
          <a:xfrm>
            <a:off x="4953000" y="3429000"/>
            <a:ext cx="2317750" cy="2317750"/>
          </a:xfrm>
          <a:prstGeom prst="rect">
            <a:avLst/>
          </a:prstGeom>
          <a:noFill/>
        </p:spPr>
      </p:pic>
      <p:pic>
        <p:nvPicPr>
          <p:cNvPr id="3" name="Picture 2" descr="ThankYou.bmp">
            <a:extLst>
              <a:ext uri="{FF2B5EF4-FFF2-40B4-BE49-F238E27FC236}">
                <a16:creationId xmlns:a16="http://schemas.microsoft.com/office/drawing/2014/main" id="{F2422314-1A83-2CCA-E9BE-799A1F48CE35}"/>
              </a:ext>
            </a:extLst>
          </p:cNvPr>
          <p:cNvPicPr>
            <a:picLocks noChangeAspect="1"/>
          </p:cNvPicPr>
          <p:nvPr/>
        </p:nvPicPr>
        <p:blipFill>
          <a:blip r:embed="rId3" cstate="print"/>
          <a:stretch>
            <a:fillRect/>
          </a:stretch>
        </p:blipFill>
        <p:spPr>
          <a:xfrm>
            <a:off x="3509963" y="695326"/>
            <a:ext cx="5172075" cy="2352675"/>
          </a:xfrm>
          <a:prstGeom prst="rect">
            <a:avLst/>
          </a:prstGeom>
        </p:spPr>
      </p:pic>
    </p:spTree>
    <p:extLst>
      <p:ext uri="{BB962C8B-B14F-4D97-AF65-F5344CB8AC3E}">
        <p14:creationId xmlns:p14="http://schemas.microsoft.com/office/powerpoint/2010/main" val="1295345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FEDF7-F922-FC55-59B8-2C346496C0C8}"/>
              </a:ext>
            </a:extLst>
          </p:cNvPr>
          <p:cNvSpPr>
            <a:spLocks noGrp="1"/>
          </p:cNvSpPr>
          <p:nvPr>
            <p:ph type="title"/>
          </p:nvPr>
        </p:nvSpPr>
        <p:spPr>
          <a:xfrm>
            <a:off x="846306" y="642594"/>
            <a:ext cx="10278894" cy="1234844"/>
          </a:xfrm>
        </p:spPr>
        <p:txBody>
          <a:bodyPr/>
          <a:lstStyle/>
          <a:p>
            <a:r>
              <a:rPr lang="en-US" b="1" dirty="0"/>
              <a:t>Description of data</a:t>
            </a:r>
          </a:p>
        </p:txBody>
      </p:sp>
      <p:sp>
        <p:nvSpPr>
          <p:cNvPr id="3" name="Content Placeholder 2">
            <a:extLst>
              <a:ext uri="{FF2B5EF4-FFF2-40B4-BE49-F238E27FC236}">
                <a16:creationId xmlns:a16="http://schemas.microsoft.com/office/drawing/2014/main" id="{17CA262A-16FE-EDB0-C455-1BA8AB402353}"/>
              </a:ext>
            </a:extLst>
          </p:cNvPr>
          <p:cNvSpPr>
            <a:spLocks noGrp="1"/>
          </p:cNvSpPr>
          <p:nvPr>
            <p:ph idx="1"/>
          </p:nvPr>
        </p:nvSpPr>
        <p:spPr>
          <a:xfrm>
            <a:off x="690663" y="1877438"/>
            <a:ext cx="10778247" cy="4075306"/>
          </a:xfrm>
        </p:spPr>
        <p:txBody>
          <a:bodyPr>
            <a:normAutofit lnSpcReduction="10000"/>
          </a:bodyPr>
          <a:lstStyle/>
          <a:p>
            <a:r>
              <a:rPr lang="en-US" sz="2000" b="0" i="0" dirty="0">
                <a:solidFill>
                  <a:srgbClr val="000000"/>
                </a:solidFill>
                <a:effectLst/>
                <a:latin typeface="inherit"/>
              </a:rPr>
              <a:t>The HealthCare-</a:t>
            </a:r>
            <a:r>
              <a:rPr lang="en-US" sz="2000" b="0" i="0" dirty="0" err="1">
                <a:solidFill>
                  <a:srgbClr val="000000"/>
                </a:solidFill>
                <a:effectLst/>
                <a:latin typeface="inherit"/>
              </a:rPr>
              <a:t>DataSet</a:t>
            </a:r>
            <a:r>
              <a:rPr lang="en-US" sz="2000" b="0" i="0" dirty="0">
                <a:solidFill>
                  <a:srgbClr val="000000"/>
                </a:solidFill>
                <a:effectLst/>
                <a:latin typeface="inherit"/>
              </a:rPr>
              <a:t> is a dataset that contains information about patients who have been diagnosed with stroke. The dataset contains 5110 row and 11 features, including age, gender, smoking status, blood pressure, cholesterol level, glucose level, heart rate, body mass index (BMI), and whether or not the patient has had a previous stroke.</a:t>
            </a:r>
          </a:p>
          <a:p>
            <a:r>
              <a:rPr lang="en-US" sz="2000" b="0" i="0" dirty="0">
                <a:solidFill>
                  <a:srgbClr val="000000"/>
                </a:solidFill>
                <a:effectLst/>
                <a:latin typeface="inherit"/>
              </a:rPr>
              <a:t>The dataset also includes a target variable, which is whether or not the patient has had a stroke. The Health Care-</a:t>
            </a:r>
            <a:r>
              <a:rPr lang="en-US" sz="2000" b="0" i="0" dirty="0" err="1">
                <a:solidFill>
                  <a:srgbClr val="000000"/>
                </a:solidFill>
                <a:effectLst/>
                <a:latin typeface="inherit"/>
              </a:rPr>
              <a:t>DataSet</a:t>
            </a:r>
            <a:r>
              <a:rPr lang="en-US" sz="2000" b="0" i="0" dirty="0">
                <a:solidFill>
                  <a:srgbClr val="000000"/>
                </a:solidFill>
                <a:effectLst/>
                <a:latin typeface="inherit"/>
              </a:rPr>
              <a:t> can be used to train machine learning models to predict whether or not a patient is likely to have a stroke. The dataset can also be used to understand the factors that are associated with stroke risk.</a:t>
            </a:r>
          </a:p>
          <a:p>
            <a:r>
              <a:rPr lang="en-US" sz="2000" b="0" i="0" dirty="0">
                <a:solidFill>
                  <a:srgbClr val="000000"/>
                </a:solidFill>
                <a:effectLst/>
                <a:latin typeface="inherit"/>
              </a:rPr>
              <a:t>The HealthCare-DataSet.csv is a valuable resource for researchers and healthcare professionals who are interested in understanding stroke risk and developing machine learning models to predict stroke.</a:t>
            </a:r>
          </a:p>
          <a:p>
            <a:endParaRPr lang="en-US" dirty="0"/>
          </a:p>
        </p:txBody>
      </p:sp>
    </p:spTree>
    <p:extLst>
      <p:ext uri="{BB962C8B-B14F-4D97-AF65-F5344CB8AC3E}">
        <p14:creationId xmlns:p14="http://schemas.microsoft.com/office/powerpoint/2010/main" val="342868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2557-05F5-2A06-4605-BA1E38155A32}"/>
              </a:ext>
            </a:extLst>
          </p:cNvPr>
          <p:cNvSpPr>
            <a:spLocks noGrp="1"/>
          </p:cNvSpPr>
          <p:nvPr>
            <p:ph type="title"/>
          </p:nvPr>
        </p:nvSpPr>
        <p:spPr>
          <a:xfrm>
            <a:off x="642025" y="546930"/>
            <a:ext cx="10483175" cy="1097045"/>
          </a:xfrm>
        </p:spPr>
        <p:txBody>
          <a:bodyPr>
            <a:normAutofit fontScale="90000"/>
          </a:bodyPr>
          <a:lstStyle/>
          <a:p>
            <a:r>
              <a:rPr lang="en-US" sz="3600" b="1" dirty="0">
                <a:solidFill>
                  <a:schemeClr val="tx1">
                    <a:lumMod val="95000"/>
                    <a:lumOff val="5000"/>
                  </a:schemeClr>
                </a:solidFill>
              </a:rPr>
              <a:t>Description of each column in the "HealthCare-DataSet.csv":</a:t>
            </a:r>
            <a:br>
              <a:rPr lang="en-US" sz="1800" b="1" dirty="0">
                <a:solidFill>
                  <a:schemeClr val="tx1">
                    <a:lumMod val="95000"/>
                    <a:lumOff val="5000"/>
                  </a:schemeClr>
                </a:solidFill>
              </a:rPr>
            </a:br>
            <a:endParaRPr lang="en-US"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2C640068-CC25-D65F-CD86-5722A09B83A1}"/>
              </a:ext>
            </a:extLst>
          </p:cNvPr>
          <p:cNvSpPr>
            <a:spLocks noGrp="1"/>
          </p:cNvSpPr>
          <p:nvPr>
            <p:ph idx="1"/>
          </p:nvPr>
        </p:nvSpPr>
        <p:spPr>
          <a:xfrm>
            <a:off x="642025" y="1643975"/>
            <a:ext cx="10710153" cy="4308770"/>
          </a:xfrm>
        </p:spPr>
        <p:txBody>
          <a:bodyPr>
            <a:noAutofit/>
          </a:bodyPr>
          <a:lstStyle/>
          <a:p>
            <a:pPr>
              <a:buFont typeface="Wingdings" panose="05000000000000000000" pitchFamily="2" charset="2"/>
              <a:buChar char="q"/>
            </a:pPr>
            <a:r>
              <a:rPr lang="en-US" sz="1600" u="sng" dirty="0"/>
              <a:t>id</a:t>
            </a:r>
            <a:r>
              <a:rPr lang="en-US" sz="1600" dirty="0"/>
              <a:t>: This column represents a unique identifier or ID for each record in the dataset. It is typically used to distinguish one entry from another.</a:t>
            </a:r>
          </a:p>
          <a:p>
            <a:pPr>
              <a:buFont typeface="Wingdings" panose="05000000000000000000" pitchFamily="2" charset="2"/>
              <a:buChar char="q"/>
            </a:pPr>
            <a:r>
              <a:rPr lang="en-US" sz="1600" u="sng" dirty="0"/>
              <a:t>gender</a:t>
            </a:r>
            <a:r>
              <a:rPr lang="en-US" sz="1600" dirty="0"/>
              <a:t>: This column captures the gender or sex of the individual in the healthcare dataset. It could have values such as "Male," "Female,".</a:t>
            </a:r>
          </a:p>
          <a:p>
            <a:pPr>
              <a:buFont typeface="Wingdings" panose="05000000000000000000" pitchFamily="2" charset="2"/>
              <a:buChar char="q"/>
            </a:pPr>
            <a:r>
              <a:rPr lang="en-US" sz="1600" u="sng" dirty="0"/>
              <a:t>age</a:t>
            </a:r>
            <a:r>
              <a:rPr lang="en-US" sz="1600" dirty="0"/>
              <a:t>: This column denotes the age of the individual. It represents the person's age in years, indicating their chronological age at the time of the data collection.</a:t>
            </a:r>
          </a:p>
          <a:p>
            <a:pPr>
              <a:buFont typeface="Wingdings" panose="05000000000000000000" pitchFamily="2" charset="2"/>
              <a:buChar char="q"/>
            </a:pPr>
            <a:r>
              <a:rPr lang="en-US" sz="1600" u="sng" dirty="0"/>
              <a:t>hypertension</a:t>
            </a:r>
            <a:r>
              <a:rPr lang="en-US" sz="1600" dirty="0"/>
              <a:t>: This column indicates whether the individual has hypertension or high blood pressure. It is often represented as a binary value, with "1" indicating the presence of hypertension and "0" representing the absence., "1" typically represents the presence of a stroke, while "0" denotes no stroke.</a:t>
            </a:r>
          </a:p>
          <a:p>
            <a:pPr>
              <a:buFont typeface="Wingdings" panose="05000000000000000000" pitchFamily="2" charset="2"/>
              <a:buChar char="q"/>
            </a:pPr>
            <a:r>
              <a:rPr lang="en-US" sz="1600" u="sng" dirty="0" err="1"/>
              <a:t>heart_disease</a:t>
            </a:r>
            <a:r>
              <a:rPr lang="en-US" sz="1600" dirty="0"/>
              <a:t>: This column represents whether the individual has a pre-existing heart disease. It is also a binary value, where "1" indicates the presence of a heart disease condition, and "0" denotes the absence.</a:t>
            </a:r>
          </a:p>
          <a:p>
            <a:pPr>
              <a:buFont typeface="Wingdings" panose="05000000000000000000" pitchFamily="2" charset="2"/>
              <a:buChar char="q"/>
            </a:pPr>
            <a:r>
              <a:rPr lang="en-US" sz="1600" u="sng" dirty="0" err="1"/>
              <a:t>ever_married</a:t>
            </a:r>
            <a:r>
              <a:rPr lang="en-US" sz="1600" dirty="0"/>
              <a:t>: This column captures the marital status of the individual. It could have values like "Yes" or "No" to indicate whether the person has ever been married.</a:t>
            </a:r>
          </a:p>
          <a:p>
            <a:pPr>
              <a:buFont typeface="Wingdings" panose="05000000000000000000" pitchFamily="2" charset="2"/>
              <a:buChar char="q"/>
            </a:pPr>
            <a:endParaRPr lang="en-US" sz="1600" dirty="0"/>
          </a:p>
          <a:p>
            <a:pPr>
              <a:buFont typeface="Wingdings" panose="05000000000000000000" pitchFamily="2" charset="2"/>
              <a:buChar char="q"/>
            </a:pPr>
            <a:endParaRPr lang="en-US" sz="1600" dirty="0"/>
          </a:p>
          <a:p>
            <a:pPr>
              <a:buFont typeface="Wingdings" panose="05000000000000000000" pitchFamily="2" charset="2"/>
              <a:buChar char="q"/>
            </a:pPr>
            <a:endParaRPr lang="en-US" sz="1600" dirty="0"/>
          </a:p>
        </p:txBody>
      </p:sp>
    </p:spTree>
    <p:extLst>
      <p:ext uri="{BB962C8B-B14F-4D97-AF65-F5344CB8AC3E}">
        <p14:creationId xmlns:p14="http://schemas.microsoft.com/office/powerpoint/2010/main" val="135855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5A1586-7094-D8A6-FF45-EBADA4E69BE7}"/>
              </a:ext>
            </a:extLst>
          </p:cNvPr>
          <p:cNvSpPr txBox="1"/>
          <p:nvPr/>
        </p:nvSpPr>
        <p:spPr>
          <a:xfrm>
            <a:off x="492868" y="573930"/>
            <a:ext cx="11206264" cy="6463308"/>
          </a:xfrm>
          <a:prstGeom prst="rect">
            <a:avLst/>
          </a:prstGeom>
          <a:noFill/>
        </p:spPr>
        <p:txBody>
          <a:bodyPr wrap="square">
            <a:spAutoFit/>
          </a:bodyPr>
          <a:lstStyle/>
          <a:p>
            <a:pPr marL="285750" indent="-285750">
              <a:buFont typeface="Wingdings" panose="05000000000000000000" pitchFamily="2" charset="2"/>
              <a:buChar char="q"/>
            </a:pPr>
            <a:r>
              <a:rPr lang="en-US" sz="1800" u="sng" dirty="0" err="1"/>
              <a:t>work</a:t>
            </a:r>
            <a:r>
              <a:rPr lang="en-US" sz="1800" dirty="0" err="1"/>
              <a:t>_type</a:t>
            </a:r>
            <a:r>
              <a:rPr lang="en-US" sz="1800" dirty="0"/>
              <a:t>: This column describes the type of work or occupation the individual is engaged in. It may include categories such as "Private," "Self-employed," "Government job," or other relevant work types.</a:t>
            </a:r>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r>
              <a:rPr lang="en-US" sz="1800" dirty="0" err="1"/>
              <a:t>Residence_type</a:t>
            </a:r>
            <a:r>
              <a:rPr lang="en-US" sz="1800" dirty="0"/>
              <a:t>: This column indicates the type of residence or location where the individual lives. It may include values like "Urban" or "Rural" to differentiate between urban and rural areas.</a:t>
            </a:r>
          </a:p>
          <a:p>
            <a:endParaRPr lang="en-US" sz="1800" dirty="0"/>
          </a:p>
          <a:p>
            <a:pPr marL="285750" indent="-285750">
              <a:buFont typeface="Wingdings" panose="05000000000000000000" pitchFamily="2" charset="2"/>
              <a:buChar char="q"/>
            </a:pPr>
            <a:r>
              <a:rPr lang="en-US" sz="1800" u="sng" dirty="0" err="1"/>
              <a:t>avg_glucose</a:t>
            </a:r>
            <a:r>
              <a:rPr lang="en-US" sz="1800" dirty="0" err="1"/>
              <a:t>_level</a:t>
            </a:r>
            <a:r>
              <a:rPr lang="en-US" sz="1800" dirty="0"/>
              <a:t>: This column represents the average glucose level in the individual's blood. It is often measured in milligrams per deciliter (mg/dL) and provides information about the person's blood sugar level.</a:t>
            </a:r>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r>
              <a:rPr lang="en-US" sz="1800" u="sng" dirty="0" err="1"/>
              <a:t>bmi</a:t>
            </a:r>
            <a:r>
              <a:rPr lang="en-US" sz="1800" dirty="0"/>
              <a:t>: This column denotes the Body Mass Index (BMI) of the individual. BMI is a measure of body fat based on a person's height and weight. It provides insights into the individual's weight status.</a:t>
            </a:r>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r>
              <a:rPr lang="en-US" sz="1800" u="sng" dirty="0" err="1"/>
              <a:t>smoking</a:t>
            </a:r>
            <a:r>
              <a:rPr lang="en-US" sz="1800" dirty="0" err="1"/>
              <a:t>_status</a:t>
            </a:r>
            <a:r>
              <a:rPr lang="en-US" sz="1800" dirty="0"/>
              <a:t>: This column captures the smoking status of the individual. It may include categories like "Smokes," "Formerly Smoked," "Never Smoked," or other relevant smoking status options.</a:t>
            </a:r>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r>
              <a:rPr lang="en-US" sz="1800" u="sng" dirty="0"/>
              <a:t>stroke</a:t>
            </a:r>
            <a:r>
              <a:rPr lang="en-US" sz="1800" dirty="0"/>
              <a:t>: This column indicates whether the individual has experienced a stroke. Similar to other binary columns</a:t>
            </a:r>
            <a:endParaRPr lang="en-US" dirty="0"/>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sz="1800" dirty="0"/>
          </a:p>
        </p:txBody>
      </p:sp>
    </p:spTree>
    <p:extLst>
      <p:ext uri="{BB962C8B-B14F-4D97-AF65-F5344CB8AC3E}">
        <p14:creationId xmlns:p14="http://schemas.microsoft.com/office/powerpoint/2010/main" val="313931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arn(inVertic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barn(inVertical)">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DD1904C-3882-060C-6EF4-4D13D6DB41E0}"/>
              </a:ext>
            </a:extLst>
          </p:cNvPr>
          <p:cNvSpPr txBox="1"/>
          <p:nvPr/>
        </p:nvSpPr>
        <p:spPr>
          <a:xfrm>
            <a:off x="435674" y="1118481"/>
            <a:ext cx="3367840" cy="369332"/>
          </a:xfrm>
          <a:prstGeom prst="rect">
            <a:avLst/>
          </a:prstGeom>
          <a:noFill/>
        </p:spPr>
        <p:txBody>
          <a:bodyPr wrap="square" rtlCol="0">
            <a:spAutoFit/>
          </a:bodyPr>
          <a:lstStyle/>
          <a:p>
            <a:r>
              <a:rPr lang="en-US" dirty="0"/>
              <a:t>1. </a:t>
            </a:r>
            <a:r>
              <a:rPr lang="en-US" b="0" i="0" dirty="0">
                <a:solidFill>
                  <a:srgbClr val="1F1F1F"/>
                </a:solidFill>
                <a:effectLst/>
                <a:latin typeface="Google Sans"/>
              </a:rPr>
              <a:t>Check for missing values</a:t>
            </a:r>
            <a:endParaRPr lang="en-US" dirty="0"/>
          </a:p>
        </p:txBody>
      </p:sp>
      <p:pic>
        <p:nvPicPr>
          <p:cNvPr id="8" name="Picture 7">
            <a:extLst>
              <a:ext uri="{FF2B5EF4-FFF2-40B4-BE49-F238E27FC236}">
                <a16:creationId xmlns:a16="http://schemas.microsoft.com/office/drawing/2014/main" id="{D4B58E8F-2B7F-DD72-4E62-49EB9886A20F}"/>
              </a:ext>
            </a:extLst>
          </p:cNvPr>
          <p:cNvPicPr>
            <a:picLocks noChangeAspect="1"/>
          </p:cNvPicPr>
          <p:nvPr/>
        </p:nvPicPr>
        <p:blipFill>
          <a:blip r:embed="rId2"/>
          <a:stretch>
            <a:fillRect/>
          </a:stretch>
        </p:blipFill>
        <p:spPr>
          <a:xfrm>
            <a:off x="6096000" y="1499167"/>
            <a:ext cx="5526280" cy="4713522"/>
          </a:xfrm>
          <a:prstGeom prst="rect">
            <a:avLst/>
          </a:prstGeom>
        </p:spPr>
      </p:pic>
      <p:sp>
        <p:nvSpPr>
          <p:cNvPr id="11" name="TextBox 10">
            <a:extLst>
              <a:ext uri="{FF2B5EF4-FFF2-40B4-BE49-F238E27FC236}">
                <a16:creationId xmlns:a16="http://schemas.microsoft.com/office/drawing/2014/main" id="{6C09364C-007C-3A4C-2D66-3FEA3DE59B75}"/>
              </a:ext>
            </a:extLst>
          </p:cNvPr>
          <p:cNvSpPr txBox="1"/>
          <p:nvPr/>
        </p:nvSpPr>
        <p:spPr>
          <a:xfrm>
            <a:off x="6009807" y="1118481"/>
            <a:ext cx="3805585" cy="369332"/>
          </a:xfrm>
          <a:prstGeom prst="rect">
            <a:avLst/>
          </a:prstGeom>
          <a:noFill/>
        </p:spPr>
        <p:txBody>
          <a:bodyPr wrap="square" rtlCol="0">
            <a:spAutoFit/>
          </a:bodyPr>
          <a:lstStyle/>
          <a:p>
            <a:r>
              <a:rPr lang="en-US" dirty="0"/>
              <a:t>2.   Remove Duplicates from data</a:t>
            </a:r>
          </a:p>
        </p:txBody>
      </p:sp>
      <p:sp>
        <p:nvSpPr>
          <p:cNvPr id="12" name="TextBox 11">
            <a:extLst>
              <a:ext uri="{FF2B5EF4-FFF2-40B4-BE49-F238E27FC236}">
                <a16:creationId xmlns:a16="http://schemas.microsoft.com/office/drawing/2014/main" id="{600D4D15-266F-45CE-158B-DE555CD00762}"/>
              </a:ext>
            </a:extLst>
          </p:cNvPr>
          <p:cNvSpPr txBox="1"/>
          <p:nvPr/>
        </p:nvSpPr>
        <p:spPr>
          <a:xfrm>
            <a:off x="4342548" y="405913"/>
            <a:ext cx="3570051" cy="584775"/>
          </a:xfrm>
          <a:prstGeom prst="rect">
            <a:avLst/>
          </a:prstGeom>
          <a:noFill/>
        </p:spPr>
        <p:txBody>
          <a:bodyPr wrap="square" rtlCol="0">
            <a:spAutoFit/>
          </a:bodyPr>
          <a:lstStyle/>
          <a:p>
            <a:r>
              <a:rPr lang="en-US" sz="3200" b="1" dirty="0"/>
              <a:t>preprocessing</a:t>
            </a:r>
          </a:p>
        </p:txBody>
      </p:sp>
      <p:pic>
        <p:nvPicPr>
          <p:cNvPr id="3" name="Picture 2">
            <a:extLst>
              <a:ext uri="{FF2B5EF4-FFF2-40B4-BE49-F238E27FC236}">
                <a16:creationId xmlns:a16="http://schemas.microsoft.com/office/drawing/2014/main" id="{D68B0BBA-2925-EF84-8C92-4154902A4C3F}"/>
              </a:ext>
            </a:extLst>
          </p:cNvPr>
          <p:cNvPicPr>
            <a:picLocks noChangeAspect="1"/>
          </p:cNvPicPr>
          <p:nvPr/>
        </p:nvPicPr>
        <p:blipFill>
          <a:blip r:embed="rId3"/>
          <a:stretch>
            <a:fillRect/>
          </a:stretch>
        </p:blipFill>
        <p:spPr>
          <a:xfrm>
            <a:off x="485925" y="1499167"/>
            <a:ext cx="4453472" cy="3004989"/>
          </a:xfrm>
          <a:prstGeom prst="rect">
            <a:avLst/>
          </a:prstGeom>
        </p:spPr>
      </p:pic>
      <p:pic>
        <p:nvPicPr>
          <p:cNvPr id="7" name="Picture 6">
            <a:extLst>
              <a:ext uri="{FF2B5EF4-FFF2-40B4-BE49-F238E27FC236}">
                <a16:creationId xmlns:a16="http://schemas.microsoft.com/office/drawing/2014/main" id="{45B23024-C6BD-65EF-FB7F-AA3A35F4A399}"/>
              </a:ext>
            </a:extLst>
          </p:cNvPr>
          <p:cNvPicPr>
            <a:picLocks noChangeAspect="1"/>
          </p:cNvPicPr>
          <p:nvPr/>
        </p:nvPicPr>
        <p:blipFill>
          <a:blip r:embed="rId4"/>
          <a:stretch>
            <a:fillRect/>
          </a:stretch>
        </p:blipFill>
        <p:spPr>
          <a:xfrm>
            <a:off x="485925" y="4936339"/>
            <a:ext cx="4453472" cy="1276350"/>
          </a:xfrm>
          <a:prstGeom prst="rect">
            <a:avLst/>
          </a:prstGeom>
        </p:spPr>
      </p:pic>
      <p:sp>
        <p:nvSpPr>
          <p:cNvPr id="10" name="TextBox 9">
            <a:extLst>
              <a:ext uri="{FF2B5EF4-FFF2-40B4-BE49-F238E27FC236}">
                <a16:creationId xmlns:a16="http://schemas.microsoft.com/office/drawing/2014/main" id="{736F7206-F0F2-EBEA-2932-A43DB6C2196A}"/>
              </a:ext>
            </a:extLst>
          </p:cNvPr>
          <p:cNvSpPr txBox="1"/>
          <p:nvPr/>
        </p:nvSpPr>
        <p:spPr>
          <a:xfrm>
            <a:off x="435674" y="4506848"/>
            <a:ext cx="4236589" cy="369332"/>
          </a:xfrm>
          <a:prstGeom prst="rect">
            <a:avLst/>
          </a:prstGeom>
          <a:noFill/>
        </p:spPr>
        <p:txBody>
          <a:bodyPr wrap="square">
            <a:spAutoFit/>
          </a:bodyPr>
          <a:lstStyle/>
          <a:p>
            <a:pPr marL="285750" indent="-285750">
              <a:buFont typeface="Arial" panose="020B0604020202020204" pitchFamily="34" charset="0"/>
              <a:buChar char="•"/>
            </a:pPr>
            <a:r>
              <a:rPr lang="en-US" dirty="0"/>
              <a:t>Handle Missing Data </a:t>
            </a:r>
          </a:p>
        </p:txBody>
      </p:sp>
    </p:spTree>
    <p:extLst>
      <p:ext uri="{BB962C8B-B14F-4D97-AF65-F5344CB8AC3E}">
        <p14:creationId xmlns:p14="http://schemas.microsoft.com/office/powerpoint/2010/main" val="225346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154F03-017E-D9CA-9FBE-52E1904F0BF3}"/>
              </a:ext>
            </a:extLst>
          </p:cNvPr>
          <p:cNvSpPr txBox="1"/>
          <p:nvPr/>
        </p:nvSpPr>
        <p:spPr>
          <a:xfrm>
            <a:off x="655890" y="528907"/>
            <a:ext cx="6097424" cy="369332"/>
          </a:xfrm>
          <a:prstGeom prst="rect">
            <a:avLst/>
          </a:prstGeom>
          <a:noFill/>
        </p:spPr>
        <p:txBody>
          <a:bodyPr wrap="square">
            <a:spAutoFit/>
          </a:bodyPr>
          <a:lstStyle/>
          <a:p>
            <a:r>
              <a:rPr lang="en-US" sz="1800" dirty="0">
                <a:solidFill>
                  <a:srgbClr val="3C4043"/>
                </a:solidFill>
                <a:effectLst/>
                <a:latin typeface="Arial" panose="020B0604020202020204" pitchFamily="34" charset="0"/>
                <a:ea typeface="Times New Roman" panose="02020603050405020304" pitchFamily="18" charset="0"/>
                <a:cs typeface="Arial" panose="020B0604020202020204" pitchFamily="34" charset="0"/>
              </a:rPr>
              <a:t>3.  Anomaly Detection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4" name="TextBox 3">
            <a:extLst>
              <a:ext uri="{FF2B5EF4-FFF2-40B4-BE49-F238E27FC236}">
                <a16:creationId xmlns:a16="http://schemas.microsoft.com/office/drawing/2014/main" id="{73ADC891-0D1A-758D-216B-696700001203}"/>
              </a:ext>
            </a:extLst>
          </p:cNvPr>
          <p:cNvSpPr txBox="1"/>
          <p:nvPr/>
        </p:nvSpPr>
        <p:spPr>
          <a:xfrm>
            <a:off x="1145136" y="1068224"/>
            <a:ext cx="2811566" cy="369332"/>
          </a:xfrm>
          <a:prstGeom prst="rect">
            <a:avLst/>
          </a:prstGeom>
          <a:noFill/>
        </p:spPr>
        <p:txBody>
          <a:bodyPr wrap="square" rtlCol="0">
            <a:spAutoFit/>
          </a:bodyPr>
          <a:lstStyle/>
          <a:p>
            <a:pPr marL="285750" indent="-285750">
              <a:buFont typeface="Arial" panose="020B0604020202020204" pitchFamily="34" charset="0"/>
              <a:buChar char="•"/>
            </a:pPr>
            <a:r>
              <a:rPr lang="en-US" dirty="0"/>
              <a:t>Check Outliers </a:t>
            </a:r>
          </a:p>
        </p:txBody>
      </p:sp>
      <p:pic>
        <p:nvPicPr>
          <p:cNvPr id="6" name="Picture 5">
            <a:extLst>
              <a:ext uri="{FF2B5EF4-FFF2-40B4-BE49-F238E27FC236}">
                <a16:creationId xmlns:a16="http://schemas.microsoft.com/office/drawing/2014/main" id="{9DFE9BCB-B891-0690-EE88-449AD1F95CBA}"/>
              </a:ext>
            </a:extLst>
          </p:cNvPr>
          <p:cNvPicPr>
            <a:picLocks noChangeAspect="1"/>
          </p:cNvPicPr>
          <p:nvPr/>
        </p:nvPicPr>
        <p:blipFill>
          <a:blip r:embed="rId2"/>
          <a:stretch>
            <a:fillRect/>
          </a:stretch>
        </p:blipFill>
        <p:spPr>
          <a:xfrm>
            <a:off x="1170775" y="1377386"/>
            <a:ext cx="7417750" cy="1009650"/>
          </a:xfrm>
          <a:prstGeom prst="rect">
            <a:avLst/>
          </a:prstGeom>
        </p:spPr>
      </p:pic>
      <p:pic>
        <p:nvPicPr>
          <p:cNvPr id="8" name="Picture 7">
            <a:extLst>
              <a:ext uri="{FF2B5EF4-FFF2-40B4-BE49-F238E27FC236}">
                <a16:creationId xmlns:a16="http://schemas.microsoft.com/office/drawing/2014/main" id="{DE4BF7CE-FAE7-B5CB-DC28-145EC129941D}"/>
              </a:ext>
            </a:extLst>
          </p:cNvPr>
          <p:cNvPicPr>
            <a:picLocks noChangeAspect="1"/>
          </p:cNvPicPr>
          <p:nvPr/>
        </p:nvPicPr>
        <p:blipFill>
          <a:blip r:embed="rId3"/>
          <a:stretch>
            <a:fillRect/>
          </a:stretch>
        </p:blipFill>
        <p:spPr>
          <a:xfrm>
            <a:off x="1170775" y="2475056"/>
            <a:ext cx="7417750" cy="3991817"/>
          </a:xfrm>
          <a:prstGeom prst="rect">
            <a:avLst/>
          </a:prstGeom>
        </p:spPr>
      </p:pic>
    </p:spTree>
    <p:extLst>
      <p:ext uri="{BB962C8B-B14F-4D97-AF65-F5344CB8AC3E}">
        <p14:creationId xmlns:p14="http://schemas.microsoft.com/office/powerpoint/2010/main" val="128715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B254BB1-B57B-CFDC-C395-61795C1FDB12}"/>
              </a:ext>
            </a:extLst>
          </p:cNvPr>
          <p:cNvPicPr>
            <a:picLocks noChangeAspect="1"/>
          </p:cNvPicPr>
          <p:nvPr/>
        </p:nvPicPr>
        <p:blipFill>
          <a:blip r:embed="rId2"/>
          <a:stretch>
            <a:fillRect/>
          </a:stretch>
        </p:blipFill>
        <p:spPr>
          <a:xfrm>
            <a:off x="1213503" y="1326461"/>
            <a:ext cx="8631252" cy="2257247"/>
          </a:xfrm>
          <a:prstGeom prst="rect">
            <a:avLst/>
          </a:prstGeom>
        </p:spPr>
      </p:pic>
      <p:sp>
        <p:nvSpPr>
          <p:cNvPr id="8" name="TextBox 7">
            <a:extLst>
              <a:ext uri="{FF2B5EF4-FFF2-40B4-BE49-F238E27FC236}">
                <a16:creationId xmlns:a16="http://schemas.microsoft.com/office/drawing/2014/main" id="{0D3E3B37-236E-529F-515B-305AB8AFF4FF}"/>
              </a:ext>
            </a:extLst>
          </p:cNvPr>
          <p:cNvSpPr txBox="1"/>
          <p:nvPr/>
        </p:nvSpPr>
        <p:spPr>
          <a:xfrm>
            <a:off x="1213503" y="957129"/>
            <a:ext cx="2300886" cy="369332"/>
          </a:xfrm>
          <a:prstGeom prst="rect">
            <a:avLst/>
          </a:prstGeom>
          <a:noFill/>
        </p:spPr>
        <p:txBody>
          <a:bodyPr wrap="none" rtlCol="0">
            <a:spAutoFit/>
          </a:bodyPr>
          <a:lstStyle/>
          <a:p>
            <a:pPr marL="285750" indent="-285750">
              <a:buFont typeface="Arial" panose="020B0604020202020204" pitchFamily="34" charset="0"/>
              <a:buChar char="•"/>
            </a:pPr>
            <a:r>
              <a:rPr lang="en-US" dirty="0"/>
              <a:t>Remove Outliers</a:t>
            </a:r>
          </a:p>
        </p:txBody>
      </p:sp>
      <p:pic>
        <p:nvPicPr>
          <p:cNvPr id="10" name="Picture 9">
            <a:extLst>
              <a:ext uri="{FF2B5EF4-FFF2-40B4-BE49-F238E27FC236}">
                <a16:creationId xmlns:a16="http://schemas.microsoft.com/office/drawing/2014/main" id="{91C327D9-9470-E771-EBA6-540573925562}"/>
              </a:ext>
            </a:extLst>
          </p:cNvPr>
          <p:cNvPicPr>
            <a:picLocks noChangeAspect="1"/>
          </p:cNvPicPr>
          <p:nvPr/>
        </p:nvPicPr>
        <p:blipFill>
          <a:blip r:embed="rId3"/>
          <a:stretch>
            <a:fillRect/>
          </a:stretch>
        </p:blipFill>
        <p:spPr>
          <a:xfrm>
            <a:off x="1213504" y="3583708"/>
            <a:ext cx="8631252" cy="2632366"/>
          </a:xfrm>
          <a:prstGeom prst="rect">
            <a:avLst/>
          </a:prstGeom>
        </p:spPr>
      </p:pic>
    </p:spTree>
    <p:extLst>
      <p:ext uri="{BB962C8B-B14F-4D97-AF65-F5344CB8AC3E}">
        <p14:creationId xmlns:p14="http://schemas.microsoft.com/office/powerpoint/2010/main" val="147741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6A73D1965A9E4FB610CC3E52E7E3EE" ma:contentTypeVersion="13" ma:contentTypeDescription="Create a new document." ma:contentTypeScope="" ma:versionID="135fbf7fbd6992f208b04371eaaa3f64">
  <xsd:schema xmlns:xsd="http://www.w3.org/2001/XMLSchema" xmlns:xs="http://www.w3.org/2001/XMLSchema" xmlns:p="http://schemas.microsoft.com/office/2006/metadata/properties" xmlns:ns3="97c145a1-21d4-4452-8d03-cd8e83ebdcb6" targetNamespace="http://schemas.microsoft.com/office/2006/metadata/properties" ma:root="true" ma:fieldsID="049dc43758ea30b93adda0813c8b9b5a" ns3:_="">
    <xsd:import namespace="97c145a1-21d4-4452-8d03-cd8e83ebdcb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c145a1-21d4-4452-8d03-cd8e83ebdc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7c145a1-21d4-4452-8d03-cd8e83ebdcb6" xsi:nil="true"/>
  </documentManagement>
</p:properties>
</file>

<file path=customXml/itemProps1.xml><?xml version="1.0" encoding="utf-8"?>
<ds:datastoreItem xmlns:ds="http://schemas.openxmlformats.org/officeDocument/2006/customXml" ds:itemID="{CE9809A3-CCB8-483C-984E-B42A5C9ED1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c145a1-21d4-4452-8d03-cd8e83ebdc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3.xml><?xml version="1.0" encoding="utf-8"?>
<ds:datastoreItem xmlns:ds="http://schemas.openxmlformats.org/officeDocument/2006/customXml" ds:itemID="{52F3B215-496E-4790-A364-7C1C46DEC771}">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97c145a1-21d4-4452-8d03-cd8e83ebdcb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Monochromatic horizon</Template>
  <TotalTime>269</TotalTime>
  <Words>2633</Words>
  <Application>Microsoft Office PowerPoint</Application>
  <PresentationFormat>Widescreen</PresentationFormat>
  <Paragraphs>207</Paragraphs>
  <Slides>30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Arial</vt:lpstr>
      <vt:lpstr>Calibri</vt:lpstr>
      <vt:lpstr>Consolas</vt:lpstr>
      <vt:lpstr>Garamond</vt:lpstr>
      <vt:lpstr>Google Sans</vt:lpstr>
      <vt:lpstr>inherit</vt:lpstr>
      <vt:lpstr>Sagona Book</vt:lpstr>
      <vt:lpstr>Sagona ExtraLight</vt:lpstr>
      <vt:lpstr>Segoe WPC</vt:lpstr>
      <vt:lpstr>Tahoma</vt:lpstr>
      <vt:lpstr>Tahoma (Body)</vt:lpstr>
      <vt:lpstr>var(--notebook-cell-output-font-family)</vt:lpstr>
      <vt:lpstr>Wingdings</vt:lpstr>
      <vt:lpstr>SavonVTI</vt:lpstr>
      <vt:lpstr>Data  analytics</vt:lpstr>
      <vt:lpstr>PowerPoint Presentation</vt:lpstr>
      <vt:lpstr>Health Care project</vt:lpstr>
      <vt:lpstr>Description of data</vt:lpstr>
      <vt:lpstr>Description of each column in the "HealthCare-DataSet.csv":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عبدالرحمن سعد رمضان محمد</dc:creator>
  <cp:lastModifiedBy>احمد محمود بكر محمد</cp:lastModifiedBy>
  <cp:revision>7</cp:revision>
  <dcterms:created xsi:type="dcterms:W3CDTF">2023-05-21T21:12:55Z</dcterms:created>
  <dcterms:modified xsi:type="dcterms:W3CDTF">2023-05-24T16:45:35Z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0x0101002A6A73D1965A9E4FB610CC3E52E7E3EE</vt:lpwstr>
  </property>
</Properties>
</file>