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5" r:id="rId6"/>
    <p:sldId id="270" r:id="rId7"/>
    <p:sldId id="272" r:id="rId8"/>
    <p:sldId id="273" r:id="rId9"/>
    <p:sldId id="274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4" d="100"/>
          <a:sy n="84" d="100"/>
        </p:scale>
        <p:origin x="96" y="125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5FB9A08-40BC-47B5-8130-616BDCF09507}" type="datetime1">
              <a:rPr lang="fr-FR" smtClean="0"/>
              <a:t>26/01/2021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45ACAF8E-318A-4EFE-8633-D9E72ABCE0ED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82B9BC8-1895-4EB7-B2E1-D3911C69AD0C}" type="datetime1">
              <a:rPr lang="fr-FR" smtClean="0"/>
              <a:pPr/>
              <a:t>26/01/2021</a:t>
            </a:fld>
            <a:endParaRPr lang="fr-FR" dirty="0"/>
          </a:p>
        </p:txBody>
      </p:sp>
      <p:sp>
        <p:nvSpPr>
          <p:cNvPr id="4" name="Espace réservé de l’image des diapositives 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5EE2CF44-2B13-41B4-A334-1CDF534EEBB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7" name="Rectangle 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rtlCol="0" anchor="b">
            <a:normAutofit/>
          </a:bodyPr>
          <a:lstStyle>
            <a:lvl1pPr algn="l" rtl="0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0AE1499-D871-4B5A-815F-37F8E0C46F8C}" type="datetime1">
              <a:rPr lang="fr-FR" smtClean="0"/>
              <a:pPr/>
              <a:t>26/01/2021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CFD53AE-A1A9-4971-B817-D6F393C7FE35}" type="datetime1">
              <a:rPr lang="fr-FR" smtClean="0"/>
              <a:pPr/>
              <a:t>26/01/2021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4EA85BC-BD2B-458E-8340-8D31B4F152AE}" type="datetime1">
              <a:rPr lang="fr-FR" smtClean="0"/>
              <a:pPr/>
              <a:t>26/01/2021</a:t>
            </a:fld>
            <a:endParaRPr lang="fr-FR" dirty="0"/>
          </a:p>
        </p:txBody>
      </p:sp>
      <p:sp>
        <p:nvSpPr>
          <p:cNvPr id="5" name="Espace réservé du pied de page 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rtlCol="0" anchor="b">
            <a:normAutofit/>
          </a:bodyPr>
          <a:lstStyle>
            <a:lvl1pPr algn="l" rtl="0"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l" rtl="0">
              <a:buNone/>
              <a:defRPr sz="2000"/>
            </a:lvl2pPr>
            <a:lvl3pPr marL="914400" indent="0" algn="l" rtl="0">
              <a:buNone/>
              <a:defRPr sz="1800"/>
            </a:lvl3pPr>
            <a:lvl4pPr marL="1371600" indent="0" algn="l" rtl="0">
              <a:buNone/>
              <a:defRPr sz="1600"/>
            </a:lvl4pPr>
            <a:lvl5pPr marL="1828800" indent="0" algn="l" rtl="0">
              <a:buNone/>
              <a:defRPr sz="1600"/>
            </a:lvl5pPr>
            <a:lvl6pPr marL="2286000" indent="0" algn="l" rtl="0">
              <a:buNone/>
              <a:defRPr sz="1600"/>
            </a:lvl6pPr>
            <a:lvl7pPr marL="2743200" indent="0" algn="l" rtl="0">
              <a:buNone/>
              <a:defRPr sz="1600"/>
            </a:lvl7pPr>
            <a:lvl8pPr marL="3200400" indent="0" algn="l" rtl="0">
              <a:buNone/>
              <a:defRPr sz="1600"/>
            </a:lvl8pPr>
            <a:lvl9pPr marL="3657600" indent="0" algn="l" rtl="0">
              <a:buNone/>
              <a:defRPr sz="16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C9DB741-A3C2-4C75-A4D1-97F129BE9491}" type="datetime1">
              <a:rPr lang="fr-FR" smtClean="0"/>
              <a:pPr/>
              <a:t>26/01/2021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rtlCol="0" anchor="ctr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1B59C61-65A8-4FB6-8060-9ACE25B631CB}" type="datetime1">
              <a:rPr lang="fr-FR" noProof="0" smtClean="0"/>
              <a:pPr/>
              <a:t>26/01/2021</a:t>
            </a:fld>
            <a:endParaRPr lang="fr-FR" noProof="0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19C7B91-9FE1-44A2-8FAA-E998ADCC26EE}" type="datetime1">
              <a:rPr lang="fr-FR" smtClean="0"/>
              <a:pPr/>
              <a:t>26/01/2021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94901-3B67-4101-8D94-E7F6C7A7004D}" type="datetime1">
              <a:rPr lang="fr-FR" smtClean="0"/>
              <a:pPr/>
              <a:t>26/01/2021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 rtlCol="0">
            <a:normAutofit/>
          </a:bodyPr>
          <a:lstStyle>
            <a:lvl1pPr algn="l" rtl="0">
              <a:defRPr sz="2000"/>
            </a:lvl1pPr>
            <a:lvl2pPr algn="l" rtl="0">
              <a:defRPr sz="1800"/>
            </a:lvl2pPr>
            <a:lvl3pPr algn="l" rtl="0">
              <a:defRPr sz="1600"/>
            </a:lvl3pPr>
            <a:lvl4pPr algn="l" rtl="0">
              <a:defRPr sz="1400"/>
            </a:lvl4pPr>
            <a:lvl5pPr algn="l" rtl="0">
              <a:defRPr sz="1400"/>
            </a:lvl5pPr>
            <a:lvl6pPr algn="l" rtl="0">
              <a:defRPr sz="1400"/>
            </a:lvl6pPr>
            <a:lvl7pPr algn="l" rtl="0">
              <a:defRPr sz="1400"/>
            </a:lvl7pPr>
            <a:lvl8pPr algn="l" rtl="0">
              <a:defRPr sz="1400"/>
            </a:lvl8pPr>
            <a:lvl9pPr algn="l" rtl="0">
              <a:defRPr sz="14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6311718-BEC8-4DB8-9B0A-52986EABC5C9}" type="datetime1">
              <a:rPr lang="fr-FR" smtClean="0"/>
              <a:pPr/>
              <a:t>26/01/2021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sz="1600" noProof="0" dirty="0"/>
          </a:p>
        </p:txBody>
      </p: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rtlCol="0" anchor="b">
            <a:normAutofit/>
          </a:bodyPr>
          <a:lstStyle>
            <a:lvl1pPr algn="l" rtl="0">
              <a:defRPr sz="3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pour l’image 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 rtlCol="0">
            <a:normAutofit/>
          </a:bodyPr>
          <a:lstStyle>
            <a:lvl1pPr marL="0" indent="0" algn="ctr" rtl="0">
              <a:buNone/>
              <a:defRPr sz="20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fr-FR" noProof="0" dirty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883871E-5D80-4EDF-9E01-94E184402302}" type="datetime1">
              <a:rPr lang="fr-FR" smtClean="0"/>
              <a:pPr/>
              <a:t>26/01/2021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E31375A4-56A4-47D6-9801-1991572033F7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A9F01D7A-F2CA-4D89-BC48-D8C829AA64E1}" type="datetime1">
              <a:rPr lang="fr-FR" smtClean="0"/>
              <a:pPr/>
              <a:t>26/01/2021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 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pPr algn="r"/>
            <a:fld id="{E31375A4-56A4-47D6-9801-1991572033F7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95400" y="3165763"/>
            <a:ext cx="10429800" cy="1711037"/>
          </a:xfrm>
        </p:spPr>
        <p:txBody>
          <a:bodyPr rtlCol="0"/>
          <a:lstStyle/>
          <a:p>
            <a:pPr rtl="0"/>
            <a:r>
              <a:rPr lang="en-US" dirty="0"/>
              <a:t>Welcome</a:t>
            </a:r>
            <a:r>
              <a:rPr lang="fr-FR" dirty="0"/>
              <a:t> to Web </a:t>
            </a:r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3600" dirty="0"/>
              <a:t>Summary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2200" dirty="0"/>
              <a:t>Web Development What is it?</a:t>
            </a:r>
          </a:p>
          <a:p>
            <a:pPr rtl="0"/>
            <a:r>
              <a:rPr lang="en-US" sz="2200" dirty="0"/>
              <a:t>Web Development Type</a:t>
            </a:r>
          </a:p>
          <a:p>
            <a:pPr rtl="0"/>
            <a:r>
              <a:rPr lang="en-US" sz="2200" dirty="0"/>
              <a:t>Web Development Framework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3472" y="260648"/>
            <a:ext cx="9356091" cy="1506537"/>
          </a:xfrm>
        </p:spPr>
        <p:txBody>
          <a:bodyPr rtlCol="0">
            <a:normAutofit/>
          </a:bodyPr>
          <a:lstStyle/>
          <a:p>
            <a:pPr rtl="0"/>
            <a:r>
              <a:rPr lang="en-US" sz="3600" dirty="0"/>
              <a:t>Web Development What is it?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24000" y="1916833"/>
            <a:ext cx="9144000" cy="4179168"/>
          </a:xfrm>
        </p:spPr>
        <p:txBody>
          <a:bodyPr rtlCol="0"/>
          <a:lstStyle/>
          <a:p>
            <a:pPr rtl="0"/>
            <a:r>
              <a:rPr lang="en-US" dirty="0"/>
              <a:t>Web Development is the building and maintenance of websites; it’s the work that happens behind the scenes to make a website look great, work fast and perform well with a seamless user experience.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Web developers, or ‘devs’, do this by using a variety of coding languages. The languages they use depends on the types of tasks they are preforming and the platforms on which they are working.</a:t>
            </a:r>
          </a:p>
          <a:p>
            <a:pPr rtl="0"/>
            <a:endParaRPr lang="en-US" dirty="0"/>
          </a:p>
          <a:p>
            <a:pPr rtl="0"/>
            <a:r>
              <a:rPr lang="en-US" dirty="0"/>
              <a:t>Web development skills are in high demand worldwide and well paid too – making development a great career option. It is one of the easiest accessible higher paid fields as you do not need a traditional university degree to become qualified.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24000" y="190499"/>
            <a:ext cx="9144000" cy="1143000"/>
          </a:xfrm>
        </p:spPr>
        <p:txBody>
          <a:bodyPr rtlCol="0"/>
          <a:lstStyle/>
          <a:p>
            <a:pPr rtl="0"/>
            <a:r>
              <a:rPr lang="en-US" dirty="0"/>
              <a:t>Web Development Type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CBB02ED8-EEE8-4521-AB8A-CF291C2BFE58}"/>
              </a:ext>
            </a:extLst>
          </p:cNvPr>
          <p:cNvSpPr txBox="1">
            <a:spLocks/>
          </p:cNvSpPr>
          <p:nvPr/>
        </p:nvSpPr>
        <p:spPr>
          <a:xfrm>
            <a:off x="1524000" y="1700808"/>
            <a:ext cx="9144000" cy="4395193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7B67A5A-4BD9-401F-B478-107FEE8D9264}"/>
              </a:ext>
            </a:extLst>
          </p:cNvPr>
          <p:cNvSpPr txBox="1"/>
          <p:nvPr/>
        </p:nvSpPr>
        <p:spPr>
          <a:xfrm>
            <a:off x="1512161" y="1844824"/>
            <a:ext cx="9144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  <a:latin typeface="+mj-lt"/>
              </a:rPr>
              <a:t>Front-End</a:t>
            </a:r>
            <a:r>
              <a:rPr lang="fr-FR" b="1" dirty="0">
                <a:solidFill>
                  <a:schemeClr val="accent3"/>
                </a:solidFill>
                <a:latin typeface="+mj-lt"/>
              </a:rPr>
              <a:t> </a:t>
            </a:r>
            <a:r>
              <a:rPr lang="en-US" b="1" dirty="0">
                <a:solidFill>
                  <a:schemeClr val="accent3"/>
                </a:solidFill>
                <a:latin typeface="+mj-lt"/>
              </a:rPr>
              <a:t>Development: </a:t>
            </a:r>
            <a:r>
              <a:rPr lang="en-US" dirty="0">
                <a:latin typeface="+mj-lt"/>
              </a:rPr>
              <a:t>The front end of a website is the part that users interact with. Everything that you see when you’re navigating around the Internet, from fonts and colors to dropdown menus and sliders, is a combo of HTML, CSS, and JavaScript being controlled by your computer’s browser.</a:t>
            </a:r>
          </a:p>
          <a:p>
            <a:r>
              <a:rPr lang="en-US" dirty="0">
                <a:latin typeface="+mj-lt"/>
              </a:rPr>
              <a:t>          </a:t>
            </a:r>
            <a:r>
              <a:rPr lang="en-US" sz="160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Skills and Tools: HTML, CSS, JavaScript</a:t>
            </a:r>
          </a:p>
          <a:p>
            <a:endParaRPr lang="en-US" sz="1600" dirty="0">
              <a:solidFill>
                <a:srgbClr val="FF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  <a:latin typeface="+mj-lt"/>
              </a:rPr>
              <a:t>Back-End Development: </a:t>
            </a:r>
            <a:r>
              <a:rPr lang="en-US" dirty="0">
                <a:latin typeface="+mj-lt"/>
              </a:rPr>
              <a:t>The back end of a website consists of a server, an application, and a database. A back-end developer builds and maintains the technology that powers those components which, together, enable the user-facing side of the website to even exist in the first place.</a:t>
            </a:r>
            <a:endParaRPr lang="fr-FR" dirty="0">
              <a:latin typeface="+mj-lt"/>
            </a:endParaRPr>
          </a:p>
          <a:p>
            <a:r>
              <a:rPr lang="fr-FR" dirty="0"/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Skills and Tools: Back-end server-side language: php, Python, Java…</a:t>
            </a:r>
          </a:p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                               DMS: MySQL, Oracle, SQL Server, MongoDB…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C8D864-1462-432A-9F07-D39203452006}"/>
              </a:ext>
            </a:extLst>
          </p:cNvPr>
          <p:cNvSpPr txBox="1">
            <a:spLocks/>
          </p:cNvSpPr>
          <p:nvPr/>
        </p:nvSpPr>
        <p:spPr>
          <a:xfrm>
            <a:off x="1524000" y="476672"/>
            <a:ext cx="9144000" cy="114300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Web Development Type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AC14A3-6EF1-46A4-9CF8-3D2F93AB2A90}"/>
              </a:ext>
            </a:extLst>
          </p:cNvPr>
          <p:cNvSpPr txBox="1"/>
          <p:nvPr/>
        </p:nvSpPr>
        <p:spPr>
          <a:xfrm>
            <a:off x="1524000" y="1619672"/>
            <a:ext cx="9144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/>
                </a:solidFill>
                <a:latin typeface="+mj-lt"/>
              </a:rPr>
              <a:t>Full Stack Development: </a:t>
            </a:r>
            <a:r>
              <a:rPr lang="en-US" dirty="0">
                <a:latin typeface="+mj-lt"/>
              </a:rPr>
              <a:t>Full-stack developers are experts in both the front-end and back-end; so, the full stack of technology that makes up a website. They are proficient in both front-end and back-end languages and frameworks, as well as in server, network and hosting environments.</a:t>
            </a:r>
            <a:endParaRPr lang="fr-FR" dirty="0">
              <a:latin typeface="+mj-lt"/>
            </a:endParaRPr>
          </a:p>
          <a:p>
            <a:r>
              <a:rPr lang="fr-FR" dirty="0"/>
              <a:t>                        </a:t>
            </a:r>
            <a:r>
              <a:rPr lang="en-US" sz="1600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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Skills and Tools: HTML, CSS, JavaScript</a:t>
            </a:r>
          </a:p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                               Back-end server-side language: php, Python, Java…</a:t>
            </a:r>
          </a:p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                               DMS: MySQL, Oracle, SQL Server, MongoDB…</a:t>
            </a:r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4787E0EA-5E25-4AC9-8194-2B2CF72211E4}"/>
              </a:ext>
            </a:extLst>
          </p:cNvPr>
          <p:cNvSpPr txBox="1">
            <a:spLocks/>
          </p:cNvSpPr>
          <p:nvPr/>
        </p:nvSpPr>
        <p:spPr>
          <a:xfrm>
            <a:off x="1524000" y="476672"/>
            <a:ext cx="9144000" cy="1143000"/>
          </a:xfrm>
          <a:prstGeom prst="rect">
            <a:avLst/>
          </a:prstGeom>
        </p:spPr>
        <p:txBody>
          <a:bodyPr rtlCol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Web Development Framework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476A0B-97ED-4B5A-9D9E-2681EE23FA1F}"/>
              </a:ext>
            </a:extLst>
          </p:cNvPr>
          <p:cNvSpPr txBox="1"/>
          <p:nvPr/>
        </p:nvSpPr>
        <p:spPr>
          <a:xfrm>
            <a:off x="1524000" y="1619672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    </a:t>
            </a:r>
            <a:r>
              <a:rPr lang="fr-FR" dirty="0">
                <a:latin typeface="+mj-lt"/>
              </a:rPr>
              <a:t>The web </a:t>
            </a:r>
            <a:r>
              <a:rPr lang="en-US" dirty="0">
                <a:latin typeface="+mj-lt"/>
              </a:rPr>
              <a:t>development</a:t>
            </a:r>
            <a:r>
              <a:rPr lang="fr-FR" dirty="0">
                <a:latin typeface="+mj-lt"/>
              </a:rPr>
              <a:t> </a:t>
            </a:r>
            <a:r>
              <a:rPr lang="en-US" dirty="0">
                <a:latin typeface="+mj-lt"/>
              </a:rPr>
              <a:t>framework</a:t>
            </a:r>
            <a:r>
              <a:rPr lang="fr-FR" dirty="0">
                <a:latin typeface="+mj-lt"/>
              </a:rPr>
              <a:t> </a:t>
            </a:r>
            <a:r>
              <a:rPr lang="en-US" dirty="0">
                <a:latin typeface="+mj-lt"/>
              </a:rPr>
              <a:t> is a software framework that is designed to support the development of web applications including web services, web resources, and web APIs. </a:t>
            </a:r>
          </a:p>
          <a:p>
            <a:r>
              <a:rPr lang="en-US" dirty="0">
                <a:latin typeface="+mj-lt"/>
              </a:rPr>
              <a:t>Web frameworks provide a standard way to build and deploy web applications on the World Wide Web. </a:t>
            </a:r>
          </a:p>
          <a:p>
            <a:r>
              <a:rPr lang="en-US" dirty="0">
                <a:latin typeface="+mj-lt"/>
              </a:rPr>
              <a:t>Web frameworks aim to automate the overhead associated with common activities performed in web development.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  The most famous web framework’s are: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3"/>
                </a:solidFill>
                <a:latin typeface="+mj-lt"/>
              </a:rPr>
              <a:t>Symphony: php Framework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3"/>
                </a:solidFill>
                <a:latin typeface="+mj-lt"/>
              </a:rPr>
              <a:t>Angular Js: JavaScript Framework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3"/>
                </a:solidFill>
                <a:latin typeface="+mj-lt"/>
              </a:rPr>
              <a:t>Django: Python Framework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3"/>
                </a:solidFill>
                <a:latin typeface="+mj-lt"/>
              </a:rPr>
              <a:t>Rails: Ruby Framework</a:t>
            </a:r>
          </a:p>
          <a:p>
            <a:endParaRPr lang="fr-TN"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Technologie informatique 16: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411788_TF02901026_TF02901026.potx" id="{5B96A3B2-8F6C-4C57-AD71-65ECFD3B95A9}" vid="{BBAB43E6-1C62-4FD6-865E-EDACF7274DEC}"/>
    </a:ext>
  </a:extLst>
</a:theme>
</file>

<file path=ppt/theme/theme2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098515-0C12-46CF-BC7C-69B4A13CD5FA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technologique circuit imprimé pour professionnels (grand écran)</Template>
  <TotalTime>63</TotalTime>
  <Words>470</Words>
  <Application>Microsoft Office PowerPoint</Application>
  <PresentationFormat>Grand écran</PresentationFormat>
  <Paragraphs>33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Candara</vt:lpstr>
      <vt:lpstr>Consolas</vt:lpstr>
      <vt:lpstr>Wingdings</vt:lpstr>
      <vt:lpstr>Technologie informatique 16:9</vt:lpstr>
      <vt:lpstr>Welcome to Web Development</vt:lpstr>
      <vt:lpstr>Summary</vt:lpstr>
      <vt:lpstr>Web Development What is it?</vt:lpstr>
      <vt:lpstr>Web Development Type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Web Development</dc:title>
  <dc:creator>ahmedznouda@outlook.fr</dc:creator>
  <cp:lastModifiedBy>ahmedznouda@outlook.fr</cp:lastModifiedBy>
  <cp:revision>17</cp:revision>
  <dcterms:created xsi:type="dcterms:W3CDTF">2021-01-26T11:04:38Z</dcterms:created>
  <dcterms:modified xsi:type="dcterms:W3CDTF">2021-01-26T12:08:35Z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