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9" r:id="rId5"/>
    <p:sldId id="270" r:id="rId6"/>
    <p:sldId id="278" r:id="rId7"/>
    <p:sldId id="279" r:id="rId8"/>
    <p:sldId id="271" r:id="rId9"/>
    <p:sldId id="272" r:id="rId10"/>
    <p:sldId id="273" r:id="rId11"/>
    <p:sldId id="280" r:id="rId12"/>
    <p:sldId id="281" r:id="rId13"/>
    <p:sldId id="256" r:id="rId14"/>
    <p:sldId id="275" r:id="rId15"/>
    <p:sldId id="276" r:id="rId16"/>
    <p:sldId id="277" r:id="rId17"/>
    <p:sldId id="282" r:id="rId18"/>
    <p:sldId id="283" r:id="rId19"/>
    <p:sldId id="284" r:id="rId20"/>
    <p:sldId id="274" r:id="rId21"/>
    <p:sldId id="257" r:id="rId22"/>
    <p:sldId id="258" r:id="rId23"/>
    <p:sldId id="259" r:id="rId24"/>
    <p:sldId id="260" r:id="rId25"/>
    <p:sldId id="261" r:id="rId26"/>
    <p:sldId id="262" r:id="rId27"/>
    <p:sldId id="264" r:id="rId28"/>
    <p:sldId id="307" r:id="rId29"/>
    <p:sldId id="263" r:id="rId30"/>
    <p:sldId id="308" r:id="rId31"/>
    <p:sldId id="286" r:id="rId32"/>
    <p:sldId id="287" r:id="rId33"/>
    <p:sldId id="288" r:id="rId34"/>
    <p:sldId id="289" r:id="rId35"/>
    <p:sldId id="290" r:id="rId36"/>
    <p:sldId id="291" r:id="rId37"/>
    <p:sldId id="292" r:id="rId38"/>
    <p:sldId id="293" r:id="rId39"/>
    <p:sldId id="294" r:id="rId40"/>
    <p:sldId id="285" r:id="rId41"/>
    <p:sldId id="295" r:id="rId42"/>
    <p:sldId id="296" r:id="rId43"/>
    <p:sldId id="297" r:id="rId44"/>
    <p:sldId id="298" r:id="rId45"/>
    <p:sldId id="299" r:id="rId46"/>
    <p:sldId id="300" r:id="rId47"/>
    <p:sldId id="301" r:id="rId48"/>
    <p:sldId id="302" r:id="rId49"/>
    <p:sldId id="303" r:id="rId50"/>
    <p:sldId id="268" r:id="rId51"/>
    <p:sldId id="304" r:id="rId52"/>
    <p:sldId id="305" r:id="rId53"/>
    <p:sldId id="306"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Radalla" initials="AR" lastIdx="1" clrIdx="0">
    <p:extLst>
      <p:ext uri="{19B8F6BF-5375-455C-9EA6-DF929625EA0E}">
        <p15:presenceInfo xmlns:p15="http://schemas.microsoft.com/office/powerpoint/2012/main" userId="8f482f3d63f170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AAF-EEE2-C64D-4C85-11048ABBF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0DB25A-DA17-5A93-28BD-7BB033353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0DFFBB-DA6A-FB04-889A-7E55A9E4A3A0}"/>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5" name="Footer Placeholder 4">
            <a:extLst>
              <a:ext uri="{FF2B5EF4-FFF2-40B4-BE49-F238E27FC236}">
                <a16:creationId xmlns:a16="http://schemas.microsoft.com/office/drawing/2014/main" id="{181EDD61-3155-070A-C33F-5AF19DF62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5B802-4534-0B4A-52FD-F37FB87C4002}"/>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310863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15DB-38E5-6731-549E-4F09687A8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812AFB-6D26-319D-785F-ACAE2554FA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B5BA7-DED5-B6D6-4351-AB33C38DE3E2}"/>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5" name="Footer Placeholder 4">
            <a:extLst>
              <a:ext uri="{FF2B5EF4-FFF2-40B4-BE49-F238E27FC236}">
                <a16:creationId xmlns:a16="http://schemas.microsoft.com/office/drawing/2014/main" id="{1E599E60-FEF0-C52D-1BB1-A38484B91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D503C-30CC-0D2A-6B78-CB23AC482275}"/>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418295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FC962-DB34-EAA6-87AF-267AE07B3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D329CE-CB56-3C9C-8FEF-6D874A56D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7DE2D-BFB6-4B3A-1CC4-B18F5F816A3F}"/>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5" name="Footer Placeholder 4">
            <a:extLst>
              <a:ext uri="{FF2B5EF4-FFF2-40B4-BE49-F238E27FC236}">
                <a16:creationId xmlns:a16="http://schemas.microsoft.com/office/drawing/2014/main" id="{6E47E05D-C836-DE61-CDE2-BFFE16E9E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A794D-4AF1-93E1-BCB8-223A37B1EE1F}"/>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246197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6E0E-2C44-0820-406C-602C939C0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EFA7E-5DA6-E466-D322-FB97CA487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E46E7-2741-612B-277D-44A0F40DCC41}"/>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5" name="Footer Placeholder 4">
            <a:extLst>
              <a:ext uri="{FF2B5EF4-FFF2-40B4-BE49-F238E27FC236}">
                <a16:creationId xmlns:a16="http://schemas.microsoft.com/office/drawing/2014/main" id="{9B2512DA-F701-A48F-F558-AFE3DEB7D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6E286-9C48-1922-B447-9FE798D78316}"/>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22235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1A18-1BF6-2842-543B-21ED9E018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FB0E8-3351-B7DE-CA31-604AF0795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7CC01E-B350-31C2-6456-E4DC3C49F0D0}"/>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5" name="Footer Placeholder 4">
            <a:extLst>
              <a:ext uri="{FF2B5EF4-FFF2-40B4-BE49-F238E27FC236}">
                <a16:creationId xmlns:a16="http://schemas.microsoft.com/office/drawing/2014/main" id="{BDFC5910-0EEE-C1A8-57BD-9CA23BA20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3A49A-77A3-1860-C69A-7B41337624F5}"/>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115552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BEFB-BD69-C88F-3980-8936C6BB5E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5513B-FE8B-102D-2907-7F1C3ACD4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0E7E0-A5C5-DBF8-C5AB-CA09FBA28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63DCA-B60E-898B-4E4D-602F41056CF6}"/>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6" name="Footer Placeholder 5">
            <a:extLst>
              <a:ext uri="{FF2B5EF4-FFF2-40B4-BE49-F238E27FC236}">
                <a16:creationId xmlns:a16="http://schemas.microsoft.com/office/drawing/2014/main" id="{5AF6F51F-3F17-6B1B-DCF7-753B3E0ED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B8BFD-3F6D-BFDD-97D7-8CC6FB1B960B}"/>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82259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F924-52B8-E5DA-A2D8-D2593C4900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B6EEF-1184-35D9-084F-E90EA24D5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C91E9-9780-99B1-0088-4FFF8E951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E68EB6-06B0-ECC4-C130-66529493F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7BAB4-4566-D7D9-B402-E893933BF1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B38FD5-96AE-86CE-7996-78ED5AC86AE6}"/>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8" name="Footer Placeholder 7">
            <a:extLst>
              <a:ext uri="{FF2B5EF4-FFF2-40B4-BE49-F238E27FC236}">
                <a16:creationId xmlns:a16="http://schemas.microsoft.com/office/drawing/2014/main" id="{4D03B34A-01C9-BB39-9B26-7A402B136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AC83D8-CA5A-00A2-4C86-EE47FB12EE36}"/>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209600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CA48-CED6-4615-87D7-FB3ED13A95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5A4F7D-3420-8993-9BA3-F546A99194B4}"/>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4" name="Footer Placeholder 3">
            <a:extLst>
              <a:ext uri="{FF2B5EF4-FFF2-40B4-BE49-F238E27FC236}">
                <a16:creationId xmlns:a16="http://schemas.microsoft.com/office/drawing/2014/main" id="{931A3E22-8566-C66E-DFCC-C8DD0E558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61797C-A94B-D811-A707-57C0AD7D9183}"/>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17307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05B75-D638-470C-112F-DF1374EEA643}"/>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3" name="Footer Placeholder 2">
            <a:extLst>
              <a:ext uri="{FF2B5EF4-FFF2-40B4-BE49-F238E27FC236}">
                <a16:creationId xmlns:a16="http://schemas.microsoft.com/office/drawing/2014/main" id="{A66E83D1-3ACA-CD83-7C6F-4B430FF9E4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760429-A374-57FE-32B9-35F916AC814E}"/>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413845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62A5-0EF0-F728-AD8A-29A67F0BB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CCC99-FAB7-192C-6CE5-A7169330A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38BDD5-74A7-6588-7B72-C8FAF4493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77425-B67D-45A5-E273-5E7B6506C51A}"/>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6" name="Footer Placeholder 5">
            <a:extLst>
              <a:ext uri="{FF2B5EF4-FFF2-40B4-BE49-F238E27FC236}">
                <a16:creationId xmlns:a16="http://schemas.microsoft.com/office/drawing/2014/main" id="{47D79A1E-5347-BF9C-FD73-7F23F18DA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FBDBB-BD73-DB52-FE8A-50897686A926}"/>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402519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DCE9-AFDF-7233-E2C1-610561F12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3C55CB-E951-DEF8-FCCF-D3A06D32C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CA261-4E3F-890A-F510-68AA6126E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BBD4D-4DAE-20AA-335A-BE45E7FD3D94}"/>
              </a:ext>
            </a:extLst>
          </p:cNvPr>
          <p:cNvSpPr>
            <a:spLocks noGrp="1"/>
          </p:cNvSpPr>
          <p:nvPr>
            <p:ph type="dt" sz="half" idx="10"/>
          </p:nvPr>
        </p:nvSpPr>
        <p:spPr/>
        <p:txBody>
          <a:bodyPr/>
          <a:lstStyle/>
          <a:p>
            <a:fld id="{D89FA92C-0D17-40CE-AD35-9C232138D5BE}" type="datetimeFigureOut">
              <a:rPr lang="en-US" smtClean="0"/>
              <a:t>12/14/2023</a:t>
            </a:fld>
            <a:endParaRPr lang="en-US"/>
          </a:p>
        </p:txBody>
      </p:sp>
      <p:sp>
        <p:nvSpPr>
          <p:cNvPr id="6" name="Footer Placeholder 5">
            <a:extLst>
              <a:ext uri="{FF2B5EF4-FFF2-40B4-BE49-F238E27FC236}">
                <a16:creationId xmlns:a16="http://schemas.microsoft.com/office/drawing/2014/main" id="{AB47A848-09A2-C2CC-F410-02C2E3B77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DB2BE-6242-404D-8AB7-C9A39A51BB1E}"/>
              </a:ext>
            </a:extLst>
          </p:cNvPr>
          <p:cNvSpPr>
            <a:spLocks noGrp="1"/>
          </p:cNvSpPr>
          <p:nvPr>
            <p:ph type="sldNum" sz="quarter" idx="12"/>
          </p:nvPr>
        </p:nvSpPr>
        <p:spPr/>
        <p:txBody>
          <a:bodyPr/>
          <a:lstStyle/>
          <a:p>
            <a:fld id="{592D29BB-4456-4966-AC58-FAC54045DA35}" type="slidenum">
              <a:rPr lang="en-US" smtClean="0"/>
              <a:t>‹#›</a:t>
            </a:fld>
            <a:endParaRPr lang="en-US"/>
          </a:p>
        </p:txBody>
      </p:sp>
    </p:spTree>
    <p:extLst>
      <p:ext uri="{BB962C8B-B14F-4D97-AF65-F5344CB8AC3E}">
        <p14:creationId xmlns:p14="http://schemas.microsoft.com/office/powerpoint/2010/main" val="148028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7E8C9-D5CB-E2ED-7787-4E9149D36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1A31FC-098A-4917-2DA7-99BE62061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BEBBE-EA22-2FDF-CE74-819EA11CD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FA92C-0D17-40CE-AD35-9C232138D5BE}" type="datetimeFigureOut">
              <a:rPr lang="en-US" smtClean="0"/>
              <a:t>12/14/2023</a:t>
            </a:fld>
            <a:endParaRPr lang="en-US"/>
          </a:p>
        </p:txBody>
      </p:sp>
      <p:sp>
        <p:nvSpPr>
          <p:cNvPr id="5" name="Footer Placeholder 4">
            <a:extLst>
              <a:ext uri="{FF2B5EF4-FFF2-40B4-BE49-F238E27FC236}">
                <a16:creationId xmlns:a16="http://schemas.microsoft.com/office/drawing/2014/main" id="{087ED99F-D92F-2DC2-6DD1-54D1A1687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671F9-D064-8EE1-30ED-CEA3C1F42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D29BB-4456-4966-AC58-FAC54045DA35}" type="slidenum">
              <a:rPr lang="en-US" smtClean="0"/>
              <a:t>‹#›</a:t>
            </a:fld>
            <a:endParaRPr lang="en-US"/>
          </a:p>
        </p:txBody>
      </p:sp>
    </p:spTree>
    <p:extLst>
      <p:ext uri="{BB962C8B-B14F-4D97-AF65-F5344CB8AC3E}">
        <p14:creationId xmlns:p14="http://schemas.microsoft.com/office/powerpoint/2010/main" val="2868928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Carry-select_adder" TargetMode="External"/><Relationship Id="rId2" Type="http://schemas.openxmlformats.org/officeDocument/2006/relationships/hyperlink" Target="https://en.wikipedia.org/wiki/Carry-skip_adder#:~:text=A%20carry%2Dskip%20adder%20(also,block%2Dcarry%2Dskip%20adder" TargetMode="External"/><Relationship Id="rId1" Type="http://schemas.openxmlformats.org/officeDocument/2006/relationships/slideLayout" Target="../slideLayouts/slideLayout2.xml"/><Relationship Id="rId5" Type="http://schemas.openxmlformats.org/officeDocument/2006/relationships/hyperlink" Target="https://www.rfwireless-world.com/Tutorials/floating-point-tutorial.html" TargetMode="External"/><Relationship Id="rId4" Type="http://schemas.openxmlformats.org/officeDocument/2006/relationships/hyperlink" Target="https://www.geeksforgeeks.org/carry-look-ahead-add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7" name="Group 2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1" name="Freeform: Shape 30">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8" name="Group 27">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9" name="Freeform: Shape 28">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704B7CC3-56E5-7788-2F84-2D4F4612D9C5}"/>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Adders Mania</a:t>
            </a:r>
            <a:br>
              <a:rPr lang="en-US" sz="7200" kern="1200" dirty="0">
                <a:solidFill>
                  <a:schemeClr val="bg1"/>
                </a:solidFill>
                <a:latin typeface="+mj-lt"/>
                <a:ea typeface="+mj-ea"/>
                <a:cs typeface="+mj-cs"/>
              </a:rPr>
            </a:br>
            <a:r>
              <a:rPr lang="en-US" sz="4000" kern="1200" dirty="0">
                <a:solidFill>
                  <a:schemeClr val="bg1"/>
                </a:solidFill>
                <a:latin typeface="+mj-lt"/>
                <a:ea typeface="+mj-ea"/>
                <a:cs typeface="+mj-cs"/>
              </a:rPr>
              <a:t>TEAM 1</a:t>
            </a:r>
            <a:endParaRPr lang="en-US" sz="7200" kern="1200" dirty="0">
              <a:solidFill>
                <a:schemeClr val="bg1"/>
              </a:solidFill>
              <a:latin typeface="+mj-lt"/>
              <a:ea typeface="+mj-ea"/>
              <a:cs typeface="+mj-cs"/>
            </a:endParaRPr>
          </a:p>
        </p:txBody>
      </p:sp>
    </p:spTree>
    <p:extLst>
      <p:ext uri="{BB962C8B-B14F-4D97-AF65-F5344CB8AC3E}">
        <p14:creationId xmlns:p14="http://schemas.microsoft.com/office/powerpoint/2010/main" val="35294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8AB1-8EDA-AE9A-EA0D-1B4F3238BB1B}"/>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C779AE20-495B-5228-609F-F0870B1D886A}"/>
              </a:ext>
            </a:extLst>
          </p:cNvPr>
          <p:cNvSpPr>
            <a:spLocks noGrp="1"/>
          </p:cNvSpPr>
          <p:nvPr>
            <p:ph idx="1"/>
          </p:nvPr>
        </p:nvSpPr>
        <p:spPr/>
        <p:txBody>
          <a:bodyPr/>
          <a:lstStyle/>
          <a:p>
            <a:r>
              <a:rPr lang="en-US" dirty="0"/>
              <a:t>For generic for 32 full adders</a:t>
            </a:r>
          </a:p>
          <a:p>
            <a:r>
              <a:rPr lang="en-US" dirty="0"/>
              <a:t>Overflow bit according to sign</a:t>
            </a:r>
            <a:br>
              <a:rPr lang="en-US" dirty="0"/>
            </a:br>
            <a:r>
              <a:rPr lang="en-US" dirty="0"/>
              <a:t>of inputs and output</a:t>
            </a:r>
          </a:p>
        </p:txBody>
      </p:sp>
      <p:pic>
        <p:nvPicPr>
          <p:cNvPr id="5" name="Picture 4">
            <a:extLst>
              <a:ext uri="{FF2B5EF4-FFF2-40B4-BE49-F238E27FC236}">
                <a16:creationId xmlns:a16="http://schemas.microsoft.com/office/drawing/2014/main" id="{B5FEA493-6695-2FAD-F3E8-DF792C63EAA8}"/>
              </a:ext>
            </a:extLst>
          </p:cNvPr>
          <p:cNvPicPr>
            <a:picLocks noChangeAspect="1"/>
          </p:cNvPicPr>
          <p:nvPr/>
        </p:nvPicPr>
        <p:blipFill>
          <a:blip r:embed="rId2"/>
          <a:stretch>
            <a:fillRect/>
          </a:stretch>
        </p:blipFill>
        <p:spPr>
          <a:xfrm>
            <a:off x="6312311" y="1368327"/>
            <a:ext cx="5624047" cy="5105842"/>
          </a:xfrm>
          <a:prstGeom prst="rect">
            <a:avLst/>
          </a:prstGeom>
        </p:spPr>
      </p:pic>
      <p:pic>
        <p:nvPicPr>
          <p:cNvPr id="7" name="Picture 6">
            <a:extLst>
              <a:ext uri="{FF2B5EF4-FFF2-40B4-BE49-F238E27FC236}">
                <a16:creationId xmlns:a16="http://schemas.microsoft.com/office/drawing/2014/main" id="{6ADCEBDD-AC11-FA70-B376-215F90159925}"/>
              </a:ext>
            </a:extLst>
          </p:cNvPr>
          <p:cNvPicPr>
            <a:picLocks noChangeAspect="1"/>
          </p:cNvPicPr>
          <p:nvPr/>
        </p:nvPicPr>
        <p:blipFill>
          <a:blip r:embed="rId3"/>
          <a:stretch>
            <a:fillRect/>
          </a:stretch>
        </p:blipFill>
        <p:spPr>
          <a:xfrm>
            <a:off x="1681522" y="4218454"/>
            <a:ext cx="3787468" cy="2255715"/>
          </a:xfrm>
          <a:prstGeom prst="rect">
            <a:avLst/>
          </a:prstGeom>
        </p:spPr>
      </p:pic>
    </p:spTree>
    <p:extLst>
      <p:ext uri="{BB962C8B-B14F-4D97-AF65-F5344CB8AC3E}">
        <p14:creationId xmlns:p14="http://schemas.microsoft.com/office/powerpoint/2010/main" val="229164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A8AF-59FF-24D0-9CBD-BFDD6067BAFB}"/>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DEDC4CCE-9737-F6BB-71D0-C4A911C7E9EF}"/>
              </a:ext>
            </a:extLst>
          </p:cNvPr>
          <p:cNvSpPr>
            <a:spLocks noGrp="1"/>
          </p:cNvSpPr>
          <p:nvPr>
            <p:ph idx="1"/>
          </p:nvPr>
        </p:nvSpPr>
        <p:spPr/>
        <p:txBody>
          <a:bodyPr/>
          <a:lstStyle/>
          <a:p>
            <a:r>
              <a:rPr lang="en-US" dirty="0"/>
              <a:t>The results of the report are as shown</a:t>
            </a:r>
          </a:p>
          <a:p>
            <a:endParaRPr lang="en-US" dirty="0"/>
          </a:p>
        </p:txBody>
      </p:sp>
      <p:graphicFrame>
        <p:nvGraphicFramePr>
          <p:cNvPr id="8" name="Table 7">
            <a:extLst>
              <a:ext uri="{FF2B5EF4-FFF2-40B4-BE49-F238E27FC236}">
                <a16:creationId xmlns:a16="http://schemas.microsoft.com/office/drawing/2014/main" id="{E3834EFA-A19A-97C2-005F-41C8B771A459}"/>
              </a:ext>
            </a:extLst>
          </p:cNvPr>
          <p:cNvGraphicFramePr>
            <a:graphicFrameLocks noGrp="1"/>
          </p:cNvGraphicFramePr>
          <p:nvPr>
            <p:extLst>
              <p:ext uri="{D42A27DB-BD31-4B8C-83A1-F6EECF244321}">
                <p14:modId xmlns:p14="http://schemas.microsoft.com/office/powerpoint/2010/main" val="3074763412"/>
              </p:ext>
            </p:extLst>
          </p:nvPr>
        </p:nvGraphicFramePr>
        <p:xfrm>
          <a:off x="2499496" y="2731146"/>
          <a:ext cx="7193008" cy="3133158"/>
        </p:xfrm>
        <a:graphic>
          <a:graphicData uri="http://schemas.openxmlformats.org/drawingml/2006/table">
            <a:tbl>
              <a:tblPr/>
              <a:tblGrid>
                <a:gridCol w="3643703">
                  <a:extLst>
                    <a:ext uri="{9D8B030D-6E8A-4147-A177-3AD203B41FA5}">
                      <a16:colId xmlns:a16="http://schemas.microsoft.com/office/drawing/2014/main" val="3173441075"/>
                    </a:ext>
                  </a:extLst>
                </a:gridCol>
                <a:gridCol w="3549305">
                  <a:extLst>
                    <a:ext uri="{9D8B030D-6E8A-4147-A177-3AD203B41FA5}">
                      <a16:colId xmlns:a16="http://schemas.microsoft.com/office/drawing/2014/main" val="1097298553"/>
                    </a:ext>
                  </a:extLst>
                </a:gridCol>
              </a:tblGrid>
              <a:tr h="447594">
                <a:tc>
                  <a:txBody>
                    <a:bodyPr/>
                    <a:lstStyle/>
                    <a:p>
                      <a:pPr algn="ctr" fontAlgn="b"/>
                      <a:r>
                        <a:rPr lang="en-US" sz="1600" b="0" i="0" u="none" strike="noStrike" dirty="0">
                          <a:solidFill>
                            <a:srgbClr val="000000"/>
                          </a:solidFill>
                          <a:effectLst/>
                          <a:latin typeface="+mn-lt"/>
                          <a:cs typeface="+mj-cs"/>
                        </a:rPr>
                        <a:t>Min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r-EG" sz="1600" b="0" i="0" u="none" strike="noStrike" dirty="0">
                          <a:solidFill>
                            <a:srgbClr val="000000"/>
                          </a:solidFill>
                          <a:effectLst/>
                          <a:latin typeface="+mn-lt"/>
                          <a:ea typeface="ADLaM Display" panose="020F0502020204030204" pitchFamily="2" charset="0"/>
                          <a:cs typeface="+mj-cs"/>
                        </a:rPr>
                        <a:t>0.6</a:t>
                      </a:r>
                      <a:r>
                        <a:rPr lang="en-US" sz="1600" b="0" i="0" u="none" strike="noStrike" dirty="0">
                          <a:solidFill>
                            <a:srgbClr val="000000"/>
                          </a:solidFill>
                          <a:effectLst/>
                          <a:latin typeface="+mn-lt"/>
                          <a:ea typeface="ADLaM Display" panose="020F0502020204030204" pitchFamily="2" charset="0"/>
                          <a:cs typeface="+mj-cs"/>
                        </a:rPr>
                        <a:t>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70552"/>
                  </a:ext>
                </a:extLst>
              </a:tr>
              <a:tr h="447594">
                <a:tc>
                  <a:txBody>
                    <a:bodyPr/>
                    <a:lstStyle/>
                    <a:p>
                      <a:pPr algn="ctr" fontAlgn="b"/>
                      <a:r>
                        <a:rPr lang="en-US" sz="1600" b="0" i="0" u="none" strike="noStrike" dirty="0">
                          <a:solidFill>
                            <a:srgbClr val="000000"/>
                          </a:solidFill>
                          <a:effectLst/>
                          <a:latin typeface="+mn-lt"/>
                          <a:cs typeface="+mj-cs"/>
                        </a:rPr>
                        <a:t>Max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6.49</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142866"/>
                  </a:ext>
                </a:extLst>
              </a:tr>
              <a:tr h="447594">
                <a:tc>
                  <a:txBody>
                    <a:bodyPr/>
                    <a:lstStyle/>
                    <a:p>
                      <a:pPr algn="ctr" fontAlgn="b"/>
                      <a:r>
                        <a:rPr lang="en-US" sz="1600" b="0" i="0" u="none" strike="noStrike" dirty="0">
                          <a:solidFill>
                            <a:srgbClr val="000000"/>
                          </a:solidFill>
                          <a:effectLst/>
                          <a:latin typeface="+mn-lt"/>
                          <a:cs typeface="+mj-cs"/>
                        </a:rPr>
                        <a:t>Min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1.67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2811424"/>
                  </a:ext>
                </a:extLst>
              </a:tr>
              <a:tr h="447594">
                <a:tc>
                  <a:txBody>
                    <a:bodyPr/>
                    <a:lstStyle/>
                    <a:p>
                      <a:pPr algn="ctr" fontAlgn="b"/>
                      <a:r>
                        <a:rPr lang="en-US" sz="1600" b="0" i="0" u="none" strike="noStrike" dirty="0">
                          <a:solidFill>
                            <a:srgbClr val="000000"/>
                          </a:solidFill>
                          <a:effectLst/>
                          <a:latin typeface="+mn-lt"/>
                          <a:cs typeface="+mj-cs"/>
                        </a:rPr>
                        <a:t>Max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7.49</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0217925"/>
                  </a:ext>
                </a:extLst>
              </a:tr>
              <a:tr h="447594">
                <a:tc>
                  <a:txBody>
                    <a:bodyPr/>
                    <a:lstStyle/>
                    <a:p>
                      <a:pPr algn="ctr" fontAlgn="b"/>
                      <a:r>
                        <a:rPr lang="en-US" sz="1600" b="0" i="0" u="none" strike="noStrike" dirty="0">
                          <a:solidFill>
                            <a:srgbClr val="000000"/>
                          </a:solidFill>
                          <a:effectLst/>
                          <a:latin typeface="+mn-lt"/>
                          <a:cs typeface="+mj-cs"/>
                        </a:rPr>
                        <a:t>Total Power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572.1782 </a:t>
                      </a:r>
                      <a:r>
                        <a:rPr lang="en-US" sz="1600" b="0" i="0" u="none" strike="noStrike" dirty="0" err="1">
                          <a:solidFill>
                            <a:srgbClr val="000000"/>
                          </a:solidFill>
                          <a:effectLst/>
                          <a:latin typeface="+mn-lt"/>
                          <a:cs typeface="+mj-cs"/>
                        </a:rPr>
                        <a:t>uW</a:t>
                      </a:r>
                      <a:endParaRPr lang="en-US" sz="1600" b="0" i="0" u="none" strike="noStrike" dirty="0">
                        <a:solidFill>
                          <a:srgbClr val="000000"/>
                        </a:solidFill>
                        <a:effectLst/>
                        <a:latin typeface="+mn-lt"/>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756448"/>
                  </a:ext>
                </a:extLst>
              </a:tr>
              <a:tr h="447594">
                <a:tc>
                  <a:txBody>
                    <a:bodyPr/>
                    <a:lstStyle/>
                    <a:p>
                      <a:pPr algn="ctr" fontAlgn="b"/>
                      <a:r>
                        <a:rPr lang="en-US" sz="1600" b="0" i="0" u="none" strike="noStrike" dirty="0">
                          <a:solidFill>
                            <a:srgbClr val="000000"/>
                          </a:solidFill>
                          <a:effectLst/>
                          <a:latin typeface="+mn-lt"/>
                          <a:cs typeface="+mj-cs"/>
                        </a:rPr>
                        <a:t>Total cell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1301.299213</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895295"/>
                  </a:ext>
                </a:extLst>
              </a:tr>
              <a:tr h="447594">
                <a:tc>
                  <a:txBody>
                    <a:bodyPr/>
                    <a:lstStyle/>
                    <a:p>
                      <a:pPr algn="ctr" fontAlgn="b"/>
                      <a:r>
                        <a:rPr lang="en-US" sz="1600" b="0" i="0" u="none" strike="noStrike" dirty="0">
                          <a:solidFill>
                            <a:srgbClr val="000000"/>
                          </a:solidFill>
                          <a:effectLst/>
                          <a:latin typeface="+mn-lt"/>
                          <a:cs typeface="+mj-cs"/>
                        </a:rPr>
                        <a:t>Total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1343.561726</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075614"/>
                  </a:ext>
                </a:extLst>
              </a:tr>
            </a:tbl>
          </a:graphicData>
        </a:graphic>
      </p:graphicFrame>
    </p:spTree>
    <p:extLst>
      <p:ext uri="{BB962C8B-B14F-4D97-AF65-F5344CB8AC3E}">
        <p14:creationId xmlns:p14="http://schemas.microsoft.com/office/powerpoint/2010/main" val="381645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DEC3A52-7CE1-076C-4199-69E799723AA1}"/>
              </a:ext>
            </a:extLst>
          </p:cNvPr>
          <p:cNvSpPr txBox="1"/>
          <p:nvPr/>
        </p:nvSpPr>
        <p:spPr>
          <a:xfrm>
            <a:off x="346587" y="1258422"/>
            <a:ext cx="338229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Before synthesis simulation</a:t>
            </a:r>
          </a:p>
          <a:p>
            <a:pPr marL="285750" indent="-285750">
              <a:buFont typeface="Arial" panose="020B0604020202020204" pitchFamily="34" charset="0"/>
              <a:buChar char="•"/>
            </a:pPr>
            <a:r>
              <a:rPr lang="en-US" dirty="0"/>
              <a:t>pass all 8 cases</a:t>
            </a:r>
          </a:p>
        </p:txBody>
      </p:sp>
      <p:sp>
        <p:nvSpPr>
          <p:cNvPr id="11" name="TextBox 10">
            <a:extLst>
              <a:ext uri="{FF2B5EF4-FFF2-40B4-BE49-F238E27FC236}">
                <a16:creationId xmlns:a16="http://schemas.microsoft.com/office/drawing/2014/main" id="{6B1FCDA7-2B9E-4839-2EE4-6A65EE5FC8F1}"/>
              </a:ext>
            </a:extLst>
          </p:cNvPr>
          <p:cNvSpPr txBox="1"/>
          <p:nvPr/>
        </p:nvSpPr>
        <p:spPr>
          <a:xfrm>
            <a:off x="567812" y="4399249"/>
            <a:ext cx="338229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After synthesis simulation</a:t>
            </a:r>
          </a:p>
          <a:p>
            <a:pPr marL="285750" indent="-285750">
              <a:buFont typeface="Arial" panose="020B0604020202020204" pitchFamily="34" charset="0"/>
              <a:buChar char="•"/>
            </a:pPr>
            <a:r>
              <a:rPr lang="en-US" dirty="0"/>
              <a:t>pass all 8 cases</a:t>
            </a:r>
          </a:p>
          <a:p>
            <a:pPr marL="285750" indent="-285750">
              <a:buFont typeface="Arial" panose="020B0604020202020204" pitchFamily="34" charset="0"/>
              <a:buChar char="•"/>
            </a:pPr>
            <a:r>
              <a:rPr lang="en-US" dirty="0"/>
              <a:t>We can see the delay in output due to synthesis</a:t>
            </a:r>
            <a:br>
              <a:rPr lang="en-US" dirty="0"/>
            </a:br>
            <a:endParaRPr lang="en-US" dirty="0"/>
          </a:p>
        </p:txBody>
      </p:sp>
      <p:pic>
        <p:nvPicPr>
          <p:cNvPr id="6" name="Picture 5">
            <a:extLst>
              <a:ext uri="{FF2B5EF4-FFF2-40B4-BE49-F238E27FC236}">
                <a16:creationId xmlns:a16="http://schemas.microsoft.com/office/drawing/2014/main" id="{06463440-2E79-D673-059A-E5B7F3CD7602}"/>
              </a:ext>
            </a:extLst>
          </p:cNvPr>
          <p:cNvPicPr>
            <a:picLocks noChangeAspect="1"/>
          </p:cNvPicPr>
          <p:nvPr/>
        </p:nvPicPr>
        <p:blipFill>
          <a:blip r:embed="rId2"/>
          <a:stretch>
            <a:fillRect/>
          </a:stretch>
        </p:blipFill>
        <p:spPr>
          <a:xfrm>
            <a:off x="4139469" y="229976"/>
            <a:ext cx="7793843" cy="2795555"/>
          </a:xfrm>
          <a:prstGeom prst="rect">
            <a:avLst/>
          </a:prstGeom>
        </p:spPr>
      </p:pic>
      <p:pic>
        <p:nvPicPr>
          <p:cNvPr id="8" name="Picture 7">
            <a:extLst>
              <a:ext uri="{FF2B5EF4-FFF2-40B4-BE49-F238E27FC236}">
                <a16:creationId xmlns:a16="http://schemas.microsoft.com/office/drawing/2014/main" id="{A0ABBEC2-279D-384F-9527-5D90C106B11F}"/>
              </a:ext>
            </a:extLst>
          </p:cNvPr>
          <p:cNvPicPr>
            <a:picLocks noChangeAspect="1"/>
          </p:cNvPicPr>
          <p:nvPr/>
        </p:nvPicPr>
        <p:blipFill>
          <a:blip r:embed="rId3"/>
          <a:stretch>
            <a:fillRect/>
          </a:stretch>
        </p:blipFill>
        <p:spPr>
          <a:xfrm>
            <a:off x="4139469" y="3260400"/>
            <a:ext cx="7793843" cy="3212466"/>
          </a:xfrm>
          <a:prstGeom prst="rect">
            <a:avLst/>
          </a:prstGeom>
        </p:spPr>
      </p:pic>
    </p:spTree>
    <p:extLst>
      <p:ext uri="{BB962C8B-B14F-4D97-AF65-F5344CB8AC3E}">
        <p14:creationId xmlns:p14="http://schemas.microsoft.com/office/powerpoint/2010/main" val="287024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B05DDB6-D5BB-790A-8977-7FD9BCDF9D8D}"/>
              </a:ext>
            </a:extLst>
          </p:cNvPr>
          <p:cNvSpPr>
            <a:spLocks noGrp="1"/>
          </p:cNvSpPr>
          <p:nvPr>
            <p:ph type="ctrTitle"/>
          </p:nvPr>
        </p:nvSpPr>
        <p:spPr>
          <a:xfrm>
            <a:off x="838199" y="1120676"/>
            <a:ext cx="10154266" cy="2308324"/>
          </a:xfrm>
        </p:spPr>
        <p:txBody>
          <a:bodyPr>
            <a:normAutofit/>
          </a:bodyPr>
          <a:lstStyle/>
          <a:p>
            <a:pPr algn="l"/>
            <a:r>
              <a:rPr lang="en-US" sz="7200" dirty="0">
                <a:solidFill>
                  <a:schemeClr val="bg1"/>
                </a:solidFill>
              </a:rPr>
              <a:t>Floating Point Adder</a:t>
            </a:r>
          </a:p>
        </p:txBody>
      </p:sp>
    </p:spTree>
    <p:extLst>
      <p:ext uri="{BB962C8B-B14F-4D97-AF65-F5344CB8AC3E}">
        <p14:creationId xmlns:p14="http://schemas.microsoft.com/office/powerpoint/2010/main" val="299329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A180-FF7B-AA6E-08EA-DB29B1E0C3B3}"/>
              </a:ext>
            </a:extLst>
          </p:cNvPr>
          <p:cNvSpPr>
            <a:spLocks noGrp="1"/>
          </p:cNvSpPr>
          <p:nvPr>
            <p:ph type="title"/>
          </p:nvPr>
        </p:nvSpPr>
        <p:spPr/>
        <p:txBody>
          <a:bodyPr/>
          <a:lstStyle/>
          <a:p>
            <a:r>
              <a:rPr lang="en-US" dirty="0"/>
              <a:t>Design</a:t>
            </a:r>
          </a:p>
        </p:txBody>
      </p:sp>
      <p:pic>
        <p:nvPicPr>
          <p:cNvPr id="7" name="Content Placeholder 6" descr="A diagram of a machine&#10;&#10;Description automatically generated">
            <a:extLst>
              <a:ext uri="{FF2B5EF4-FFF2-40B4-BE49-F238E27FC236}">
                <a16:creationId xmlns:a16="http://schemas.microsoft.com/office/drawing/2014/main" id="{76A6EFA9-FB97-CF43-6F50-13E7FD9FFC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124" r="21095"/>
          <a:stretch/>
        </p:blipFill>
        <p:spPr>
          <a:xfrm>
            <a:off x="2920181" y="1235690"/>
            <a:ext cx="6607278" cy="5067763"/>
          </a:xfrm>
        </p:spPr>
      </p:pic>
    </p:spTree>
    <p:extLst>
      <p:ext uri="{BB962C8B-B14F-4D97-AF65-F5344CB8AC3E}">
        <p14:creationId xmlns:p14="http://schemas.microsoft.com/office/powerpoint/2010/main" val="425333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F009E-F334-922E-FA24-EEBBE5464C53}"/>
              </a:ext>
            </a:extLst>
          </p:cNvPr>
          <p:cNvSpPr>
            <a:spLocks noGrp="1"/>
          </p:cNvSpPr>
          <p:nvPr>
            <p:ph idx="1"/>
          </p:nvPr>
        </p:nvSpPr>
        <p:spPr>
          <a:xfrm>
            <a:off x="838200" y="555585"/>
            <a:ext cx="10515600" cy="5621378"/>
          </a:xfrm>
        </p:spPr>
        <p:txBody>
          <a:bodyPr>
            <a:normAutofit/>
          </a:bodyPr>
          <a:lstStyle/>
          <a:p>
            <a:pPr marL="514350" indent="-514350">
              <a:buFont typeface="+mj-lt"/>
              <a:buAutoNum type="arabicPeriod"/>
            </a:pPr>
            <a:r>
              <a:rPr lang="en-US" dirty="0"/>
              <a:t>Get the difference between exponent to choose which </a:t>
            </a:r>
            <a:r>
              <a:rPr lang="en-US" dirty="0" err="1"/>
              <a:t>mantisa</a:t>
            </a:r>
            <a:r>
              <a:rPr lang="en-US" dirty="0"/>
              <a:t> is going to be shifted and get larger exponent.</a:t>
            </a:r>
          </a:p>
          <a:p>
            <a:pPr marL="514350" indent="-514350">
              <a:buFont typeface="+mj-lt"/>
              <a:buAutoNum type="arabicPeriod"/>
            </a:pPr>
            <a:r>
              <a:rPr lang="en-US" dirty="0"/>
              <a:t>Shift </a:t>
            </a:r>
            <a:r>
              <a:rPr lang="en-US" dirty="0" err="1"/>
              <a:t>mantisa</a:t>
            </a:r>
            <a:r>
              <a:rPr lang="en-US" dirty="0"/>
              <a:t> b by value of exponent difference.</a:t>
            </a:r>
          </a:p>
          <a:p>
            <a:pPr marL="514350" indent="-514350">
              <a:buFont typeface="+mj-lt"/>
              <a:buAutoNum type="arabicPeriod"/>
            </a:pPr>
            <a:r>
              <a:rPr lang="en-US" dirty="0"/>
              <a:t>Add or subtract the two </a:t>
            </a:r>
            <a:r>
              <a:rPr lang="en-US" dirty="0" err="1"/>
              <a:t>mantisa</a:t>
            </a:r>
            <a:r>
              <a:rPr lang="en-US" dirty="0"/>
              <a:t> according to the signs .</a:t>
            </a:r>
          </a:p>
          <a:p>
            <a:pPr marL="514350" indent="-514350">
              <a:buFont typeface="+mj-lt"/>
              <a:buAutoNum type="arabicPeriod"/>
            </a:pPr>
            <a:r>
              <a:rPr lang="en-US" dirty="0"/>
              <a:t>Find the location of leading one in the result </a:t>
            </a:r>
            <a:r>
              <a:rPr lang="en-US" dirty="0" err="1"/>
              <a:t>mantisa</a:t>
            </a:r>
            <a:r>
              <a:rPr lang="en-US" dirty="0"/>
              <a:t>.</a:t>
            </a:r>
          </a:p>
          <a:p>
            <a:pPr marL="514350" indent="-514350">
              <a:buFont typeface="+mj-lt"/>
              <a:buAutoNum type="arabicPeriod"/>
            </a:pPr>
            <a:r>
              <a:rPr lang="en-US" dirty="0"/>
              <a:t>According to carry from the third operation we choose</a:t>
            </a:r>
            <a:br>
              <a:rPr lang="en-US" dirty="0"/>
            </a:br>
            <a:r>
              <a:rPr lang="en-US" dirty="0"/>
              <a:t>the shifted </a:t>
            </a:r>
            <a:r>
              <a:rPr lang="en-US" dirty="0" err="1"/>
              <a:t>mantisa</a:t>
            </a:r>
            <a:r>
              <a:rPr lang="en-US" dirty="0"/>
              <a:t> by the location of leading one value and exponent subtracted by this shift or we choose the shifted </a:t>
            </a:r>
            <a:r>
              <a:rPr lang="en-US" dirty="0" err="1"/>
              <a:t>mantisa</a:t>
            </a:r>
            <a:r>
              <a:rPr lang="en-US" dirty="0"/>
              <a:t> by 1 and the exponent is add by 1.</a:t>
            </a:r>
          </a:p>
          <a:p>
            <a:pPr marL="514350" indent="-514350">
              <a:buFont typeface="+mj-lt"/>
              <a:buAutoNum type="arabicPeriod"/>
            </a:pPr>
            <a:r>
              <a:rPr lang="en-US" dirty="0"/>
              <a:t>Determine the overflow according to larger exponent and carry from third operation. </a:t>
            </a:r>
          </a:p>
        </p:txBody>
      </p:sp>
    </p:spTree>
    <p:extLst>
      <p:ext uri="{BB962C8B-B14F-4D97-AF65-F5344CB8AC3E}">
        <p14:creationId xmlns:p14="http://schemas.microsoft.com/office/powerpoint/2010/main" val="332993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D0897-0126-50C1-456A-A81E80BE22E4}"/>
              </a:ext>
            </a:extLst>
          </p:cNvPr>
          <p:cNvSpPr>
            <a:spLocks noGrp="1"/>
          </p:cNvSpPr>
          <p:nvPr>
            <p:ph idx="1"/>
          </p:nvPr>
        </p:nvSpPr>
        <p:spPr/>
        <p:txBody>
          <a:bodyPr/>
          <a:lstStyle/>
          <a:p>
            <a:r>
              <a:rPr lang="en-US" dirty="0"/>
              <a:t>According to the design I tried to make it faster but this lead to increase in the area. </a:t>
            </a:r>
          </a:p>
          <a:p>
            <a:r>
              <a:rPr lang="en-US" dirty="0"/>
              <a:t>So, I choose Verilog ‘+’ to make addition in the code to decrease the area a little.</a:t>
            </a:r>
          </a:p>
          <a:p>
            <a:r>
              <a:rPr lang="en-US" dirty="0"/>
              <a:t>I can choose carry lookahead or carry select adder to enhance the time, but this will lead to increase in area too and this will make a huge difference between area and time and doesn’t make sense.</a:t>
            </a:r>
          </a:p>
        </p:txBody>
      </p:sp>
    </p:spTree>
    <p:extLst>
      <p:ext uri="{BB962C8B-B14F-4D97-AF65-F5344CB8AC3E}">
        <p14:creationId xmlns:p14="http://schemas.microsoft.com/office/powerpoint/2010/main" val="245211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25BD-E2E0-11AD-7AC8-F9708B60388B}"/>
              </a:ext>
            </a:extLst>
          </p:cNvPr>
          <p:cNvSpPr>
            <a:spLocks noGrp="1"/>
          </p:cNvSpPr>
          <p:nvPr>
            <p:ph type="title"/>
          </p:nvPr>
        </p:nvSpPr>
        <p:spPr/>
        <p:txBody>
          <a:bodyPr/>
          <a:lstStyle/>
          <a:p>
            <a:r>
              <a:rPr lang="en-US" dirty="0"/>
              <a:t>Code</a:t>
            </a:r>
          </a:p>
        </p:txBody>
      </p:sp>
      <p:pic>
        <p:nvPicPr>
          <p:cNvPr id="15" name="Picture 14">
            <a:extLst>
              <a:ext uri="{FF2B5EF4-FFF2-40B4-BE49-F238E27FC236}">
                <a16:creationId xmlns:a16="http://schemas.microsoft.com/office/drawing/2014/main" id="{767700EA-2734-3669-6EF5-7EE909848B61}"/>
              </a:ext>
            </a:extLst>
          </p:cNvPr>
          <p:cNvPicPr>
            <a:picLocks noChangeAspect="1"/>
          </p:cNvPicPr>
          <p:nvPr/>
        </p:nvPicPr>
        <p:blipFill>
          <a:blip r:embed="rId2"/>
          <a:stretch>
            <a:fillRect/>
          </a:stretch>
        </p:blipFill>
        <p:spPr>
          <a:xfrm>
            <a:off x="744163" y="1397669"/>
            <a:ext cx="6043184" cy="5380186"/>
          </a:xfrm>
          <a:prstGeom prst="rect">
            <a:avLst/>
          </a:prstGeom>
        </p:spPr>
      </p:pic>
      <p:pic>
        <p:nvPicPr>
          <p:cNvPr id="19" name="Picture 18">
            <a:extLst>
              <a:ext uri="{FF2B5EF4-FFF2-40B4-BE49-F238E27FC236}">
                <a16:creationId xmlns:a16="http://schemas.microsoft.com/office/drawing/2014/main" id="{F31C2B26-34FF-9168-9F23-E841C04BC9C5}"/>
              </a:ext>
            </a:extLst>
          </p:cNvPr>
          <p:cNvPicPr>
            <a:picLocks noChangeAspect="1"/>
          </p:cNvPicPr>
          <p:nvPr/>
        </p:nvPicPr>
        <p:blipFill rotWithShape="1">
          <a:blip r:embed="rId3"/>
          <a:srcRect r="21223"/>
          <a:stretch/>
        </p:blipFill>
        <p:spPr>
          <a:xfrm>
            <a:off x="6995428" y="1397669"/>
            <a:ext cx="4685295" cy="5380186"/>
          </a:xfrm>
          <a:prstGeom prst="rect">
            <a:avLst/>
          </a:prstGeom>
        </p:spPr>
      </p:pic>
    </p:spTree>
    <p:extLst>
      <p:ext uri="{BB962C8B-B14F-4D97-AF65-F5344CB8AC3E}">
        <p14:creationId xmlns:p14="http://schemas.microsoft.com/office/powerpoint/2010/main" val="360679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A8AF-59FF-24D0-9CBD-BFDD6067BAFB}"/>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DEDC4CCE-9737-F6BB-71D0-C4A911C7E9EF}"/>
              </a:ext>
            </a:extLst>
          </p:cNvPr>
          <p:cNvSpPr>
            <a:spLocks noGrp="1"/>
          </p:cNvSpPr>
          <p:nvPr>
            <p:ph idx="1"/>
          </p:nvPr>
        </p:nvSpPr>
        <p:spPr/>
        <p:txBody>
          <a:bodyPr/>
          <a:lstStyle/>
          <a:p>
            <a:r>
              <a:rPr lang="en-US" dirty="0"/>
              <a:t>The results of the report are as shown</a:t>
            </a:r>
          </a:p>
          <a:p>
            <a:endParaRPr lang="en-US" dirty="0"/>
          </a:p>
        </p:txBody>
      </p:sp>
      <p:graphicFrame>
        <p:nvGraphicFramePr>
          <p:cNvPr id="8" name="Table 7">
            <a:extLst>
              <a:ext uri="{FF2B5EF4-FFF2-40B4-BE49-F238E27FC236}">
                <a16:creationId xmlns:a16="http://schemas.microsoft.com/office/drawing/2014/main" id="{E3834EFA-A19A-97C2-005F-41C8B771A459}"/>
              </a:ext>
            </a:extLst>
          </p:cNvPr>
          <p:cNvGraphicFramePr>
            <a:graphicFrameLocks noGrp="1"/>
          </p:cNvGraphicFramePr>
          <p:nvPr>
            <p:extLst>
              <p:ext uri="{D42A27DB-BD31-4B8C-83A1-F6EECF244321}">
                <p14:modId xmlns:p14="http://schemas.microsoft.com/office/powerpoint/2010/main" val="1674253679"/>
              </p:ext>
            </p:extLst>
          </p:nvPr>
        </p:nvGraphicFramePr>
        <p:xfrm>
          <a:off x="2499496" y="2731146"/>
          <a:ext cx="7193008" cy="3133158"/>
        </p:xfrm>
        <a:graphic>
          <a:graphicData uri="http://schemas.openxmlformats.org/drawingml/2006/table">
            <a:tbl>
              <a:tblPr/>
              <a:tblGrid>
                <a:gridCol w="3643703">
                  <a:extLst>
                    <a:ext uri="{9D8B030D-6E8A-4147-A177-3AD203B41FA5}">
                      <a16:colId xmlns:a16="http://schemas.microsoft.com/office/drawing/2014/main" val="3173441075"/>
                    </a:ext>
                  </a:extLst>
                </a:gridCol>
                <a:gridCol w="3549305">
                  <a:extLst>
                    <a:ext uri="{9D8B030D-6E8A-4147-A177-3AD203B41FA5}">
                      <a16:colId xmlns:a16="http://schemas.microsoft.com/office/drawing/2014/main" val="1097298553"/>
                    </a:ext>
                  </a:extLst>
                </a:gridCol>
              </a:tblGrid>
              <a:tr h="447594">
                <a:tc>
                  <a:txBody>
                    <a:bodyPr/>
                    <a:lstStyle/>
                    <a:p>
                      <a:pPr algn="ctr" fontAlgn="b"/>
                      <a:r>
                        <a:rPr lang="en-US" sz="1600" b="0" i="0" u="none" strike="noStrike" dirty="0">
                          <a:solidFill>
                            <a:srgbClr val="000000"/>
                          </a:solidFill>
                          <a:effectLst/>
                          <a:latin typeface="+mn-lt"/>
                          <a:cs typeface="+mj-cs"/>
                        </a:rPr>
                        <a:t>Min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ea typeface="ADLaM Display" panose="020F0502020204030204" pitchFamily="2" charset="0"/>
                          <a:cs typeface="+mj-cs"/>
                        </a:rPr>
                        <a:t>16.49</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70552"/>
                  </a:ext>
                </a:extLst>
              </a:tr>
              <a:tr h="447594">
                <a:tc>
                  <a:txBody>
                    <a:bodyPr/>
                    <a:lstStyle/>
                    <a:p>
                      <a:pPr algn="ctr" fontAlgn="b"/>
                      <a:r>
                        <a:rPr lang="en-US" sz="1600" b="0" i="0" u="none" strike="noStrike" dirty="0">
                          <a:solidFill>
                            <a:srgbClr val="000000"/>
                          </a:solidFill>
                          <a:effectLst/>
                          <a:latin typeface="+mn-lt"/>
                          <a:cs typeface="+mj-cs"/>
                        </a:rPr>
                        <a:t>Max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19.92</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142866"/>
                  </a:ext>
                </a:extLst>
              </a:tr>
              <a:tr h="447594">
                <a:tc>
                  <a:txBody>
                    <a:bodyPr/>
                    <a:lstStyle/>
                    <a:p>
                      <a:pPr algn="ctr" fontAlgn="b"/>
                      <a:r>
                        <a:rPr lang="en-US" sz="1600" b="0" i="0" u="none" strike="noStrike" dirty="0">
                          <a:solidFill>
                            <a:srgbClr val="000000"/>
                          </a:solidFill>
                          <a:effectLst/>
                          <a:latin typeface="+mn-lt"/>
                          <a:cs typeface="+mj-cs"/>
                        </a:rPr>
                        <a:t>Min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17.42</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2811424"/>
                  </a:ext>
                </a:extLst>
              </a:tr>
              <a:tr h="447594">
                <a:tc>
                  <a:txBody>
                    <a:bodyPr/>
                    <a:lstStyle/>
                    <a:p>
                      <a:pPr algn="ctr" fontAlgn="b"/>
                      <a:r>
                        <a:rPr lang="en-US" sz="1600" b="0" i="0" u="none" strike="noStrike" dirty="0">
                          <a:solidFill>
                            <a:srgbClr val="000000"/>
                          </a:solidFill>
                          <a:effectLst/>
                          <a:latin typeface="+mn-lt"/>
                          <a:cs typeface="+mj-cs"/>
                        </a:rPr>
                        <a:t>Max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20.92</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0217925"/>
                  </a:ext>
                </a:extLst>
              </a:tr>
              <a:tr h="447594">
                <a:tc>
                  <a:txBody>
                    <a:bodyPr/>
                    <a:lstStyle/>
                    <a:p>
                      <a:pPr algn="ctr" fontAlgn="b"/>
                      <a:r>
                        <a:rPr lang="en-US" sz="1600" b="0" i="0" u="none" strike="noStrike" dirty="0">
                          <a:solidFill>
                            <a:srgbClr val="000000"/>
                          </a:solidFill>
                          <a:effectLst/>
                          <a:latin typeface="+mn-lt"/>
                          <a:cs typeface="+mj-cs"/>
                        </a:rPr>
                        <a:t>Total Power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2.2831Ee+03 </a:t>
                      </a:r>
                      <a:r>
                        <a:rPr lang="en-US" sz="1600" b="0" i="0" u="none" strike="noStrike" dirty="0" err="1">
                          <a:solidFill>
                            <a:srgbClr val="000000"/>
                          </a:solidFill>
                          <a:effectLst/>
                          <a:latin typeface="+mn-lt"/>
                          <a:cs typeface="+mj-cs"/>
                        </a:rPr>
                        <a:t>uW</a:t>
                      </a:r>
                      <a:endParaRPr lang="en-US" sz="1600" b="0" i="0" u="none" strike="noStrike" dirty="0">
                        <a:solidFill>
                          <a:srgbClr val="000000"/>
                        </a:solidFill>
                        <a:effectLst/>
                        <a:latin typeface="+mn-lt"/>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756448"/>
                  </a:ext>
                </a:extLst>
              </a:tr>
              <a:tr h="447594">
                <a:tc>
                  <a:txBody>
                    <a:bodyPr/>
                    <a:lstStyle/>
                    <a:p>
                      <a:pPr algn="ctr" fontAlgn="b"/>
                      <a:r>
                        <a:rPr lang="en-US" sz="1600" b="0" i="0" u="none" strike="noStrike" dirty="0">
                          <a:solidFill>
                            <a:srgbClr val="000000"/>
                          </a:solidFill>
                          <a:effectLst/>
                          <a:latin typeface="+mn-lt"/>
                          <a:cs typeface="+mj-cs"/>
                        </a:rPr>
                        <a:t>Total cell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7288.934437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895295"/>
                  </a:ext>
                </a:extLst>
              </a:tr>
              <a:tr h="447594">
                <a:tc>
                  <a:txBody>
                    <a:bodyPr/>
                    <a:lstStyle/>
                    <a:p>
                      <a:pPr algn="ctr" fontAlgn="b"/>
                      <a:r>
                        <a:rPr lang="en-US" sz="1600" b="0" i="0" u="none" strike="noStrike" dirty="0">
                          <a:solidFill>
                            <a:srgbClr val="000000"/>
                          </a:solidFill>
                          <a:effectLst/>
                          <a:latin typeface="+mn-lt"/>
                          <a:cs typeface="+mj-cs"/>
                        </a:rPr>
                        <a:t>Total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7713.176478</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075614"/>
                  </a:ext>
                </a:extLst>
              </a:tr>
            </a:tbl>
          </a:graphicData>
        </a:graphic>
      </p:graphicFrame>
    </p:spTree>
    <p:extLst>
      <p:ext uri="{BB962C8B-B14F-4D97-AF65-F5344CB8AC3E}">
        <p14:creationId xmlns:p14="http://schemas.microsoft.com/office/powerpoint/2010/main" val="192573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DEC3A52-7CE1-076C-4199-69E799723AA1}"/>
              </a:ext>
            </a:extLst>
          </p:cNvPr>
          <p:cNvSpPr txBox="1"/>
          <p:nvPr/>
        </p:nvSpPr>
        <p:spPr>
          <a:xfrm>
            <a:off x="346587" y="1258422"/>
            <a:ext cx="338229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Before synthesis simulation</a:t>
            </a:r>
          </a:p>
          <a:p>
            <a:pPr marL="285750" indent="-285750">
              <a:buFont typeface="Arial" panose="020B0604020202020204" pitchFamily="34" charset="0"/>
              <a:buChar char="•"/>
            </a:pPr>
            <a:r>
              <a:rPr lang="en-US" dirty="0"/>
              <a:t>pass all 8 cases</a:t>
            </a:r>
          </a:p>
        </p:txBody>
      </p:sp>
      <p:sp>
        <p:nvSpPr>
          <p:cNvPr id="11" name="TextBox 10">
            <a:extLst>
              <a:ext uri="{FF2B5EF4-FFF2-40B4-BE49-F238E27FC236}">
                <a16:creationId xmlns:a16="http://schemas.microsoft.com/office/drawing/2014/main" id="{6B1FCDA7-2B9E-4839-2EE4-6A65EE5FC8F1}"/>
              </a:ext>
            </a:extLst>
          </p:cNvPr>
          <p:cNvSpPr txBox="1"/>
          <p:nvPr/>
        </p:nvSpPr>
        <p:spPr>
          <a:xfrm>
            <a:off x="567812" y="4399249"/>
            <a:ext cx="338229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After synthesis simulation</a:t>
            </a:r>
          </a:p>
          <a:p>
            <a:pPr marL="285750" indent="-285750">
              <a:buFont typeface="Arial" panose="020B0604020202020204" pitchFamily="34" charset="0"/>
              <a:buChar char="•"/>
            </a:pPr>
            <a:r>
              <a:rPr lang="en-US" dirty="0"/>
              <a:t>pass all 8 cases</a:t>
            </a:r>
          </a:p>
          <a:p>
            <a:pPr marL="285750" indent="-285750">
              <a:buFont typeface="Arial" panose="020B0604020202020204" pitchFamily="34" charset="0"/>
              <a:buChar char="•"/>
            </a:pPr>
            <a:r>
              <a:rPr lang="en-US" dirty="0"/>
              <a:t>We can see the delay in output due to synthesis</a:t>
            </a:r>
            <a:br>
              <a:rPr lang="en-US" dirty="0"/>
            </a:br>
            <a:endParaRPr lang="en-US" dirty="0"/>
          </a:p>
        </p:txBody>
      </p:sp>
      <p:pic>
        <p:nvPicPr>
          <p:cNvPr id="3" name="Picture 2">
            <a:extLst>
              <a:ext uri="{FF2B5EF4-FFF2-40B4-BE49-F238E27FC236}">
                <a16:creationId xmlns:a16="http://schemas.microsoft.com/office/drawing/2014/main" id="{F31572A8-8500-3367-FDB6-185872BE9EA9}"/>
              </a:ext>
            </a:extLst>
          </p:cNvPr>
          <p:cNvPicPr>
            <a:picLocks noChangeAspect="1"/>
          </p:cNvPicPr>
          <p:nvPr/>
        </p:nvPicPr>
        <p:blipFill>
          <a:blip r:embed="rId2"/>
          <a:stretch>
            <a:fillRect/>
          </a:stretch>
        </p:blipFill>
        <p:spPr>
          <a:xfrm>
            <a:off x="4139469" y="172837"/>
            <a:ext cx="7757188" cy="2909833"/>
          </a:xfrm>
          <a:prstGeom prst="rect">
            <a:avLst/>
          </a:prstGeom>
        </p:spPr>
      </p:pic>
      <p:pic>
        <p:nvPicPr>
          <p:cNvPr id="5" name="Picture 4">
            <a:extLst>
              <a:ext uri="{FF2B5EF4-FFF2-40B4-BE49-F238E27FC236}">
                <a16:creationId xmlns:a16="http://schemas.microsoft.com/office/drawing/2014/main" id="{611D4BEE-43B6-657E-25CA-FD45D3C0E7F1}"/>
              </a:ext>
            </a:extLst>
          </p:cNvPr>
          <p:cNvPicPr>
            <a:picLocks noChangeAspect="1"/>
          </p:cNvPicPr>
          <p:nvPr/>
        </p:nvPicPr>
        <p:blipFill>
          <a:blip r:embed="rId3"/>
          <a:stretch>
            <a:fillRect/>
          </a:stretch>
        </p:blipFill>
        <p:spPr>
          <a:xfrm>
            <a:off x="4139469" y="3429000"/>
            <a:ext cx="7793673" cy="2909833"/>
          </a:xfrm>
          <a:prstGeom prst="rect">
            <a:avLst/>
          </a:prstGeom>
        </p:spPr>
      </p:pic>
    </p:spTree>
    <p:extLst>
      <p:ext uri="{BB962C8B-B14F-4D97-AF65-F5344CB8AC3E}">
        <p14:creationId xmlns:p14="http://schemas.microsoft.com/office/powerpoint/2010/main" val="229342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7424-2F43-CD6A-3532-F97CC403E482}"/>
              </a:ext>
            </a:extLst>
          </p:cNvPr>
          <p:cNvSpPr>
            <a:spLocks noGrp="1"/>
          </p:cNvSpPr>
          <p:nvPr>
            <p:ph type="title"/>
          </p:nvPr>
        </p:nvSpPr>
        <p:spPr/>
        <p:txBody>
          <a:bodyPr/>
          <a:lstStyle/>
          <a:p>
            <a:r>
              <a:rPr lang="en-US" dirty="0"/>
              <a:t>Team Members</a:t>
            </a:r>
          </a:p>
        </p:txBody>
      </p:sp>
      <p:graphicFrame>
        <p:nvGraphicFramePr>
          <p:cNvPr id="4" name="Content Placeholder 3">
            <a:extLst>
              <a:ext uri="{FF2B5EF4-FFF2-40B4-BE49-F238E27FC236}">
                <a16:creationId xmlns:a16="http://schemas.microsoft.com/office/drawing/2014/main" id="{874B940D-703A-B5EC-0D71-03F082BCEED2}"/>
              </a:ext>
            </a:extLst>
          </p:cNvPr>
          <p:cNvGraphicFramePr>
            <a:graphicFrameLocks noGrp="1"/>
          </p:cNvGraphicFramePr>
          <p:nvPr>
            <p:ph idx="1"/>
            <p:extLst>
              <p:ext uri="{D42A27DB-BD31-4B8C-83A1-F6EECF244321}">
                <p14:modId xmlns:p14="http://schemas.microsoft.com/office/powerpoint/2010/main" val="143171873"/>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878394">
                  <a:extLst>
                    <a:ext uri="{9D8B030D-6E8A-4147-A177-3AD203B41FA5}">
                      <a16:colId xmlns:a16="http://schemas.microsoft.com/office/drawing/2014/main" val="378836559"/>
                    </a:ext>
                  </a:extLst>
                </a:gridCol>
                <a:gridCol w="2379406">
                  <a:extLst>
                    <a:ext uri="{9D8B030D-6E8A-4147-A177-3AD203B41FA5}">
                      <a16:colId xmlns:a16="http://schemas.microsoft.com/office/drawing/2014/main" val="3224471716"/>
                    </a:ext>
                  </a:extLst>
                </a:gridCol>
                <a:gridCol w="2628900">
                  <a:extLst>
                    <a:ext uri="{9D8B030D-6E8A-4147-A177-3AD203B41FA5}">
                      <a16:colId xmlns:a16="http://schemas.microsoft.com/office/drawing/2014/main" val="2536127862"/>
                    </a:ext>
                  </a:extLst>
                </a:gridCol>
                <a:gridCol w="2628900">
                  <a:extLst>
                    <a:ext uri="{9D8B030D-6E8A-4147-A177-3AD203B41FA5}">
                      <a16:colId xmlns:a16="http://schemas.microsoft.com/office/drawing/2014/main" val="82990412"/>
                    </a:ext>
                  </a:extLst>
                </a:gridCol>
              </a:tblGrid>
              <a:tr h="370840">
                <a:tc>
                  <a:txBody>
                    <a:bodyPr/>
                    <a:lstStyle/>
                    <a:p>
                      <a:r>
                        <a:rPr lang="en-US" dirty="0"/>
                        <a:t>Name</a:t>
                      </a:r>
                    </a:p>
                  </a:txBody>
                  <a:tcPr/>
                </a:tc>
                <a:tc>
                  <a:txBody>
                    <a:bodyPr/>
                    <a:lstStyle/>
                    <a:p>
                      <a:r>
                        <a:rPr lang="en-US" dirty="0"/>
                        <a:t>Code</a:t>
                      </a:r>
                    </a:p>
                  </a:txBody>
                  <a:tcPr/>
                </a:tc>
                <a:tc>
                  <a:txBody>
                    <a:bodyPr/>
                    <a:lstStyle/>
                    <a:p>
                      <a:r>
                        <a:rPr lang="en-US" dirty="0"/>
                        <a:t>Sec</a:t>
                      </a:r>
                    </a:p>
                  </a:txBody>
                  <a:tcPr/>
                </a:tc>
                <a:tc>
                  <a:txBody>
                    <a:bodyPr/>
                    <a:lstStyle/>
                    <a:p>
                      <a:r>
                        <a:rPr lang="en-US" dirty="0"/>
                        <a:t>B.N</a:t>
                      </a:r>
                    </a:p>
                  </a:txBody>
                  <a:tcPr/>
                </a:tc>
                <a:extLst>
                  <a:ext uri="{0D108BD9-81ED-4DB2-BD59-A6C34878D82A}">
                    <a16:rowId xmlns:a16="http://schemas.microsoft.com/office/drawing/2014/main" val="2461007502"/>
                  </a:ext>
                </a:extLst>
              </a:tr>
              <a:tr h="370840">
                <a:tc>
                  <a:txBody>
                    <a:bodyPr/>
                    <a:lstStyle/>
                    <a:p>
                      <a:r>
                        <a:rPr lang="en-US" dirty="0"/>
                        <a:t>Ahmed </a:t>
                      </a:r>
                      <a:r>
                        <a:rPr lang="en-US" dirty="0" err="1"/>
                        <a:t>Abdelatty</a:t>
                      </a:r>
                      <a:endParaRPr lang="en-US" dirty="0"/>
                    </a:p>
                  </a:txBody>
                  <a:tcPr/>
                </a:tc>
                <a:tc>
                  <a:txBody>
                    <a:bodyPr/>
                    <a:lstStyle/>
                    <a:p>
                      <a:r>
                        <a:rPr lang="en-US" dirty="0"/>
                        <a:t>9210097</a:t>
                      </a:r>
                    </a:p>
                  </a:txBody>
                  <a:tcPr/>
                </a:tc>
                <a:tc>
                  <a:txBody>
                    <a:bodyPr/>
                    <a:lstStyle/>
                    <a:p>
                      <a:r>
                        <a:rPr lang="en-US" dirty="0"/>
                        <a:t>1</a:t>
                      </a:r>
                    </a:p>
                  </a:txBody>
                  <a:tcPr/>
                </a:tc>
                <a:tc>
                  <a:txBody>
                    <a:bodyPr/>
                    <a:lstStyle/>
                    <a:p>
                      <a:r>
                        <a:rPr lang="en-US" dirty="0"/>
                        <a:t>10</a:t>
                      </a:r>
                    </a:p>
                  </a:txBody>
                  <a:tcPr/>
                </a:tc>
                <a:extLst>
                  <a:ext uri="{0D108BD9-81ED-4DB2-BD59-A6C34878D82A}">
                    <a16:rowId xmlns:a16="http://schemas.microsoft.com/office/drawing/2014/main" val="961787063"/>
                  </a:ext>
                </a:extLst>
              </a:tr>
              <a:tr h="370840">
                <a:tc>
                  <a:txBody>
                    <a:bodyPr/>
                    <a:lstStyle/>
                    <a:p>
                      <a:r>
                        <a:rPr lang="en-US" dirty="0"/>
                        <a:t>Ahmed Zahran</a:t>
                      </a:r>
                    </a:p>
                  </a:txBody>
                  <a:tcPr/>
                </a:tc>
                <a:tc>
                  <a:txBody>
                    <a:bodyPr/>
                    <a:lstStyle/>
                    <a:p>
                      <a:r>
                        <a:rPr lang="en-US" dirty="0"/>
                        <a:t>9210026</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148519919"/>
                  </a:ext>
                </a:extLst>
              </a:tr>
              <a:tr h="370840">
                <a:tc>
                  <a:txBody>
                    <a:bodyPr/>
                    <a:lstStyle/>
                    <a:p>
                      <a:r>
                        <a:rPr lang="en-US" dirty="0"/>
                        <a:t>Mohamed Adel</a:t>
                      </a:r>
                    </a:p>
                  </a:txBody>
                  <a:tcPr/>
                </a:tc>
                <a:tc>
                  <a:txBody>
                    <a:bodyPr/>
                    <a:lstStyle/>
                    <a:p>
                      <a:r>
                        <a:rPr lang="en-US" dirty="0"/>
                        <a:t>9211006</a:t>
                      </a:r>
                    </a:p>
                  </a:txBody>
                  <a:tcPr/>
                </a:tc>
                <a:tc>
                  <a:txBody>
                    <a:bodyPr/>
                    <a:lstStyle/>
                    <a:p>
                      <a:r>
                        <a:rPr lang="en-US" dirty="0"/>
                        <a:t>2</a:t>
                      </a:r>
                    </a:p>
                  </a:txBody>
                  <a:tcPr/>
                </a:tc>
                <a:tc>
                  <a:txBody>
                    <a:bodyPr/>
                    <a:lstStyle/>
                    <a:p>
                      <a:r>
                        <a:rPr lang="en-US" dirty="0"/>
                        <a:t>10</a:t>
                      </a:r>
                    </a:p>
                  </a:txBody>
                  <a:tcPr/>
                </a:tc>
                <a:extLst>
                  <a:ext uri="{0D108BD9-81ED-4DB2-BD59-A6C34878D82A}">
                    <a16:rowId xmlns:a16="http://schemas.microsoft.com/office/drawing/2014/main" val="3459256767"/>
                  </a:ext>
                </a:extLst>
              </a:tr>
              <a:tr h="370840">
                <a:tc>
                  <a:txBody>
                    <a:bodyPr/>
                    <a:lstStyle/>
                    <a:p>
                      <a:r>
                        <a:rPr lang="en-US" dirty="0"/>
                        <a:t>Kareem Alaa</a:t>
                      </a:r>
                    </a:p>
                  </a:txBody>
                  <a:tcPr/>
                </a:tc>
                <a:tc>
                  <a:txBody>
                    <a:bodyPr/>
                    <a:lstStyle/>
                    <a:p>
                      <a:r>
                        <a:rPr lang="en-US" dirty="0"/>
                        <a:t>9210842</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777839900"/>
                  </a:ext>
                </a:extLst>
              </a:tr>
            </a:tbl>
          </a:graphicData>
        </a:graphic>
      </p:graphicFrame>
    </p:spTree>
    <p:extLst>
      <p:ext uri="{BB962C8B-B14F-4D97-AF65-F5344CB8AC3E}">
        <p14:creationId xmlns:p14="http://schemas.microsoft.com/office/powerpoint/2010/main" val="134377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B05DDB6-D5BB-790A-8977-7FD9BCDF9D8D}"/>
              </a:ext>
            </a:extLst>
          </p:cNvPr>
          <p:cNvSpPr>
            <a:spLocks noGrp="1"/>
          </p:cNvSpPr>
          <p:nvPr>
            <p:ph type="ctrTitle"/>
          </p:nvPr>
        </p:nvSpPr>
        <p:spPr>
          <a:xfrm>
            <a:off x="838199" y="1120676"/>
            <a:ext cx="10154266" cy="2308324"/>
          </a:xfrm>
        </p:spPr>
        <p:txBody>
          <a:bodyPr>
            <a:normAutofit/>
          </a:bodyPr>
          <a:lstStyle/>
          <a:p>
            <a:pPr algn="l"/>
            <a:r>
              <a:rPr lang="en-US" sz="7200" dirty="0">
                <a:solidFill>
                  <a:schemeClr val="bg1"/>
                </a:solidFill>
              </a:rPr>
              <a:t>Carry-bypass Adder</a:t>
            </a:r>
          </a:p>
        </p:txBody>
      </p:sp>
    </p:spTree>
    <p:extLst>
      <p:ext uri="{BB962C8B-B14F-4D97-AF65-F5344CB8AC3E}">
        <p14:creationId xmlns:p14="http://schemas.microsoft.com/office/powerpoint/2010/main" val="174074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A65E-4295-37B3-A3DB-CE775A6EA4C0}"/>
              </a:ext>
            </a:extLst>
          </p:cNvPr>
          <p:cNvSpPr>
            <a:spLocks noGrp="1"/>
          </p:cNvSpPr>
          <p:nvPr>
            <p:ph type="title"/>
          </p:nvPr>
        </p:nvSpPr>
        <p:spPr/>
        <p:txBody>
          <a:bodyPr/>
          <a:lstStyle/>
          <a:p>
            <a:r>
              <a:rPr lang="en-US" dirty="0"/>
              <a:t>Design</a:t>
            </a:r>
          </a:p>
        </p:txBody>
      </p:sp>
      <p:sp>
        <p:nvSpPr>
          <p:cNvPr id="9" name="Content Placeholder 8">
            <a:extLst>
              <a:ext uri="{FF2B5EF4-FFF2-40B4-BE49-F238E27FC236}">
                <a16:creationId xmlns:a16="http://schemas.microsoft.com/office/drawing/2014/main" id="{850CCA07-3BC6-8B6C-56EB-86871E342588}"/>
              </a:ext>
            </a:extLst>
          </p:cNvPr>
          <p:cNvSpPr>
            <a:spLocks noGrp="1"/>
          </p:cNvSpPr>
          <p:nvPr>
            <p:ph idx="1"/>
          </p:nvPr>
        </p:nvSpPr>
        <p:spPr/>
        <p:txBody>
          <a:bodyPr/>
          <a:lstStyle/>
          <a:p>
            <a:r>
              <a:rPr lang="en-US" dirty="0"/>
              <a:t>A 16-bit carry-bypass adder with 4-bit ripple-carry adder blocks is shown</a:t>
            </a:r>
          </a:p>
          <a:p>
            <a:endParaRPr lang="en-US" dirty="0"/>
          </a:p>
        </p:txBody>
      </p:sp>
      <p:pic>
        <p:nvPicPr>
          <p:cNvPr id="10" name="Content Placeholder 6">
            <a:extLst>
              <a:ext uri="{FF2B5EF4-FFF2-40B4-BE49-F238E27FC236}">
                <a16:creationId xmlns:a16="http://schemas.microsoft.com/office/drawing/2014/main" id="{C89B0124-EF1C-BAFA-5DF9-D1600E8AB7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043623"/>
            <a:ext cx="10515600" cy="1915341"/>
          </a:xfrm>
          <a:prstGeom prst="rect">
            <a:avLst/>
          </a:prstGeom>
        </p:spPr>
      </p:pic>
    </p:spTree>
    <p:extLst>
      <p:ext uri="{BB962C8B-B14F-4D97-AF65-F5344CB8AC3E}">
        <p14:creationId xmlns:p14="http://schemas.microsoft.com/office/powerpoint/2010/main" val="325495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6310-4CB8-54DF-D3CC-32A841A601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66E91A-944F-19A7-AF66-C428270F60D6}"/>
              </a:ext>
            </a:extLst>
          </p:cNvPr>
          <p:cNvSpPr>
            <a:spLocks noGrp="1"/>
          </p:cNvSpPr>
          <p:nvPr>
            <p:ph idx="1"/>
          </p:nvPr>
        </p:nvSpPr>
        <p:spPr>
          <a:xfrm>
            <a:off x="838200" y="1825625"/>
            <a:ext cx="10515600" cy="4859260"/>
          </a:xfrm>
        </p:spPr>
        <p:txBody>
          <a:bodyPr/>
          <a:lstStyle/>
          <a:p>
            <a:r>
              <a:rPr lang="en-US" dirty="0"/>
              <a:t>The carry-bypass adder consists of several blocks of ripple-carry adders followed by skip logic blocks.</a:t>
            </a:r>
          </a:p>
          <a:p>
            <a:r>
              <a:rPr lang="en-US" dirty="0"/>
              <a:t>It improves on the performance of the ripple-carry adder with little effort compared to other adders</a:t>
            </a:r>
          </a:p>
          <a:p>
            <a:r>
              <a:rPr lang="en-US" dirty="0"/>
              <a:t>Each block either propagates the previous carry or deletes it or generates it</a:t>
            </a:r>
          </a:p>
          <a:p>
            <a:r>
              <a:rPr lang="en-US" dirty="0"/>
              <a:t>If the block will propagate, the previous carry can bypass this block</a:t>
            </a:r>
          </a:p>
          <a:p>
            <a:r>
              <a:rPr lang="en-US" dirty="0"/>
              <a:t>The critical path goes through setup of the first block, then the carry bits, then it propagates through all middle blocks until it reaches the last sum bit in the last block</a:t>
            </a:r>
          </a:p>
          <a:p>
            <a:endParaRPr lang="ar-SA" dirty="0"/>
          </a:p>
          <a:p>
            <a:endParaRPr lang="en-US" dirty="0"/>
          </a:p>
        </p:txBody>
      </p:sp>
    </p:spTree>
    <p:extLst>
      <p:ext uri="{BB962C8B-B14F-4D97-AF65-F5344CB8AC3E}">
        <p14:creationId xmlns:p14="http://schemas.microsoft.com/office/powerpoint/2010/main" val="2319334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DBE7-2E02-3F94-05E4-56E5B604BF91}"/>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476FA8BB-E590-67FF-44CF-96FEE39A2A96}"/>
              </a:ext>
            </a:extLst>
          </p:cNvPr>
          <p:cNvPicPr>
            <a:picLocks noGrp="1" noChangeAspect="1"/>
          </p:cNvPicPr>
          <p:nvPr>
            <p:ph idx="1"/>
          </p:nvPr>
        </p:nvPicPr>
        <p:blipFill>
          <a:blip r:embed="rId2"/>
          <a:stretch>
            <a:fillRect/>
          </a:stretch>
        </p:blipFill>
        <p:spPr>
          <a:xfrm>
            <a:off x="838200" y="1690688"/>
            <a:ext cx="2796782" cy="1813717"/>
          </a:xfrm>
        </p:spPr>
      </p:pic>
      <p:pic>
        <p:nvPicPr>
          <p:cNvPr id="7" name="Picture 6">
            <a:extLst>
              <a:ext uri="{FF2B5EF4-FFF2-40B4-BE49-F238E27FC236}">
                <a16:creationId xmlns:a16="http://schemas.microsoft.com/office/drawing/2014/main" id="{CBD468D1-B204-6010-CF48-0891B14B0694}"/>
              </a:ext>
            </a:extLst>
          </p:cNvPr>
          <p:cNvPicPr>
            <a:picLocks noChangeAspect="1"/>
          </p:cNvPicPr>
          <p:nvPr/>
        </p:nvPicPr>
        <p:blipFill>
          <a:blip r:embed="rId3"/>
          <a:stretch>
            <a:fillRect/>
          </a:stretch>
        </p:blipFill>
        <p:spPr>
          <a:xfrm>
            <a:off x="4879623" y="258805"/>
            <a:ext cx="6690940" cy="6340389"/>
          </a:xfrm>
          <a:prstGeom prst="rect">
            <a:avLst/>
          </a:prstGeom>
        </p:spPr>
      </p:pic>
    </p:spTree>
    <p:extLst>
      <p:ext uri="{BB962C8B-B14F-4D97-AF65-F5344CB8AC3E}">
        <p14:creationId xmlns:p14="http://schemas.microsoft.com/office/powerpoint/2010/main" val="196556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11F7-36FF-8020-1AF6-4C9268CDF37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91CC21-5EF4-F4C9-9E6F-72645D13AB47}"/>
                  </a:ext>
                </a:extLst>
              </p:cNvPr>
              <p:cNvSpPr>
                <a:spLocks noGrp="1"/>
              </p:cNvSpPr>
              <p:nvPr>
                <p:ph idx="1"/>
              </p:nvPr>
            </p:nvSpPr>
            <p:spPr/>
            <p:txBody>
              <a:bodyPr/>
              <a:lstStyle/>
              <a:p>
                <a:r>
                  <a:rPr lang="en-US" dirty="0"/>
                  <a:t>I generate 8 blocks of 4-bit ripple-carry adders, each block is followed by a 2x1 mux that selects either the previous carry or the carry out of the block</a:t>
                </a:r>
              </a:p>
              <a:p>
                <a:r>
                  <a:rPr lang="en-US" dirty="0"/>
                  <a:t>The optimal size k of a block is given by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rad>
                  </m:oMath>
                </a14:m>
                <a:r>
                  <a:rPr lang="en-US" dirty="0"/>
                  <a:t> </a:t>
                </a:r>
              </a:p>
              <a:p>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32</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32</m:t>
                            </m:r>
                          </m:num>
                          <m:den>
                            <m:r>
                              <a:rPr lang="en-US" b="0" i="1" smtClean="0">
                                <a:latin typeface="Cambria Math" panose="02040503050406030204" pitchFamily="18" charset="0"/>
                              </a:rPr>
                              <m:t>2</m:t>
                            </m:r>
                          </m:den>
                        </m:f>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16</m:t>
                        </m:r>
                      </m:e>
                    </m:rad>
                    <m:r>
                      <a:rPr lang="en-US" b="0" i="1" smtClean="0">
                        <a:latin typeface="Cambria Math" panose="02040503050406030204" pitchFamily="18" charset="0"/>
                      </a:rPr>
                      <m:t>=</m:t>
                    </m:r>
                    <m:r>
                      <a:rPr lang="en-US" b="0" i="1" smtClean="0">
                        <a:latin typeface="Cambria Math" panose="02040503050406030204" pitchFamily="18" charset="0"/>
                      </a:rPr>
                      <m:t>4</m:t>
                    </m:r>
                  </m:oMath>
                </a14:m>
                <a:endParaRPr lang="en-US" dirty="0"/>
              </a:p>
            </p:txBody>
          </p:sp>
        </mc:Choice>
        <mc:Fallback xmlns="">
          <p:sp>
            <p:nvSpPr>
              <p:cNvPr id="3" name="Content Placeholder 2">
                <a:extLst>
                  <a:ext uri="{FF2B5EF4-FFF2-40B4-BE49-F238E27FC236}">
                    <a16:creationId xmlns:a16="http://schemas.microsoft.com/office/drawing/2014/main" id="{7691CC21-5EF4-F4C9-9E6F-72645D13AB47}"/>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270440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1DB8-4DC4-5822-DC65-F089B0D7841F}"/>
              </a:ext>
            </a:extLst>
          </p:cNvPr>
          <p:cNvSpPr>
            <a:spLocks noGrp="1"/>
          </p:cNvSpPr>
          <p:nvPr>
            <p:ph type="title"/>
          </p:nvPr>
        </p:nvSpPr>
        <p:spPr/>
        <p:txBody>
          <a:bodyPr/>
          <a:lstStyle/>
          <a:p>
            <a:r>
              <a:rPr lang="en-US" dirty="0"/>
              <a:t>Testbench</a:t>
            </a:r>
          </a:p>
        </p:txBody>
      </p:sp>
      <p:sp>
        <p:nvSpPr>
          <p:cNvPr id="3" name="Content Placeholder 2">
            <a:extLst>
              <a:ext uri="{FF2B5EF4-FFF2-40B4-BE49-F238E27FC236}">
                <a16:creationId xmlns:a16="http://schemas.microsoft.com/office/drawing/2014/main" id="{B8815924-C735-77B4-46B5-212C5EB0CA59}"/>
              </a:ext>
            </a:extLst>
          </p:cNvPr>
          <p:cNvSpPr>
            <a:spLocks noGrp="1"/>
          </p:cNvSpPr>
          <p:nvPr>
            <p:ph idx="1"/>
          </p:nvPr>
        </p:nvSpPr>
        <p:spPr/>
        <p:txBody>
          <a:bodyPr/>
          <a:lstStyle/>
          <a:p>
            <a:r>
              <a:rPr lang="en-US" dirty="0"/>
              <a:t>The adder passes all 8 cases in the testbench</a:t>
            </a:r>
          </a:p>
          <a:p>
            <a:endParaRPr lang="en-US" dirty="0"/>
          </a:p>
        </p:txBody>
      </p:sp>
      <p:pic>
        <p:nvPicPr>
          <p:cNvPr id="5" name="Picture 4">
            <a:extLst>
              <a:ext uri="{FF2B5EF4-FFF2-40B4-BE49-F238E27FC236}">
                <a16:creationId xmlns:a16="http://schemas.microsoft.com/office/drawing/2014/main" id="{D3C61EE8-16E1-97BC-B38A-0A8A216B8919}"/>
              </a:ext>
            </a:extLst>
          </p:cNvPr>
          <p:cNvPicPr>
            <a:picLocks noChangeAspect="1"/>
          </p:cNvPicPr>
          <p:nvPr/>
        </p:nvPicPr>
        <p:blipFill>
          <a:blip r:embed="rId2"/>
          <a:stretch>
            <a:fillRect/>
          </a:stretch>
        </p:blipFill>
        <p:spPr>
          <a:xfrm>
            <a:off x="3454113" y="2441360"/>
            <a:ext cx="5283775" cy="3632952"/>
          </a:xfrm>
          <a:prstGeom prst="rect">
            <a:avLst/>
          </a:prstGeom>
        </p:spPr>
      </p:pic>
    </p:spTree>
    <p:extLst>
      <p:ext uri="{BB962C8B-B14F-4D97-AF65-F5344CB8AC3E}">
        <p14:creationId xmlns:p14="http://schemas.microsoft.com/office/powerpoint/2010/main" val="2501289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A8AF-59FF-24D0-9CBD-BFDD6067BAFB}"/>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DEDC4CCE-9737-F6BB-71D0-C4A911C7E9EF}"/>
              </a:ext>
            </a:extLst>
          </p:cNvPr>
          <p:cNvSpPr>
            <a:spLocks noGrp="1"/>
          </p:cNvSpPr>
          <p:nvPr>
            <p:ph idx="1"/>
          </p:nvPr>
        </p:nvSpPr>
        <p:spPr/>
        <p:txBody>
          <a:bodyPr/>
          <a:lstStyle/>
          <a:p>
            <a:r>
              <a:rPr lang="en-US" dirty="0"/>
              <a:t>The results of the report are as shown</a:t>
            </a:r>
          </a:p>
          <a:p>
            <a:endParaRPr lang="en-US" dirty="0"/>
          </a:p>
        </p:txBody>
      </p:sp>
      <p:graphicFrame>
        <p:nvGraphicFramePr>
          <p:cNvPr id="8" name="Table 7">
            <a:extLst>
              <a:ext uri="{FF2B5EF4-FFF2-40B4-BE49-F238E27FC236}">
                <a16:creationId xmlns:a16="http://schemas.microsoft.com/office/drawing/2014/main" id="{E3834EFA-A19A-97C2-005F-41C8B771A459}"/>
              </a:ext>
            </a:extLst>
          </p:cNvPr>
          <p:cNvGraphicFramePr>
            <a:graphicFrameLocks noGrp="1"/>
          </p:cNvGraphicFramePr>
          <p:nvPr>
            <p:extLst>
              <p:ext uri="{D42A27DB-BD31-4B8C-83A1-F6EECF244321}">
                <p14:modId xmlns:p14="http://schemas.microsoft.com/office/powerpoint/2010/main" val="3575796646"/>
              </p:ext>
            </p:extLst>
          </p:nvPr>
        </p:nvGraphicFramePr>
        <p:xfrm>
          <a:off x="2499496" y="2731146"/>
          <a:ext cx="7193008" cy="3133158"/>
        </p:xfrm>
        <a:graphic>
          <a:graphicData uri="http://schemas.openxmlformats.org/drawingml/2006/table">
            <a:tbl>
              <a:tblPr/>
              <a:tblGrid>
                <a:gridCol w="3643703">
                  <a:extLst>
                    <a:ext uri="{9D8B030D-6E8A-4147-A177-3AD203B41FA5}">
                      <a16:colId xmlns:a16="http://schemas.microsoft.com/office/drawing/2014/main" val="3173441075"/>
                    </a:ext>
                  </a:extLst>
                </a:gridCol>
                <a:gridCol w="3549305">
                  <a:extLst>
                    <a:ext uri="{9D8B030D-6E8A-4147-A177-3AD203B41FA5}">
                      <a16:colId xmlns:a16="http://schemas.microsoft.com/office/drawing/2014/main" val="1097298553"/>
                    </a:ext>
                  </a:extLst>
                </a:gridCol>
              </a:tblGrid>
              <a:tr h="447594">
                <a:tc>
                  <a:txBody>
                    <a:bodyPr/>
                    <a:lstStyle/>
                    <a:p>
                      <a:pPr algn="ctr" fontAlgn="b"/>
                      <a:r>
                        <a:rPr lang="en-US" sz="1600" b="0" i="0" u="none" strike="noStrike" dirty="0">
                          <a:solidFill>
                            <a:srgbClr val="000000"/>
                          </a:solidFill>
                          <a:effectLst/>
                          <a:latin typeface="Calibri" panose="020F0502020204030204" pitchFamily="34" charset="0"/>
                        </a:rPr>
                        <a:t>Min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0.68</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70552"/>
                  </a:ext>
                </a:extLst>
              </a:tr>
              <a:tr h="447594">
                <a:tc>
                  <a:txBody>
                    <a:bodyPr/>
                    <a:lstStyle/>
                    <a:p>
                      <a:pPr algn="ctr" fontAlgn="b"/>
                      <a:r>
                        <a:rPr lang="en-US" sz="1600" b="0" i="0" u="none" strike="noStrike">
                          <a:solidFill>
                            <a:srgbClr val="000000"/>
                          </a:solidFill>
                          <a:effectLst/>
                          <a:latin typeface="Calibri" panose="020F0502020204030204" pitchFamily="34" charset="0"/>
                        </a:rPr>
                        <a:t>Max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6.5</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142866"/>
                  </a:ext>
                </a:extLst>
              </a:tr>
              <a:tr h="447594">
                <a:tc>
                  <a:txBody>
                    <a:bodyPr/>
                    <a:lstStyle/>
                    <a:p>
                      <a:pPr algn="ctr" fontAlgn="b"/>
                      <a:r>
                        <a:rPr lang="en-US" sz="1600" b="0" i="0" u="none" strike="noStrike">
                          <a:solidFill>
                            <a:srgbClr val="000000"/>
                          </a:solidFill>
                          <a:effectLst/>
                          <a:latin typeface="Calibri" panose="020F0502020204030204" pitchFamily="34" charset="0"/>
                        </a:rPr>
                        <a:t>Min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1.68</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2811424"/>
                  </a:ext>
                </a:extLst>
              </a:tr>
              <a:tr h="447594">
                <a:tc>
                  <a:txBody>
                    <a:bodyPr/>
                    <a:lstStyle/>
                    <a:p>
                      <a:pPr algn="ctr" fontAlgn="b"/>
                      <a:r>
                        <a:rPr lang="en-US" sz="1600" b="0" i="0" u="none" strike="noStrike">
                          <a:solidFill>
                            <a:srgbClr val="000000"/>
                          </a:solidFill>
                          <a:effectLst/>
                          <a:latin typeface="Calibri" panose="020F0502020204030204" pitchFamily="34" charset="0"/>
                        </a:rPr>
                        <a:t>Max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7.5</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0217925"/>
                  </a:ext>
                </a:extLst>
              </a:tr>
              <a:tr h="447594">
                <a:tc>
                  <a:txBody>
                    <a:bodyPr/>
                    <a:lstStyle/>
                    <a:p>
                      <a:pPr algn="ctr" fontAlgn="b"/>
                      <a:r>
                        <a:rPr lang="en-US" sz="1600" b="0" i="0" u="none" strike="noStrike">
                          <a:solidFill>
                            <a:srgbClr val="000000"/>
                          </a:solidFill>
                          <a:effectLst/>
                          <a:latin typeface="Calibri" panose="020F0502020204030204" pitchFamily="34" charset="0"/>
                        </a:rPr>
                        <a:t>Total Power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615.4617 uW</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756448"/>
                  </a:ext>
                </a:extLst>
              </a:tr>
              <a:tr h="447594">
                <a:tc>
                  <a:txBody>
                    <a:bodyPr/>
                    <a:lstStyle/>
                    <a:p>
                      <a:pPr algn="ctr" fontAlgn="b"/>
                      <a:r>
                        <a:rPr lang="en-US" sz="1600" b="0" i="0" u="none" strike="noStrike">
                          <a:solidFill>
                            <a:srgbClr val="000000"/>
                          </a:solidFill>
                          <a:effectLst/>
                          <a:latin typeface="Calibri" panose="020F0502020204030204" pitchFamily="34" charset="0"/>
                        </a:rPr>
                        <a:t>Total cell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1470.873615</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895295"/>
                  </a:ext>
                </a:extLst>
              </a:tr>
              <a:tr h="447594">
                <a:tc>
                  <a:txBody>
                    <a:bodyPr/>
                    <a:lstStyle/>
                    <a:p>
                      <a:pPr algn="ctr" fontAlgn="b"/>
                      <a:r>
                        <a:rPr lang="en-US" sz="1600" b="0" i="0" u="none" strike="noStrike">
                          <a:solidFill>
                            <a:srgbClr val="000000"/>
                          </a:solidFill>
                          <a:effectLst/>
                          <a:latin typeface="Calibri" panose="020F0502020204030204" pitchFamily="34" charset="0"/>
                        </a:rPr>
                        <a:t>Total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1517.231929</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075614"/>
                  </a:ext>
                </a:extLst>
              </a:tr>
            </a:tbl>
          </a:graphicData>
        </a:graphic>
      </p:graphicFrame>
    </p:spTree>
    <p:extLst>
      <p:ext uri="{BB962C8B-B14F-4D97-AF65-F5344CB8AC3E}">
        <p14:creationId xmlns:p14="http://schemas.microsoft.com/office/powerpoint/2010/main" val="312242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CA51-F4D8-1E9C-8DF3-30E56D0735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8926A-FB80-84D3-396E-860054C63EB6}"/>
              </a:ext>
            </a:extLst>
          </p:cNvPr>
          <p:cNvSpPr>
            <a:spLocks noGrp="1"/>
          </p:cNvSpPr>
          <p:nvPr>
            <p:ph idx="1"/>
          </p:nvPr>
        </p:nvSpPr>
        <p:spPr/>
        <p:txBody>
          <a:bodyPr/>
          <a:lstStyle/>
          <a:p>
            <a:r>
              <a:rPr lang="en-US" dirty="0"/>
              <a:t>The carry-bypass adder provides a balance of speed and area</a:t>
            </a:r>
          </a:p>
          <a:p>
            <a:r>
              <a:rPr lang="en-US" dirty="0"/>
              <a:t>It has a max delay of 7.5 which is faster than the plus adder (12.63) but slower than the carry-select adder (4.11)</a:t>
            </a:r>
          </a:p>
          <a:p>
            <a:r>
              <a:rPr lang="en-US" dirty="0"/>
              <a:t>While the plus adder has relatively small area (~996) and the carry-select adder is relatively larger (~2195), the carry-bypass adder sits somewhere in the middle (~1517)</a:t>
            </a:r>
          </a:p>
        </p:txBody>
      </p:sp>
    </p:spTree>
    <p:extLst>
      <p:ext uri="{BB962C8B-B14F-4D97-AF65-F5344CB8AC3E}">
        <p14:creationId xmlns:p14="http://schemas.microsoft.com/office/powerpoint/2010/main" val="274696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4C28-A13D-2A36-EDC9-227C244A3B57}"/>
              </a:ext>
            </a:extLst>
          </p:cNvPr>
          <p:cNvSpPr>
            <a:spLocks noGrp="1"/>
          </p:cNvSpPr>
          <p:nvPr>
            <p:ph type="title"/>
          </p:nvPr>
        </p:nvSpPr>
        <p:spPr/>
        <p:txBody>
          <a:bodyPr/>
          <a:lstStyle/>
          <a:p>
            <a:r>
              <a:rPr lang="en-US" dirty="0"/>
              <a:t>Synthesis Code</a:t>
            </a:r>
          </a:p>
        </p:txBody>
      </p:sp>
      <p:sp>
        <p:nvSpPr>
          <p:cNvPr id="3" name="Content Placeholder 2">
            <a:extLst>
              <a:ext uri="{FF2B5EF4-FFF2-40B4-BE49-F238E27FC236}">
                <a16:creationId xmlns:a16="http://schemas.microsoft.com/office/drawing/2014/main" id="{60CDD90B-ED05-5ADD-3A22-A5FB31AA98C4}"/>
              </a:ext>
            </a:extLst>
          </p:cNvPr>
          <p:cNvSpPr>
            <a:spLocks noGrp="1"/>
          </p:cNvSpPr>
          <p:nvPr>
            <p:ph idx="1"/>
          </p:nvPr>
        </p:nvSpPr>
        <p:spPr>
          <a:xfrm>
            <a:off x="838200" y="1825625"/>
            <a:ext cx="2703990" cy="4351338"/>
          </a:xfrm>
        </p:spPr>
        <p:txBody>
          <a:bodyPr/>
          <a:lstStyle/>
          <a:p>
            <a:r>
              <a:rPr lang="en-US" dirty="0"/>
              <a:t>Output code from synthesis showing loop unrolling of the 8 blocks</a:t>
            </a:r>
          </a:p>
          <a:p>
            <a:endParaRPr lang="en-US" dirty="0"/>
          </a:p>
        </p:txBody>
      </p:sp>
      <p:pic>
        <p:nvPicPr>
          <p:cNvPr id="5" name="Picture 4">
            <a:extLst>
              <a:ext uri="{FF2B5EF4-FFF2-40B4-BE49-F238E27FC236}">
                <a16:creationId xmlns:a16="http://schemas.microsoft.com/office/drawing/2014/main" id="{35C011AE-37D4-6A03-34A2-8D62026C051C}"/>
              </a:ext>
            </a:extLst>
          </p:cNvPr>
          <p:cNvPicPr>
            <a:picLocks noChangeAspect="1"/>
          </p:cNvPicPr>
          <p:nvPr/>
        </p:nvPicPr>
        <p:blipFill>
          <a:blip r:embed="rId2"/>
          <a:stretch>
            <a:fillRect/>
          </a:stretch>
        </p:blipFill>
        <p:spPr>
          <a:xfrm>
            <a:off x="4611647" y="1278384"/>
            <a:ext cx="7478562" cy="5104661"/>
          </a:xfrm>
          <a:prstGeom prst="rect">
            <a:avLst/>
          </a:prstGeom>
        </p:spPr>
      </p:pic>
    </p:spTree>
    <p:extLst>
      <p:ext uri="{BB962C8B-B14F-4D97-AF65-F5344CB8AC3E}">
        <p14:creationId xmlns:p14="http://schemas.microsoft.com/office/powerpoint/2010/main" val="959012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64D-8DA5-DED8-9816-B89D439B2AAD}"/>
              </a:ext>
            </a:extLst>
          </p:cNvPr>
          <p:cNvSpPr>
            <a:spLocks noGrp="1"/>
          </p:cNvSpPr>
          <p:nvPr>
            <p:ph type="title"/>
          </p:nvPr>
        </p:nvSpPr>
        <p:spPr/>
        <p:txBody>
          <a:bodyPr/>
          <a:lstStyle/>
          <a:p>
            <a:r>
              <a:rPr lang="en-US" dirty="0"/>
              <a:t>Testbench</a:t>
            </a:r>
          </a:p>
        </p:txBody>
      </p:sp>
      <p:sp>
        <p:nvSpPr>
          <p:cNvPr id="3" name="Content Placeholder 2">
            <a:extLst>
              <a:ext uri="{FF2B5EF4-FFF2-40B4-BE49-F238E27FC236}">
                <a16:creationId xmlns:a16="http://schemas.microsoft.com/office/drawing/2014/main" id="{F9A23DE3-87A8-9F2E-75DC-7771C8A6D542}"/>
              </a:ext>
            </a:extLst>
          </p:cNvPr>
          <p:cNvSpPr>
            <a:spLocks noGrp="1"/>
          </p:cNvSpPr>
          <p:nvPr>
            <p:ph idx="1"/>
          </p:nvPr>
        </p:nvSpPr>
        <p:spPr/>
        <p:txBody>
          <a:bodyPr/>
          <a:lstStyle/>
          <a:p>
            <a:r>
              <a:rPr lang="en-US" dirty="0"/>
              <a:t>Post-synthesis simulation of the adder passes all 8 cases in the testbench</a:t>
            </a:r>
          </a:p>
          <a:p>
            <a:endParaRPr lang="en-US" dirty="0"/>
          </a:p>
        </p:txBody>
      </p:sp>
      <p:pic>
        <p:nvPicPr>
          <p:cNvPr id="5" name="Picture 4">
            <a:extLst>
              <a:ext uri="{FF2B5EF4-FFF2-40B4-BE49-F238E27FC236}">
                <a16:creationId xmlns:a16="http://schemas.microsoft.com/office/drawing/2014/main" id="{05CED111-4720-3A86-FDBA-A91485A0600C}"/>
              </a:ext>
            </a:extLst>
          </p:cNvPr>
          <p:cNvPicPr>
            <a:picLocks noChangeAspect="1"/>
          </p:cNvPicPr>
          <p:nvPr/>
        </p:nvPicPr>
        <p:blipFill>
          <a:blip r:embed="rId2"/>
          <a:stretch>
            <a:fillRect/>
          </a:stretch>
        </p:blipFill>
        <p:spPr>
          <a:xfrm>
            <a:off x="3623083" y="2796064"/>
            <a:ext cx="4945834" cy="3380899"/>
          </a:xfrm>
          <a:prstGeom prst="rect">
            <a:avLst/>
          </a:prstGeom>
        </p:spPr>
      </p:pic>
    </p:spTree>
    <p:extLst>
      <p:ext uri="{BB962C8B-B14F-4D97-AF65-F5344CB8AC3E}">
        <p14:creationId xmlns:p14="http://schemas.microsoft.com/office/powerpoint/2010/main" val="315075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8445-39BF-9B80-64E8-5B481CE8E1D1}"/>
              </a:ext>
            </a:extLst>
          </p:cNvPr>
          <p:cNvSpPr>
            <a:spLocks noGrp="1"/>
          </p:cNvSpPr>
          <p:nvPr>
            <p:ph type="title"/>
          </p:nvPr>
        </p:nvSpPr>
        <p:spPr/>
        <p:txBody>
          <a:bodyPr/>
          <a:lstStyle/>
          <a:p>
            <a:r>
              <a:rPr lang="en-US" dirty="0"/>
              <a:t>Team Members Roles</a:t>
            </a:r>
          </a:p>
        </p:txBody>
      </p:sp>
      <p:graphicFrame>
        <p:nvGraphicFramePr>
          <p:cNvPr id="4" name="Content Placeholder 3">
            <a:extLst>
              <a:ext uri="{FF2B5EF4-FFF2-40B4-BE49-F238E27FC236}">
                <a16:creationId xmlns:a16="http://schemas.microsoft.com/office/drawing/2014/main" id="{FD2C05DD-113E-5BBB-DCF5-3C4D32187477}"/>
              </a:ext>
            </a:extLst>
          </p:cNvPr>
          <p:cNvGraphicFramePr>
            <a:graphicFrameLocks noGrp="1"/>
          </p:cNvGraphicFramePr>
          <p:nvPr>
            <p:ph idx="1"/>
            <p:extLst>
              <p:ext uri="{D42A27DB-BD31-4B8C-83A1-F6EECF244321}">
                <p14:modId xmlns:p14="http://schemas.microsoft.com/office/powerpoint/2010/main" val="3256555732"/>
              </p:ext>
            </p:extLst>
          </p:nvPr>
        </p:nvGraphicFramePr>
        <p:xfrm>
          <a:off x="838200" y="1825625"/>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697779085"/>
                    </a:ext>
                  </a:extLst>
                </a:gridCol>
                <a:gridCol w="3505199">
                  <a:extLst>
                    <a:ext uri="{9D8B030D-6E8A-4147-A177-3AD203B41FA5}">
                      <a16:colId xmlns:a16="http://schemas.microsoft.com/office/drawing/2014/main" val="4249289134"/>
                    </a:ext>
                  </a:extLst>
                </a:gridCol>
                <a:gridCol w="3505199">
                  <a:extLst>
                    <a:ext uri="{9D8B030D-6E8A-4147-A177-3AD203B41FA5}">
                      <a16:colId xmlns:a16="http://schemas.microsoft.com/office/drawing/2014/main" val="678873819"/>
                    </a:ext>
                  </a:extLst>
                </a:gridCol>
              </a:tblGrid>
              <a:tr h="370840">
                <a:tc>
                  <a:txBody>
                    <a:bodyPr/>
                    <a:lstStyle/>
                    <a:p>
                      <a:r>
                        <a:rPr lang="en-US" dirty="0"/>
                        <a:t>Member</a:t>
                      </a:r>
                    </a:p>
                  </a:txBody>
                  <a:tcPr/>
                </a:tc>
                <a:tc>
                  <a:txBody>
                    <a:bodyPr/>
                    <a:lstStyle/>
                    <a:p>
                      <a:r>
                        <a:rPr lang="en-US" dirty="0"/>
                        <a:t>Roles</a:t>
                      </a:r>
                    </a:p>
                  </a:txBody>
                  <a:tcPr/>
                </a:tc>
                <a:tc>
                  <a:txBody>
                    <a:bodyPr/>
                    <a:lstStyle/>
                    <a:p>
                      <a:r>
                        <a:rPr lang="en-US" dirty="0"/>
                        <a:t>Estimate</a:t>
                      </a:r>
                      <a:r>
                        <a:rPr lang="ar-EG" dirty="0"/>
                        <a:t> </a:t>
                      </a:r>
                      <a:r>
                        <a:rPr lang="en-US" dirty="0"/>
                        <a:t>Work Time</a:t>
                      </a:r>
                    </a:p>
                  </a:txBody>
                  <a:tcPr/>
                </a:tc>
                <a:extLst>
                  <a:ext uri="{0D108BD9-81ED-4DB2-BD59-A6C34878D82A}">
                    <a16:rowId xmlns:a16="http://schemas.microsoft.com/office/drawing/2014/main" val="3924139399"/>
                  </a:ext>
                </a:extLst>
              </a:tr>
              <a:tr h="370840">
                <a:tc>
                  <a:txBody>
                    <a:bodyPr/>
                    <a:lstStyle/>
                    <a:p>
                      <a:r>
                        <a:rPr lang="en-US" dirty="0"/>
                        <a:t>Ahmed </a:t>
                      </a:r>
                      <a:r>
                        <a:rPr lang="en-US" dirty="0" err="1"/>
                        <a:t>Abdelatty</a:t>
                      </a:r>
                      <a:endParaRPr lang="en-US" dirty="0"/>
                    </a:p>
                  </a:txBody>
                  <a:tcPr/>
                </a:tc>
                <a:tc>
                  <a:txBody>
                    <a:bodyPr/>
                    <a:lstStyle/>
                    <a:p>
                      <a:r>
                        <a:rPr lang="en-US" dirty="0"/>
                        <a:t>Carry bypass adder</a:t>
                      </a:r>
                    </a:p>
                  </a:txBody>
                  <a:tcPr/>
                </a:tc>
                <a:tc>
                  <a:txBody>
                    <a:bodyPr/>
                    <a:lstStyle/>
                    <a:p>
                      <a:r>
                        <a:rPr lang="en-US" dirty="0"/>
                        <a:t>16 hours </a:t>
                      </a:r>
                    </a:p>
                  </a:txBody>
                  <a:tcPr/>
                </a:tc>
                <a:extLst>
                  <a:ext uri="{0D108BD9-81ED-4DB2-BD59-A6C34878D82A}">
                    <a16:rowId xmlns:a16="http://schemas.microsoft.com/office/drawing/2014/main" val="4268349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Ahmed Zahran</a:t>
                      </a:r>
                    </a:p>
                  </a:txBody>
                  <a:tcPr/>
                </a:tc>
                <a:tc>
                  <a:txBody>
                    <a:bodyPr/>
                    <a:lstStyle/>
                    <a:p>
                      <a:r>
                        <a:rPr lang="en-US" dirty="0"/>
                        <a:t>Carry select adder</a:t>
                      </a:r>
                    </a:p>
                  </a:txBody>
                  <a:tcPr/>
                </a:tc>
                <a:tc>
                  <a:txBody>
                    <a:bodyPr/>
                    <a:lstStyle/>
                    <a:p>
                      <a:r>
                        <a:rPr lang="en-US" dirty="0"/>
                        <a:t>30 hours </a:t>
                      </a:r>
                    </a:p>
                  </a:txBody>
                  <a:tcPr/>
                </a:tc>
                <a:extLst>
                  <a:ext uri="{0D108BD9-81ED-4DB2-BD59-A6C34878D82A}">
                    <a16:rowId xmlns:a16="http://schemas.microsoft.com/office/drawing/2014/main" val="34357672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Mohamed Adel</a:t>
                      </a:r>
                    </a:p>
                  </a:txBody>
                  <a:tcPr/>
                </a:tc>
                <a:tc>
                  <a:txBody>
                    <a:bodyPr/>
                    <a:lstStyle/>
                    <a:p>
                      <a:r>
                        <a:rPr lang="en-US" dirty="0"/>
                        <a:t>Carry lookahead adder</a:t>
                      </a:r>
                    </a:p>
                  </a:txBody>
                  <a:tcPr/>
                </a:tc>
                <a:tc>
                  <a:txBody>
                    <a:bodyPr/>
                    <a:lstStyle/>
                    <a:p>
                      <a:r>
                        <a:rPr lang="en-US" dirty="0"/>
                        <a:t>1524236 hours </a:t>
                      </a:r>
                    </a:p>
                  </a:txBody>
                  <a:tcPr/>
                </a:tc>
                <a:extLst>
                  <a:ext uri="{0D108BD9-81ED-4DB2-BD59-A6C34878D82A}">
                    <a16:rowId xmlns:a16="http://schemas.microsoft.com/office/drawing/2014/main" val="17423088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Kareem Alaa</a:t>
                      </a:r>
                    </a:p>
                  </a:txBody>
                  <a:tcPr/>
                </a:tc>
                <a:tc>
                  <a:txBody>
                    <a:bodyPr/>
                    <a:lstStyle/>
                    <a:p>
                      <a:r>
                        <a:rPr lang="en-US" dirty="0"/>
                        <a:t>Ripple carry adder</a:t>
                      </a:r>
                    </a:p>
                    <a:p>
                      <a:r>
                        <a:rPr lang="en-US" dirty="0"/>
                        <a:t>Floating point adder</a:t>
                      </a:r>
                    </a:p>
                  </a:txBody>
                  <a:tcPr/>
                </a:tc>
                <a:tc>
                  <a:txBody>
                    <a:bodyPr/>
                    <a:lstStyle/>
                    <a:p>
                      <a:r>
                        <a:rPr lang="ar-EG" dirty="0"/>
                        <a:t>نص ساعة وكباية شاي</a:t>
                      </a:r>
                      <a:endParaRPr lang="en-US" dirty="0"/>
                    </a:p>
                  </a:txBody>
                  <a:tcPr/>
                </a:tc>
                <a:extLst>
                  <a:ext uri="{0D108BD9-81ED-4DB2-BD59-A6C34878D82A}">
                    <a16:rowId xmlns:a16="http://schemas.microsoft.com/office/drawing/2014/main" val="2689856896"/>
                  </a:ext>
                </a:extLst>
              </a:tr>
            </a:tbl>
          </a:graphicData>
        </a:graphic>
      </p:graphicFrame>
    </p:spTree>
    <p:extLst>
      <p:ext uri="{BB962C8B-B14F-4D97-AF65-F5344CB8AC3E}">
        <p14:creationId xmlns:p14="http://schemas.microsoft.com/office/powerpoint/2010/main" val="3159403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18F9-2036-0C7F-789B-2BA29E41568D}"/>
              </a:ext>
            </a:extLst>
          </p:cNvPr>
          <p:cNvSpPr>
            <a:spLocks noGrp="1"/>
          </p:cNvSpPr>
          <p:nvPr>
            <p:ph type="title"/>
          </p:nvPr>
        </p:nvSpPr>
        <p:spPr/>
        <p:txBody>
          <a:bodyPr/>
          <a:lstStyle/>
          <a:p>
            <a:r>
              <a:rPr lang="en-US" dirty="0"/>
              <a:t>Waveform</a:t>
            </a:r>
          </a:p>
        </p:txBody>
      </p:sp>
      <p:sp>
        <p:nvSpPr>
          <p:cNvPr id="3" name="Content Placeholder 2">
            <a:extLst>
              <a:ext uri="{FF2B5EF4-FFF2-40B4-BE49-F238E27FC236}">
                <a16:creationId xmlns:a16="http://schemas.microsoft.com/office/drawing/2014/main" id="{F3040372-39F6-14B1-E3EF-1FE846F80EAA}"/>
              </a:ext>
            </a:extLst>
          </p:cNvPr>
          <p:cNvSpPr>
            <a:spLocks noGrp="1"/>
          </p:cNvSpPr>
          <p:nvPr>
            <p:ph idx="1"/>
          </p:nvPr>
        </p:nvSpPr>
        <p:spPr/>
        <p:txBody>
          <a:bodyPr/>
          <a:lstStyle/>
          <a:p>
            <a:r>
              <a:rPr lang="en-US" dirty="0"/>
              <a:t>The waveform of the post-synthesis simulation showing a delay</a:t>
            </a:r>
          </a:p>
          <a:p>
            <a:endParaRPr lang="en-US" dirty="0"/>
          </a:p>
        </p:txBody>
      </p:sp>
      <p:pic>
        <p:nvPicPr>
          <p:cNvPr id="5" name="Picture 4">
            <a:extLst>
              <a:ext uri="{FF2B5EF4-FFF2-40B4-BE49-F238E27FC236}">
                <a16:creationId xmlns:a16="http://schemas.microsoft.com/office/drawing/2014/main" id="{EC040050-F305-0DE6-9330-1414941B7624}"/>
              </a:ext>
            </a:extLst>
          </p:cNvPr>
          <p:cNvPicPr>
            <a:picLocks noChangeAspect="1"/>
          </p:cNvPicPr>
          <p:nvPr/>
        </p:nvPicPr>
        <p:blipFill>
          <a:blip r:embed="rId2"/>
          <a:stretch>
            <a:fillRect/>
          </a:stretch>
        </p:blipFill>
        <p:spPr>
          <a:xfrm>
            <a:off x="1947583" y="2535280"/>
            <a:ext cx="8296833" cy="3957595"/>
          </a:xfrm>
          <a:prstGeom prst="rect">
            <a:avLst/>
          </a:prstGeom>
        </p:spPr>
      </p:pic>
    </p:spTree>
    <p:extLst>
      <p:ext uri="{BB962C8B-B14F-4D97-AF65-F5344CB8AC3E}">
        <p14:creationId xmlns:p14="http://schemas.microsoft.com/office/powerpoint/2010/main" val="392794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B05DDB6-D5BB-790A-8977-7FD9BCDF9D8D}"/>
              </a:ext>
            </a:extLst>
          </p:cNvPr>
          <p:cNvSpPr>
            <a:spLocks noGrp="1"/>
          </p:cNvSpPr>
          <p:nvPr>
            <p:ph type="ctrTitle"/>
          </p:nvPr>
        </p:nvSpPr>
        <p:spPr>
          <a:xfrm>
            <a:off x="838199" y="1120676"/>
            <a:ext cx="10154266" cy="2308324"/>
          </a:xfrm>
        </p:spPr>
        <p:txBody>
          <a:bodyPr>
            <a:normAutofit/>
          </a:bodyPr>
          <a:lstStyle/>
          <a:p>
            <a:pPr algn="l"/>
            <a:r>
              <a:rPr lang="en-US" sz="7200" dirty="0">
                <a:solidFill>
                  <a:schemeClr val="bg1"/>
                </a:solidFill>
              </a:rPr>
              <a:t>Carry Lookahead Adder</a:t>
            </a:r>
          </a:p>
        </p:txBody>
      </p:sp>
    </p:spTree>
    <p:extLst>
      <p:ext uri="{BB962C8B-B14F-4D97-AF65-F5344CB8AC3E}">
        <p14:creationId xmlns:p14="http://schemas.microsoft.com/office/powerpoint/2010/main" val="225713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A65E-4295-37B3-A3DB-CE775A6EA4C0}"/>
              </a:ext>
            </a:extLst>
          </p:cNvPr>
          <p:cNvSpPr>
            <a:spLocks noGrp="1"/>
          </p:cNvSpPr>
          <p:nvPr>
            <p:ph type="title"/>
          </p:nvPr>
        </p:nvSpPr>
        <p:spPr/>
        <p:txBody>
          <a:bodyPr/>
          <a:lstStyle/>
          <a:p>
            <a:r>
              <a:rPr lang="en-US" dirty="0">
                <a:solidFill>
                  <a:srgbClr val="002060"/>
                </a:solidFill>
              </a:rPr>
              <a:t>Design</a:t>
            </a:r>
          </a:p>
        </p:txBody>
      </p:sp>
      <p:sp>
        <p:nvSpPr>
          <p:cNvPr id="9" name="Content Placeholder 8">
            <a:extLst>
              <a:ext uri="{FF2B5EF4-FFF2-40B4-BE49-F238E27FC236}">
                <a16:creationId xmlns:a16="http://schemas.microsoft.com/office/drawing/2014/main" id="{850CCA07-3BC6-8B6C-56EB-86871E342588}"/>
              </a:ext>
            </a:extLst>
          </p:cNvPr>
          <p:cNvSpPr>
            <a:spLocks noGrp="1"/>
          </p:cNvSpPr>
          <p:nvPr>
            <p:ph idx="1"/>
          </p:nvPr>
        </p:nvSpPr>
        <p:spPr/>
        <p:txBody>
          <a:bodyPr/>
          <a:lstStyle/>
          <a:p>
            <a:r>
              <a:rPr lang="en-US" dirty="0"/>
              <a:t>A 4-bit carry lookahead adder circuit is like the following figure</a:t>
            </a:r>
          </a:p>
        </p:txBody>
      </p:sp>
      <p:pic>
        <p:nvPicPr>
          <p:cNvPr id="1028" name="Picture 4">
            <a:extLst>
              <a:ext uri="{FF2B5EF4-FFF2-40B4-BE49-F238E27FC236}">
                <a16:creationId xmlns:a16="http://schemas.microsoft.com/office/drawing/2014/main" id="{B440D591-109E-4B92-A513-1C53B6EA1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98518"/>
            <a:ext cx="3854824" cy="231289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S_{i} = P_{i} \oplus C_{i} \newline C_{i+1} = G_{i} + P_{i} C_{i}     ">
            <a:extLst>
              <a:ext uri="{FF2B5EF4-FFF2-40B4-BE49-F238E27FC236}">
                <a16:creationId xmlns:a16="http://schemas.microsoft.com/office/drawing/2014/main" id="{2242978D-A065-4005-9051-34E63E63F51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P_{i} = A_{i} \oplus B_{i} \newline G_{i} = A_{i} B_{i}     ">
            <a:extLst>
              <a:ext uri="{FF2B5EF4-FFF2-40B4-BE49-F238E27FC236}">
                <a16:creationId xmlns:a16="http://schemas.microsoft.com/office/drawing/2014/main" id="{25B519D4-EF80-423B-8FC8-113FF55FD17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Graphic 6">
            <a:extLst>
              <a:ext uri="{FF2B5EF4-FFF2-40B4-BE49-F238E27FC236}">
                <a16:creationId xmlns:a16="http://schemas.microsoft.com/office/drawing/2014/main" id="{127628CA-DFF8-4B68-A0B8-DC69605306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5209" y="4252584"/>
            <a:ext cx="3885638" cy="1253194"/>
          </a:xfrm>
          <a:prstGeom prst="rect">
            <a:avLst/>
          </a:prstGeom>
        </p:spPr>
      </p:pic>
      <p:pic>
        <p:nvPicPr>
          <p:cNvPr id="11" name="Graphic 10">
            <a:extLst>
              <a:ext uri="{FF2B5EF4-FFF2-40B4-BE49-F238E27FC236}">
                <a16:creationId xmlns:a16="http://schemas.microsoft.com/office/drawing/2014/main" id="{35123FC2-EC43-4979-8DD2-53D66CA9F3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05209" y="2648834"/>
            <a:ext cx="3636082" cy="1048870"/>
          </a:xfrm>
          <a:prstGeom prst="rect">
            <a:avLst/>
          </a:prstGeom>
        </p:spPr>
      </p:pic>
      <p:sp>
        <p:nvSpPr>
          <p:cNvPr id="13" name="Title 1">
            <a:extLst>
              <a:ext uri="{FF2B5EF4-FFF2-40B4-BE49-F238E27FC236}">
                <a16:creationId xmlns:a16="http://schemas.microsoft.com/office/drawing/2014/main" id="{3D1F44F6-1141-459C-BCAC-A4A34E35CB70}"/>
              </a:ext>
            </a:extLst>
          </p:cNvPr>
          <p:cNvSpPr txBox="1">
            <a:spLocks/>
          </p:cNvSpPr>
          <p:nvPr/>
        </p:nvSpPr>
        <p:spPr>
          <a:xfrm>
            <a:off x="7830389" y="6311900"/>
            <a:ext cx="4814609" cy="4908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solidFill>
                  <a:schemeClr val="accent1"/>
                </a:solidFill>
              </a:rPr>
              <a:t>https://www.geeksforgeeks.org/carry-look-ahead-adder/</a:t>
            </a:r>
          </a:p>
        </p:txBody>
      </p:sp>
    </p:spTree>
    <p:extLst>
      <p:ext uri="{BB962C8B-B14F-4D97-AF65-F5344CB8AC3E}">
        <p14:creationId xmlns:p14="http://schemas.microsoft.com/office/powerpoint/2010/main" val="192227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6E91A-944F-19A7-AF66-C428270F60D6}"/>
              </a:ext>
            </a:extLst>
          </p:cNvPr>
          <p:cNvSpPr>
            <a:spLocks noGrp="1"/>
          </p:cNvSpPr>
          <p:nvPr>
            <p:ph idx="1"/>
          </p:nvPr>
        </p:nvSpPr>
        <p:spPr>
          <a:xfrm>
            <a:off x="838200" y="1353671"/>
            <a:ext cx="10515600" cy="4150659"/>
          </a:xfrm>
        </p:spPr>
        <p:txBody>
          <a:bodyPr/>
          <a:lstStyle/>
          <a:p>
            <a:r>
              <a:rPr lang="en-US" dirty="0"/>
              <a:t>The n-bits carry-lookahead adder consists of n full adders and some combinational circuit to determine the propagate and generate .</a:t>
            </a:r>
          </a:p>
          <a:p>
            <a:r>
              <a:rPr lang="en-US" dirty="0"/>
              <a:t>The idea is simple, instead of waiting for the previous carry to be calculated, why not just calculate it several times but at once which just means paralleling calculations</a:t>
            </a:r>
          </a:p>
          <a:p>
            <a:r>
              <a:rPr lang="en-US" dirty="0"/>
              <a:t>This adder is supposed to increase performance of adders but at the cost of the area </a:t>
            </a:r>
          </a:p>
          <a:p>
            <a:r>
              <a:rPr lang="en-US" dirty="0"/>
              <a:t>There is a way to keep the area low as much as possible but the delay will be long because we can’t achieve both metrics together</a:t>
            </a:r>
          </a:p>
          <a:p>
            <a:endParaRPr lang="ar-SA" dirty="0"/>
          </a:p>
          <a:p>
            <a:endParaRPr lang="en-US" dirty="0"/>
          </a:p>
        </p:txBody>
      </p:sp>
    </p:spTree>
    <p:extLst>
      <p:ext uri="{BB962C8B-B14F-4D97-AF65-F5344CB8AC3E}">
        <p14:creationId xmlns:p14="http://schemas.microsoft.com/office/powerpoint/2010/main" val="1277420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DBE7-2E02-3F94-05E4-56E5B604BF91}"/>
              </a:ext>
            </a:extLst>
          </p:cNvPr>
          <p:cNvSpPr>
            <a:spLocks noGrp="1"/>
          </p:cNvSpPr>
          <p:nvPr>
            <p:ph type="title"/>
          </p:nvPr>
        </p:nvSpPr>
        <p:spPr>
          <a:xfrm>
            <a:off x="838200" y="132042"/>
            <a:ext cx="10515600" cy="1325563"/>
          </a:xfrm>
        </p:spPr>
        <p:txBody>
          <a:bodyPr/>
          <a:lstStyle/>
          <a:p>
            <a:r>
              <a:rPr lang="en-US" dirty="0">
                <a:solidFill>
                  <a:srgbClr val="002060"/>
                </a:solidFill>
              </a:rPr>
              <a:t>Code</a:t>
            </a:r>
          </a:p>
        </p:txBody>
      </p:sp>
      <p:pic>
        <p:nvPicPr>
          <p:cNvPr id="8" name="Picture 7">
            <a:extLst>
              <a:ext uri="{FF2B5EF4-FFF2-40B4-BE49-F238E27FC236}">
                <a16:creationId xmlns:a16="http://schemas.microsoft.com/office/drawing/2014/main" id="{B15A7C6E-F0DA-4B16-9B0E-701820AFAAB4}"/>
              </a:ext>
            </a:extLst>
          </p:cNvPr>
          <p:cNvPicPr>
            <a:picLocks noChangeAspect="1"/>
          </p:cNvPicPr>
          <p:nvPr/>
        </p:nvPicPr>
        <p:blipFill>
          <a:blip r:embed="rId2"/>
          <a:stretch>
            <a:fillRect/>
          </a:stretch>
        </p:blipFill>
        <p:spPr>
          <a:xfrm>
            <a:off x="359630" y="1889104"/>
            <a:ext cx="5494324" cy="4801016"/>
          </a:xfrm>
          <a:prstGeom prst="rect">
            <a:avLst/>
          </a:prstGeom>
        </p:spPr>
      </p:pic>
      <p:sp>
        <p:nvSpPr>
          <p:cNvPr id="9" name="Title 1">
            <a:extLst>
              <a:ext uri="{FF2B5EF4-FFF2-40B4-BE49-F238E27FC236}">
                <a16:creationId xmlns:a16="http://schemas.microsoft.com/office/drawing/2014/main" id="{3D4E2734-11A1-491A-84AA-2A4CAD3DBC01}"/>
              </a:ext>
            </a:extLst>
          </p:cNvPr>
          <p:cNvSpPr txBox="1">
            <a:spLocks/>
          </p:cNvSpPr>
          <p:nvPr/>
        </p:nvSpPr>
        <p:spPr>
          <a:xfrm>
            <a:off x="1241612" y="926865"/>
            <a:ext cx="4325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High Performance</a:t>
            </a:r>
          </a:p>
        </p:txBody>
      </p:sp>
      <p:pic>
        <p:nvPicPr>
          <p:cNvPr id="11" name="Picture 10">
            <a:extLst>
              <a:ext uri="{FF2B5EF4-FFF2-40B4-BE49-F238E27FC236}">
                <a16:creationId xmlns:a16="http://schemas.microsoft.com/office/drawing/2014/main" id="{6123F8A1-615A-4242-8699-F4C1E317FFE9}"/>
              </a:ext>
            </a:extLst>
          </p:cNvPr>
          <p:cNvPicPr>
            <a:picLocks noChangeAspect="1"/>
          </p:cNvPicPr>
          <p:nvPr/>
        </p:nvPicPr>
        <p:blipFill>
          <a:blip r:embed="rId3"/>
          <a:stretch>
            <a:fillRect/>
          </a:stretch>
        </p:blipFill>
        <p:spPr>
          <a:xfrm>
            <a:off x="6096000" y="1889104"/>
            <a:ext cx="6042214" cy="4801016"/>
          </a:xfrm>
          <a:prstGeom prst="rect">
            <a:avLst/>
          </a:prstGeom>
        </p:spPr>
      </p:pic>
      <p:sp>
        <p:nvSpPr>
          <p:cNvPr id="12" name="Title 1">
            <a:extLst>
              <a:ext uri="{FF2B5EF4-FFF2-40B4-BE49-F238E27FC236}">
                <a16:creationId xmlns:a16="http://schemas.microsoft.com/office/drawing/2014/main" id="{518DF249-E869-4B47-9805-112E4D0BBD6F}"/>
              </a:ext>
            </a:extLst>
          </p:cNvPr>
          <p:cNvSpPr txBox="1">
            <a:spLocks/>
          </p:cNvSpPr>
          <p:nvPr/>
        </p:nvSpPr>
        <p:spPr>
          <a:xfrm>
            <a:off x="7028329" y="926864"/>
            <a:ext cx="4325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Low Area</a:t>
            </a:r>
          </a:p>
        </p:txBody>
      </p:sp>
      <p:pic>
        <p:nvPicPr>
          <p:cNvPr id="4" name="Graphic 3">
            <a:extLst>
              <a:ext uri="{FF2B5EF4-FFF2-40B4-BE49-F238E27FC236}">
                <a16:creationId xmlns:a16="http://schemas.microsoft.com/office/drawing/2014/main" id="{AF2BA6FC-CED3-425B-AD5B-4AFEAA5C76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6432" y="298214"/>
            <a:ext cx="4219575" cy="628650"/>
          </a:xfrm>
          <a:prstGeom prst="rect">
            <a:avLst/>
          </a:prstGeom>
        </p:spPr>
      </p:pic>
    </p:spTree>
    <p:extLst>
      <p:ext uri="{BB962C8B-B14F-4D97-AF65-F5344CB8AC3E}">
        <p14:creationId xmlns:p14="http://schemas.microsoft.com/office/powerpoint/2010/main" val="422440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91CC21-5EF4-F4C9-9E6F-72645D13AB47}"/>
                  </a:ext>
                </a:extLst>
              </p:cNvPr>
              <p:cNvSpPr>
                <a:spLocks noGrp="1"/>
              </p:cNvSpPr>
              <p:nvPr>
                <p:ph idx="1"/>
              </p:nvPr>
            </p:nvSpPr>
            <p:spPr/>
            <p:txBody>
              <a:bodyPr/>
              <a:lstStyle/>
              <a:p>
                <a:r>
                  <a:rPr lang="en-US" dirty="0"/>
                  <a:t>The carry lookahead carry formula can be written as </a:t>
                </a:r>
              </a:p>
              <a:p>
                <a:pPr marL="0" indent="0">
                  <a:buNone/>
                </a:pPr>
                <a14:m>
                  <m:oMathPara xmlns:m="http://schemas.openxmlformats.org/officeDocument/2006/math">
                    <m:oMathParaPr>
                      <m:jc m:val="center"/>
                    </m:oMathParaPr>
                    <m:oMath xmlns:m="http://schemas.openxmlformats.org/officeDocument/2006/math">
                      <m:r>
                        <a:rPr lang="en-GB" sz="2000" b="0" i="1" smtClean="0">
                          <a:latin typeface="Cambria Math" panose="02040503050406030204" pitchFamily="18" charset="0"/>
                        </a:rPr>
                        <m:t>𝐶</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r>
                            <a:rPr lang="en-GB" sz="2000" b="0" i="1" smtClean="0">
                              <a:latin typeface="Cambria Math" panose="02040503050406030204" pitchFamily="18" charset="0"/>
                            </a:rPr>
                            <m:t>+</m:t>
                          </m:r>
                          <m:r>
                            <a:rPr lang="en-GB" sz="2000" b="0" i="1" smtClean="0">
                              <a:latin typeface="Cambria Math" panose="02040503050406030204" pitchFamily="18" charset="0"/>
                            </a:rPr>
                            <m:t>1</m:t>
                          </m:r>
                        </m:e>
                      </m:d>
                      <m:r>
                        <a:rPr lang="en-GB" sz="2000" b="0" i="1" smtClean="0">
                          <a:latin typeface="Cambria Math" panose="02040503050406030204" pitchFamily="18" charset="0"/>
                        </a:rPr>
                        <m:t>=</m:t>
                      </m:r>
                      <m:r>
                        <a:rPr lang="en-GB" sz="2000" b="0" i="1" smtClean="0">
                          <a:latin typeface="Cambria Math" panose="02040503050406030204" pitchFamily="18" charset="0"/>
                        </a:rPr>
                        <m:t>𝐺𝑛</m:t>
                      </m:r>
                      <m:r>
                        <a:rPr lang="en-GB" sz="2000" b="0" i="1" smtClean="0">
                          <a:latin typeface="Cambria Math" panose="02040503050406030204" pitchFamily="18" charset="0"/>
                        </a:rPr>
                        <m:t>+</m:t>
                      </m:r>
                      <m:r>
                        <a:rPr lang="en-GB" sz="2000" b="0" i="1" smtClean="0">
                          <a:latin typeface="Cambria Math" panose="02040503050406030204" pitchFamily="18" charset="0"/>
                        </a:rPr>
                        <m:t>𝐺𝑛</m:t>
                      </m:r>
                      <m: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 </m:t>
                      </m:r>
                      <m:r>
                        <a:rPr lang="en-GB" sz="2000" b="0" i="1" smtClean="0">
                          <a:latin typeface="Cambria Math" panose="02040503050406030204" pitchFamily="18" charset="0"/>
                        </a:rPr>
                        <m:t>𝑃𝑛</m:t>
                      </m:r>
                      <m:r>
                        <a:rPr lang="en-GB" sz="2000" b="0" i="1" smtClean="0">
                          <a:latin typeface="Cambria Math" panose="02040503050406030204" pitchFamily="18" charset="0"/>
                        </a:rPr>
                        <m:t>+…+</m:t>
                      </m:r>
                      <m:r>
                        <a:rPr lang="en-GB" sz="2000" b="0" i="1" smtClean="0">
                          <a:latin typeface="Cambria Math" panose="02040503050406030204" pitchFamily="18" charset="0"/>
                        </a:rPr>
                        <m:t>𝐺</m:t>
                      </m:r>
                      <m:r>
                        <a:rPr lang="en-GB" sz="2000" b="0" i="1" smtClean="0">
                          <a:latin typeface="Cambria Math" panose="02040503050406030204" pitchFamily="18" charset="0"/>
                        </a:rPr>
                        <m:t>0</m:t>
                      </m:r>
                      <m:r>
                        <a:rPr lang="en-GB" sz="2000" b="0" i="1" smtClean="0">
                          <a:latin typeface="Cambria Math" panose="02040503050406030204" pitchFamily="18" charset="0"/>
                        </a:rPr>
                        <m:t> </m:t>
                      </m:r>
                      <m:r>
                        <a:rPr lang="en-GB" sz="2000" b="0" i="1" smtClean="0">
                          <a:latin typeface="Cambria Math" panose="02040503050406030204" pitchFamily="18" charset="0"/>
                        </a:rPr>
                        <m:t>𝑃𝑛</m:t>
                      </m:r>
                      <m:r>
                        <a:rPr lang="en-GB" sz="2000" b="0" i="1" smtClean="0">
                          <a:latin typeface="Cambria Math" panose="02040503050406030204" pitchFamily="18" charset="0"/>
                        </a:rPr>
                        <m:t> </m:t>
                      </m:r>
                      <m:r>
                        <a:rPr lang="en-GB" sz="2000" b="0" i="1" smtClean="0">
                          <a:latin typeface="Cambria Math" panose="02040503050406030204" pitchFamily="18" charset="0"/>
                        </a:rPr>
                        <m:t>𝑃𝑛</m:t>
                      </m:r>
                      <m: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 .. </m:t>
                      </m:r>
                      <m:r>
                        <a:rPr lang="en-GB" sz="2000" b="0" i="1" smtClean="0">
                          <a:latin typeface="Cambria Math" panose="02040503050406030204" pitchFamily="18" charset="0"/>
                        </a:rPr>
                        <m:t>𝑃</m:t>
                      </m:r>
                      <m:r>
                        <a:rPr lang="en-GB" sz="2000" b="0" i="1" smtClean="0">
                          <a:latin typeface="Cambria Math" panose="02040503050406030204" pitchFamily="18" charset="0"/>
                        </a:rPr>
                        <m:t>1</m:t>
                      </m:r>
                      <m:r>
                        <a:rPr lang="en-GB" sz="2000" b="0" i="1" smtClean="0">
                          <a:latin typeface="Cambria Math" panose="02040503050406030204" pitchFamily="18" charset="0"/>
                        </a:rPr>
                        <m:t>+</m:t>
                      </m:r>
                      <m:r>
                        <a:rPr lang="en-GB" sz="2000" b="0" i="1" smtClean="0">
                          <a:latin typeface="Cambria Math" panose="02040503050406030204" pitchFamily="18" charset="0"/>
                        </a:rPr>
                        <m:t>𝑃𝑛</m:t>
                      </m:r>
                      <m:r>
                        <a:rPr lang="en-GB" sz="2000" b="0" i="1" smtClean="0">
                          <a:latin typeface="Cambria Math" panose="02040503050406030204" pitchFamily="18" charset="0"/>
                        </a:rPr>
                        <m:t> </m:t>
                      </m:r>
                      <m:r>
                        <a:rPr lang="en-GB" sz="2000" b="0" i="1" smtClean="0">
                          <a:latin typeface="Cambria Math" panose="02040503050406030204" pitchFamily="18" charset="0"/>
                        </a:rPr>
                        <m:t>𝑃𝑛</m:t>
                      </m:r>
                      <m: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1</m:t>
                      </m:r>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0</m:t>
                      </m:r>
                      <m:r>
                        <a:rPr lang="en-GB" sz="2000" b="0" i="1" smtClean="0">
                          <a:latin typeface="Cambria Math" panose="02040503050406030204" pitchFamily="18" charset="0"/>
                        </a:rPr>
                        <m:t> </m:t>
                      </m:r>
                      <m:r>
                        <a:rPr lang="en-GB" sz="2000" b="0" i="1" smtClean="0">
                          <a:latin typeface="Cambria Math" panose="02040503050406030204" pitchFamily="18" charset="0"/>
                        </a:rPr>
                        <m:t>𝑐𝑖𝑛</m:t>
                      </m:r>
                      <m:r>
                        <a:rPr lang="en-GB" sz="2000" b="0" i="1" smtClean="0">
                          <a:latin typeface="Cambria Math" panose="02040503050406030204" pitchFamily="18" charset="0"/>
                        </a:rPr>
                        <m:t> </m:t>
                      </m:r>
                    </m:oMath>
                  </m:oMathPara>
                </a14:m>
                <a:endParaRPr lang="en-GB" sz="2000" b="0" dirty="0"/>
              </a:p>
              <a:p>
                <a:r>
                  <a:rPr lang="en-US" sz="2000" dirty="0"/>
                  <a:t>So we need 2 nested for loops to implement this function. The first loop will be on n of carries to calculate each carry alone</a:t>
                </a:r>
              </a:p>
              <a:p>
                <a:r>
                  <a:rPr lang="en-US" sz="2000" dirty="0">
                    <a:solidFill>
                      <a:srgbClr val="FF0000"/>
                    </a:solidFill>
                  </a:rPr>
                  <a:t>In The High Performance Adder, </a:t>
                </a:r>
                <a:r>
                  <a:rPr lang="en-US" sz="2000" dirty="0" err="1"/>
                  <a:t>i</a:t>
                </a:r>
                <a:r>
                  <a:rPr lang="en-US" sz="2000" dirty="0"/>
                  <a:t> first calculate the terms Pn,Pn-1Pn-2 .. And save it to what the synthesize as some intermediate wires to save this value.</a:t>
                </a:r>
              </a:p>
              <a:p>
                <a:r>
                  <a:rPr lang="en-US" sz="2000" dirty="0"/>
                  <a:t> </a:t>
                </a:r>
                <a:r>
                  <a:rPr lang="en-US" sz="2000" dirty="0">
                    <a:solidFill>
                      <a:srgbClr val="FF0000"/>
                    </a:solidFill>
                  </a:rPr>
                  <a:t>In The Low Area Adder, </a:t>
                </a:r>
                <a:r>
                  <a:rPr lang="en-US" sz="2000" dirty="0"/>
                  <a:t>there are no intermediate wires that carry the value instead it uses the values that was calculated before, this results in lower area but larger critical path so that the timing will not be very good</a:t>
                </a:r>
              </a:p>
              <a:p>
                <a:r>
                  <a:rPr lang="en-US" sz="2000" dirty="0"/>
                  <a:t> after calculating each term of the formula, the result carry will be the </a:t>
                </a:r>
                <a:r>
                  <a:rPr lang="en-US" sz="2000" dirty="0" err="1"/>
                  <a:t>oring</a:t>
                </a:r>
                <a:r>
                  <a:rPr lang="en-US" sz="2000" dirty="0"/>
                  <a:t> of all those terms</a:t>
                </a:r>
                <a:endParaRPr lang="en-US" sz="2000" dirty="0">
                  <a:solidFill>
                    <a:srgbClr val="FF0000"/>
                  </a:solidFill>
                </a:endParaRPr>
              </a:p>
              <a:p>
                <a:endParaRPr lang="en-US" sz="2000" dirty="0">
                  <a:solidFill>
                    <a:srgbClr val="FF0000"/>
                  </a:solidFill>
                </a:endParaRPr>
              </a:p>
            </p:txBody>
          </p:sp>
        </mc:Choice>
        <mc:Fallback xmlns="">
          <p:sp>
            <p:nvSpPr>
              <p:cNvPr id="3" name="Content Placeholder 2">
                <a:extLst>
                  <a:ext uri="{FF2B5EF4-FFF2-40B4-BE49-F238E27FC236}">
                    <a16:creationId xmlns:a16="http://schemas.microsoft.com/office/drawing/2014/main" id="{7691CC21-5EF4-F4C9-9E6F-72645D13AB4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Title 1">
            <a:extLst>
              <a:ext uri="{FF2B5EF4-FFF2-40B4-BE49-F238E27FC236}">
                <a16:creationId xmlns:a16="http://schemas.microsoft.com/office/drawing/2014/main" id="{8D766CF7-9AE8-4D8B-AC43-46947B99697C}"/>
              </a:ext>
            </a:extLst>
          </p:cNvPr>
          <p:cNvSpPr>
            <a:spLocks noGrp="1"/>
          </p:cNvSpPr>
          <p:nvPr>
            <p:ph type="title"/>
          </p:nvPr>
        </p:nvSpPr>
        <p:spPr>
          <a:xfrm>
            <a:off x="838200" y="132042"/>
            <a:ext cx="10515600" cy="1325563"/>
          </a:xfrm>
        </p:spPr>
        <p:txBody>
          <a:bodyPr/>
          <a:lstStyle/>
          <a:p>
            <a:r>
              <a:rPr lang="en-US" dirty="0">
                <a:solidFill>
                  <a:srgbClr val="002060"/>
                </a:solidFill>
              </a:rPr>
              <a:t>Code Description</a:t>
            </a:r>
          </a:p>
        </p:txBody>
      </p:sp>
    </p:spTree>
    <p:extLst>
      <p:ext uri="{BB962C8B-B14F-4D97-AF65-F5344CB8AC3E}">
        <p14:creationId xmlns:p14="http://schemas.microsoft.com/office/powerpoint/2010/main" val="1637083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1DB8-4DC4-5822-DC65-F089B0D7841F}"/>
              </a:ext>
            </a:extLst>
          </p:cNvPr>
          <p:cNvSpPr>
            <a:spLocks noGrp="1"/>
          </p:cNvSpPr>
          <p:nvPr>
            <p:ph type="title"/>
          </p:nvPr>
        </p:nvSpPr>
        <p:spPr/>
        <p:txBody>
          <a:bodyPr/>
          <a:lstStyle/>
          <a:p>
            <a:r>
              <a:rPr lang="en-US" dirty="0">
                <a:solidFill>
                  <a:srgbClr val="002060"/>
                </a:solidFill>
              </a:rPr>
              <a:t>Testbench</a:t>
            </a:r>
          </a:p>
        </p:txBody>
      </p:sp>
      <p:sp>
        <p:nvSpPr>
          <p:cNvPr id="3" name="Content Placeholder 2">
            <a:extLst>
              <a:ext uri="{FF2B5EF4-FFF2-40B4-BE49-F238E27FC236}">
                <a16:creationId xmlns:a16="http://schemas.microsoft.com/office/drawing/2014/main" id="{B8815924-C735-77B4-46B5-212C5EB0CA59}"/>
              </a:ext>
            </a:extLst>
          </p:cNvPr>
          <p:cNvSpPr>
            <a:spLocks noGrp="1"/>
          </p:cNvSpPr>
          <p:nvPr>
            <p:ph idx="1"/>
          </p:nvPr>
        </p:nvSpPr>
        <p:spPr/>
        <p:txBody>
          <a:bodyPr/>
          <a:lstStyle/>
          <a:p>
            <a:r>
              <a:rPr lang="en-US" dirty="0"/>
              <a:t>Both adders pass all 8 cases in the testbench</a:t>
            </a:r>
          </a:p>
          <a:p>
            <a:endParaRPr lang="en-US" dirty="0"/>
          </a:p>
        </p:txBody>
      </p:sp>
      <p:pic>
        <p:nvPicPr>
          <p:cNvPr id="6" name="Picture 5">
            <a:extLst>
              <a:ext uri="{FF2B5EF4-FFF2-40B4-BE49-F238E27FC236}">
                <a16:creationId xmlns:a16="http://schemas.microsoft.com/office/drawing/2014/main" id="{366B9510-52AF-47FE-A00F-8CDCEA5A0FBB}"/>
              </a:ext>
            </a:extLst>
          </p:cNvPr>
          <p:cNvPicPr>
            <a:picLocks noChangeAspect="1"/>
          </p:cNvPicPr>
          <p:nvPr/>
        </p:nvPicPr>
        <p:blipFill>
          <a:blip r:embed="rId2"/>
          <a:stretch>
            <a:fillRect/>
          </a:stretch>
        </p:blipFill>
        <p:spPr>
          <a:xfrm>
            <a:off x="1782706" y="3530025"/>
            <a:ext cx="8626588" cy="1196444"/>
          </a:xfrm>
          <a:prstGeom prst="rect">
            <a:avLst/>
          </a:prstGeom>
        </p:spPr>
      </p:pic>
    </p:spTree>
    <p:extLst>
      <p:ext uri="{BB962C8B-B14F-4D97-AF65-F5344CB8AC3E}">
        <p14:creationId xmlns:p14="http://schemas.microsoft.com/office/powerpoint/2010/main" val="116321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A8AF-59FF-24D0-9CBD-BFDD6067BAFB}"/>
              </a:ext>
            </a:extLst>
          </p:cNvPr>
          <p:cNvSpPr>
            <a:spLocks noGrp="1"/>
          </p:cNvSpPr>
          <p:nvPr>
            <p:ph type="title"/>
          </p:nvPr>
        </p:nvSpPr>
        <p:spPr/>
        <p:txBody>
          <a:bodyPr/>
          <a:lstStyle/>
          <a:p>
            <a:r>
              <a:rPr lang="en-US" dirty="0">
                <a:solidFill>
                  <a:srgbClr val="002060"/>
                </a:solidFill>
              </a:rPr>
              <a:t>Metrics</a:t>
            </a:r>
          </a:p>
        </p:txBody>
      </p:sp>
      <p:sp>
        <p:nvSpPr>
          <p:cNvPr id="3" name="Content Placeholder 2">
            <a:extLst>
              <a:ext uri="{FF2B5EF4-FFF2-40B4-BE49-F238E27FC236}">
                <a16:creationId xmlns:a16="http://schemas.microsoft.com/office/drawing/2014/main" id="{DEDC4CCE-9737-F6BB-71D0-C4A911C7E9EF}"/>
              </a:ext>
            </a:extLst>
          </p:cNvPr>
          <p:cNvSpPr>
            <a:spLocks noGrp="1"/>
          </p:cNvSpPr>
          <p:nvPr>
            <p:ph idx="1"/>
          </p:nvPr>
        </p:nvSpPr>
        <p:spPr>
          <a:xfrm>
            <a:off x="838200" y="1583578"/>
            <a:ext cx="10515600" cy="4351338"/>
          </a:xfrm>
        </p:spPr>
        <p:txBody>
          <a:bodyPr/>
          <a:lstStyle/>
          <a:p>
            <a:r>
              <a:rPr lang="en-US" dirty="0"/>
              <a:t>The results of the report are as shown</a:t>
            </a:r>
          </a:p>
          <a:p>
            <a:endParaRPr lang="en-US" dirty="0"/>
          </a:p>
        </p:txBody>
      </p:sp>
      <p:graphicFrame>
        <p:nvGraphicFramePr>
          <p:cNvPr id="6" name="Table 5">
            <a:extLst>
              <a:ext uri="{FF2B5EF4-FFF2-40B4-BE49-F238E27FC236}">
                <a16:creationId xmlns:a16="http://schemas.microsoft.com/office/drawing/2014/main" id="{E5F47833-3E58-50A8-3C98-7B13D46867B5}"/>
              </a:ext>
            </a:extLst>
          </p:cNvPr>
          <p:cNvGraphicFramePr>
            <a:graphicFrameLocks noGrp="1"/>
          </p:cNvGraphicFramePr>
          <p:nvPr/>
        </p:nvGraphicFramePr>
        <p:xfrm>
          <a:off x="555726" y="2913790"/>
          <a:ext cx="4787240" cy="3195960"/>
        </p:xfrm>
        <a:graphic>
          <a:graphicData uri="http://schemas.openxmlformats.org/drawingml/2006/table">
            <a:tbl>
              <a:tblPr/>
              <a:tblGrid>
                <a:gridCol w="2232614">
                  <a:extLst>
                    <a:ext uri="{9D8B030D-6E8A-4147-A177-3AD203B41FA5}">
                      <a16:colId xmlns:a16="http://schemas.microsoft.com/office/drawing/2014/main" val="3244584962"/>
                    </a:ext>
                  </a:extLst>
                </a:gridCol>
                <a:gridCol w="2554626">
                  <a:extLst>
                    <a:ext uri="{9D8B030D-6E8A-4147-A177-3AD203B41FA5}">
                      <a16:colId xmlns:a16="http://schemas.microsoft.com/office/drawing/2014/main" val="1237231982"/>
                    </a:ext>
                  </a:extLst>
                </a:gridCol>
              </a:tblGrid>
              <a:tr h="532660">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Carry Lookahead Adder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104724"/>
                  </a:ext>
                </a:extLst>
              </a:tr>
              <a:tr h="532660">
                <a:tc>
                  <a:txBody>
                    <a:bodyPr/>
                    <a:lstStyle/>
                    <a:p>
                      <a:pPr algn="ctr" fontAlgn="b"/>
                      <a:r>
                        <a:rPr lang="en-US" sz="1800" b="0" i="0" u="none" strike="noStrike" dirty="0">
                          <a:solidFill>
                            <a:srgbClr val="000000"/>
                          </a:solidFill>
                          <a:effectLst/>
                          <a:latin typeface="Calibri" panose="020F0502020204030204" pitchFamily="34" charset="0"/>
                        </a:rPr>
                        <a:t>Min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6076734"/>
                  </a:ext>
                </a:extLst>
              </a:tr>
              <a:tr h="532660">
                <a:tc>
                  <a:txBody>
                    <a:bodyPr/>
                    <a:lstStyle/>
                    <a:p>
                      <a:pPr algn="ctr" fontAlgn="b"/>
                      <a:r>
                        <a:rPr lang="en-US" sz="1800" b="0" i="0" u="none" strike="noStrike" dirty="0">
                          <a:solidFill>
                            <a:srgbClr val="000000"/>
                          </a:solidFill>
                          <a:effectLst/>
                          <a:latin typeface="Calibri" panose="020F0502020204030204" pitchFamily="34" charset="0"/>
                        </a:rPr>
                        <a:t>Max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4.17</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760049"/>
                  </a:ext>
                </a:extLst>
              </a:tr>
              <a:tr h="532660">
                <a:tc>
                  <a:txBody>
                    <a:bodyPr/>
                    <a:lstStyle/>
                    <a:p>
                      <a:pPr algn="ctr" fontAlgn="b"/>
                      <a:r>
                        <a:rPr lang="en-US" sz="1800" b="0" i="0" u="none" strike="noStrike" dirty="0">
                          <a:solidFill>
                            <a:srgbClr val="000000"/>
                          </a:solidFill>
                          <a:effectLst/>
                          <a:latin typeface="Calibri" panose="020F0502020204030204" pitchFamily="34" charset="0"/>
                        </a:rPr>
                        <a:t>Total Power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776.7851 </a:t>
                      </a:r>
                      <a:r>
                        <a:rPr lang="en-US" sz="1800" b="0" i="0" u="none" strike="noStrike" dirty="0" err="1">
                          <a:solidFill>
                            <a:srgbClr val="000000"/>
                          </a:solidFill>
                          <a:effectLst/>
                          <a:latin typeface="Calibri" panose="020F0502020204030204" pitchFamily="34" charset="0"/>
                        </a:rPr>
                        <a:t>uW</a:t>
                      </a:r>
                      <a:endParaRPr lang="en-US" sz="1800" b="0" i="0" u="none" strike="noStrike" dirty="0">
                        <a:solidFill>
                          <a:srgbClr val="000000"/>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291649"/>
                  </a:ext>
                </a:extLst>
              </a:tr>
              <a:tr h="532660">
                <a:tc>
                  <a:txBody>
                    <a:bodyPr/>
                    <a:lstStyle/>
                    <a:p>
                      <a:pPr algn="ctr" fontAlgn="b"/>
                      <a:r>
                        <a:rPr lang="en-US" sz="1800" b="0" i="0" u="none" strike="noStrike" dirty="0">
                          <a:solidFill>
                            <a:srgbClr val="000000"/>
                          </a:solidFill>
                          <a:effectLst/>
                          <a:latin typeface="Calibri" panose="020F0502020204030204" pitchFamily="34" charset="0"/>
                        </a:rPr>
                        <a:t>Total cell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2597.990415</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19857"/>
                  </a:ext>
                </a:extLst>
              </a:tr>
              <a:tr h="532660">
                <a:tc>
                  <a:txBody>
                    <a:bodyPr/>
                    <a:lstStyle/>
                    <a:p>
                      <a:pPr algn="ctr" fontAlgn="b"/>
                      <a:r>
                        <a:rPr lang="en-US" sz="1800" b="0" i="0" u="none" strike="noStrike">
                          <a:solidFill>
                            <a:srgbClr val="000000"/>
                          </a:solidFill>
                          <a:effectLst/>
                          <a:latin typeface="Calibri" panose="020F0502020204030204" pitchFamily="34" charset="0"/>
                        </a:rPr>
                        <a:t>Total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2716.986258</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134556"/>
                  </a:ext>
                </a:extLst>
              </a:tr>
            </a:tbl>
          </a:graphicData>
        </a:graphic>
      </p:graphicFrame>
      <p:graphicFrame>
        <p:nvGraphicFramePr>
          <p:cNvPr id="5" name="Table 4">
            <a:extLst>
              <a:ext uri="{FF2B5EF4-FFF2-40B4-BE49-F238E27FC236}">
                <a16:creationId xmlns:a16="http://schemas.microsoft.com/office/drawing/2014/main" id="{69231A3B-2E71-4D08-98A8-DDDDAD87B888}"/>
              </a:ext>
            </a:extLst>
          </p:cNvPr>
          <p:cNvGraphicFramePr>
            <a:graphicFrameLocks noGrp="1"/>
          </p:cNvGraphicFramePr>
          <p:nvPr/>
        </p:nvGraphicFramePr>
        <p:xfrm>
          <a:off x="6920751" y="2913790"/>
          <a:ext cx="4715523" cy="3195960"/>
        </p:xfrm>
        <a:graphic>
          <a:graphicData uri="http://schemas.openxmlformats.org/drawingml/2006/table">
            <a:tbl>
              <a:tblPr/>
              <a:tblGrid>
                <a:gridCol w="2199168">
                  <a:extLst>
                    <a:ext uri="{9D8B030D-6E8A-4147-A177-3AD203B41FA5}">
                      <a16:colId xmlns:a16="http://schemas.microsoft.com/office/drawing/2014/main" val="3244584962"/>
                    </a:ext>
                  </a:extLst>
                </a:gridCol>
                <a:gridCol w="2516355">
                  <a:extLst>
                    <a:ext uri="{9D8B030D-6E8A-4147-A177-3AD203B41FA5}">
                      <a16:colId xmlns:a16="http://schemas.microsoft.com/office/drawing/2014/main" val="1237231982"/>
                    </a:ext>
                  </a:extLst>
                </a:gridCol>
              </a:tblGrid>
              <a:tr h="532660">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Carry Lookahead Adder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104724"/>
                  </a:ext>
                </a:extLst>
              </a:tr>
              <a:tr h="532660">
                <a:tc>
                  <a:txBody>
                    <a:bodyPr/>
                    <a:lstStyle/>
                    <a:p>
                      <a:pPr algn="ctr" fontAlgn="b"/>
                      <a:r>
                        <a:rPr lang="en-US" sz="1800" b="0" i="0" u="none" strike="noStrike" dirty="0">
                          <a:solidFill>
                            <a:srgbClr val="000000"/>
                          </a:solidFill>
                          <a:effectLst/>
                          <a:latin typeface="Calibri" panose="020F0502020204030204" pitchFamily="34" charset="0"/>
                        </a:rPr>
                        <a:t>Min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7.44</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6076734"/>
                  </a:ext>
                </a:extLst>
              </a:tr>
              <a:tr h="532660">
                <a:tc>
                  <a:txBody>
                    <a:bodyPr/>
                    <a:lstStyle/>
                    <a:p>
                      <a:pPr algn="ctr" fontAlgn="b"/>
                      <a:r>
                        <a:rPr lang="en-US" sz="1800" b="0" i="0" u="none" strike="noStrike" dirty="0">
                          <a:solidFill>
                            <a:srgbClr val="000000"/>
                          </a:solidFill>
                          <a:effectLst/>
                          <a:latin typeface="Calibri" panose="020F0502020204030204" pitchFamily="34" charset="0"/>
                        </a:rPr>
                        <a:t>Max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7.61</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760049"/>
                  </a:ext>
                </a:extLst>
              </a:tr>
              <a:tr h="532660">
                <a:tc>
                  <a:txBody>
                    <a:bodyPr/>
                    <a:lstStyle/>
                    <a:p>
                      <a:pPr algn="ctr" fontAlgn="b"/>
                      <a:r>
                        <a:rPr lang="en-US" sz="1800" b="0" i="0" u="none" strike="noStrike" dirty="0">
                          <a:solidFill>
                            <a:srgbClr val="000000"/>
                          </a:solidFill>
                          <a:effectLst/>
                          <a:latin typeface="Calibri" panose="020F0502020204030204" pitchFamily="34" charset="0"/>
                        </a:rPr>
                        <a:t>Total Power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562.9705 </a:t>
                      </a:r>
                      <a:r>
                        <a:rPr lang="en-US" sz="1800" b="0" i="0" u="none" strike="noStrike" dirty="0" err="1">
                          <a:solidFill>
                            <a:srgbClr val="000000"/>
                          </a:solidFill>
                          <a:effectLst/>
                          <a:latin typeface="Calibri" panose="020F0502020204030204" pitchFamily="34" charset="0"/>
                        </a:rPr>
                        <a:t>uW</a:t>
                      </a:r>
                      <a:endParaRPr lang="en-US" sz="1800" b="0" i="0" u="none" strike="noStrike" dirty="0">
                        <a:solidFill>
                          <a:srgbClr val="000000"/>
                        </a:solidFill>
                        <a:effectLst/>
                        <a:latin typeface="Calibri" panose="020F0502020204030204" pitchFamily="34" charset="0"/>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291649"/>
                  </a:ext>
                </a:extLst>
              </a:tr>
              <a:tr h="532660">
                <a:tc>
                  <a:txBody>
                    <a:bodyPr/>
                    <a:lstStyle/>
                    <a:p>
                      <a:pPr algn="ctr" fontAlgn="b"/>
                      <a:r>
                        <a:rPr lang="en-US" sz="1800" b="0" i="0" u="none" strike="noStrike" dirty="0">
                          <a:solidFill>
                            <a:srgbClr val="000000"/>
                          </a:solidFill>
                          <a:effectLst/>
                          <a:latin typeface="Calibri" panose="020F0502020204030204" pitchFamily="34" charset="0"/>
                        </a:rPr>
                        <a:t>Total cell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1339.084813</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19857"/>
                  </a:ext>
                </a:extLst>
              </a:tr>
              <a:tr h="532660">
                <a:tc>
                  <a:txBody>
                    <a:bodyPr/>
                    <a:lstStyle/>
                    <a:p>
                      <a:pPr algn="ctr" fontAlgn="b"/>
                      <a:r>
                        <a:rPr lang="en-US" sz="1800" b="0" i="0" u="none" strike="noStrike">
                          <a:solidFill>
                            <a:srgbClr val="000000"/>
                          </a:solidFill>
                          <a:effectLst/>
                          <a:latin typeface="Calibri" panose="020F0502020204030204" pitchFamily="34" charset="0"/>
                        </a:rPr>
                        <a:t>Total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1387.654793</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134556"/>
                  </a:ext>
                </a:extLst>
              </a:tr>
            </a:tbl>
          </a:graphicData>
        </a:graphic>
      </p:graphicFrame>
      <p:sp>
        <p:nvSpPr>
          <p:cNvPr id="7" name="Title 1">
            <a:extLst>
              <a:ext uri="{FF2B5EF4-FFF2-40B4-BE49-F238E27FC236}">
                <a16:creationId xmlns:a16="http://schemas.microsoft.com/office/drawing/2014/main" id="{5907D4C1-922A-436B-AF8B-B34340F1B241}"/>
              </a:ext>
            </a:extLst>
          </p:cNvPr>
          <p:cNvSpPr txBox="1">
            <a:spLocks/>
          </p:cNvSpPr>
          <p:nvPr/>
        </p:nvSpPr>
        <p:spPr>
          <a:xfrm>
            <a:off x="1600200" y="1930912"/>
            <a:ext cx="4325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002060"/>
                </a:solidFill>
              </a:rPr>
              <a:t>High Performance</a:t>
            </a:r>
          </a:p>
        </p:txBody>
      </p:sp>
      <p:sp>
        <p:nvSpPr>
          <p:cNvPr id="8" name="Title 1">
            <a:extLst>
              <a:ext uri="{FF2B5EF4-FFF2-40B4-BE49-F238E27FC236}">
                <a16:creationId xmlns:a16="http://schemas.microsoft.com/office/drawing/2014/main" id="{5136E065-F8A9-4CE7-AC71-1F314CDAEB21}"/>
              </a:ext>
            </a:extLst>
          </p:cNvPr>
          <p:cNvSpPr txBox="1">
            <a:spLocks/>
          </p:cNvSpPr>
          <p:nvPr/>
        </p:nvSpPr>
        <p:spPr>
          <a:xfrm>
            <a:off x="7126939" y="1952342"/>
            <a:ext cx="4325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2060"/>
                </a:solidFill>
              </a:rPr>
              <a:t>Low Area</a:t>
            </a:r>
          </a:p>
        </p:txBody>
      </p:sp>
    </p:spTree>
    <p:extLst>
      <p:ext uri="{BB962C8B-B14F-4D97-AF65-F5344CB8AC3E}">
        <p14:creationId xmlns:p14="http://schemas.microsoft.com/office/powerpoint/2010/main" val="3644107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87E646-B342-4B66-AD0B-BD5BED541C99}"/>
              </a:ext>
            </a:extLst>
          </p:cNvPr>
          <p:cNvPicPr>
            <a:picLocks noChangeAspect="1"/>
          </p:cNvPicPr>
          <p:nvPr/>
        </p:nvPicPr>
        <p:blipFill>
          <a:blip r:embed="rId2"/>
          <a:stretch>
            <a:fillRect/>
          </a:stretch>
        </p:blipFill>
        <p:spPr>
          <a:xfrm>
            <a:off x="2225488" y="2109467"/>
            <a:ext cx="7207624" cy="4682546"/>
          </a:xfrm>
          <a:prstGeom prst="rect">
            <a:avLst/>
          </a:prstGeom>
        </p:spPr>
      </p:pic>
      <p:sp>
        <p:nvSpPr>
          <p:cNvPr id="8" name="Title 1">
            <a:extLst>
              <a:ext uri="{FF2B5EF4-FFF2-40B4-BE49-F238E27FC236}">
                <a16:creationId xmlns:a16="http://schemas.microsoft.com/office/drawing/2014/main" id="{5C9988DD-9C16-4B29-8D2F-738FF58161A4}"/>
              </a:ext>
            </a:extLst>
          </p:cNvPr>
          <p:cNvSpPr>
            <a:spLocks noGrp="1"/>
          </p:cNvSpPr>
          <p:nvPr>
            <p:ph type="title"/>
          </p:nvPr>
        </p:nvSpPr>
        <p:spPr>
          <a:xfrm>
            <a:off x="838200" y="365125"/>
            <a:ext cx="10515600" cy="1325563"/>
          </a:xfrm>
        </p:spPr>
        <p:txBody>
          <a:bodyPr/>
          <a:lstStyle/>
          <a:p>
            <a:r>
              <a:rPr lang="en-US" dirty="0"/>
              <a:t>Post-synthesis simulation result</a:t>
            </a:r>
          </a:p>
        </p:txBody>
      </p:sp>
      <p:sp>
        <p:nvSpPr>
          <p:cNvPr id="9" name="Title 1">
            <a:extLst>
              <a:ext uri="{FF2B5EF4-FFF2-40B4-BE49-F238E27FC236}">
                <a16:creationId xmlns:a16="http://schemas.microsoft.com/office/drawing/2014/main" id="{3063E482-0605-4723-945E-F355D6BB14D7}"/>
              </a:ext>
            </a:extLst>
          </p:cNvPr>
          <p:cNvSpPr txBox="1">
            <a:spLocks/>
          </p:cNvSpPr>
          <p:nvPr/>
        </p:nvSpPr>
        <p:spPr>
          <a:xfrm>
            <a:off x="3666564" y="1201604"/>
            <a:ext cx="4325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High Performance</a:t>
            </a:r>
          </a:p>
        </p:txBody>
      </p:sp>
    </p:spTree>
    <p:extLst>
      <p:ext uri="{BB962C8B-B14F-4D97-AF65-F5344CB8AC3E}">
        <p14:creationId xmlns:p14="http://schemas.microsoft.com/office/powerpoint/2010/main" val="4275555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9988DD-9C16-4B29-8D2F-738FF58161A4}"/>
              </a:ext>
            </a:extLst>
          </p:cNvPr>
          <p:cNvSpPr>
            <a:spLocks noGrp="1"/>
          </p:cNvSpPr>
          <p:nvPr>
            <p:ph type="title"/>
          </p:nvPr>
        </p:nvSpPr>
        <p:spPr>
          <a:xfrm>
            <a:off x="838200" y="365125"/>
            <a:ext cx="10515600" cy="1325563"/>
          </a:xfrm>
        </p:spPr>
        <p:txBody>
          <a:bodyPr/>
          <a:lstStyle/>
          <a:p>
            <a:r>
              <a:rPr lang="en-US" dirty="0"/>
              <a:t>Post-synthesis simulation result</a:t>
            </a:r>
          </a:p>
        </p:txBody>
      </p:sp>
      <p:sp>
        <p:nvSpPr>
          <p:cNvPr id="9" name="Title 1">
            <a:extLst>
              <a:ext uri="{FF2B5EF4-FFF2-40B4-BE49-F238E27FC236}">
                <a16:creationId xmlns:a16="http://schemas.microsoft.com/office/drawing/2014/main" id="{3063E482-0605-4723-945E-F355D6BB14D7}"/>
              </a:ext>
            </a:extLst>
          </p:cNvPr>
          <p:cNvSpPr txBox="1">
            <a:spLocks/>
          </p:cNvSpPr>
          <p:nvPr/>
        </p:nvSpPr>
        <p:spPr>
          <a:xfrm>
            <a:off x="3682252" y="1027906"/>
            <a:ext cx="43254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Low area</a:t>
            </a:r>
          </a:p>
        </p:txBody>
      </p:sp>
      <p:pic>
        <p:nvPicPr>
          <p:cNvPr id="11" name="Picture 10">
            <a:extLst>
              <a:ext uri="{FF2B5EF4-FFF2-40B4-BE49-F238E27FC236}">
                <a16:creationId xmlns:a16="http://schemas.microsoft.com/office/drawing/2014/main" id="{FC85E6A0-62EA-49A7-B784-12E38948FA4D}"/>
              </a:ext>
            </a:extLst>
          </p:cNvPr>
          <p:cNvPicPr>
            <a:picLocks noChangeAspect="1"/>
          </p:cNvPicPr>
          <p:nvPr/>
        </p:nvPicPr>
        <p:blipFill>
          <a:blip r:embed="rId2"/>
          <a:stretch>
            <a:fillRect/>
          </a:stretch>
        </p:blipFill>
        <p:spPr>
          <a:xfrm>
            <a:off x="2115669" y="2013018"/>
            <a:ext cx="7458638" cy="4844982"/>
          </a:xfrm>
          <a:prstGeom prst="rect">
            <a:avLst/>
          </a:prstGeom>
        </p:spPr>
      </p:pic>
    </p:spTree>
    <p:extLst>
      <p:ext uri="{BB962C8B-B14F-4D97-AF65-F5344CB8AC3E}">
        <p14:creationId xmlns:p14="http://schemas.microsoft.com/office/powerpoint/2010/main" val="361115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B05DDB6-D5BB-790A-8977-7FD9BCDF9D8D}"/>
              </a:ext>
            </a:extLst>
          </p:cNvPr>
          <p:cNvSpPr>
            <a:spLocks noGrp="1"/>
          </p:cNvSpPr>
          <p:nvPr>
            <p:ph type="ctrTitle"/>
          </p:nvPr>
        </p:nvSpPr>
        <p:spPr>
          <a:xfrm>
            <a:off x="838199" y="1120676"/>
            <a:ext cx="10154266" cy="2308324"/>
          </a:xfrm>
        </p:spPr>
        <p:txBody>
          <a:bodyPr>
            <a:normAutofit/>
          </a:bodyPr>
          <a:lstStyle/>
          <a:p>
            <a:pPr algn="l"/>
            <a:r>
              <a:rPr lang="en-US" sz="7200" dirty="0">
                <a:solidFill>
                  <a:schemeClr val="bg1"/>
                </a:solidFill>
              </a:rPr>
              <a:t>Verilog (+)</a:t>
            </a:r>
          </a:p>
        </p:txBody>
      </p:sp>
    </p:spTree>
    <p:extLst>
      <p:ext uri="{BB962C8B-B14F-4D97-AF65-F5344CB8AC3E}">
        <p14:creationId xmlns:p14="http://schemas.microsoft.com/office/powerpoint/2010/main" val="843525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B05DDB6-D5BB-790A-8977-7FD9BCDF9D8D}"/>
              </a:ext>
            </a:extLst>
          </p:cNvPr>
          <p:cNvSpPr>
            <a:spLocks noGrp="1"/>
          </p:cNvSpPr>
          <p:nvPr>
            <p:ph type="ctrTitle"/>
          </p:nvPr>
        </p:nvSpPr>
        <p:spPr>
          <a:xfrm>
            <a:off x="838199" y="1120676"/>
            <a:ext cx="10154266" cy="2308324"/>
          </a:xfrm>
        </p:spPr>
        <p:txBody>
          <a:bodyPr>
            <a:normAutofit/>
          </a:bodyPr>
          <a:lstStyle/>
          <a:p>
            <a:pPr algn="l"/>
            <a:r>
              <a:rPr lang="en-US" sz="7200" dirty="0">
                <a:solidFill>
                  <a:schemeClr val="bg1"/>
                </a:solidFill>
              </a:rPr>
              <a:t>Carry Select Adder</a:t>
            </a:r>
          </a:p>
        </p:txBody>
      </p:sp>
    </p:spTree>
    <p:extLst>
      <p:ext uri="{BB962C8B-B14F-4D97-AF65-F5344CB8AC3E}">
        <p14:creationId xmlns:p14="http://schemas.microsoft.com/office/powerpoint/2010/main" val="608559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A65E-4295-37B3-A3DB-CE775A6EA4C0}"/>
              </a:ext>
            </a:extLst>
          </p:cNvPr>
          <p:cNvSpPr>
            <a:spLocks noGrp="1"/>
          </p:cNvSpPr>
          <p:nvPr>
            <p:ph type="title"/>
          </p:nvPr>
        </p:nvSpPr>
        <p:spPr>
          <a:xfrm>
            <a:off x="630936" y="639520"/>
            <a:ext cx="3429000" cy="1719072"/>
          </a:xfrm>
        </p:spPr>
        <p:txBody>
          <a:bodyPr anchor="b">
            <a:normAutofit/>
          </a:bodyPr>
          <a:lstStyle/>
          <a:p>
            <a:r>
              <a:rPr lang="en-US" sz="5400"/>
              <a:t>Design</a:t>
            </a:r>
            <a:endParaRPr lang="en-US" sz="5400" dirty="0"/>
          </a:p>
        </p:txBody>
      </p:sp>
      <p:sp>
        <p:nvSpPr>
          <p:cNvPr id="9" name="Content Placeholder 8">
            <a:extLst>
              <a:ext uri="{FF2B5EF4-FFF2-40B4-BE49-F238E27FC236}">
                <a16:creationId xmlns:a16="http://schemas.microsoft.com/office/drawing/2014/main" id="{850CCA07-3BC6-8B6C-56EB-86871E342588}"/>
              </a:ext>
            </a:extLst>
          </p:cNvPr>
          <p:cNvSpPr>
            <a:spLocks noGrp="1"/>
          </p:cNvSpPr>
          <p:nvPr>
            <p:ph idx="1"/>
          </p:nvPr>
        </p:nvSpPr>
        <p:spPr>
          <a:xfrm>
            <a:off x="630936" y="2807208"/>
            <a:ext cx="3429000" cy="3410712"/>
          </a:xfrm>
        </p:spPr>
        <p:txBody>
          <a:bodyPr anchor="t">
            <a:normAutofit/>
          </a:bodyPr>
          <a:lstStyle/>
          <a:p>
            <a:r>
              <a:rPr lang="en-US" sz="2200"/>
              <a:t>A 3 16-bit full adders are used as shown below </a:t>
            </a:r>
          </a:p>
          <a:p>
            <a:r>
              <a:rPr lang="en-US" sz="2200"/>
              <a:t>The full adders can be any choice possible; we here chose to work on both plus adder and ripple adder</a:t>
            </a:r>
          </a:p>
          <a:p>
            <a:endParaRPr lang="en-US" sz="2200" dirty="0"/>
          </a:p>
        </p:txBody>
      </p:sp>
      <p:pic>
        <p:nvPicPr>
          <p:cNvPr id="4" name="Picture 3" descr="A diagram of a machine&#10;&#10;Description automatically generated">
            <a:extLst>
              <a:ext uri="{FF2B5EF4-FFF2-40B4-BE49-F238E27FC236}">
                <a16:creationId xmlns:a16="http://schemas.microsoft.com/office/drawing/2014/main" id="{B1A62206-F70F-F370-40FD-62AE11B1A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09667"/>
            <a:ext cx="6903720" cy="3638666"/>
          </a:xfrm>
          <a:prstGeom prst="rect">
            <a:avLst/>
          </a:prstGeom>
        </p:spPr>
      </p:pic>
    </p:spTree>
    <p:extLst>
      <p:ext uri="{BB962C8B-B14F-4D97-AF65-F5344CB8AC3E}">
        <p14:creationId xmlns:p14="http://schemas.microsoft.com/office/powerpoint/2010/main" val="2782419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6E91A-944F-19A7-AF66-C428270F60D6}"/>
              </a:ext>
            </a:extLst>
          </p:cNvPr>
          <p:cNvSpPr>
            <a:spLocks noGrp="1"/>
          </p:cNvSpPr>
          <p:nvPr>
            <p:ph idx="1"/>
          </p:nvPr>
        </p:nvSpPr>
        <p:spPr>
          <a:xfrm>
            <a:off x="838200" y="1929384"/>
            <a:ext cx="10515600" cy="4251960"/>
          </a:xfrm>
        </p:spPr>
        <p:txBody>
          <a:bodyPr>
            <a:normAutofit/>
          </a:bodyPr>
          <a:lstStyle/>
          <a:p>
            <a:r>
              <a:rPr lang="en-US" sz="2200" dirty="0"/>
              <a:t>The carry select adder consists of 3 full adders that are divided so that parallelism is achieved.</a:t>
            </a:r>
          </a:p>
          <a:p>
            <a:r>
              <a:rPr lang="en-US" sz="2200" dirty="0"/>
              <a:t>Half the bits are calculated with the first full adder</a:t>
            </a:r>
          </a:p>
          <a:p>
            <a:r>
              <a:rPr lang="en-US" sz="2200" dirty="0"/>
              <a:t>The other half is calculated twice with carry 0 and carry 1 </a:t>
            </a:r>
          </a:p>
          <a:p>
            <a:r>
              <a:rPr lang="en-US" sz="2200" dirty="0"/>
              <a:t>At last, the precalculated second part is chosen via the carry out of the first block</a:t>
            </a:r>
          </a:p>
          <a:p>
            <a:r>
              <a:rPr lang="en-US" sz="2200" dirty="0"/>
              <a:t>It improves on the performance of the selected adder nearly half the timing</a:t>
            </a:r>
          </a:p>
          <a:p>
            <a:r>
              <a:rPr lang="en-US" sz="2200" dirty="0"/>
              <a:t>The critical path goes only through half the way as the 2 parts we parallelly calculated</a:t>
            </a:r>
          </a:p>
          <a:p>
            <a:endParaRPr lang="ar-SA" sz="2200" dirty="0"/>
          </a:p>
          <a:p>
            <a:endParaRPr lang="en-US" sz="2200" dirty="0"/>
          </a:p>
        </p:txBody>
      </p:sp>
    </p:spTree>
    <p:extLst>
      <p:ext uri="{BB962C8B-B14F-4D97-AF65-F5344CB8AC3E}">
        <p14:creationId xmlns:p14="http://schemas.microsoft.com/office/powerpoint/2010/main" val="1118049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DBE7-2E02-3F94-05E4-56E5B604BF91}"/>
              </a:ext>
            </a:extLst>
          </p:cNvPr>
          <p:cNvSpPr>
            <a:spLocks noGrp="1"/>
          </p:cNvSpPr>
          <p:nvPr>
            <p:ph type="title"/>
          </p:nvPr>
        </p:nvSpPr>
        <p:spPr>
          <a:xfrm>
            <a:off x="497974" y="180000"/>
            <a:ext cx="2824458" cy="1324800"/>
          </a:xfrm>
        </p:spPr>
        <p:txBody>
          <a:bodyPr vert="horz" lIns="91440" tIns="45720" rIns="91440" bIns="45720" rtlCol="0" anchor="b">
            <a:normAutofit fontScale="90000"/>
          </a:bodyPr>
          <a:lstStyle/>
          <a:p>
            <a:pPr algn="ctr"/>
            <a:r>
              <a:rPr lang="en-US" sz="3600" dirty="0"/>
              <a:t>Carry Select Adder</a:t>
            </a:r>
            <a:br>
              <a:rPr lang="en-US" sz="3600" dirty="0"/>
            </a:br>
            <a:r>
              <a:rPr lang="en-US" sz="3600" dirty="0"/>
              <a:t>Code </a:t>
            </a:r>
          </a:p>
        </p:txBody>
      </p:sp>
      <p:pic>
        <p:nvPicPr>
          <p:cNvPr id="8" name="Picture 7">
            <a:extLst>
              <a:ext uri="{FF2B5EF4-FFF2-40B4-BE49-F238E27FC236}">
                <a16:creationId xmlns:a16="http://schemas.microsoft.com/office/drawing/2014/main" id="{60E0559B-FC75-0D85-9F7F-581C6EFBA2EC}"/>
              </a:ext>
            </a:extLst>
          </p:cNvPr>
          <p:cNvPicPr>
            <a:picLocks noChangeAspect="1"/>
          </p:cNvPicPr>
          <p:nvPr/>
        </p:nvPicPr>
        <p:blipFill rotWithShape="1">
          <a:blip r:embed="rId2"/>
          <a:srcRect r="79728" b="80671"/>
          <a:stretch/>
        </p:blipFill>
        <p:spPr>
          <a:xfrm>
            <a:off x="302986" y="2008641"/>
            <a:ext cx="3423201" cy="2627487"/>
          </a:xfrm>
          <a:prstGeom prst="rect">
            <a:avLst/>
          </a:prstGeom>
        </p:spPr>
      </p:pic>
      <p:pic>
        <p:nvPicPr>
          <p:cNvPr id="10" name="Picture 9">
            <a:extLst>
              <a:ext uri="{FF2B5EF4-FFF2-40B4-BE49-F238E27FC236}">
                <a16:creationId xmlns:a16="http://schemas.microsoft.com/office/drawing/2014/main" id="{D7A1260C-7D5A-1451-C4BE-0A0E30DCB591}"/>
              </a:ext>
            </a:extLst>
          </p:cNvPr>
          <p:cNvPicPr>
            <a:picLocks noChangeAspect="1"/>
          </p:cNvPicPr>
          <p:nvPr/>
        </p:nvPicPr>
        <p:blipFill rotWithShape="1">
          <a:blip r:embed="rId2"/>
          <a:srcRect t="19317"/>
          <a:stretch/>
        </p:blipFill>
        <p:spPr>
          <a:xfrm>
            <a:off x="4029173" y="848249"/>
            <a:ext cx="7946905" cy="5161501"/>
          </a:xfrm>
          <a:prstGeom prst="rect">
            <a:avLst/>
          </a:prstGeom>
        </p:spPr>
      </p:pic>
    </p:spTree>
    <p:extLst>
      <p:ext uri="{BB962C8B-B14F-4D97-AF65-F5344CB8AC3E}">
        <p14:creationId xmlns:p14="http://schemas.microsoft.com/office/powerpoint/2010/main" val="3501432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DBE7-2E02-3F94-05E4-56E5B604BF91}"/>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dirty="0"/>
              <a:t>Full Adder Codes </a:t>
            </a:r>
          </a:p>
        </p:txBody>
      </p:sp>
      <p:pic>
        <p:nvPicPr>
          <p:cNvPr id="6" name="Picture 5">
            <a:extLst>
              <a:ext uri="{FF2B5EF4-FFF2-40B4-BE49-F238E27FC236}">
                <a16:creationId xmlns:a16="http://schemas.microsoft.com/office/drawing/2014/main" id="{57485853-9C0B-253A-E6B5-86B28FEF5703}"/>
              </a:ext>
            </a:extLst>
          </p:cNvPr>
          <p:cNvPicPr>
            <a:picLocks noChangeAspect="1"/>
          </p:cNvPicPr>
          <p:nvPr/>
        </p:nvPicPr>
        <p:blipFill>
          <a:blip r:embed="rId2"/>
          <a:stretch>
            <a:fillRect/>
          </a:stretch>
        </p:blipFill>
        <p:spPr>
          <a:xfrm>
            <a:off x="1515405" y="1488693"/>
            <a:ext cx="2978363" cy="4727562"/>
          </a:xfrm>
          <a:prstGeom prst="rect">
            <a:avLst/>
          </a:prstGeom>
        </p:spPr>
      </p:pic>
      <p:pic>
        <p:nvPicPr>
          <p:cNvPr id="4" name="Picture 3">
            <a:extLst>
              <a:ext uri="{FF2B5EF4-FFF2-40B4-BE49-F238E27FC236}">
                <a16:creationId xmlns:a16="http://schemas.microsoft.com/office/drawing/2014/main" id="{18A71732-6E4E-3D9C-9C90-B3B9291DC82F}"/>
              </a:ext>
            </a:extLst>
          </p:cNvPr>
          <p:cNvPicPr>
            <a:picLocks noChangeAspect="1"/>
          </p:cNvPicPr>
          <p:nvPr/>
        </p:nvPicPr>
        <p:blipFill>
          <a:blip r:embed="rId3"/>
          <a:stretch>
            <a:fillRect/>
          </a:stretch>
        </p:blipFill>
        <p:spPr>
          <a:xfrm>
            <a:off x="6619094" y="2337520"/>
            <a:ext cx="3653634" cy="3365190"/>
          </a:xfrm>
          <a:prstGeom prst="rect">
            <a:avLst/>
          </a:prstGeom>
        </p:spPr>
      </p:pic>
      <p:sp>
        <p:nvSpPr>
          <p:cNvPr id="7" name="TextBox 6">
            <a:extLst>
              <a:ext uri="{FF2B5EF4-FFF2-40B4-BE49-F238E27FC236}">
                <a16:creationId xmlns:a16="http://schemas.microsoft.com/office/drawing/2014/main" id="{B47A4BB6-7878-7CB0-F4EC-23180CCB7756}"/>
              </a:ext>
            </a:extLst>
          </p:cNvPr>
          <p:cNvSpPr txBox="1"/>
          <p:nvPr/>
        </p:nvSpPr>
        <p:spPr>
          <a:xfrm>
            <a:off x="2153515" y="6296374"/>
            <a:ext cx="1399742" cy="369332"/>
          </a:xfrm>
          <a:prstGeom prst="rect">
            <a:avLst/>
          </a:prstGeom>
          <a:noFill/>
        </p:spPr>
        <p:txBody>
          <a:bodyPr wrap="none" rtlCol="0">
            <a:spAutoFit/>
          </a:bodyPr>
          <a:lstStyle/>
          <a:p>
            <a:r>
              <a:rPr lang="en-GB" dirty="0"/>
              <a:t>Ripple Adder</a:t>
            </a:r>
          </a:p>
        </p:txBody>
      </p:sp>
      <p:sp>
        <p:nvSpPr>
          <p:cNvPr id="9" name="TextBox 8">
            <a:extLst>
              <a:ext uri="{FF2B5EF4-FFF2-40B4-BE49-F238E27FC236}">
                <a16:creationId xmlns:a16="http://schemas.microsoft.com/office/drawing/2014/main" id="{466436AC-3456-71FB-D408-C204C834529A}"/>
              </a:ext>
            </a:extLst>
          </p:cNvPr>
          <p:cNvSpPr txBox="1"/>
          <p:nvPr/>
        </p:nvSpPr>
        <p:spPr>
          <a:xfrm>
            <a:off x="7849433" y="5846923"/>
            <a:ext cx="1192955" cy="369332"/>
          </a:xfrm>
          <a:prstGeom prst="rect">
            <a:avLst/>
          </a:prstGeom>
          <a:noFill/>
        </p:spPr>
        <p:txBody>
          <a:bodyPr wrap="none" rtlCol="0">
            <a:spAutoFit/>
          </a:bodyPr>
          <a:lstStyle/>
          <a:p>
            <a:r>
              <a:rPr lang="en-GB" dirty="0"/>
              <a:t>Plus Adder</a:t>
            </a:r>
          </a:p>
        </p:txBody>
      </p:sp>
    </p:spTree>
    <p:extLst>
      <p:ext uri="{BB962C8B-B14F-4D97-AF65-F5344CB8AC3E}">
        <p14:creationId xmlns:p14="http://schemas.microsoft.com/office/powerpoint/2010/main" val="3079621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1DB8-4DC4-5822-DC65-F089B0D7841F}"/>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Testbench test cases</a:t>
            </a:r>
          </a:p>
        </p:txBody>
      </p:sp>
      <p:pic>
        <p:nvPicPr>
          <p:cNvPr id="8" name="Picture 7">
            <a:extLst>
              <a:ext uri="{FF2B5EF4-FFF2-40B4-BE49-F238E27FC236}">
                <a16:creationId xmlns:a16="http://schemas.microsoft.com/office/drawing/2014/main" id="{3003FE5C-05A4-4229-5D52-CE2461906DC4}"/>
              </a:ext>
            </a:extLst>
          </p:cNvPr>
          <p:cNvPicPr>
            <a:picLocks noChangeAspect="1"/>
          </p:cNvPicPr>
          <p:nvPr/>
        </p:nvPicPr>
        <p:blipFill>
          <a:blip r:embed="rId2"/>
          <a:stretch>
            <a:fillRect/>
          </a:stretch>
        </p:blipFill>
        <p:spPr>
          <a:xfrm>
            <a:off x="292608" y="2662854"/>
            <a:ext cx="3758184" cy="3513901"/>
          </a:xfrm>
          <a:prstGeom prst="rect">
            <a:avLst/>
          </a:prstGeom>
        </p:spPr>
      </p:pic>
      <p:pic>
        <p:nvPicPr>
          <p:cNvPr id="6" name="Picture 5">
            <a:extLst>
              <a:ext uri="{FF2B5EF4-FFF2-40B4-BE49-F238E27FC236}">
                <a16:creationId xmlns:a16="http://schemas.microsoft.com/office/drawing/2014/main" id="{9C209735-1234-5E53-1A89-38A9418AD79F}"/>
              </a:ext>
            </a:extLst>
          </p:cNvPr>
          <p:cNvPicPr>
            <a:picLocks noChangeAspect="1"/>
          </p:cNvPicPr>
          <p:nvPr/>
        </p:nvPicPr>
        <p:blipFill>
          <a:blip r:embed="rId3"/>
          <a:stretch>
            <a:fillRect/>
          </a:stretch>
        </p:blipFill>
        <p:spPr>
          <a:xfrm>
            <a:off x="4216908" y="2681644"/>
            <a:ext cx="3758184" cy="3476320"/>
          </a:xfrm>
          <a:prstGeom prst="rect">
            <a:avLst/>
          </a:prstGeom>
        </p:spPr>
      </p:pic>
      <p:pic>
        <p:nvPicPr>
          <p:cNvPr id="10" name="Picture 9">
            <a:extLst>
              <a:ext uri="{FF2B5EF4-FFF2-40B4-BE49-F238E27FC236}">
                <a16:creationId xmlns:a16="http://schemas.microsoft.com/office/drawing/2014/main" id="{3CDACABC-1B07-75CE-E819-58AE915AD9CD}"/>
              </a:ext>
            </a:extLst>
          </p:cNvPr>
          <p:cNvPicPr>
            <a:picLocks noChangeAspect="1"/>
          </p:cNvPicPr>
          <p:nvPr/>
        </p:nvPicPr>
        <p:blipFill>
          <a:blip r:embed="rId4"/>
          <a:stretch>
            <a:fillRect/>
          </a:stretch>
        </p:blipFill>
        <p:spPr>
          <a:xfrm>
            <a:off x="8141208" y="3132627"/>
            <a:ext cx="3758184" cy="2574355"/>
          </a:xfrm>
          <a:prstGeom prst="rect">
            <a:avLst/>
          </a:prstGeom>
        </p:spPr>
      </p:pic>
    </p:spTree>
    <p:extLst>
      <p:ext uri="{BB962C8B-B14F-4D97-AF65-F5344CB8AC3E}">
        <p14:creationId xmlns:p14="http://schemas.microsoft.com/office/powerpoint/2010/main" val="2193600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1DB8-4DC4-5822-DC65-F089B0D7841F}"/>
              </a:ext>
            </a:extLst>
          </p:cNvPr>
          <p:cNvSpPr>
            <a:spLocks noGrp="1"/>
          </p:cNvSpPr>
          <p:nvPr>
            <p:ph type="title"/>
          </p:nvPr>
        </p:nvSpPr>
        <p:spPr>
          <a:xfrm>
            <a:off x="371094" y="1161288"/>
            <a:ext cx="3438144" cy="1239012"/>
          </a:xfrm>
        </p:spPr>
        <p:txBody>
          <a:bodyPr anchor="ctr">
            <a:normAutofit/>
          </a:bodyPr>
          <a:lstStyle/>
          <a:p>
            <a:r>
              <a:rPr lang="en-US" sz="2800"/>
              <a:t>Testbench Results</a:t>
            </a:r>
          </a:p>
        </p:txBody>
      </p:sp>
      <p:sp>
        <p:nvSpPr>
          <p:cNvPr id="3" name="Content Placeholder 2">
            <a:extLst>
              <a:ext uri="{FF2B5EF4-FFF2-40B4-BE49-F238E27FC236}">
                <a16:creationId xmlns:a16="http://schemas.microsoft.com/office/drawing/2014/main" id="{B8815924-C735-77B4-46B5-212C5EB0CA59}"/>
              </a:ext>
            </a:extLst>
          </p:cNvPr>
          <p:cNvSpPr>
            <a:spLocks noGrp="1"/>
          </p:cNvSpPr>
          <p:nvPr>
            <p:ph idx="1"/>
          </p:nvPr>
        </p:nvSpPr>
        <p:spPr>
          <a:xfrm>
            <a:off x="371094" y="2718054"/>
            <a:ext cx="3438906" cy="3207258"/>
          </a:xfrm>
        </p:spPr>
        <p:txBody>
          <a:bodyPr anchor="t">
            <a:normAutofit/>
          </a:bodyPr>
          <a:lstStyle/>
          <a:p>
            <a:r>
              <a:rPr lang="en-US" sz="1700" dirty="0"/>
              <a:t>The adder passes all 8 cases in the testbench</a:t>
            </a:r>
          </a:p>
          <a:p>
            <a:endParaRPr lang="en-US" sz="1700" dirty="0"/>
          </a:p>
        </p:txBody>
      </p:sp>
      <p:pic>
        <p:nvPicPr>
          <p:cNvPr id="5" name="Picture 4">
            <a:extLst>
              <a:ext uri="{FF2B5EF4-FFF2-40B4-BE49-F238E27FC236}">
                <a16:creationId xmlns:a16="http://schemas.microsoft.com/office/drawing/2014/main" id="{D3C61EE8-16E1-97BC-B38A-0A8A216B8919}"/>
              </a:ext>
            </a:extLst>
          </p:cNvPr>
          <p:cNvPicPr>
            <a:picLocks noChangeAspect="1"/>
          </p:cNvPicPr>
          <p:nvPr/>
        </p:nvPicPr>
        <p:blipFill>
          <a:blip r:embed="rId2"/>
          <a:stretch>
            <a:fillRect/>
          </a:stretch>
        </p:blipFill>
        <p:spPr>
          <a:xfrm>
            <a:off x="4901184" y="1099851"/>
            <a:ext cx="6922008" cy="4758881"/>
          </a:xfrm>
          <a:prstGeom prst="rect">
            <a:avLst/>
          </a:prstGeom>
        </p:spPr>
      </p:pic>
    </p:spTree>
    <p:extLst>
      <p:ext uri="{BB962C8B-B14F-4D97-AF65-F5344CB8AC3E}">
        <p14:creationId xmlns:p14="http://schemas.microsoft.com/office/powerpoint/2010/main" val="27357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A8AF-59FF-24D0-9CBD-BFDD6067BAFB}"/>
              </a:ext>
            </a:extLst>
          </p:cNvPr>
          <p:cNvSpPr>
            <a:spLocks noGrp="1"/>
          </p:cNvSpPr>
          <p:nvPr>
            <p:ph type="title"/>
          </p:nvPr>
        </p:nvSpPr>
        <p:spPr>
          <a:xfrm>
            <a:off x="630936" y="502920"/>
            <a:ext cx="3419856" cy="1463040"/>
          </a:xfrm>
        </p:spPr>
        <p:txBody>
          <a:bodyPr anchor="ctr">
            <a:normAutofit/>
          </a:bodyPr>
          <a:lstStyle/>
          <a:p>
            <a:r>
              <a:rPr lang="en-US" sz="4800"/>
              <a:t>Metrics</a:t>
            </a:r>
          </a:p>
        </p:txBody>
      </p:sp>
      <p:sp>
        <p:nvSpPr>
          <p:cNvPr id="3" name="Content Placeholder 2">
            <a:extLst>
              <a:ext uri="{FF2B5EF4-FFF2-40B4-BE49-F238E27FC236}">
                <a16:creationId xmlns:a16="http://schemas.microsoft.com/office/drawing/2014/main" id="{DEDC4CCE-9737-F6BB-71D0-C4A911C7E9EF}"/>
              </a:ext>
            </a:extLst>
          </p:cNvPr>
          <p:cNvSpPr>
            <a:spLocks noGrp="1"/>
          </p:cNvSpPr>
          <p:nvPr>
            <p:ph idx="1"/>
          </p:nvPr>
        </p:nvSpPr>
        <p:spPr>
          <a:xfrm>
            <a:off x="4654295" y="502920"/>
            <a:ext cx="6894576" cy="1463040"/>
          </a:xfrm>
        </p:spPr>
        <p:txBody>
          <a:bodyPr anchor="ctr">
            <a:normAutofit/>
          </a:bodyPr>
          <a:lstStyle/>
          <a:p>
            <a:r>
              <a:rPr lang="en-US" sz="2200"/>
              <a:t>The results of the report are as shown</a:t>
            </a:r>
          </a:p>
          <a:p>
            <a:endParaRPr lang="en-US" sz="2200"/>
          </a:p>
        </p:txBody>
      </p:sp>
      <p:graphicFrame>
        <p:nvGraphicFramePr>
          <p:cNvPr id="8" name="Table 7">
            <a:extLst>
              <a:ext uri="{FF2B5EF4-FFF2-40B4-BE49-F238E27FC236}">
                <a16:creationId xmlns:a16="http://schemas.microsoft.com/office/drawing/2014/main" id="{E3834EFA-A19A-97C2-005F-41C8B771A459}"/>
              </a:ext>
            </a:extLst>
          </p:cNvPr>
          <p:cNvGraphicFramePr>
            <a:graphicFrameLocks noGrp="1"/>
          </p:cNvGraphicFramePr>
          <p:nvPr/>
        </p:nvGraphicFramePr>
        <p:xfrm>
          <a:off x="1208656" y="2290936"/>
          <a:ext cx="9762497" cy="3959356"/>
        </p:xfrm>
        <a:graphic>
          <a:graphicData uri="http://schemas.openxmlformats.org/drawingml/2006/table">
            <a:tbl>
              <a:tblPr firstRow="1" bandRow="1">
                <a:noFill/>
              </a:tblPr>
              <a:tblGrid>
                <a:gridCol w="4221234">
                  <a:extLst>
                    <a:ext uri="{9D8B030D-6E8A-4147-A177-3AD203B41FA5}">
                      <a16:colId xmlns:a16="http://schemas.microsoft.com/office/drawing/2014/main" val="3173441075"/>
                    </a:ext>
                  </a:extLst>
                </a:gridCol>
                <a:gridCol w="2298169">
                  <a:extLst>
                    <a:ext uri="{9D8B030D-6E8A-4147-A177-3AD203B41FA5}">
                      <a16:colId xmlns:a16="http://schemas.microsoft.com/office/drawing/2014/main" val="2069105355"/>
                    </a:ext>
                  </a:extLst>
                </a:gridCol>
                <a:gridCol w="3243094">
                  <a:extLst>
                    <a:ext uri="{9D8B030D-6E8A-4147-A177-3AD203B41FA5}">
                      <a16:colId xmlns:a16="http://schemas.microsoft.com/office/drawing/2014/main" val="1097298553"/>
                    </a:ext>
                  </a:extLst>
                </a:gridCol>
              </a:tblGrid>
              <a:tr h="645163">
                <a:tc>
                  <a:txBody>
                    <a:bodyPr/>
                    <a:lstStyle/>
                    <a:p>
                      <a:pPr algn="ctr" fontAlgn="b"/>
                      <a:endParaRPr lang="en-US" sz="1500" b="0" i="0" u="none" strike="noStrike" cap="none" spc="60">
                        <a:solidFill>
                          <a:schemeClr val="bg1"/>
                        </a:solidFill>
                        <a:effectLst/>
                        <a:latin typeface="Calibri" panose="020F0502020204030204" pitchFamily="34" charset="0"/>
                      </a:endParaRPr>
                    </a:p>
                  </a:txBody>
                  <a:tcPr marL="11180" marR="11180" marT="85853" marB="67083"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cap="none" spc="60" dirty="0">
                          <a:solidFill>
                            <a:schemeClr val="bg1"/>
                          </a:solidFill>
                          <a:effectLst/>
                          <a:latin typeface="Calibri" panose="020F0502020204030204" pitchFamily="34" charset="0"/>
                        </a:rPr>
                        <a:t>Carry Select Adder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500" b="0" i="0" u="none" strike="noStrike" cap="none" spc="60" dirty="0">
                          <a:solidFill>
                            <a:schemeClr val="bg1"/>
                          </a:solidFill>
                          <a:effectLst/>
                          <a:latin typeface="Calibri" panose="020F0502020204030204" pitchFamily="34" charset="0"/>
                        </a:rPr>
                        <a:t>(Ripple Adder)</a:t>
                      </a:r>
                    </a:p>
                  </a:txBody>
                  <a:tcPr marL="11180" marR="11180" marT="85853" marB="67083"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500" b="0" i="0" u="none" strike="noStrike" cap="none" spc="60" dirty="0">
                          <a:solidFill>
                            <a:schemeClr val="bg1"/>
                          </a:solidFill>
                          <a:effectLst/>
                          <a:latin typeface="Calibri" panose="020F0502020204030204" pitchFamily="34" charset="0"/>
                        </a:rPr>
                        <a:t>Carry Select Adder</a:t>
                      </a:r>
                    </a:p>
                    <a:p>
                      <a:pPr algn="ctr" fontAlgn="b"/>
                      <a:r>
                        <a:rPr lang="en-US" sz="1500" b="0" i="0" u="none" strike="noStrike" cap="none" spc="60" dirty="0">
                          <a:solidFill>
                            <a:schemeClr val="bg1"/>
                          </a:solidFill>
                          <a:effectLst/>
                          <a:latin typeface="Calibri" panose="020F0502020204030204" pitchFamily="34" charset="0"/>
                        </a:rPr>
                        <a:t>(Plus Adder)</a:t>
                      </a:r>
                    </a:p>
                  </a:txBody>
                  <a:tcPr marL="11180" marR="11180" marT="85853" marB="67083"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70750493"/>
                  </a:ext>
                </a:extLst>
              </a:tr>
              <a:tr h="387603">
                <a:tc>
                  <a:txBody>
                    <a:bodyPr/>
                    <a:lstStyle/>
                    <a:p>
                      <a:pPr algn="ctr" fontAlgn="b"/>
                      <a:r>
                        <a:rPr lang="en-US" sz="1300" b="0" i="0" u="none" strike="noStrike" cap="none" spc="0">
                          <a:solidFill>
                            <a:schemeClr val="tx1"/>
                          </a:solidFill>
                          <a:effectLst/>
                          <a:latin typeface="Calibri" panose="020F0502020204030204" pitchFamily="34" charset="0"/>
                        </a:rPr>
                        <a:t>Min Delay(without input delay)</a:t>
                      </a:r>
                    </a:p>
                  </a:txBody>
                  <a:tcPr marL="11180" marR="11180" marT="85853" marB="67083" anchor="ctr">
                    <a:lnL w="12700" cmpd="sng">
                      <a:noFill/>
                      <a:prstDash val="solid"/>
                    </a:lnL>
                    <a:lnR w="12700" cmpd="sng">
                      <a:noFill/>
                      <a:prstDash val="solid"/>
                    </a:lnR>
                    <a:lnT w="38100" cmpd="sng">
                      <a:noFill/>
                    </a:lnT>
                    <a:lnB w="12700" cap="flat" cmpd="sng" algn="ctr">
                      <a:noFill/>
                      <a:prstDash val="solid"/>
                    </a:lnB>
                    <a:noFill/>
                  </a:tcPr>
                </a:tc>
                <a:tc>
                  <a:txBody>
                    <a:bodyPr/>
                    <a:lstStyle/>
                    <a:p>
                      <a:pPr marL="0" algn="ctr" defTabSz="914400" rtl="0" eaLnBrk="1" fontAlgn="b" latinLnBrk="0" hangingPunct="1"/>
                      <a:r>
                        <a:rPr lang="en-US" sz="1300" b="0" i="0" u="none" strike="noStrike" kern="1200" cap="none" spc="0" dirty="0">
                          <a:solidFill>
                            <a:schemeClr val="tx1"/>
                          </a:solidFill>
                          <a:effectLst/>
                          <a:latin typeface="Calibri" panose="020F0502020204030204" pitchFamily="34" charset="0"/>
                          <a:ea typeface="+mn-ea"/>
                          <a:cs typeface="+mn-cs"/>
                        </a:rPr>
                        <a:t>0.67</a:t>
                      </a:r>
                    </a:p>
                  </a:txBody>
                  <a:tcPr marL="11180" marR="11180" marT="85853" marB="67083" anchor="ctr">
                    <a:lnL w="12700" cmpd="sng">
                      <a:noFill/>
                      <a:prstDash val="solid"/>
                    </a:lnL>
                    <a:lnR w="12700" cmpd="sng">
                      <a:noFill/>
                      <a:prstDash val="solid"/>
                    </a:lnR>
                    <a:lnT w="38100" cmpd="sng">
                      <a:noFill/>
                    </a:lnT>
                    <a:lnB w="12700" cap="flat" cmpd="sng" algn="ctr">
                      <a:noFill/>
                      <a:prstDash val="solid"/>
                    </a:lnB>
                    <a:no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1.48</a:t>
                      </a:r>
                    </a:p>
                  </a:txBody>
                  <a:tcPr marL="5443" marR="5443" marT="5443"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69070552"/>
                  </a:ext>
                </a:extLst>
              </a:tr>
              <a:tr h="587927">
                <a:tc>
                  <a:txBody>
                    <a:bodyPr/>
                    <a:lstStyle/>
                    <a:p>
                      <a:pPr algn="ctr" fontAlgn="b"/>
                      <a:r>
                        <a:rPr lang="en-US" sz="1300" b="0" i="0" u="none" strike="noStrike" cap="none" spc="0">
                          <a:solidFill>
                            <a:schemeClr val="tx1"/>
                          </a:solidFill>
                          <a:effectLst/>
                          <a:latin typeface="Calibri" panose="020F0502020204030204" pitchFamily="34" charset="0"/>
                        </a:rPr>
                        <a:t>Max Delay </a:t>
                      </a:r>
                    </a:p>
                    <a:p>
                      <a:pPr algn="ctr" fontAlgn="b"/>
                      <a:r>
                        <a:rPr lang="en-US" sz="1300" b="0" i="0" u="none" strike="noStrike" cap="none" spc="0">
                          <a:solidFill>
                            <a:schemeClr val="tx1"/>
                          </a:solidFill>
                          <a:effectLst/>
                          <a:latin typeface="Calibri" panose="020F0502020204030204" pitchFamily="34" charset="0"/>
                        </a:rPr>
                        <a:t>(without input delay)</a:t>
                      </a:r>
                    </a:p>
                  </a:txBody>
                  <a:tcPr marL="11180" marR="11180" marT="85853" marB="6708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ctr" defTabSz="914400" rtl="0" eaLnBrk="1" fontAlgn="b" latinLnBrk="0" hangingPunct="1"/>
                      <a:r>
                        <a:rPr lang="en-US" sz="1300" b="0" i="0" u="none" strike="noStrike" kern="1200" cap="none" spc="0" dirty="0">
                          <a:solidFill>
                            <a:schemeClr val="tx1"/>
                          </a:solidFill>
                          <a:effectLst/>
                          <a:latin typeface="Calibri" panose="020F0502020204030204" pitchFamily="34" charset="0"/>
                          <a:ea typeface="+mn-ea"/>
                          <a:cs typeface="+mn-cs"/>
                        </a:rPr>
                        <a:t>4.11</a:t>
                      </a:r>
                    </a:p>
                  </a:txBody>
                  <a:tcPr marL="11180" marR="11180" marT="85853" marB="6708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6.61</a:t>
                      </a:r>
                    </a:p>
                  </a:txBody>
                  <a:tcPr marL="5443" marR="5443" marT="544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79142866"/>
                  </a:ext>
                </a:extLst>
              </a:tr>
              <a:tr h="587927">
                <a:tc>
                  <a:txBody>
                    <a:bodyPr/>
                    <a:lstStyle/>
                    <a:p>
                      <a:pPr algn="ctr" fontAlgn="b"/>
                      <a:r>
                        <a:rPr lang="en-US" sz="1300" b="0" i="0" u="none" strike="noStrike" cap="none" spc="0">
                          <a:solidFill>
                            <a:schemeClr val="tx1"/>
                          </a:solidFill>
                          <a:effectLst/>
                          <a:latin typeface="Calibri" panose="020F0502020204030204" pitchFamily="34" charset="0"/>
                        </a:rPr>
                        <a:t>Min Delay </a:t>
                      </a:r>
                    </a:p>
                    <a:p>
                      <a:pPr algn="ctr" fontAlgn="b"/>
                      <a:r>
                        <a:rPr lang="en-US" sz="1300" b="0" i="0" u="none" strike="noStrike" cap="none" spc="0">
                          <a:solidFill>
                            <a:schemeClr val="tx1"/>
                          </a:solidFill>
                          <a:effectLst/>
                          <a:latin typeface="Calibri" panose="020F0502020204030204" pitchFamily="34" charset="0"/>
                        </a:rPr>
                        <a:t>(with input delay)</a:t>
                      </a:r>
                    </a:p>
                  </a:txBody>
                  <a:tcPr marL="11180" marR="11180" marT="85853" marB="67083"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ctr" defTabSz="914400" rtl="0" eaLnBrk="1" fontAlgn="b" latinLnBrk="0" hangingPunct="1"/>
                      <a:r>
                        <a:rPr lang="en-US" sz="1300" b="0" i="0" u="none" strike="noStrike" kern="1200" cap="none" spc="0" dirty="0">
                          <a:solidFill>
                            <a:schemeClr val="tx1"/>
                          </a:solidFill>
                          <a:effectLst/>
                          <a:latin typeface="Calibri" panose="020F0502020204030204" pitchFamily="34" charset="0"/>
                          <a:ea typeface="+mn-ea"/>
                          <a:cs typeface="+mn-cs"/>
                        </a:rPr>
                        <a:t>1.67</a:t>
                      </a:r>
                    </a:p>
                  </a:txBody>
                  <a:tcPr marL="11180" marR="11180" marT="85853" marB="67083"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2.48</a:t>
                      </a:r>
                    </a:p>
                  </a:txBody>
                  <a:tcPr marL="5443" marR="5443" marT="5443"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672811424"/>
                  </a:ext>
                </a:extLst>
              </a:tr>
              <a:tr h="587927">
                <a:tc>
                  <a:txBody>
                    <a:bodyPr/>
                    <a:lstStyle/>
                    <a:p>
                      <a:pPr algn="ctr" fontAlgn="b"/>
                      <a:r>
                        <a:rPr lang="en-US" sz="1300" b="0" i="0" u="none" strike="noStrike" cap="none" spc="0">
                          <a:solidFill>
                            <a:schemeClr val="tx1"/>
                          </a:solidFill>
                          <a:effectLst/>
                          <a:latin typeface="Calibri" panose="020F0502020204030204" pitchFamily="34" charset="0"/>
                        </a:rPr>
                        <a:t>Max Delay  </a:t>
                      </a:r>
                    </a:p>
                    <a:p>
                      <a:pPr algn="ctr" fontAlgn="b"/>
                      <a:r>
                        <a:rPr lang="en-US" sz="1300" b="0" i="0" u="none" strike="noStrike" cap="none" spc="0">
                          <a:solidFill>
                            <a:schemeClr val="tx1"/>
                          </a:solidFill>
                          <a:effectLst/>
                          <a:latin typeface="Calibri" panose="020F0502020204030204" pitchFamily="34" charset="0"/>
                        </a:rPr>
                        <a:t>(with input delay)</a:t>
                      </a:r>
                    </a:p>
                  </a:txBody>
                  <a:tcPr marL="11180" marR="11180" marT="85853" marB="6708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ctr" defTabSz="914400" rtl="0" eaLnBrk="1" fontAlgn="b" latinLnBrk="0" hangingPunct="1"/>
                      <a:r>
                        <a:rPr lang="en-US" sz="1300" b="0" i="0" u="none" strike="noStrike" kern="1200" cap="none" spc="0" dirty="0">
                          <a:solidFill>
                            <a:schemeClr val="tx1"/>
                          </a:solidFill>
                          <a:effectLst/>
                          <a:latin typeface="Calibri" panose="020F0502020204030204" pitchFamily="34" charset="0"/>
                          <a:ea typeface="+mn-ea"/>
                          <a:cs typeface="+mn-cs"/>
                        </a:rPr>
                        <a:t>5.11</a:t>
                      </a:r>
                    </a:p>
                  </a:txBody>
                  <a:tcPr marL="11180" marR="11180" marT="85853" marB="6708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7.61</a:t>
                      </a:r>
                    </a:p>
                  </a:txBody>
                  <a:tcPr marL="5443" marR="5443" marT="544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10217925"/>
                  </a:ext>
                </a:extLst>
              </a:tr>
              <a:tr h="387603">
                <a:tc>
                  <a:txBody>
                    <a:bodyPr/>
                    <a:lstStyle/>
                    <a:p>
                      <a:pPr algn="ctr" fontAlgn="b"/>
                      <a:r>
                        <a:rPr lang="en-US" sz="1300" b="0" i="0" u="none" strike="noStrike" cap="none" spc="0">
                          <a:solidFill>
                            <a:schemeClr val="tx1"/>
                          </a:solidFill>
                          <a:effectLst/>
                          <a:latin typeface="Calibri" panose="020F0502020204030204" pitchFamily="34" charset="0"/>
                        </a:rPr>
                        <a:t>Total Power</a:t>
                      </a:r>
                    </a:p>
                  </a:txBody>
                  <a:tcPr marL="11180" marR="11180" marT="85853" marB="67083"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901.1790 uW</a:t>
                      </a:r>
                    </a:p>
                  </a:txBody>
                  <a:tcPr marL="5443" marR="5443" marT="5443"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653.2289 uW</a:t>
                      </a:r>
                    </a:p>
                  </a:txBody>
                  <a:tcPr marL="5443" marR="5443" marT="5443"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634756448"/>
                  </a:ext>
                </a:extLst>
              </a:tr>
              <a:tr h="387603">
                <a:tc>
                  <a:txBody>
                    <a:bodyPr/>
                    <a:lstStyle/>
                    <a:p>
                      <a:pPr algn="ctr" fontAlgn="b"/>
                      <a:r>
                        <a:rPr lang="en-US" sz="1300" b="0" i="0" u="none" strike="noStrike" cap="none" spc="0">
                          <a:solidFill>
                            <a:schemeClr val="tx1"/>
                          </a:solidFill>
                          <a:effectLst/>
                          <a:latin typeface="Calibri" panose="020F0502020204030204" pitchFamily="34" charset="0"/>
                        </a:rPr>
                        <a:t>Total cell area</a:t>
                      </a:r>
                    </a:p>
                  </a:txBody>
                  <a:tcPr marL="11180" marR="11180" marT="85853" marB="6708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2119.680024</a:t>
                      </a:r>
                    </a:p>
                  </a:txBody>
                  <a:tcPr marL="5443" marR="5443" marT="5443"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1633.075181</a:t>
                      </a:r>
                    </a:p>
                  </a:txBody>
                  <a:tcPr marL="5443" marR="5443" marT="544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97895295"/>
                  </a:ext>
                </a:extLst>
              </a:tr>
              <a:tr h="387603">
                <a:tc>
                  <a:txBody>
                    <a:bodyPr/>
                    <a:lstStyle/>
                    <a:p>
                      <a:pPr algn="ctr" fontAlgn="b"/>
                      <a:r>
                        <a:rPr lang="en-US" sz="1300" b="0" i="0" u="none" strike="noStrike" cap="none" spc="0">
                          <a:solidFill>
                            <a:schemeClr val="tx1"/>
                          </a:solidFill>
                          <a:effectLst/>
                          <a:latin typeface="Calibri" panose="020F0502020204030204" pitchFamily="34" charset="0"/>
                        </a:rPr>
                        <a:t>Total area</a:t>
                      </a:r>
                    </a:p>
                  </a:txBody>
                  <a:tcPr marL="11180" marR="11180" marT="85853" marB="67083"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2194.853107</a:t>
                      </a:r>
                    </a:p>
                  </a:txBody>
                  <a:tcPr marL="5443" marR="5443" marT="5443" anchor="b">
                    <a:lnL w="12700" cmpd="sng">
                      <a:noFill/>
                      <a:prstDash val="solid"/>
                    </a:lnL>
                    <a:lnR w="12700" cmpd="sng">
                      <a:noFill/>
                      <a:prstDash val="solid"/>
                    </a:lnR>
                    <a:lnT w="12700" cmpd="sng">
                      <a:noFill/>
                      <a:prstDash val="solid"/>
                    </a:lnT>
                    <a:lnB w="12700" cmpd="sng">
                      <a:noFill/>
                      <a:prstDash val="solid"/>
                    </a:lnB>
                    <a:noFill/>
                  </a:tcPr>
                </a:tc>
                <a:tc>
                  <a:txBody>
                    <a:bodyPr/>
                    <a:lstStyle/>
                    <a:p>
                      <a:pPr marL="0" algn="ctr" defTabSz="914400" rtl="0" eaLnBrk="1" fontAlgn="b" latinLnBrk="0" hangingPunct="1"/>
                      <a:r>
                        <a:rPr lang="en-GB" sz="1300" b="0" i="0" u="none" strike="noStrike" kern="1200" cap="none" spc="0" dirty="0">
                          <a:solidFill>
                            <a:schemeClr val="tx1"/>
                          </a:solidFill>
                          <a:effectLst/>
                          <a:latin typeface="Calibri" panose="020F0502020204030204" pitchFamily="34" charset="0"/>
                          <a:ea typeface="+mn-ea"/>
                          <a:cs typeface="+mn-cs"/>
                        </a:rPr>
                        <a:t>1671.688896</a:t>
                      </a:r>
                    </a:p>
                  </a:txBody>
                  <a:tcPr marL="5443" marR="5443" marT="544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82075614"/>
                  </a:ext>
                </a:extLst>
              </a:tr>
            </a:tbl>
          </a:graphicData>
        </a:graphic>
      </p:graphicFrame>
    </p:spTree>
    <p:extLst>
      <p:ext uri="{BB962C8B-B14F-4D97-AF65-F5344CB8AC3E}">
        <p14:creationId xmlns:p14="http://schemas.microsoft.com/office/powerpoint/2010/main" val="2625893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B6F8926A-FB80-84D3-396E-860054C63EB6}"/>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The carry select adder provides both options of speed and area</a:t>
            </a:r>
          </a:p>
          <a:p>
            <a:r>
              <a:rPr lang="en-US" sz="2000" dirty="0">
                <a:solidFill>
                  <a:schemeClr val="tx1">
                    <a:lumMod val="85000"/>
                    <a:lumOff val="15000"/>
                  </a:schemeClr>
                </a:solidFill>
              </a:rPr>
              <a:t>It can reach a max delay of 5.11 only which is faster than most other adders</a:t>
            </a:r>
          </a:p>
          <a:p>
            <a:r>
              <a:rPr lang="en-US" sz="2000" dirty="0">
                <a:solidFill>
                  <a:schemeClr val="tx1">
                    <a:lumMod val="85000"/>
                    <a:lumOff val="15000"/>
                  </a:schemeClr>
                </a:solidFill>
              </a:rPr>
              <a:t>The selection of the full adder in the carry select adder depends on the design objectives, choosing better time over area or vice versa are considered a trade off that is acceptable </a:t>
            </a:r>
          </a:p>
        </p:txBody>
      </p:sp>
    </p:spTree>
    <p:extLst>
      <p:ext uri="{BB962C8B-B14F-4D97-AF65-F5344CB8AC3E}">
        <p14:creationId xmlns:p14="http://schemas.microsoft.com/office/powerpoint/2010/main" val="2485623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EB1A-F522-926E-428D-B863A7C0660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dirty="0">
                <a:solidFill>
                  <a:schemeClr val="tx1"/>
                </a:solidFill>
                <a:latin typeface="+mj-lt"/>
                <a:ea typeface="+mj-ea"/>
                <a:cs typeface="+mj-cs"/>
              </a:rPr>
              <a:t>Carry select adder after synthesis</a:t>
            </a:r>
          </a:p>
        </p:txBody>
      </p:sp>
      <p:pic>
        <p:nvPicPr>
          <p:cNvPr id="4" name="Content Placeholder 4">
            <a:extLst>
              <a:ext uri="{FF2B5EF4-FFF2-40B4-BE49-F238E27FC236}">
                <a16:creationId xmlns:a16="http://schemas.microsoft.com/office/drawing/2014/main" id="{1919A980-00E6-8457-4847-3A0A43DBB439}"/>
              </a:ext>
            </a:extLst>
          </p:cNvPr>
          <p:cNvPicPr>
            <a:picLocks noGrp="1" noChangeAspect="1"/>
          </p:cNvPicPr>
          <p:nvPr>
            <p:ph idx="1"/>
          </p:nvPr>
        </p:nvPicPr>
        <p:blipFill>
          <a:blip r:embed="rId2"/>
          <a:stretch>
            <a:fillRect/>
          </a:stretch>
        </p:blipFill>
        <p:spPr>
          <a:xfrm>
            <a:off x="5972061" y="640080"/>
            <a:ext cx="4579086" cy="5550408"/>
          </a:xfrm>
          <a:prstGeom prst="rect">
            <a:avLst/>
          </a:prstGeom>
        </p:spPr>
      </p:pic>
    </p:spTree>
    <p:extLst>
      <p:ext uri="{BB962C8B-B14F-4D97-AF65-F5344CB8AC3E}">
        <p14:creationId xmlns:p14="http://schemas.microsoft.com/office/powerpoint/2010/main" val="242461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3EB8-49C1-203D-6CFA-14C8915AA141}"/>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3F56F743-A67B-8D45-55E0-C65490C32E2B}"/>
              </a:ext>
            </a:extLst>
          </p:cNvPr>
          <p:cNvSpPr>
            <a:spLocks noGrp="1"/>
          </p:cNvSpPr>
          <p:nvPr>
            <p:ph idx="1"/>
          </p:nvPr>
        </p:nvSpPr>
        <p:spPr/>
        <p:txBody>
          <a:bodyPr/>
          <a:lstStyle/>
          <a:p>
            <a:r>
              <a:rPr lang="en-US" dirty="0"/>
              <a:t>The design is simple ‘+’ operator</a:t>
            </a:r>
            <a:br>
              <a:rPr lang="en-US" dirty="0"/>
            </a:br>
            <a:r>
              <a:rPr lang="en-US" dirty="0"/>
              <a:t>in Verilog.</a:t>
            </a:r>
          </a:p>
          <a:p>
            <a:r>
              <a:rPr lang="en-US" dirty="0"/>
              <a:t>Overflow bit to detect overflow </a:t>
            </a:r>
            <a:br>
              <a:rPr lang="en-US" dirty="0"/>
            </a:br>
            <a:r>
              <a:rPr lang="en-US" dirty="0"/>
              <a:t>according to sign of the inputs </a:t>
            </a:r>
            <a:br>
              <a:rPr lang="en-US" dirty="0"/>
            </a:br>
            <a:r>
              <a:rPr lang="en-US" dirty="0"/>
              <a:t>and sign of the output.</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145234F9-CC5B-AEDD-B07D-FA09F67DD205}"/>
              </a:ext>
            </a:extLst>
          </p:cNvPr>
          <p:cNvPicPr>
            <a:picLocks noChangeAspect="1"/>
          </p:cNvPicPr>
          <p:nvPr/>
        </p:nvPicPr>
        <p:blipFill>
          <a:blip r:embed="rId2"/>
          <a:stretch>
            <a:fillRect/>
          </a:stretch>
        </p:blipFill>
        <p:spPr>
          <a:xfrm>
            <a:off x="6262564" y="1599041"/>
            <a:ext cx="5772768" cy="3659917"/>
          </a:xfrm>
          <a:prstGeom prst="rect">
            <a:avLst/>
          </a:prstGeom>
        </p:spPr>
      </p:pic>
    </p:spTree>
    <p:extLst>
      <p:ext uri="{BB962C8B-B14F-4D97-AF65-F5344CB8AC3E}">
        <p14:creationId xmlns:p14="http://schemas.microsoft.com/office/powerpoint/2010/main" val="3179679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C134-96B8-B154-A7E6-76E0ABF0862B}"/>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Ripple Adder Variant </a:t>
            </a:r>
          </a:p>
        </p:txBody>
      </p:sp>
      <p:pic>
        <p:nvPicPr>
          <p:cNvPr id="7" name="Picture 6">
            <a:extLst>
              <a:ext uri="{FF2B5EF4-FFF2-40B4-BE49-F238E27FC236}">
                <a16:creationId xmlns:a16="http://schemas.microsoft.com/office/drawing/2014/main" id="{69AE3E4F-B556-6577-AC23-4339F00064AD}"/>
              </a:ext>
            </a:extLst>
          </p:cNvPr>
          <p:cNvPicPr>
            <a:picLocks noChangeAspect="1"/>
          </p:cNvPicPr>
          <p:nvPr/>
        </p:nvPicPr>
        <p:blipFill>
          <a:blip r:embed="rId2"/>
          <a:stretch>
            <a:fillRect/>
          </a:stretch>
        </p:blipFill>
        <p:spPr>
          <a:xfrm>
            <a:off x="2043708" y="1193240"/>
            <a:ext cx="2656114" cy="5182661"/>
          </a:xfrm>
          <a:prstGeom prst="rect">
            <a:avLst/>
          </a:prstGeom>
        </p:spPr>
      </p:pic>
      <p:pic>
        <p:nvPicPr>
          <p:cNvPr id="11" name="Picture 10">
            <a:extLst>
              <a:ext uri="{FF2B5EF4-FFF2-40B4-BE49-F238E27FC236}">
                <a16:creationId xmlns:a16="http://schemas.microsoft.com/office/drawing/2014/main" id="{D76EC650-2AE8-0C56-ED11-E12B63D7F1A2}"/>
              </a:ext>
            </a:extLst>
          </p:cNvPr>
          <p:cNvPicPr>
            <a:picLocks noChangeAspect="1"/>
          </p:cNvPicPr>
          <p:nvPr/>
        </p:nvPicPr>
        <p:blipFill>
          <a:blip r:embed="rId3"/>
          <a:stretch>
            <a:fillRect/>
          </a:stretch>
        </p:blipFill>
        <p:spPr>
          <a:xfrm>
            <a:off x="6204156" y="3011165"/>
            <a:ext cx="4483510" cy="1546810"/>
          </a:xfrm>
          <a:prstGeom prst="rect">
            <a:avLst/>
          </a:prstGeom>
        </p:spPr>
      </p:pic>
    </p:spTree>
    <p:extLst>
      <p:ext uri="{BB962C8B-B14F-4D97-AF65-F5344CB8AC3E}">
        <p14:creationId xmlns:p14="http://schemas.microsoft.com/office/powerpoint/2010/main" val="1152999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188A9E-C096-D1BA-666B-AC6E5FF9315A}"/>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dirty="0"/>
              <a:t>Plus Adder Variant </a:t>
            </a:r>
          </a:p>
        </p:txBody>
      </p:sp>
      <p:pic>
        <p:nvPicPr>
          <p:cNvPr id="4" name="Picture 3">
            <a:extLst>
              <a:ext uri="{FF2B5EF4-FFF2-40B4-BE49-F238E27FC236}">
                <a16:creationId xmlns:a16="http://schemas.microsoft.com/office/drawing/2014/main" id="{094D2F16-44D1-3658-A633-0DC9567D13E8}"/>
              </a:ext>
            </a:extLst>
          </p:cNvPr>
          <p:cNvPicPr>
            <a:picLocks noChangeAspect="1"/>
          </p:cNvPicPr>
          <p:nvPr/>
        </p:nvPicPr>
        <p:blipFill>
          <a:blip r:embed="rId2"/>
          <a:stretch>
            <a:fillRect/>
          </a:stretch>
        </p:blipFill>
        <p:spPr>
          <a:xfrm>
            <a:off x="1246521" y="1172852"/>
            <a:ext cx="4034971" cy="5291768"/>
          </a:xfrm>
          <a:prstGeom prst="rect">
            <a:avLst/>
          </a:prstGeom>
        </p:spPr>
      </p:pic>
      <p:pic>
        <p:nvPicPr>
          <p:cNvPr id="5" name="Picture 4">
            <a:extLst>
              <a:ext uri="{FF2B5EF4-FFF2-40B4-BE49-F238E27FC236}">
                <a16:creationId xmlns:a16="http://schemas.microsoft.com/office/drawing/2014/main" id="{310DEAF6-FB6D-38A7-3A2A-CD9A18834053}"/>
              </a:ext>
            </a:extLst>
          </p:cNvPr>
          <p:cNvPicPr>
            <a:picLocks noChangeAspect="1"/>
          </p:cNvPicPr>
          <p:nvPr/>
        </p:nvPicPr>
        <p:blipFill>
          <a:blip r:embed="rId3"/>
          <a:stretch>
            <a:fillRect/>
          </a:stretch>
        </p:blipFill>
        <p:spPr>
          <a:xfrm>
            <a:off x="5812270" y="2759378"/>
            <a:ext cx="5886790" cy="1339244"/>
          </a:xfrm>
          <a:prstGeom prst="rect">
            <a:avLst/>
          </a:prstGeom>
        </p:spPr>
      </p:pic>
    </p:spTree>
    <p:extLst>
      <p:ext uri="{BB962C8B-B14F-4D97-AF65-F5344CB8AC3E}">
        <p14:creationId xmlns:p14="http://schemas.microsoft.com/office/powerpoint/2010/main" val="84269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B7C6C3-E22A-ED01-49E9-72048AA7B3F7}"/>
              </a:ext>
            </a:extLst>
          </p:cNvPr>
          <p:cNvPicPr>
            <a:picLocks noChangeAspect="1"/>
          </p:cNvPicPr>
          <p:nvPr/>
        </p:nvPicPr>
        <p:blipFill>
          <a:blip r:embed="rId2"/>
          <a:stretch>
            <a:fillRect/>
          </a:stretch>
        </p:blipFill>
        <p:spPr>
          <a:xfrm>
            <a:off x="1119188" y="1956542"/>
            <a:ext cx="5183188" cy="3568700"/>
          </a:xfrm>
          <a:prstGeom prst="rect">
            <a:avLst/>
          </a:prstGeom>
        </p:spPr>
      </p:pic>
      <p:sp>
        <p:nvSpPr>
          <p:cNvPr id="8" name="TextBox 7">
            <a:extLst>
              <a:ext uri="{FF2B5EF4-FFF2-40B4-BE49-F238E27FC236}">
                <a16:creationId xmlns:a16="http://schemas.microsoft.com/office/drawing/2014/main" id="{5D97433D-267C-B7DC-BF3B-9D2ACD369B60}"/>
              </a:ext>
            </a:extLst>
          </p:cNvPr>
          <p:cNvSpPr txBox="1"/>
          <p:nvPr/>
        </p:nvSpPr>
        <p:spPr>
          <a:xfrm>
            <a:off x="1119188" y="763694"/>
            <a:ext cx="5183188" cy="712788"/>
          </a:xfrm>
          <a:prstGeom prst="rect">
            <a:avLst/>
          </a:prstGeom>
          <a:solidFill>
            <a:srgbClr val="000000">
              <a:alpha val="50000"/>
            </a:srgbClr>
          </a:solidFill>
          <a:ln>
            <a:noFill/>
          </a:ln>
        </p:spPr>
        <p:txBody>
          <a:bodyPr wrap="square" rtlCol="0" anchor="ctr">
            <a:noAutofit/>
          </a:bodyPr>
          <a:lstStyle/>
          <a:p>
            <a:pPr algn="ctr">
              <a:spcAft>
                <a:spcPts val="600"/>
              </a:spcAft>
            </a:pPr>
            <a:r>
              <a:rPr lang="en-GB" sz="1300" dirty="0">
                <a:solidFill>
                  <a:srgbClr val="FFFFFF"/>
                </a:solidFill>
              </a:rPr>
              <a:t>Carry Select Adder with Ripple Adder</a:t>
            </a:r>
          </a:p>
        </p:txBody>
      </p:sp>
      <p:pic>
        <p:nvPicPr>
          <p:cNvPr id="5" name="Content Placeholder 4">
            <a:extLst>
              <a:ext uri="{FF2B5EF4-FFF2-40B4-BE49-F238E27FC236}">
                <a16:creationId xmlns:a16="http://schemas.microsoft.com/office/drawing/2014/main" id="{1D82BD24-FBB7-4BB2-1EF9-9278D00F7D46}"/>
              </a:ext>
            </a:extLst>
          </p:cNvPr>
          <p:cNvPicPr>
            <a:picLocks noChangeAspect="1"/>
          </p:cNvPicPr>
          <p:nvPr/>
        </p:nvPicPr>
        <p:blipFill>
          <a:blip r:embed="rId3"/>
          <a:stretch>
            <a:fillRect/>
          </a:stretch>
        </p:blipFill>
        <p:spPr>
          <a:xfrm>
            <a:off x="6370638" y="1956542"/>
            <a:ext cx="4700588" cy="3568700"/>
          </a:xfrm>
          <a:prstGeom prst="rect">
            <a:avLst/>
          </a:prstGeom>
        </p:spPr>
      </p:pic>
      <p:sp>
        <p:nvSpPr>
          <p:cNvPr id="9" name="TextBox 8">
            <a:extLst>
              <a:ext uri="{FF2B5EF4-FFF2-40B4-BE49-F238E27FC236}">
                <a16:creationId xmlns:a16="http://schemas.microsoft.com/office/drawing/2014/main" id="{8FE8B073-38CE-6617-0A0F-9EC85698D487}"/>
              </a:ext>
            </a:extLst>
          </p:cNvPr>
          <p:cNvSpPr txBox="1"/>
          <p:nvPr/>
        </p:nvSpPr>
        <p:spPr>
          <a:xfrm>
            <a:off x="6370638" y="763694"/>
            <a:ext cx="4700588" cy="712788"/>
          </a:xfrm>
          <a:prstGeom prst="rect">
            <a:avLst/>
          </a:prstGeom>
          <a:solidFill>
            <a:srgbClr val="000000">
              <a:alpha val="50000"/>
            </a:srgbClr>
          </a:solidFill>
          <a:ln>
            <a:noFill/>
          </a:ln>
        </p:spPr>
        <p:txBody>
          <a:bodyPr wrap="square" rtlCol="0" anchor="ctr">
            <a:noAutofit/>
          </a:bodyPr>
          <a:lstStyle/>
          <a:p>
            <a:pPr algn="ctr">
              <a:spcAft>
                <a:spcPts val="600"/>
              </a:spcAft>
            </a:pPr>
            <a:r>
              <a:rPr lang="en-GB" sz="1300">
                <a:solidFill>
                  <a:srgbClr val="FFFFFF"/>
                </a:solidFill>
              </a:rPr>
              <a:t>Carry Select Adder with Plus Adder</a:t>
            </a:r>
          </a:p>
        </p:txBody>
      </p:sp>
    </p:spTree>
    <p:extLst>
      <p:ext uri="{BB962C8B-B14F-4D97-AF65-F5344CB8AC3E}">
        <p14:creationId xmlns:p14="http://schemas.microsoft.com/office/powerpoint/2010/main" val="294056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464D-8DA5-DED8-9816-B89D439B2AAD}"/>
              </a:ext>
            </a:extLst>
          </p:cNvPr>
          <p:cNvSpPr>
            <a:spLocks noGrp="1"/>
          </p:cNvSpPr>
          <p:nvPr>
            <p:ph type="title"/>
          </p:nvPr>
        </p:nvSpPr>
        <p:spPr/>
        <p:txBody>
          <a:bodyPr/>
          <a:lstStyle/>
          <a:p>
            <a:r>
              <a:rPr lang="en-US" dirty="0"/>
              <a:t>Testbench</a:t>
            </a:r>
          </a:p>
        </p:txBody>
      </p:sp>
      <p:sp>
        <p:nvSpPr>
          <p:cNvPr id="3" name="Content Placeholder 2">
            <a:extLst>
              <a:ext uri="{FF2B5EF4-FFF2-40B4-BE49-F238E27FC236}">
                <a16:creationId xmlns:a16="http://schemas.microsoft.com/office/drawing/2014/main" id="{F9A23DE3-87A8-9F2E-75DC-7771C8A6D542}"/>
              </a:ext>
            </a:extLst>
          </p:cNvPr>
          <p:cNvSpPr>
            <a:spLocks noGrp="1"/>
          </p:cNvSpPr>
          <p:nvPr>
            <p:ph idx="1"/>
          </p:nvPr>
        </p:nvSpPr>
        <p:spPr/>
        <p:txBody>
          <a:bodyPr/>
          <a:lstStyle/>
          <a:p>
            <a:r>
              <a:rPr lang="en-US" dirty="0"/>
              <a:t>Post-synthesis simulation of the adder passes all 8 cases in the testbench</a:t>
            </a:r>
          </a:p>
          <a:p>
            <a:endParaRPr lang="en-US" dirty="0"/>
          </a:p>
        </p:txBody>
      </p:sp>
      <p:pic>
        <p:nvPicPr>
          <p:cNvPr id="5" name="Picture 4">
            <a:extLst>
              <a:ext uri="{FF2B5EF4-FFF2-40B4-BE49-F238E27FC236}">
                <a16:creationId xmlns:a16="http://schemas.microsoft.com/office/drawing/2014/main" id="{05CED111-4720-3A86-FDBA-A91485A0600C}"/>
              </a:ext>
            </a:extLst>
          </p:cNvPr>
          <p:cNvPicPr>
            <a:picLocks noChangeAspect="1"/>
          </p:cNvPicPr>
          <p:nvPr/>
        </p:nvPicPr>
        <p:blipFill>
          <a:blip r:embed="rId2"/>
          <a:stretch>
            <a:fillRect/>
          </a:stretch>
        </p:blipFill>
        <p:spPr>
          <a:xfrm>
            <a:off x="3623083" y="2796064"/>
            <a:ext cx="4945834" cy="3380899"/>
          </a:xfrm>
          <a:prstGeom prst="rect">
            <a:avLst/>
          </a:prstGeom>
        </p:spPr>
      </p:pic>
    </p:spTree>
    <p:extLst>
      <p:ext uri="{BB962C8B-B14F-4D97-AF65-F5344CB8AC3E}">
        <p14:creationId xmlns:p14="http://schemas.microsoft.com/office/powerpoint/2010/main" val="691710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40E5-064F-9F0F-318C-AC77E1423B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3975128-5631-8764-3D89-59F596CB5BD8}"/>
              </a:ext>
            </a:extLst>
          </p:cNvPr>
          <p:cNvSpPr>
            <a:spLocks noGrp="1"/>
          </p:cNvSpPr>
          <p:nvPr>
            <p:ph idx="1"/>
          </p:nvPr>
        </p:nvSpPr>
        <p:spPr/>
        <p:txBody>
          <a:bodyPr/>
          <a:lstStyle/>
          <a:p>
            <a:r>
              <a:rPr lang="en-US" dirty="0">
                <a:hlinkClick r:id="rId2"/>
              </a:rPr>
              <a:t>Carry-skip adder </a:t>
            </a:r>
            <a:r>
              <a:rPr lang="en-US" dirty="0">
                <a:hlinkClick r:id="rId3"/>
              </a:rPr>
              <a:t>–</a:t>
            </a:r>
            <a:r>
              <a:rPr lang="en-US" dirty="0">
                <a:hlinkClick r:id="rId2"/>
              </a:rPr>
              <a:t> Wikipedia</a:t>
            </a:r>
            <a:endParaRPr lang="en-US" dirty="0"/>
          </a:p>
          <a:p>
            <a:r>
              <a:rPr lang="en-US" dirty="0">
                <a:hlinkClick r:id="rId3"/>
              </a:rPr>
              <a:t>Carry-select adder – Wikipedia</a:t>
            </a:r>
            <a:endParaRPr lang="ar-EG" dirty="0"/>
          </a:p>
          <a:p>
            <a:r>
              <a:rPr lang="en-US" dirty="0">
                <a:hlinkClick r:id="rId4"/>
              </a:rPr>
              <a:t>Carry Look-Ahead Adder – </a:t>
            </a:r>
            <a:r>
              <a:rPr lang="en-US" dirty="0" err="1">
                <a:hlinkClick r:id="rId4"/>
              </a:rPr>
              <a:t>GeeksforGeeks</a:t>
            </a:r>
            <a:endParaRPr lang="en-US" dirty="0"/>
          </a:p>
          <a:p>
            <a:r>
              <a:rPr lang="en-US" dirty="0">
                <a:hlinkClick r:id="rId5"/>
              </a:rPr>
              <a:t>Floating Point Tutorial | IEEE 754 Floating Point basics</a:t>
            </a:r>
            <a:endParaRPr lang="en-US" dirty="0"/>
          </a:p>
          <a:p>
            <a:pPr marL="0" indent="0">
              <a:buNone/>
            </a:pPr>
            <a:endParaRPr lang="en-US" dirty="0"/>
          </a:p>
        </p:txBody>
      </p:sp>
    </p:spTree>
    <p:extLst>
      <p:ext uri="{BB962C8B-B14F-4D97-AF65-F5344CB8AC3E}">
        <p14:creationId xmlns:p14="http://schemas.microsoft.com/office/powerpoint/2010/main" val="285766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A8AF-59FF-24D0-9CBD-BFDD6067BAFB}"/>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DEDC4CCE-9737-F6BB-71D0-C4A911C7E9EF}"/>
              </a:ext>
            </a:extLst>
          </p:cNvPr>
          <p:cNvSpPr>
            <a:spLocks noGrp="1"/>
          </p:cNvSpPr>
          <p:nvPr>
            <p:ph idx="1"/>
          </p:nvPr>
        </p:nvSpPr>
        <p:spPr/>
        <p:txBody>
          <a:bodyPr/>
          <a:lstStyle/>
          <a:p>
            <a:r>
              <a:rPr lang="en-US" dirty="0"/>
              <a:t>The results of the report are as shown</a:t>
            </a:r>
          </a:p>
          <a:p>
            <a:endParaRPr lang="en-US" dirty="0"/>
          </a:p>
        </p:txBody>
      </p:sp>
      <p:graphicFrame>
        <p:nvGraphicFramePr>
          <p:cNvPr id="8" name="Table 7">
            <a:extLst>
              <a:ext uri="{FF2B5EF4-FFF2-40B4-BE49-F238E27FC236}">
                <a16:creationId xmlns:a16="http://schemas.microsoft.com/office/drawing/2014/main" id="{E3834EFA-A19A-97C2-005F-41C8B771A459}"/>
              </a:ext>
            </a:extLst>
          </p:cNvPr>
          <p:cNvGraphicFramePr>
            <a:graphicFrameLocks noGrp="1"/>
          </p:cNvGraphicFramePr>
          <p:nvPr>
            <p:extLst>
              <p:ext uri="{D42A27DB-BD31-4B8C-83A1-F6EECF244321}">
                <p14:modId xmlns:p14="http://schemas.microsoft.com/office/powerpoint/2010/main" val="2545302340"/>
              </p:ext>
            </p:extLst>
          </p:nvPr>
        </p:nvGraphicFramePr>
        <p:xfrm>
          <a:off x="2499496" y="2731146"/>
          <a:ext cx="7193008" cy="3133158"/>
        </p:xfrm>
        <a:graphic>
          <a:graphicData uri="http://schemas.openxmlformats.org/drawingml/2006/table">
            <a:tbl>
              <a:tblPr/>
              <a:tblGrid>
                <a:gridCol w="3643703">
                  <a:extLst>
                    <a:ext uri="{9D8B030D-6E8A-4147-A177-3AD203B41FA5}">
                      <a16:colId xmlns:a16="http://schemas.microsoft.com/office/drawing/2014/main" val="3173441075"/>
                    </a:ext>
                  </a:extLst>
                </a:gridCol>
                <a:gridCol w="3549305">
                  <a:extLst>
                    <a:ext uri="{9D8B030D-6E8A-4147-A177-3AD203B41FA5}">
                      <a16:colId xmlns:a16="http://schemas.microsoft.com/office/drawing/2014/main" val="1097298553"/>
                    </a:ext>
                  </a:extLst>
                </a:gridCol>
              </a:tblGrid>
              <a:tr h="447594">
                <a:tc>
                  <a:txBody>
                    <a:bodyPr/>
                    <a:lstStyle/>
                    <a:p>
                      <a:pPr algn="ctr" fontAlgn="b"/>
                      <a:r>
                        <a:rPr lang="en-US" sz="1600" b="0" i="0" u="none" strike="noStrike" dirty="0">
                          <a:solidFill>
                            <a:srgbClr val="000000"/>
                          </a:solidFill>
                          <a:effectLst/>
                          <a:latin typeface="+mn-lt"/>
                          <a:cs typeface="+mj-cs"/>
                        </a:rPr>
                        <a:t>Min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r-EG" sz="1600" b="0" i="0" u="none" strike="noStrike" dirty="0">
                          <a:solidFill>
                            <a:srgbClr val="000000"/>
                          </a:solidFill>
                          <a:effectLst/>
                          <a:latin typeface="+mn-lt"/>
                          <a:ea typeface="ADLaM Display" panose="020F0502020204030204" pitchFamily="2" charset="0"/>
                          <a:cs typeface="+mj-cs"/>
                        </a:rPr>
                        <a:t>0.69</a:t>
                      </a:r>
                      <a:endParaRPr lang="en-US" sz="1600" b="0" i="0" u="none" strike="noStrike" dirty="0">
                        <a:solidFill>
                          <a:srgbClr val="000000"/>
                        </a:solidFill>
                        <a:effectLst/>
                        <a:latin typeface="+mn-lt"/>
                        <a:ea typeface="ADLaM Display" panose="020F0502020204030204" pitchFamily="2" charset="0"/>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070552"/>
                  </a:ext>
                </a:extLst>
              </a:tr>
              <a:tr h="447594">
                <a:tc>
                  <a:txBody>
                    <a:bodyPr/>
                    <a:lstStyle/>
                    <a:p>
                      <a:pPr algn="ctr" fontAlgn="b"/>
                      <a:r>
                        <a:rPr lang="en-US" sz="1600" b="0" i="0" u="none" strike="noStrike" dirty="0">
                          <a:solidFill>
                            <a:srgbClr val="000000"/>
                          </a:solidFill>
                          <a:effectLst/>
                          <a:latin typeface="+mn-lt"/>
                          <a:cs typeface="+mj-cs"/>
                        </a:rPr>
                        <a:t>Max Delay (without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r-EG" sz="1600" b="0" i="0" u="none" strike="noStrike" dirty="0">
                          <a:solidFill>
                            <a:srgbClr val="000000"/>
                          </a:solidFill>
                          <a:effectLst/>
                          <a:latin typeface="+mn-lt"/>
                          <a:cs typeface="+mj-cs"/>
                        </a:rPr>
                        <a:t>11.63</a:t>
                      </a:r>
                      <a:endParaRPr lang="en-US" sz="1600" b="0" i="0" u="none" strike="noStrike" dirty="0">
                        <a:solidFill>
                          <a:srgbClr val="000000"/>
                        </a:solidFill>
                        <a:effectLst/>
                        <a:latin typeface="+mn-lt"/>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9142866"/>
                  </a:ext>
                </a:extLst>
              </a:tr>
              <a:tr h="447594">
                <a:tc>
                  <a:txBody>
                    <a:bodyPr/>
                    <a:lstStyle/>
                    <a:p>
                      <a:pPr algn="ctr" fontAlgn="b"/>
                      <a:r>
                        <a:rPr lang="en-US" sz="1600" b="0" i="0" u="none" strike="noStrike" dirty="0">
                          <a:solidFill>
                            <a:srgbClr val="000000"/>
                          </a:solidFill>
                          <a:effectLst/>
                          <a:latin typeface="+mn-lt"/>
                          <a:cs typeface="+mj-cs"/>
                        </a:rPr>
                        <a:t>Min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r-EG" sz="1600" b="0" i="0" u="none" strike="noStrike" dirty="0">
                          <a:solidFill>
                            <a:srgbClr val="000000"/>
                          </a:solidFill>
                          <a:effectLst/>
                          <a:latin typeface="+mn-lt"/>
                          <a:cs typeface="+mj-cs"/>
                        </a:rPr>
                        <a:t>1.69</a:t>
                      </a:r>
                      <a:endParaRPr lang="en-US" sz="1600" b="0" i="0" u="none" strike="noStrike" dirty="0">
                        <a:solidFill>
                          <a:srgbClr val="000000"/>
                        </a:solidFill>
                        <a:effectLst/>
                        <a:latin typeface="+mn-lt"/>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2811424"/>
                  </a:ext>
                </a:extLst>
              </a:tr>
              <a:tr h="447594">
                <a:tc>
                  <a:txBody>
                    <a:bodyPr/>
                    <a:lstStyle/>
                    <a:p>
                      <a:pPr algn="ctr" fontAlgn="b"/>
                      <a:r>
                        <a:rPr lang="en-US" sz="1600" b="0" i="0" u="none" strike="noStrike" dirty="0">
                          <a:solidFill>
                            <a:srgbClr val="000000"/>
                          </a:solidFill>
                          <a:effectLst/>
                          <a:latin typeface="+mn-lt"/>
                          <a:cs typeface="+mj-cs"/>
                        </a:rPr>
                        <a:t>Max Delay  (with input delay)</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r-EG" sz="1600" b="0" i="0" u="none" strike="noStrike" dirty="0">
                          <a:solidFill>
                            <a:srgbClr val="000000"/>
                          </a:solidFill>
                          <a:effectLst/>
                          <a:latin typeface="+mn-lt"/>
                          <a:cs typeface="+mj-cs"/>
                        </a:rPr>
                        <a:t>12.63</a:t>
                      </a:r>
                      <a:endParaRPr lang="en-US" sz="1600" b="0" i="0" u="none" strike="noStrike" dirty="0">
                        <a:solidFill>
                          <a:srgbClr val="000000"/>
                        </a:solidFill>
                        <a:effectLst/>
                        <a:latin typeface="+mn-lt"/>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0217925"/>
                  </a:ext>
                </a:extLst>
              </a:tr>
              <a:tr h="447594">
                <a:tc>
                  <a:txBody>
                    <a:bodyPr/>
                    <a:lstStyle/>
                    <a:p>
                      <a:pPr algn="ctr" fontAlgn="b"/>
                      <a:r>
                        <a:rPr lang="en-US" sz="1600" b="0" i="0" u="none" strike="noStrike" dirty="0">
                          <a:solidFill>
                            <a:srgbClr val="000000"/>
                          </a:solidFill>
                          <a:effectLst/>
                          <a:latin typeface="+mn-lt"/>
                          <a:cs typeface="+mj-cs"/>
                        </a:rPr>
                        <a:t>Total Power</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ar-EG" sz="1600" b="0" i="0" u="none" strike="noStrike" dirty="0">
                          <a:solidFill>
                            <a:srgbClr val="000000"/>
                          </a:solidFill>
                          <a:effectLst/>
                          <a:latin typeface="+mn-lt"/>
                          <a:cs typeface="+mj-cs"/>
                        </a:rPr>
                        <a:t>403.8777 </a:t>
                      </a:r>
                      <a:r>
                        <a:rPr lang="en-US" sz="1600" b="0" i="0" u="none" strike="noStrike" dirty="0" err="1">
                          <a:solidFill>
                            <a:srgbClr val="000000"/>
                          </a:solidFill>
                          <a:effectLst/>
                          <a:latin typeface="+mn-lt"/>
                          <a:cs typeface="+mj-cs"/>
                        </a:rPr>
                        <a:t>uW</a:t>
                      </a:r>
                      <a:endParaRPr lang="en-US" sz="1600" b="0" i="0" u="none" strike="noStrike" dirty="0">
                        <a:solidFill>
                          <a:srgbClr val="000000"/>
                        </a:solidFill>
                        <a:effectLst/>
                        <a:latin typeface="+mn-lt"/>
                        <a:cs typeface="+mj-cs"/>
                      </a:endParaRP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756448"/>
                  </a:ext>
                </a:extLst>
              </a:tr>
              <a:tr h="447594">
                <a:tc>
                  <a:txBody>
                    <a:bodyPr/>
                    <a:lstStyle/>
                    <a:p>
                      <a:pPr algn="ctr" fontAlgn="b"/>
                      <a:r>
                        <a:rPr lang="en-US" sz="1600" b="0" i="0" u="none" strike="noStrike" dirty="0">
                          <a:solidFill>
                            <a:srgbClr val="000000"/>
                          </a:solidFill>
                          <a:effectLst/>
                          <a:latin typeface="+mn-lt"/>
                          <a:cs typeface="+mj-cs"/>
                        </a:rPr>
                        <a:t>Total cell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976.895985</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895295"/>
                  </a:ext>
                </a:extLst>
              </a:tr>
              <a:tr h="447594">
                <a:tc>
                  <a:txBody>
                    <a:bodyPr/>
                    <a:lstStyle/>
                    <a:p>
                      <a:pPr algn="ctr" fontAlgn="b"/>
                      <a:r>
                        <a:rPr lang="en-US" sz="1600" b="0" i="0" u="none" strike="noStrike" dirty="0">
                          <a:solidFill>
                            <a:srgbClr val="000000"/>
                          </a:solidFill>
                          <a:effectLst/>
                          <a:latin typeface="+mn-lt"/>
                          <a:cs typeface="+mj-cs"/>
                        </a:rPr>
                        <a:t>Total area</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cs typeface="+mj-cs"/>
                        </a:rPr>
                        <a:t>996.031251</a:t>
                      </a:r>
                    </a:p>
                  </a:txBody>
                  <a:tcPr marL="7620" marR="7620" marT="76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075614"/>
                  </a:ext>
                </a:extLst>
              </a:tr>
            </a:tbl>
          </a:graphicData>
        </a:graphic>
      </p:graphicFrame>
    </p:spTree>
    <p:extLst>
      <p:ext uri="{BB962C8B-B14F-4D97-AF65-F5344CB8AC3E}">
        <p14:creationId xmlns:p14="http://schemas.microsoft.com/office/powerpoint/2010/main" val="22719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856059-BF94-195C-6F02-5F1A4EF483E0}"/>
              </a:ext>
            </a:extLst>
          </p:cNvPr>
          <p:cNvPicPr>
            <a:picLocks noGrp="1" noChangeAspect="1"/>
          </p:cNvPicPr>
          <p:nvPr>
            <p:ph idx="1"/>
          </p:nvPr>
        </p:nvPicPr>
        <p:blipFill>
          <a:blip r:embed="rId2"/>
          <a:stretch>
            <a:fillRect/>
          </a:stretch>
        </p:blipFill>
        <p:spPr>
          <a:xfrm>
            <a:off x="4239327" y="374205"/>
            <a:ext cx="7615918" cy="2822171"/>
          </a:xfrm>
        </p:spPr>
      </p:pic>
      <p:pic>
        <p:nvPicPr>
          <p:cNvPr id="9" name="Picture 8">
            <a:extLst>
              <a:ext uri="{FF2B5EF4-FFF2-40B4-BE49-F238E27FC236}">
                <a16:creationId xmlns:a16="http://schemas.microsoft.com/office/drawing/2014/main" id="{73B489B8-C1C9-389B-4436-99EFA2170D94}"/>
              </a:ext>
            </a:extLst>
          </p:cNvPr>
          <p:cNvPicPr>
            <a:picLocks noChangeAspect="1"/>
          </p:cNvPicPr>
          <p:nvPr/>
        </p:nvPicPr>
        <p:blipFill>
          <a:blip r:embed="rId3"/>
          <a:stretch>
            <a:fillRect/>
          </a:stretch>
        </p:blipFill>
        <p:spPr>
          <a:xfrm>
            <a:off x="4229495" y="3515034"/>
            <a:ext cx="7772643" cy="2968761"/>
          </a:xfrm>
          <a:prstGeom prst="rect">
            <a:avLst/>
          </a:prstGeom>
        </p:spPr>
      </p:pic>
      <p:sp>
        <p:nvSpPr>
          <p:cNvPr id="10" name="TextBox 9">
            <a:extLst>
              <a:ext uri="{FF2B5EF4-FFF2-40B4-BE49-F238E27FC236}">
                <a16:creationId xmlns:a16="http://schemas.microsoft.com/office/drawing/2014/main" id="{0DEC3A52-7CE1-076C-4199-69E799723AA1}"/>
              </a:ext>
            </a:extLst>
          </p:cNvPr>
          <p:cNvSpPr txBox="1"/>
          <p:nvPr/>
        </p:nvSpPr>
        <p:spPr>
          <a:xfrm>
            <a:off x="346587" y="1258422"/>
            <a:ext cx="338229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Before synthesis simulation</a:t>
            </a:r>
          </a:p>
          <a:p>
            <a:pPr marL="285750" indent="-285750">
              <a:buFont typeface="Arial" panose="020B0604020202020204" pitchFamily="34" charset="0"/>
              <a:buChar char="•"/>
            </a:pPr>
            <a:r>
              <a:rPr lang="en-US" dirty="0"/>
              <a:t>pass all 8 cases</a:t>
            </a:r>
          </a:p>
        </p:txBody>
      </p:sp>
      <p:sp>
        <p:nvSpPr>
          <p:cNvPr id="11" name="TextBox 10">
            <a:extLst>
              <a:ext uri="{FF2B5EF4-FFF2-40B4-BE49-F238E27FC236}">
                <a16:creationId xmlns:a16="http://schemas.microsoft.com/office/drawing/2014/main" id="{6B1FCDA7-2B9E-4839-2EE4-6A65EE5FC8F1}"/>
              </a:ext>
            </a:extLst>
          </p:cNvPr>
          <p:cNvSpPr txBox="1"/>
          <p:nvPr/>
        </p:nvSpPr>
        <p:spPr>
          <a:xfrm>
            <a:off x="567812" y="4399249"/>
            <a:ext cx="338229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After synthesis simulation</a:t>
            </a:r>
          </a:p>
          <a:p>
            <a:pPr marL="285750" indent="-285750">
              <a:buFont typeface="Arial" panose="020B0604020202020204" pitchFamily="34" charset="0"/>
              <a:buChar char="•"/>
            </a:pPr>
            <a:r>
              <a:rPr lang="en-US" dirty="0"/>
              <a:t>pass all 8 cases</a:t>
            </a:r>
          </a:p>
          <a:p>
            <a:pPr marL="285750" indent="-285750">
              <a:buFont typeface="Arial" panose="020B0604020202020204" pitchFamily="34" charset="0"/>
              <a:buChar char="•"/>
            </a:pPr>
            <a:r>
              <a:rPr lang="en-US" dirty="0"/>
              <a:t>We can see the delay in output due to synthesis</a:t>
            </a:r>
            <a:br>
              <a:rPr lang="en-US" dirty="0"/>
            </a:br>
            <a:endParaRPr lang="en-US" dirty="0"/>
          </a:p>
        </p:txBody>
      </p:sp>
    </p:spTree>
    <p:extLst>
      <p:ext uri="{BB962C8B-B14F-4D97-AF65-F5344CB8AC3E}">
        <p14:creationId xmlns:p14="http://schemas.microsoft.com/office/powerpoint/2010/main" val="292247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AB05DDB6-D5BB-790A-8977-7FD9BCDF9D8D}"/>
              </a:ext>
            </a:extLst>
          </p:cNvPr>
          <p:cNvSpPr>
            <a:spLocks noGrp="1"/>
          </p:cNvSpPr>
          <p:nvPr>
            <p:ph type="ctrTitle"/>
          </p:nvPr>
        </p:nvSpPr>
        <p:spPr>
          <a:xfrm>
            <a:off x="838199" y="1120676"/>
            <a:ext cx="10154266" cy="2308324"/>
          </a:xfrm>
        </p:spPr>
        <p:txBody>
          <a:bodyPr>
            <a:normAutofit/>
          </a:bodyPr>
          <a:lstStyle/>
          <a:p>
            <a:pPr algn="l"/>
            <a:r>
              <a:rPr lang="en-US" sz="7200" dirty="0">
                <a:solidFill>
                  <a:schemeClr val="bg1"/>
                </a:solidFill>
              </a:rPr>
              <a:t>Ripple Carry Adder</a:t>
            </a:r>
          </a:p>
        </p:txBody>
      </p:sp>
    </p:spTree>
    <p:extLst>
      <p:ext uri="{BB962C8B-B14F-4D97-AF65-F5344CB8AC3E}">
        <p14:creationId xmlns:p14="http://schemas.microsoft.com/office/powerpoint/2010/main" val="416765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0995-BDE2-E84F-4E8D-0DCBDF6B9EC1}"/>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9205D452-EDC4-6EC6-AA36-60159B4F02EF}"/>
              </a:ext>
            </a:extLst>
          </p:cNvPr>
          <p:cNvSpPr>
            <a:spLocks noGrp="1"/>
          </p:cNvSpPr>
          <p:nvPr>
            <p:ph idx="1"/>
          </p:nvPr>
        </p:nvSpPr>
        <p:spPr/>
        <p:txBody>
          <a:bodyPr/>
          <a:lstStyle/>
          <a:p>
            <a:r>
              <a:rPr lang="en-US" dirty="0"/>
              <a:t>32 full adder blocks </a:t>
            </a:r>
          </a:p>
          <a:p>
            <a:endParaRPr lang="en-US" dirty="0"/>
          </a:p>
        </p:txBody>
      </p:sp>
      <p:pic>
        <p:nvPicPr>
          <p:cNvPr id="5" name="Picture 4" descr="A diagram of a full adder&#10;&#10;Description automatically generated">
            <a:extLst>
              <a:ext uri="{FF2B5EF4-FFF2-40B4-BE49-F238E27FC236}">
                <a16:creationId xmlns:a16="http://schemas.microsoft.com/office/drawing/2014/main" id="{70066F2E-045A-2B17-5F93-B096A6C54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715419"/>
            <a:ext cx="8096250" cy="2571750"/>
          </a:xfrm>
          <a:prstGeom prst="rect">
            <a:avLst/>
          </a:prstGeom>
        </p:spPr>
      </p:pic>
    </p:spTree>
    <p:extLst>
      <p:ext uri="{BB962C8B-B14F-4D97-AF65-F5344CB8AC3E}">
        <p14:creationId xmlns:p14="http://schemas.microsoft.com/office/powerpoint/2010/main" val="401682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310</TotalTime>
  <Words>1577</Words>
  <Application>Microsoft Office PowerPoint</Application>
  <PresentationFormat>Widescreen</PresentationFormat>
  <Paragraphs>275</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Adders Mania TEAM 1</vt:lpstr>
      <vt:lpstr>Team Members</vt:lpstr>
      <vt:lpstr>Team Members Roles</vt:lpstr>
      <vt:lpstr>Verilog (+)</vt:lpstr>
      <vt:lpstr>Code</vt:lpstr>
      <vt:lpstr>Metrics</vt:lpstr>
      <vt:lpstr>PowerPoint Presentation</vt:lpstr>
      <vt:lpstr>Ripple Carry Adder</vt:lpstr>
      <vt:lpstr>Design</vt:lpstr>
      <vt:lpstr>Code</vt:lpstr>
      <vt:lpstr>Metrics</vt:lpstr>
      <vt:lpstr>PowerPoint Presentation</vt:lpstr>
      <vt:lpstr>Floating Point Adder</vt:lpstr>
      <vt:lpstr>Design</vt:lpstr>
      <vt:lpstr>PowerPoint Presentation</vt:lpstr>
      <vt:lpstr>PowerPoint Presentation</vt:lpstr>
      <vt:lpstr>Code</vt:lpstr>
      <vt:lpstr>Metrics</vt:lpstr>
      <vt:lpstr>PowerPoint Presentation</vt:lpstr>
      <vt:lpstr>Carry-bypass Adder</vt:lpstr>
      <vt:lpstr>Design</vt:lpstr>
      <vt:lpstr>PowerPoint Presentation</vt:lpstr>
      <vt:lpstr>Code</vt:lpstr>
      <vt:lpstr>PowerPoint Presentation</vt:lpstr>
      <vt:lpstr>Testbench</vt:lpstr>
      <vt:lpstr>Metrics</vt:lpstr>
      <vt:lpstr>PowerPoint Presentation</vt:lpstr>
      <vt:lpstr>Synthesis Code</vt:lpstr>
      <vt:lpstr>Testbench</vt:lpstr>
      <vt:lpstr>Waveform</vt:lpstr>
      <vt:lpstr>Carry Lookahead Adder</vt:lpstr>
      <vt:lpstr>Design</vt:lpstr>
      <vt:lpstr>PowerPoint Presentation</vt:lpstr>
      <vt:lpstr>Code</vt:lpstr>
      <vt:lpstr>Code Description</vt:lpstr>
      <vt:lpstr>Testbench</vt:lpstr>
      <vt:lpstr>Metrics</vt:lpstr>
      <vt:lpstr>Post-synthesis simulation result</vt:lpstr>
      <vt:lpstr>Post-synthesis simulation result</vt:lpstr>
      <vt:lpstr>Carry Select Adder</vt:lpstr>
      <vt:lpstr>Design</vt:lpstr>
      <vt:lpstr>PowerPoint Presentation</vt:lpstr>
      <vt:lpstr>Carry Select Adder Code </vt:lpstr>
      <vt:lpstr>Full Adder Codes </vt:lpstr>
      <vt:lpstr>Testbench test cases</vt:lpstr>
      <vt:lpstr>Testbench Results</vt:lpstr>
      <vt:lpstr>Metrics</vt:lpstr>
      <vt:lpstr>PowerPoint Presentation</vt:lpstr>
      <vt:lpstr>Carry select adder after synthesis</vt:lpstr>
      <vt:lpstr>Ripple Adder Variant </vt:lpstr>
      <vt:lpstr>Plus Adder Variant </vt:lpstr>
      <vt:lpstr>PowerPoint Presentation</vt:lpstr>
      <vt:lpstr>Testbench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Carry-bypass Adder</dc:title>
  <dc:creator>Ahmed Radalla</dc:creator>
  <cp:lastModifiedBy>Kareem Alaa</cp:lastModifiedBy>
  <cp:revision>12</cp:revision>
  <dcterms:created xsi:type="dcterms:W3CDTF">2023-12-13T20:19:43Z</dcterms:created>
  <dcterms:modified xsi:type="dcterms:W3CDTF">2023-12-14T17:53:57Z</dcterms:modified>
</cp:coreProperties>
</file>