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29"/>
  </p:normalViewPr>
  <p:slideViewPr>
    <p:cSldViewPr snapToGrid="0" snapToObjects="1">
      <p:cViewPr varScale="1">
        <p:scale>
          <a:sx n="112" d="100"/>
          <a:sy n="112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5447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4df82aa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4df82aa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52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e5026b13d_0_1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e5026b13d_0_1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d9c460f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d9c460f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3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5026b13d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5026b13d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4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52fa81c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52fa81c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145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5026b13d_0_4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e5026b13d_0_4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0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9c460f7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9c460f7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7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52fa81ca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52fa81ca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92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9c460f7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9c460f7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1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9c460f7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9c460f7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4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4df82aa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4df82aa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1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9c460f7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9c460f7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49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4df82aa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4df82aa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6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d9c460f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d9c460f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65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9c460f7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9c460f7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05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9c460f7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9c460f7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4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5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0" y="0"/>
            <a:ext cx="3535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52997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108825" y="28282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529975" y="28282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1400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024825" y="694325"/>
            <a:ext cx="2143800" cy="17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6430525" y="694325"/>
            <a:ext cx="2143800" cy="17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4024825" y="2886100"/>
            <a:ext cx="2143800" cy="17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"/>
          </p:nvPr>
        </p:nvSpPr>
        <p:spPr>
          <a:xfrm>
            <a:off x="6430525" y="2886100"/>
            <a:ext cx="2143800" cy="17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12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hasCustomPrompt="1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13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name="adj" fmla="val 25000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name="adj" fmla="val 25000"/>
            </a:avLst>
          </a:prstGeom>
          <a:solidFill>
            <a:srgbClr val="4054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 rot="10800000" flipH="1">
            <a:off x="0" y="25"/>
            <a:ext cx="2349600" cy="5143500"/>
          </a:xfrm>
          <a:prstGeom prst="rtTriangle">
            <a:avLst/>
          </a:prstGeom>
          <a:solidFill>
            <a:srgbClr val="40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15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822525" y="876138"/>
            <a:ext cx="4810200" cy="347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920175" y="988038"/>
            <a:ext cx="4614900" cy="325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 rot="10800000">
            <a:off x="3438975" y="876076"/>
            <a:ext cx="481200" cy="4812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16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831620" y="615325"/>
            <a:ext cx="59487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0"/>
          <p:cNvSpPr txBox="1">
            <a:spLocks noGrp="1"/>
          </p:cNvSpPr>
          <p:nvPr>
            <p:ph type="title" hasCustomPrompt="1"/>
          </p:nvPr>
        </p:nvSpPr>
        <p:spPr>
          <a:xfrm>
            <a:off x="832600" y="844000"/>
            <a:ext cx="5810400" cy="155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AUTOLAYOUT_17">
    <p:bg>
      <p:bgPr>
        <a:solidFill>
          <a:srgbClr val="37474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21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AUTOLAYOUT_20"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56325" y="4823300"/>
            <a:ext cx="29424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4614775" y="373547"/>
            <a:ext cx="42066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2"/>
          <p:cNvSpPr/>
          <p:nvPr/>
        </p:nvSpPr>
        <p:spPr>
          <a:xfrm>
            <a:off x="4428475" y="316847"/>
            <a:ext cx="110100" cy="1134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56325" y="316850"/>
            <a:ext cx="2942400" cy="1134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hasCustomPrompt="1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AUTOLAYOUT_22">
    <p:bg>
      <p:bgPr>
        <a:solidFill>
          <a:srgbClr val="2D314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570975" y="1383750"/>
            <a:ext cx="5976000" cy="2376000"/>
          </a:xfrm>
          <a:prstGeom prst="rect">
            <a:avLst/>
          </a:prstGeom>
          <a:solidFill>
            <a:srgbClr val="3747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446600" y="1714900"/>
            <a:ext cx="6250800" cy="17136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AUTOLAYOUT_23"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plot.ly/~ahmedamdg/169/no-opiniondata-disapprove-approve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http://cstl-cla.semo.edu/rdrenka/ui320-75/presandcongress.asp." TargetMode="External"/><Relationship Id="rId5" Type="http://schemas.openxmlformats.org/officeDocument/2006/relationships/hyperlink" Target="https://en.wikipedia.org/wiki/Party_divisions_of_United_States_Congresses" TargetMode="External"/><Relationship Id="rId6" Type="http://schemas.openxmlformats.org/officeDocument/2006/relationships/hyperlink" Target="https://www.vox.com/policy-and-politics/2018/1/19/16905584/government-shutdown-history-clinton-obama-explained" TargetMode="External"/><Relationship Id="rId7" Type="http://schemas.openxmlformats.org/officeDocument/2006/relationships/hyperlink" Target="https://www.presidency.ucsb.edu/statistics/data/presidential-job-approval" TargetMode="External"/><Relationship Id="rId8" Type="http://schemas.openxmlformats.org/officeDocument/2006/relationships/hyperlink" Target="https://news.gallup.com/poll/203198/presidential-approval-ratings-donald-trump.aspx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Shutdowns</a:t>
            </a:r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Ahmeda - Amrit - Greg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Unification &amp; Public View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l="2005" r="2015"/>
          <a:stretch/>
        </p:blipFill>
        <p:spPr>
          <a:xfrm>
            <a:off x="3970125" y="1031263"/>
            <a:ext cx="4528451" cy="3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511275" y="714476"/>
            <a:ext cx="2533800" cy="22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Division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l="35433" r="35433"/>
          <a:stretch/>
        </p:blipFill>
        <p:spPr>
          <a:xfrm>
            <a:off x="3047650" y="0"/>
            <a:ext cx="60963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Job Approval Ratings since ‘76.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dk2"/>
                </a:solidFill>
                <a:hlinkClick r:id="rId4"/>
              </a:rPr>
              <a:t>Plotly Link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878775" y="613075"/>
            <a:ext cx="58104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President: Average Approval Rating w/ Average Approval Rating During Shutdown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75" y="14607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742525" y="645825"/>
            <a:ext cx="58104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Congress</a:t>
            </a:r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body" idx="1"/>
          </p:nvPr>
        </p:nvSpPr>
        <p:spPr>
          <a:xfrm>
            <a:off x="832600" y="2623081"/>
            <a:ext cx="58104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25" y="1370675"/>
            <a:ext cx="6858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7530650" y="1027775"/>
            <a:ext cx="1279200" cy="28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115th: 3 SDW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113th: 1 SDW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104th: 2 SDW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101st: 1 SDW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100th: 1 SDW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 of Limitations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 some cases, ranges of shutdowns were missing for presidents’ approval ratings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Congress approval ratings become less available as we go back in time (in some cases months without data)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Also, other factors may affect a president’s approval ratings, therefore causing the decline or increase in his/her ratings. (President Bush case)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Scandal, Economy, War/Peace etc..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Errors in Polling techniques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And… A lot more...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279" name="Google Shape;279;p40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S&amp;P 500, there seems to be little effect on the market from the shutdown. Volatility remains fairly constant, and percent change moves between 2-3% in either direction.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shutdown is twice as likely to occur when the government is divided.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There seems to be a trend for approval ratings every time a shutdown takes place.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1885050" y="1960550"/>
            <a:ext cx="5373900" cy="12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11400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4024825" y="694325"/>
            <a:ext cx="21438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Shutdown?! .. Facts</a:t>
            </a:r>
            <a:endParaRPr dirty="0"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2"/>
          </p:nvPr>
        </p:nvSpPr>
        <p:spPr>
          <a:xfrm>
            <a:off x="6430525" y="694325"/>
            <a:ext cx="21438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How does the S&amp;P 500 respond to a government shutdown?</a:t>
            </a:r>
            <a:endParaRPr dirty="0"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3"/>
          </p:nvPr>
        </p:nvSpPr>
        <p:spPr>
          <a:xfrm>
            <a:off x="4024825" y="2886100"/>
            <a:ext cx="21438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Impact of Government Unification</a:t>
            </a:r>
            <a:endParaRPr dirty="0"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4"/>
          </p:nvPr>
        </p:nvSpPr>
        <p:spPr>
          <a:xfrm>
            <a:off x="6430525" y="2886100"/>
            <a:ext cx="21438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Public view (Approval ratings)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br>
              <a:rPr lang="en"/>
            </a:b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S&amp;P 500 Historical Data (1976-2019) </a:t>
            </a:r>
            <a:r>
              <a:rPr lang="en" dirty="0"/>
              <a:t>- Source:  </a:t>
            </a:r>
            <a:r>
              <a:rPr lang="en" i="1" u="sng" dirty="0">
                <a:solidFill>
                  <a:schemeClr val="hlink"/>
                </a:solidFill>
                <a:hlinkClick r:id="rId3" invalidUrl="https://finance.yahoo.com/quote/^GSPC/history/"/>
              </a:rPr>
              <a:t>Yahoo Finance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Party Control 1933-2010</a:t>
            </a:r>
            <a:r>
              <a:rPr lang="en" dirty="0"/>
              <a:t> - Source:  </a:t>
            </a:r>
            <a:r>
              <a:rPr lang="en" i="1" u="sng" dirty="0">
                <a:solidFill>
                  <a:schemeClr val="hlink"/>
                </a:solidFill>
                <a:hlinkClick r:id="rId4"/>
              </a:rPr>
              <a:t>Southeast Missouri State University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Party Control 2010-Present</a:t>
            </a:r>
            <a:r>
              <a:rPr lang="en" dirty="0"/>
              <a:t> - Source: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Party Division of US Congress-Wikipedia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Shutdowns Data</a:t>
            </a:r>
            <a:r>
              <a:rPr lang="en" dirty="0"/>
              <a:t> - Source: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Vox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Former Presidents’ Job Approval Ratings</a:t>
            </a:r>
            <a:r>
              <a:rPr lang="en" dirty="0"/>
              <a:t> - Source: </a:t>
            </a:r>
            <a:r>
              <a:rPr lang="en" i="1" u="sng" dirty="0">
                <a:solidFill>
                  <a:schemeClr val="hlink"/>
                </a:solidFill>
                <a:hlinkClick r:id="rId7"/>
              </a:rPr>
              <a:t>The American Presidency Project</a:t>
            </a:r>
            <a:r>
              <a:rPr lang="en" i="1" dirty="0"/>
              <a:t> </a:t>
            </a:r>
            <a:endParaRPr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President Trump’s Job Approval Ratings</a:t>
            </a:r>
            <a:r>
              <a:rPr lang="en" dirty="0"/>
              <a:t> - Source: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Gallup</a:t>
            </a:r>
            <a:r>
              <a:rPr lang="en" dirty="0"/>
              <a:t>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Shutdown Facts: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was a total of 21 shutdowns occurring from 1976 (when the shutdown era started) to the present.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13 shutdowns occurred with a Republican president while 8 occurred with a Democratic president.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The majority of the shutdowns (15 of them or 71%) occurred between 1976 and 1990.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There was a period from 1995 till 2013 when no shutdowns occurred under both Democratic &amp; Republican presidents.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 President Reagan has the all-time high in shutdowns with 8 of the 21 occurring during his presidency.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S&amp;P 500 Historical  Data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Cleaning out dates, leaving only those during a shutdown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Needed to account for days where the market was closed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Approval Ratings Data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Approval ratings data came for each president separately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Did not follow a particular timeline (i.e. Polls taken every couple days, weeks or in some cases missing)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Date formats in some cases appeared this way: 2013 </a:t>
            </a:r>
            <a:r>
              <a:rPr lang="en" dirty="0" err="1"/>
              <a:t>feb</a:t>
            </a:r>
            <a:r>
              <a:rPr lang="en" dirty="0"/>
              <a:t> 27-mar 3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Some datasets came with multi-level column indexes and missing values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Some datasets were missing recent data that we needed for our analysis. Therefore, we had to append different sources together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S&amp;P 500 Performance Visualizations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650" y="820800"/>
            <a:ext cx="6070700" cy="38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25" y="1375850"/>
            <a:ext cx="59531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76" y="1326350"/>
            <a:ext cx="5175450" cy="34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497</Words>
  <Application>Microsoft Macintosh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Lato</vt:lpstr>
      <vt:lpstr>Raleway</vt:lpstr>
      <vt:lpstr>Streamline</vt:lpstr>
      <vt:lpstr>Government Shutdowns</vt:lpstr>
      <vt:lpstr>Agenda</vt:lpstr>
      <vt:lpstr>Data Sources </vt:lpstr>
      <vt:lpstr>Some Shutdown Facts:</vt:lpstr>
      <vt:lpstr>Data Cleanup</vt:lpstr>
      <vt:lpstr>S&amp;P 500 Performance Visualizations</vt:lpstr>
      <vt:lpstr>PowerPoint Presentation</vt:lpstr>
      <vt:lpstr>PowerPoint Presentation</vt:lpstr>
      <vt:lpstr>PowerPoint Presentation</vt:lpstr>
      <vt:lpstr>Government Unification &amp; Public View </vt:lpstr>
      <vt:lpstr>Party Division </vt:lpstr>
      <vt:lpstr>Job Approval Ratings since ‘76. </vt:lpstr>
      <vt:lpstr>President: Average Approval Rating w/ Average Approval Rating During Shutdown </vt:lpstr>
      <vt:lpstr>Congress</vt:lpstr>
      <vt:lpstr>Acknowledgement of Limitations </vt:lpstr>
      <vt:lpstr>Summary</vt:lpstr>
      <vt:lpstr>Q&amp;A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Shutdowns</dc:title>
  <cp:lastModifiedBy>Microsoft Office User</cp:lastModifiedBy>
  <cp:revision>2</cp:revision>
  <dcterms:modified xsi:type="dcterms:W3CDTF">2019-01-24T08:26:15Z</dcterms:modified>
</cp:coreProperties>
</file>