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86" r:id="rId5"/>
    <p:sldId id="287" r:id="rId6"/>
    <p:sldId id="277" r:id="rId7"/>
    <p:sldId id="259" r:id="rId8"/>
    <p:sldId id="260" r:id="rId9"/>
    <p:sldId id="261" r:id="rId10"/>
    <p:sldId id="267" r:id="rId11"/>
    <p:sldId id="262" r:id="rId12"/>
    <p:sldId id="263" r:id="rId13"/>
    <p:sldId id="285" r:id="rId14"/>
    <p:sldId id="279" r:id="rId15"/>
    <p:sldId id="272" r:id="rId16"/>
    <p:sldId id="274" r:id="rId17"/>
    <p:sldId id="268" r:id="rId18"/>
    <p:sldId id="273" r:id="rId19"/>
    <p:sldId id="271" r:id="rId20"/>
    <p:sldId id="27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01C96-E404-4B8D-9614-EEB3BA1E00B9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43E95-992D-4F5C-B55A-37153727D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17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F234-8E70-4D01-A4EE-E99EDB7FEAE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6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976A-8E30-9AEE-67D6-4E275037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2A22-3337-3265-C4FA-C1CD1BCC4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56B7-83B9-ADF0-6301-5B4CB5C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E979-2FFD-8419-30B4-9EFBF9D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8D2C-DB74-684D-AF6B-2E700098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4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FA09-AD48-25AC-84D2-E4EB70FB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05B0-C70A-807D-F551-4995228A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185-1F55-BB7D-98A1-F5024F12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3B9E-3D09-A30C-A914-41D76F54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B06C-58B0-B2CF-5B31-998A831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CB78-8E07-0484-4CCC-9AA706A6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A3F6-629A-8736-9216-C97192EA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17CF-D99C-9E33-E9BA-9D7EDCAE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4720-EC6F-1E49-FA54-A03D972C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E0C4-D31C-46D7-4703-5392F071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8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E0A-EAFF-61E7-323E-86CC9496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0BBD-2F31-B42A-552B-8B1DF846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6534-B95C-121F-421C-B8BE357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67E8-B762-A466-F113-0E2F847F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BDC6-B292-158E-9154-38414FB2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413C-8A07-CC9A-22A4-DD961D8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E0C7-870B-8D30-0FB3-AE4B76FC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BB15-FCAC-15BB-ACA0-D648598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E0E9-7D61-8DFC-CE66-E226FE50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A187-D3A2-4EBA-9631-30CC3857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7F7-EA01-0BA8-F579-C8F7271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9972-8BD6-9219-A335-013DDACF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554F-7ECE-D0FD-8F36-4FECB57B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D8E3-5840-E4E9-1803-977B7DD9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58BE5-DFFB-5005-E9FA-75EDC1CB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E699-DAC4-F04A-0329-1D8A2AD5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5B77-7169-22F0-AC2C-FC62331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5848-1CDA-BFB9-C501-1C69742C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68DC-E55A-6F7B-F317-20ABC239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4909B-3F66-49AB-8879-8CA2CA7F8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FCCC7-833D-9474-6782-AD99BFD35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1AAFA-E917-D5C9-8562-B501568C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A0B1D-4A1E-9B05-F007-5B1F320D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E1DC1-B0B8-4B43-86B0-65FF235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7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D880-4277-2252-35B4-5ED48EF0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9C3A-94D4-3C91-2DDD-B65D523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6725F-4754-74B2-4242-505E52B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5714D-5BC7-AA78-0920-F6DC36C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FBFBF-3487-74FB-C354-C0B5CC4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7C5E-55D4-5152-F7B4-D2172CF9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7BD1-9316-FB0F-49C9-6071F7D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9534-B8AE-7AA0-B158-D4182319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3011-BBA4-4AF9-5DCE-D79EE91E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639F-FC97-547B-E26A-969F4ADDE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105C-ECAF-5E5A-C28A-85393EC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480C-A1BB-3434-7F2F-5872DBFE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6578-4441-2CB8-A32E-133CE8A7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AAE2-6FD9-177B-BDBD-13CF2E17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EF677-06AC-A789-65B4-62EE609C1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8089A-E143-77A0-4B43-CE3BD3C3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DD21-6A0D-3D96-E1F3-864C1A3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4496-0320-27D1-7BA0-B2ACCE6C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BBB0-C6EF-4E32-2DAF-EC46407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3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1E12F-1BC7-B6F8-8F2A-66F3D1F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563A6-8D74-479E-B947-72B39A85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1D51-0A4E-9B09-DEFD-AF210930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6BF4-A832-422F-8531-23F5498276B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445F-F785-125D-0C66-51D3669D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65A-13DA-4C39-1DDC-5888124F6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310-D9AC-41FB-821B-11F216980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7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3" y="322068"/>
            <a:ext cx="6400800" cy="422451"/>
          </a:xfrm>
        </p:spPr>
        <p:txBody>
          <a:bodyPr>
            <a:noAutofit/>
          </a:bodyPr>
          <a:lstStyle/>
          <a:p>
            <a:pPr algn="l"/>
            <a:r>
              <a:rPr lang="en-GB" sz="18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3E5F4-0DEA-1763-928C-F3BA44CC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110" y="2708582"/>
            <a:ext cx="9377779" cy="2115538"/>
          </a:xfrm>
        </p:spPr>
        <p:txBody>
          <a:bodyPr>
            <a:normAutofit/>
          </a:bodyPr>
          <a:lstStyle/>
          <a:p>
            <a:r>
              <a:rPr lang="en-GB" sz="2800" dirty="0"/>
              <a:t>Project 1 – Team 6 </a:t>
            </a:r>
          </a:p>
          <a:p>
            <a:r>
              <a:rPr lang="en-GB" sz="2800" dirty="0"/>
              <a:t>Data Investigation into the Effect of Weather on Flight Disruption at UK Airports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927" y="242498"/>
            <a:ext cx="3164912" cy="10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3069A-71B7-786D-1116-A6FED7898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18" y="1708406"/>
            <a:ext cx="5486411" cy="3657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D097B-596E-3591-A79A-8F272E924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3" y="170840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6FA87-1C73-661A-B322-F00E6FA0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33" y="977461"/>
            <a:ext cx="6731878" cy="53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09" y="703764"/>
            <a:ext cx="11319310" cy="545047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A435-3BA1-CAF4-715A-F1C7BECE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29" y="908434"/>
            <a:ext cx="6465056" cy="55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4EC3F-9E7C-0150-257F-426EDD0D2044}"/>
              </a:ext>
            </a:extLst>
          </p:cNvPr>
          <p:cNvSpPr txBox="1"/>
          <p:nvPr/>
        </p:nvSpPr>
        <p:spPr>
          <a:xfrm>
            <a:off x="342687" y="1403131"/>
            <a:ext cx="46902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-apple-system"/>
              </a:rPr>
              <a:t>HEATHROW </a:t>
            </a:r>
            <a:endParaRPr lang="en-GB" b="1" dirty="0"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Highest cancellation during the summer.</a:t>
            </a: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Minimal seasonal deviation.</a:t>
            </a:r>
          </a:p>
          <a:p>
            <a:endParaRPr lang="en-GB" b="1" i="0" dirty="0">
              <a:effectLst/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r>
              <a:rPr lang="en-GB" b="1" i="0" dirty="0">
                <a:effectLst/>
                <a:latin typeface="-apple-system"/>
              </a:rPr>
              <a:t>CARDIFF WALES</a:t>
            </a:r>
          </a:p>
          <a:p>
            <a:endParaRPr lang="en-GB" b="1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Highest cancellation during the winter.</a:t>
            </a:r>
          </a:p>
          <a:p>
            <a:endParaRPr lang="en-GB" i="0" dirty="0">
              <a:effectLst/>
              <a:latin typeface="-apple-system"/>
            </a:endParaRPr>
          </a:p>
          <a:p>
            <a:endParaRPr lang="en-GB" dirty="0">
              <a:latin typeface="-apple-system"/>
            </a:endParaRPr>
          </a:p>
          <a:p>
            <a:r>
              <a:rPr lang="en-GB" b="1" i="0" dirty="0">
                <a:effectLst/>
                <a:latin typeface="-apple-system"/>
              </a:rPr>
              <a:t>BELFAST INTERNATIONAL</a:t>
            </a:r>
          </a:p>
          <a:p>
            <a:endParaRPr lang="en-GB" b="1" dirty="0">
              <a:latin typeface="-apple-system"/>
            </a:endParaRPr>
          </a:p>
          <a:p>
            <a:r>
              <a:rPr lang="en-GB" i="0" dirty="0">
                <a:effectLst/>
                <a:latin typeface="-apple-system"/>
              </a:rPr>
              <a:t>Lowest summer and winter cancellation.</a:t>
            </a:r>
          </a:p>
          <a:p>
            <a:endParaRPr lang="en-GB" b="1" i="0" dirty="0">
              <a:effectLst/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endParaRPr lang="en-GB" b="1" dirty="0">
              <a:latin typeface="-apple-system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461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DB2-7CA8-85FC-D023-4223177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Airport delays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FB8C1-0713-BA64-ED42-CA93E4E9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158299"/>
            <a:ext cx="1951085" cy="618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E9FA3-3240-1CAF-7160-01D66C2A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43" y="1578589"/>
            <a:ext cx="6476190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CDB-1BC5-26AF-C3C4-113308B9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1" y="-33299"/>
            <a:ext cx="10515600" cy="1325563"/>
          </a:xfrm>
        </p:spPr>
        <p:txBody>
          <a:bodyPr/>
          <a:lstStyle/>
          <a:p>
            <a:r>
              <a:rPr lang="en-GB" dirty="0"/>
              <a:t>All 4 Airports Delays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10F1-8DBA-A60B-9CB6-19EC430E7C35}"/>
              </a:ext>
            </a:extLst>
          </p:cNvPr>
          <p:cNvSpPr txBox="1"/>
          <p:nvPr/>
        </p:nvSpPr>
        <p:spPr>
          <a:xfrm>
            <a:off x="1056640" y="1981200"/>
            <a:ext cx="264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According to the graphs on the right,</a:t>
            </a:r>
          </a:p>
          <a:p>
            <a:endParaRPr lang="en-GB" dirty="0"/>
          </a:p>
          <a:p>
            <a:r>
              <a:rPr lang="en-GB" dirty="0"/>
              <a:t>Notice Belfast International  Airport and Heathrow Airport have more delays in Winter compared to the airports in Cardiff and Glasgow.</a:t>
            </a:r>
          </a:p>
          <a:p>
            <a:endParaRPr lang="en-GB" dirty="0"/>
          </a:p>
          <a:p>
            <a:r>
              <a:rPr lang="en-GB" dirty="0"/>
              <a:t>This implies delays to flights in all airports may be unrelated to weather and could be a result of other factors.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2D804A-150E-A7FC-A899-B2EB883A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70" y="1171799"/>
            <a:ext cx="5549926" cy="55279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50140-5967-C413-6081-2703AC1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158299"/>
            <a:ext cx="1951085" cy="6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ACCC-6A58-FD94-901A-B0DC60FE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826366"/>
          </a:xfrm>
        </p:spPr>
        <p:txBody>
          <a:bodyPr>
            <a:normAutofit/>
          </a:bodyPr>
          <a:lstStyle/>
          <a:p>
            <a:r>
              <a:rPr lang="fi-FI" sz="4000" dirty="0"/>
              <a:t>FLIGHT CANCELLATIONS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1E99B-2830-4185-4A6D-E48EA133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527" y="1323610"/>
            <a:ext cx="8035637" cy="53129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815632-D988-C397-3B77-9847E66F9AB6}"/>
              </a:ext>
            </a:extLst>
          </p:cNvPr>
          <p:cNvSpPr txBox="1">
            <a:spLocks/>
          </p:cNvSpPr>
          <p:nvPr/>
        </p:nvSpPr>
        <p:spPr>
          <a:xfrm>
            <a:off x="112615" y="69725"/>
            <a:ext cx="4059890" cy="5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00" b="1" dirty="0">
                <a:solidFill>
                  <a:srgbClr val="556572"/>
                </a:solidFill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C6B45-62BE-E7A2-4B36-3D470AB5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0842"/>
            <a:ext cx="9144000" cy="48907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Southampton Airport and Aberdeen Airport both show the highest cancellation rates closely followed by Luton Airport.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Bournemouth compared with Southampton on the other hand shows a relatively good punctuality rate despite proximity (Similar Weather Conditions).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Heathrow fairs better than the aforementioned airports.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Belfast international has the least cancellation rate year-round.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31A38A-EC11-A176-2F50-D2FAE2D3248A}"/>
              </a:ext>
            </a:extLst>
          </p:cNvPr>
          <p:cNvSpPr txBox="1">
            <a:spLocks/>
          </p:cNvSpPr>
          <p:nvPr/>
        </p:nvSpPr>
        <p:spPr>
          <a:xfrm>
            <a:off x="838200" y="462615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3200" dirty="0"/>
              <a:t>FLIGHT CANCELLATIONS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4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461"/>
            <a:ext cx="9144000" cy="1655762"/>
          </a:xfrm>
        </p:spPr>
        <p:txBody>
          <a:bodyPr/>
          <a:lstStyle/>
          <a:p>
            <a:r>
              <a:rPr lang="en-GB" dirty="0"/>
              <a:t>Stanleys Spotty Graph 1 – Late Departures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715-31BE-F3CE-1697-549E6B9B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0" y="1310573"/>
            <a:ext cx="8078734" cy="55146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3688BD-FC6B-6DD8-4587-087446D7640C}"/>
              </a:ext>
            </a:extLst>
          </p:cNvPr>
          <p:cNvSpPr txBox="1">
            <a:spLocks/>
          </p:cNvSpPr>
          <p:nvPr/>
        </p:nvSpPr>
        <p:spPr>
          <a:xfrm>
            <a:off x="838200" y="346653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dirty="0"/>
              <a:t>FLIGHT DELAYS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943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0842"/>
            <a:ext cx="9144000" cy="48907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Birmingham International is the worst when it comes to Delays of 6 hours or more Followed closely by Bristol Airport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Bournemouth does worse than Southampton in this case even though they should be affected by relatively the same type of weather conditions.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Heathrow still performs better than most other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Belfast’s George Best and Luton are the best performers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1AE4ED-5E5A-E291-A306-1BCBE0148DD0}"/>
              </a:ext>
            </a:extLst>
          </p:cNvPr>
          <p:cNvSpPr txBox="1">
            <a:spLocks/>
          </p:cNvSpPr>
          <p:nvPr/>
        </p:nvSpPr>
        <p:spPr>
          <a:xfrm>
            <a:off x="838200" y="545039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3200" dirty="0"/>
              <a:t>FLIGHT DELAYS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5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984" y="3429000"/>
            <a:ext cx="9144000" cy="1655762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710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128" y="1560172"/>
            <a:ext cx="7338683" cy="4094903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Presentation Content : </a:t>
            </a:r>
          </a:p>
          <a:p>
            <a:pPr algn="l"/>
            <a:endParaRPr lang="en-GB" dirty="0"/>
          </a:p>
          <a:p>
            <a:pPr marL="457200" indent="-457200" algn="l">
              <a:buAutoNum type="arabicPeriod"/>
            </a:pPr>
            <a:r>
              <a:rPr lang="en-GB" dirty="0"/>
              <a:t>Hypotheses (questions to be answered)</a:t>
            </a:r>
          </a:p>
          <a:p>
            <a:pPr marL="457200" indent="-457200" algn="l">
              <a:buAutoNum type="arabicPeriod"/>
            </a:pPr>
            <a:r>
              <a:rPr lang="en-GB" dirty="0"/>
              <a:t>Data Processing Methodology</a:t>
            </a:r>
          </a:p>
          <a:p>
            <a:pPr marL="457200" indent="-457200" algn="l">
              <a:buAutoNum type="arabicPeriod"/>
            </a:pPr>
            <a:r>
              <a:rPr lang="en-GB" dirty="0"/>
              <a:t>Analysis Process &amp; Results</a:t>
            </a:r>
          </a:p>
          <a:p>
            <a:pPr marL="457200" indent="-457200" algn="l">
              <a:buAutoNum type="arabicPeriod"/>
            </a:pPr>
            <a:r>
              <a:rPr lang="en-GB" dirty="0"/>
              <a:t>Conclusions</a:t>
            </a:r>
          </a:p>
          <a:p>
            <a:pPr marL="457200" indent="-457200" algn="l">
              <a:buAutoNum type="arabicPeriod"/>
            </a:pPr>
            <a:r>
              <a:rPr lang="en-GB" dirty="0"/>
              <a:t>Discussion and Further Areas for Investigation</a:t>
            </a:r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3191"/>
            <a:ext cx="9144000" cy="26854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From the analysis carried out the alternative hypothesis cannot be proved </a:t>
            </a:r>
            <a:r>
              <a:rPr lang="en-GB" dirty="0" err="1"/>
              <a:t>i.e</a:t>
            </a:r>
            <a:r>
              <a:rPr lang="en-GB" dirty="0"/>
              <a:t> the null hypothesis cannot be disproved.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The data indicates that there are likely more critical factors that may effect either flight cancellations or delays such as: </a:t>
            </a:r>
          </a:p>
          <a:p>
            <a:pPr algn="l"/>
            <a:r>
              <a:rPr lang="en-GB" dirty="0"/>
              <a:t>airport operations </a:t>
            </a:r>
          </a:p>
          <a:p>
            <a:pPr algn="l"/>
            <a:r>
              <a:rPr lang="en-GB" dirty="0"/>
              <a:t>capacity </a:t>
            </a:r>
          </a:p>
          <a:p>
            <a:pPr algn="l"/>
            <a:r>
              <a:rPr lang="en-GB" dirty="0"/>
              <a:t>usage across seasonal variations</a:t>
            </a:r>
          </a:p>
        </p:txBody>
      </p:sp>
    </p:spTree>
    <p:extLst>
      <p:ext uri="{BB962C8B-B14F-4D97-AF65-F5344CB8AC3E}">
        <p14:creationId xmlns:p14="http://schemas.microsoft.com/office/powerpoint/2010/main" val="14657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56" y="1932708"/>
            <a:ext cx="9357405" cy="2557229"/>
          </a:xfrm>
        </p:spPr>
        <p:txBody>
          <a:bodyPr>
            <a:normAutofit/>
          </a:bodyPr>
          <a:lstStyle/>
          <a:p>
            <a:r>
              <a:rPr lang="en-GB" dirty="0"/>
              <a:t>Scope for future work</a:t>
            </a:r>
          </a:p>
          <a:p>
            <a:endParaRPr lang="en-GB" dirty="0"/>
          </a:p>
          <a:p>
            <a:r>
              <a:rPr lang="en-GB" dirty="0"/>
              <a:t>Carry out more in-depth analysis of variation on specific airports, especially relating to detailed reasons for cancellations or delay.</a:t>
            </a:r>
          </a:p>
          <a:p>
            <a:r>
              <a:rPr lang="en-GB" dirty="0"/>
              <a:t>When more accurate and detailed data is available used advanced techniques such as ANOVA, t-tests etc to confirm other hypotheses.</a:t>
            </a:r>
          </a:p>
        </p:txBody>
      </p:sp>
    </p:spTree>
    <p:extLst>
      <p:ext uri="{BB962C8B-B14F-4D97-AF65-F5344CB8AC3E}">
        <p14:creationId xmlns:p14="http://schemas.microsoft.com/office/powerpoint/2010/main" val="40658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F38DEEA-036D-60B1-D7B3-7CB2B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31" y="1665862"/>
            <a:ext cx="9639338" cy="3765119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Hypotheses</a:t>
            </a:r>
          </a:p>
          <a:p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Weather Conditions have an effect on Flight Cancellations Across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Weather Conditions have an effect on Flight Delays Across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Season Extremes have an effect on Flight Cancellations at Selected UK Airports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/>
              <a:t>Season </a:t>
            </a:r>
            <a:r>
              <a:rPr lang="en-GB" dirty="0"/>
              <a:t>Extremes have an effect on Flight Delays at Selected UK Airports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0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0498-D5B9-EE0F-D425-77BC032B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Three Data </a:t>
            </a:r>
            <a:r>
              <a:rPr lang="fi-FI" sz="3200" dirty="0" err="1"/>
              <a:t>Sources</a:t>
            </a:r>
            <a:r>
              <a:rPr lang="fi-FI" sz="3200" dirty="0"/>
              <a:t> - </a:t>
            </a:r>
            <a:r>
              <a:rPr lang="fi-FI" sz="3200" dirty="0" err="1"/>
              <a:t>Years</a:t>
            </a:r>
            <a:r>
              <a:rPr lang="fi-FI" sz="3200" dirty="0"/>
              <a:t> 2018 and 2019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00DC-5353-37E6-F2EC-F14AEFB1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/>
              <a:t>Airport Punctuality Data (24 .csv files) from caa.co.uk (Civil Aviation Authority)</a:t>
            </a:r>
          </a:p>
          <a:p>
            <a:pPr lvl="2"/>
            <a:r>
              <a:rPr lang="en-US" dirty="0"/>
              <a:t>Punctuality statistics 2018 (January to December).</a:t>
            </a:r>
          </a:p>
          <a:p>
            <a:pPr lvl="2"/>
            <a:r>
              <a:rPr lang="en-US" sz="2000" dirty="0"/>
              <a:t>Punctuality statistics 2019 (January to December</a:t>
            </a:r>
            <a:r>
              <a:rPr lang="en-US" dirty="0"/>
              <a:t>).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Weather 1 Data (4 .txt links) from www.metoffice.gov.uk</a:t>
            </a:r>
          </a:p>
          <a:p>
            <a:pPr lvl="2"/>
            <a:r>
              <a:rPr lang="en-US" dirty="0"/>
              <a:t>https://www.metoffice.gov.uk/pub/data/weather/uk/climate/stationdata/armaghdata.txt</a:t>
            </a:r>
          </a:p>
          <a:p>
            <a:pPr lvl="2"/>
            <a:r>
              <a:rPr lang="en-US" sz="2000" dirty="0"/>
              <a:t>https://www.metoffice.gov.uk/pub/data/weather/uk/climate/stationdata/cardiffdata.txt</a:t>
            </a:r>
          </a:p>
          <a:p>
            <a:pPr lvl="2"/>
            <a:r>
              <a:rPr lang="en-US" sz="2000" dirty="0"/>
              <a:t>https://www.metoffice.gov.uk/pub/data/weather/uk/climate/stationdata/paisleydata.txt</a:t>
            </a:r>
            <a:endParaRPr lang="en-US" dirty="0"/>
          </a:p>
          <a:p>
            <a:pPr lvl="2"/>
            <a:r>
              <a:rPr lang="en-US" sz="2000" dirty="0"/>
              <a:t>https://www.metoffice.gov.uk/pub/data/weather/uk/climate/stationdata/heath</a:t>
            </a:r>
            <a:r>
              <a:rPr lang="en-US" dirty="0"/>
              <a:t>rowdata.txt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Weather 2 Data (Python library and API) from dev.meteostat.net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0496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FC2-065D-8A2B-D437-01025527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B672-F662-6EC1-38A8-BC1B364F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Airport Punctuality Data:</a:t>
            </a:r>
          </a:p>
          <a:p>
            <a:pPr lvl="1"/>
            <a:r>
              <a:rPr lang="en-US" sz="2200" dirty="0"/>
              <a:t>A  </a:t>
            </a:r>
            <a:r>
              <a:rPr lang="en-US" sz="2200" dirty="0" err="1"/>
              <a:t>dataframe</a:t>
            </a:r>
            <a:r>
              <a:rPr lang="en-US" sz="2200" dirty="0"/>
              <a:t> was  deduced exported to .csv file to be used for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Weather 1 Data:</a:t>
            </a:r>
          </a:p>
          <a:p>
            <a:pPr lvl="1"/>
            <a:r>
              <a:rPr lang="en-US" sz="2200" dirty="0"/>
              <a:t>Text files were converted into </a:t>
            </a:r>
            <a:r>
              <a:rPr lang="en-US" sz="2200" dirty="0" err="1"/>
              <a:t>dataframes</a:t>
            </a:r>
            <a:r>
              <a:rPr lang="en-US" sz="2200" dirty="0"/>
              <a:t> and exported to .csv files for use 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Weather 2 Data:</a:t>
            </a:r>
          </a:p>
          <a:p>
            <a:pPr lvl="1"/>
            <a:r>
              <a:rPr lang="en-US" sz="2200" dirty="0" err="1"/>
              <a:t>Geoapify</a:t>
            </a:r>
            <a:r>
              <a:rPr lang="en-US" sz="2200" dirty="0"/>
              <a:t> and </a:t>
            </a:r>
            <a:r>
              <a:rPr lang="en-US" sz="2200" dirty="0" err="1"/>
              <a:t>Meteostat</a:t>
            </a:r>
            <a:r>
              <a:rPr lang="en-US" sz="2200" dirty="0"/>
              <a:t> APIs were used to get weather </a:t>
            </a:r>
            <a:r>
              <a:rPr lang="en-US" sz="2200" dirty="0" err="1"/>
              <a:t>dataframes</a:t>
            </a:r>
            <a:r>
              <a:rPr lang="en-US" sz="2200" dirty="0"/>
              <a:t> for all 4 airports and subsequently exported to .csv for use later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Merging all 3 </a:t>
            </a:r>
            <a:r>
              <a:rPr lang="en-US" sz="2200" dirty="0" err="1"/>
              <a:t>dataframes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All 3 </a:t>
            </a:r>
            <a:r>
              <a:rPr lang="en-US" sz="2200" dirty="0" err="1"/>
              <a:t>dataframes</a:t>
            </a:r>
            <a:r>
              <a:rPr lang="en-US" sz="2200" dirty="0"/>
              <a:t> were merged into a </a:t>
            </a:r>
            <a:r>
              <a:rPr lang="en-US" sz="2200" dirty="0" err="1"/>
              <a:t>dataframe</a:t>
            </a:r>
            <a:r>
              <a:rPr lang="en-US" sz="2200" dirty="0"/>
              <a:t> "</a:t>
            </a:r>
            <a:r>
              <a:rPr lang="en-US" sz="2200" dirty="0" err="1"/>
              <a:t>final_data</a:t>
            </a:r>
            <a:r>
              <a:rPr lang="en-US" sz="2200" dirty="0"/>
              <a:t>" and exported as a .csv file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148950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06EF27-C241-98B1-7710-7B4A0BCB9E06}"/>
              </a:ext>
            </a:extLst>
          </p:cNvPr>
          <p:cNvSpPr/>
          <p:nvPr/>
        </p:nvSpPr>
        <p:spPr>
          <a:xfrm>
            <a:off x="1246554" y="1852247"/>
            <a:ext cx="2595418" cy="1437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Available Data - Scatter Plots for UK Airports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C306C-C245-19C6-2996-6D805B67D56C}"/>
              </a:ext>
            </a:extLst>
          </p:cNvPr>
          <p:cNvSpPr/>
          <p:nvPr/>
        </p:nvSpPr>
        <p:spPr>
          <a:xfrm>
            <a:off x="4835237" y="1852246"/>
            <a:ext cx="2595418" cy="1437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 of 4 UK Airports across season extremes (Winter and Summer)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36ACC-75BF-3333-6CE7-02A595880777}"/>
              </a:ext>
            </a:extLst>
          </p:cNvPr>
          <p:cNvSpPr/>
          <p:nvPr/>
        </p:nvSpPr>
        <p:spPr>
          <a:xfrm>
            <a:off x="8423920" y="1852246"/>
            <a:ext cx="2595418" cy="1437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plots of UK Airports sized according to cancellation and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E5F148-FCCB-4BC7-8717-E392DD1CBBCE}"/>
              </a:ext>
            </a:extLst>
          </p:cNvPr>
          <p:cNvSpPr/>
          <p:nvPr/>
        </p:nvSpPr>
        <p:spPr>
          <a:xfrm>
            <a:off x="1246554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Hypothesis 1 and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3D03D-117B-5408-CD3B-6B28468BEB93}"/>
              </a:ext>
            </a:extLst>
          </p:cNvPr>
          <p:cNvSpPr/>
          <p:nvPr/>
        </p:nvSpPr>
        <p:spPr>
          <a:xfrm>
            <a:off x="4835237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Hypothesis 3 and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4ACB5-32FA-EE4E-DC21-938C795958D0}"/>
              </a:ext>
            </a:extLst>
          </p:cNvPr>
          <p:cNvSpPr/>
          <p:nvPr/>
        </p:nvSpPr>
        <p:spPr>
          <a:xfrm>
            <a:off x="8423920" y="3697209"/>
            <a:ext cx="2595418" cy="103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Supporting information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9E3BC-B4AD-2C35-1391-EBA41A1EB40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544263" y="3289745"/>
            <a:ext cx="0" cy="4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AAE41-F003-F26D-719F-95ADE8FA1F9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132946" y="3289744"/>
            <a:ext cx="0" cy="4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B96EC-3A4D-D51B-E163-92CA4C7A57F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21629" y="3289744"/>
            <a:ext cx="0" cy="4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B9DBD5-2000-710F-9C67-9787253B5C79}"/>
              </a:ext>
            </a:extLst>
          </p:cNvPr>
          <p:cNvSpPr txBox="1"/>
          <p:nvPr/>
        </p:nvSpPr>
        <p:spPr>
          <a:xfrm>
            <a:off x="4172505" y="983116"/>
            <a:ext cx="38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Streams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674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6ADD2-E809-4565-8A7F-91579680D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9" y="2447488"/>
            <a:ext cx="5497973" cy="3657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4849A0-FC0A-4810-3038-20AC9827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12" y="3212812"/>
            <a:ext cx="5521906" cy="21269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F6A17A-9C30-3BE0-7B0C-4D057EFC0351}"/>
              </a:ext>
            </a:extLst>
          </p:cNvPr>
          <p:cNvSpPr txBox="1"/>
          <p:nvPr/>
        </p:nvSpPr>
        <p:spPr>
          <a:xfrm>
            <a:off x="1645185" y="1270222"/>
            <a:ext cx="914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 : Investigate 4 weather variables (Monthly Rainfall / Av Wind Speed / Air Frost Days / Temperature) against  2 Flight Departure Conditions (Cancelled /Average Mins Late)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86E26-07CA-189B-D0E0-14EFDCE7F5BF}"/>
              </a:ext>
            </a:extLst>
          </p:cNvPr>
          <p:cNvSpPr txBox="1"/>
          <p:nvPr/>
        </p:nvSpPr>
        <p:spPr>
          <a:xfrm>
            <a:off x="897039" y="2262822"/>
            <a:ext cx="38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8347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E968E1-DE85-8400-167E-45C2FC5F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4" y="1784432"/>
            <a:ext cx="2570014" cy="1713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5A661-129B-EE9E-8D54-EFFE0D74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28" y="1809417"/>
            <a:ext cx="2466853" cy="1644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495B1-FBE0-330B-C2F6-40FF47749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67" y="1836873"/>
            <a:ext cx="2388191" cy="1592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D1067-82E1-3326-4ADA-8DCAC3BF4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85" y="1765628"/>
            <a:ext cx="2598221" cy="17321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4CEB3B-B3F5-EC96-366C-A8682259D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51" y="3900675"/>
            <a:ext cx="2598221" cy="17321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B4FB3-C7E0-9F83-4137-E7DC8B4DA9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4" y="3900675"/>
            <a:ext cx="2570015" cy="1713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AB31BA-B9E1-AD0D-1502-9F39A77CB0DE}"/>
              </a:ext>
            </a:extLst>
          </p:cNvPr>
          <p:cNvSpPr txBox="1"/>
          <p:nvPr/>
        </p:nvSpPr>
        <p:spPr>
          <a:xfrm rot="16200000">
            <a:off x="-287878" y="2377261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Cancelled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EA3C7-30A9-5891-D642-F5BE87E56BF4}"/>
              </a:ext>
            </a:extLst>
          </p:cNvPr>
          <p:cNvSpPr txBox="1"/>
          <p:nvPr/>
        </p:nvSpPr>
        <p:spPr>
          <a:xfrm rot="16200000">
            <a:off x="-287878" y="42845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Delayed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D0FC8-49AF-9193-3899-6507B314D44F}"/>
              </a:ext>
            </a:extLst>
          </p:cNvPr>
          <p:cNvSpPr txBox="1"/>
          <p:nvPr/>
        </p:nvSpPr>
        <p:spPr>
          <a:xfrm>
            <a:off x="1477456" y="119686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Rainfall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6BABF-713A-220E-B057-06B373DC2531}"/>
              </a:ext>
            </a:extLst>
          </p:cNvPr>
          <p:cNvSpPr txBox="1"/>
          <p:nvPr/>
        </p:nvSpPr>
        <p:spPr>
          <a:xfrm>
            <a:off x="4391529" y="117806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Windspeed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5020C-F1CA-E7C4-0EF0-9A0DF59BE96D}"/>
              </a:ext>
            </a:extLst>
          </p:cNvPr>
          <p:cNvSpPr txBox="1"/>
          <p:nvPr/>
        </p:nvSpPr>
        <p:spPr>
          <a:xfrm>
            <a:off x="7194765" y="119686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Air Frost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E5666-B547-35BA-2D19-488AF72A17C8}"/>
              </a:ext>
            </a:extLst>
          </p:cNvPr>
          <p:cNvSpPr txBox="1"/>
          <p:nvPr/>
        </p:nvSpPr>
        <p:spPr>
          <a:xfrm>
            <a:off x="9989489" y="117806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DEABC-C5BE-1ABC-9A6B-A76690518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76" y="3828454"/>
            <a:ext cx="2777226" cy="1851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EFE7E-73CA-6E53-A818-D283399373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3" y="3900675"/>
            <a:ext cx="2598221" cy="17321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66405-2B9C-4AD6-F86B-2141E335B030}"/>
              </a:ext>
            </a:extLst>
          </p:cNvPr>
          <p:cNvCxnSpPr>
            <a:cxnSpLocks/>
          </p:cNvCxnSpPr>
          <p:nvPr/>
        </p:nvCxnSpPr>
        <p:spPr>
          <a:xfrm flipV="1">
            <a:off x="1348154" y="2631701"/>
            <a:ext cx="10199077" cy="94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7A5D5-759B-ACAC-22B1-4CD7B375C9C1}"/>
              </a:ext>
            </a:extLst>
          </p:cNvPr>
          <p:cNvCxnSpPr>
            <a:cxnSpLocks/>
          </p:cNvCxnSpPr>
          <p:nvPr/>
        </p:nvCxnSpPr>
        <p:spPr>
          <a:xfrm flipV="1">
            <a:off x="1348154" y="4743430"/>
            <a:ext cx="10199077" cy="94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8422EC-C235-FFD5-72EE-ACAED774424D}"/>
              </a:ext>
            </a:extLst>
          </p:cNvPr>
          <p:cNvCxnSpPr>
            <a:cxnSpLocks/>
          </p:cNvCxnSpPr>
          <p:nvPr/>
        </p:nvCxnSpPr>
        <p:spPr>
          <a:xfrm flipV="1">
            <a:off x="2094521" y="1673704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E919CA-94EA-1680-EA92-7C093EBD2D9F}"/>
              </a:ext>
            </a:extLst>
          </p:cNvPr>
          <p:cNvCxnSpPr>
            <a:cxnSpLocks/>
          </p:cNvCxnSpPr>
          <p:nvPr/>
        </p:nvCxnSpPr>
        <p:spPr>
          <a:xfrm flipV="1">
            <a:off x="5092563" y="1741066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5F86AF-666F-EA41-CF34-B678D4060ECA}"/>
              </a:ext>
            </a:extLst>
          </p:cNvPr>
          <p:cNvCxnSpPr>
            <a:cxnSpLocks/>
          </p:cNvCxnSpPr>
          <p:nvPr/>
        </p:nvCxnSpPr>
        <p:spPr>
          <a:xfrm flipV="1">
            <a:off x="7975227" y="1809417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EE906-FBD6-2EA3-27F4-5254C04D388C}"/>
              </a:ext>
            </a:extLst>
          </p:cNvPr>
          <p:cNvCxnSpPr>
            <a:cxnSpLocks/>
          </p:cNvCxnSpPr>
          <p:nvPr/>
        </p:nvCxnSpPr>
        <p:spPr>
          <a:xfrm flipV="1">
            <a:off x="10659079" y="1897392"/>
            <a:ext cx="48039" cy="4006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B04-60F5-DC25-6D0D-0436B4A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" y="32781"/>
            <a:ext cx="4059890" cy="505996"/>
          </a:xfrm>
        </p:spPr>
        <p:txBody>
          <a:bodyPr>
            <a:noAutofit/>
          </a:bodyPr>
          <a:lstStyle/>
          <a:p>
            <a:pPr algn="l"/>
            <a:r>
              <a:rPr lang="en-GB" sz="1100" b="1" i="0" dirty="0">
                <a:solidFill>
                  <a:srgbClr val="556572"/>
                </a:solidFill>
                <a:effectLst/>
                <a:latin typeface="LatoWeb"/>
              </a:rPr>
              <a:t>Bootcamp: UBHM-VIRT-DATA-PT-10-2022-U-LOLC-MTTH</a:t>
            </a:r>
            <a:endParaRPr lang="en-GB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F03CE-3A92-A354-6DC6-09568DDC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96" y="209099"/>
            <a:ext cx="1951085" cy="61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C6F72-8D79-CECC-55A0-3B63C170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63" y="1644283"/>
            <a:ext cx="8803073" cy="2986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45668-2455-1695-5B0E-969F76F5C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806" y="4631040"/>
            <a:ext cx="3490385" cy="188066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9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LatoWeb</vt:lpstr>
      <vt:lpstr>Office Theme</vt:lpstr>
      <vt:lpstr>Bootcamp: UBHM-VIRT-DATA-PT-10-2022-U-LOLC-MTTH</vt:lpstr>
      <vt:lpstr>Bootcamp: UBHM-VIRT-DATA-PT-10-2022-U-LOLC-MTTH</vt:lpstr>
      <vt:lpstr>Bootcamp: UBHM-VIRT-DATA-PT-10-2022-U-LOLC-MTTH</vt:lpstr>
      <vt:lpstr>Three Data Sources - Years 2018 and 2019</vt:lpstr>
      <vt:lpstr>Data cleaning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All Airport delays </vt:lpstr>
      <vt:lpstr>All 4 Airports Delays</vt:lpstr>
      <vt:lpstr>FLIGHT CANCELLATIONS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  <vt:lpstr>Bootcamp: UBHM-VIRT-DATA-PT-10-2022-U-LOLC-MTTH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Bootcamp: UBHM-VIRT-DATA-PT-10-2022-U-LOLC-MTTH</dc:title>
  <dc:creator>Simon Butler</dc:creator>
  <cp:lastModifiedBy>Stanley Nyarko Aboagye</cp:lastModifiedBy>
  <cp:revision>9</cp:revision>
  <dcterms:created xsi:type="dcterms:W3CDTF">2022-12-06T15:54:39Z</dcterms:created>
  <dcterms:modified xsi:type="dcterms:W3CDTF">2022-12-08T23:43:21Z</dcterms:modified>
</cp:coreProperties>
</file>