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21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85189"/>
            <a:ext cx="596839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704" y="3348863"/>
            <a:ext cx="5948045" cy="448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80"/>
            <a:ext cx="2780665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Project</a:t>
            </a:r>
            <a:r>
              <a:rPr sz="1100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building 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villa </a:t>
            </a: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(Housing</a:t>
            </a:r>
            <a:r>
              <a:rPr sz="1100" spc="26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units)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0"/>
              </a:spcBef>
              <a:tabLst>
                <a:tab pos="1368425" algn="l"/>
              </a:tabLst>
            </a:pP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Project</a:t>
            </a:r>
            <a:r>
              <a:rPr sz="1100" spc="1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MANAGER	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AHMEDABDELROUF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1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alibri"/>
                <a:cs typeface="Calibri"/>
              </a:rPr>
              <a:t>stakeholders</a:t>
            </a:r>
            <a:r>
              <a:rPr sz="1100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zain</a:t>
            </a:r>
            <a:r>
              <a:rPr sz="11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0000"/>
                </a:solidFill>
                <a:latin typeface="Calibri"/>
                <a:cs typeface="Calibri"/>
              </a:rPr>
              <a:t>malek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870585" algn="l"/>
              </a:tabLst>
            </a:pP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Project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team	Ahmed</a:t>
            </a:r>
            <a:r>
              <a:rPr sz="1100" spc="4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B9BD4"/>
                </a:solidFill>
                <a:latin typeface="Calibri"/>
                <a:cs typeface="Calibri"/>
              </a:rPr>
              <a:t>Abdelraoof</a:t>
            </a:r>
            <a:r>
              <a:rPr sz="1100" spc="475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abo</a:t>
            </a:r>
            <a:r>
              <a:rPr sz="1100" spc="-10" dirty="0">
                <a:solidFill>
                  <a:srgbClr val="5B9BD4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5B9BD4"/>
                </a:solidFill>
                <a:latin typeface="Calibri"/>
                <a:cs typeface="Calibri"/>
              </a:rPr>
              <a:t>Elenein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08834"/>
            <a:ext cx="4247515" cy="161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Purpose</a:t>
            </a:r>
            <a:r>
              <a:rPr sz="1100" spc="254" dirty="0">
                <a:latin typeface="Calibri"/>
                <a:cs typeface="Calibri"/>
              </a:rPr>
              <a:t> 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provide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all</a:t>
            </a:r>
            <a:r>
              <a:rPr sz="1100" dirty="0">
                <a:latin typeface="Calibri"/>
                <a:cs typeface="Calibri"/>
              </a:rPr>
              <a:t> young </a:t>
            </a:r>
            <a:r>
              <a:rPr sz="1100" spc="-5" dirty="0">
                <a:latin typeface="Calibri"/>
                <a:cs typeface="Calibri"/>
              </a:rPr>
              <a:t>people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housing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solve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issues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ts val="1305"/>
              </a:lnSpc>
              <a:spcBef>
                <a:spcPts val="925"/>
              </a:spcBef>
            </a:pPr>
            <a:r>
              <a:rPr sz="1100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project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charter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is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similar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 </a:t>
            </a:r>
            <a:r>
              <a:rPr sz="1100" dirty="0">
                <a:latin typeface="Cambria"/>
                <a:cs typeface="Cambria"/>
              </a:rPr>
              <a:t>the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goal,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but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more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official,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more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305"/>
              </a:lnSpc>
            </a:pPr>
            <a:r>
              <a:rPr sz="1100" dirty="0">
                <a:latin typeface="Cambria"/>
                <a:cs typeface="Cambria"/>
              </a:rPr>
              <a:t>detailed,</a:t>
            </a:r>
            <a:r>
              <a:rPr sz="1100" spc="-5" dirty="0">
                <a:latin typeface="Cambria"/>
                <a:cs typeface="Cambria"/>
              </a:rPr>
              <a:t> and </a:t>
            </a:r>
            <a:r>
              <a:rPr sz="1100" dirty="0">
                <a:latin typeface="Cambria"/>
                <a:cs typeface="Cambria"/>
              </a:rPr>
              <a:t>in</a:t>
            </a:r>
            <a:r>
              <a:rPr sz="1100" spc="-5" dirty="0">
                <a:latin typeface="Cambria"/>
                <a:cs typeface="Cambria"/>
              </a:rPr>
              <a:t> line with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your</a:t>
            </a:r>
            <a:r>
              <a:rPr sz="1100" spc="-5" dirty="0">
                <a:latin typeface="Cambria"/>
                <a:cs typeface="Cambria"/>
              </a:rPr>
              <a:t> company’s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vision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and </a:t>
            </a:r>
            <a:r>
              <a:rPr sz="1100" dirty="0">
                <a:latin typeface="Cambria"/>
                <a:cs typeface="Cambria"/>
              </a:rPr>
              <a:t>goals.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results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Start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build about 800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house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(villa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5" dirty="0">
                <a:latin typeface="Calibri"/>
                <a:cs typeface="Calibri"/>
              </a:rPr>
              <a:t> 600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finished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by 2022.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668138"/>
            <a:ext cx="14084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Basic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milestone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timeline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4426" y="4943068"/>
            <a:ext cx="3361054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384" marR="5080" indent="-20320">
              <a:lnSpc>
                <a:spcPct val="111400"/>
              </a:lnSpc>
              <a:spcBef>
                <a:spcPts val="90"/>
              </a:spcBef>
            </a:pPr>
            <a:r>
              <a:rPr sz="1100" dirty="0">
                <a:latin typeface="Calibri"/>
                <a:cs typeface="Calibri"/>
              </a:rPr>
              <a:t>we will </a:t>
            </a:r>
            <a:r>
              <a:rPr sz="1100" spc="-5" dirty="0">
                <a:latin typeface="Calibri"/>
                <a:cs typeface="Calibri"/>
              </a:rPr>
              <a:t>start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5" dirty="0">
                <a:latin typeface="Calibri"/>
                <a:cs typeface="Calibri"/>
              </a:rPr>
              <a:t>buy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tools</a:t>
            </a:r>
            <a:r>
              <a:rPr sz="1100" dirty="0">
                <a:latin typeface="Calibri"/>
                <a:cs typeface="Calibri"/>
              </a:rPr>
              <a:t> that </a:t>
            </a:r>
            <a:r>
              <a:rPr sz="1100" spc="-5" dirty="0">
                <a:latin typeface="Calibri"/>
                <a:cs typeface="Calibri"/>
              </a:rPr>
              <a:t>necessary </a:t>
            </a:r>
            <a:r>
              <a:rPr sz="1100" dirty="0">
                <a:latin typeface="Calibri"/>
                <a:cs typeface="Calibri"/>
              </a:rPr>
              <a:t>for the </a:t>
            </a:r>
            <a:r>
              <a:rPr sz="1100" spc="-5" dirty="0">
                <a:latin typeface="Calibri"/>
                <a:cs typeface="Calibri"/>
              </a:rPr>
              <a:t>project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 </a:t>
            </a:r>
            <a:r>
              <a:rPr sz="1100" dirty="0">
                <a:latin typeface="Calibri"/>
                <a:cs typeface="Calibri"/>
              </a:rPr>
              <a:t>will </a:t>
            </a:r>
            <a:r>
              <a:rPr sz="1100" spc="-5" dirty="0">
                <a:latin typeface="Calibri"/>
                <a:cs typeface="Calibri"/>
              </a:rPr>
              <a:t>make agreement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engineers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and employees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began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build 600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housing units</a:t>
            </a:r>
            <a:endParaRPr sz="11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Calibri"/>
                <a:cs typeface="Calibri"/>
              </a:rPr>
              <a:t>finish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5" dirty="0">
                <a:latin typeface="Calibri"/>
                <a:cs typeface="Calibri"/>
              </a:rPr>
              <a:t> necessary</a:t>
            </a:r>
            <a:r>
              <a:rPr sz="1100" dirty="0">
                <a:latin typeface="Calibri"/>
                <a:cs typeface="Calibri"/>
              </a:rPr>
              <a:t> electrical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paint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procedures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4943068"/>
            <a:ext cx="4165600" cy="11442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January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April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May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October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dirty="0">
                <a:latin typeface="Calibri"/>
                <a:cs typeface="Calibri"/>
              </a:rPr>
              <a:t>November   </a:t>
            </a:r>
            <a:r>
              <a:rPr sz="1100" spc="-5" dirty="0">
                <a:latin typeface="Calibri"/>
                <a:cs typeface="Calibri"/>
              </a:rPr>
              <a:t>let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youth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apply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(600)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housing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units</a:t>
            </a:r>
            <a:r>
              <a:rPr sz="1100" dirty="0">
                <a:latin typeface="Calibri"/>
                <a:cs typeface="Calibri"/>
              </a:rPr>
              <a:t> only</a:t>
            </a:r>
            <a:endParaRPr sz="110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100" spc="-5" dirty="0">
                <a:latin typeface="Calibri"/>
                <a:cs typeface="Calibri"/>
              </a:rPr>
              <a:t>December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completed 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December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352413"/>
            <a:ext cx="5627370" cy="2740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resource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Budget</a:t>
            </a:r>
            <a:r>
              <a:rPr sz="1100" spc="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10000000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million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 land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necessary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</a:t>
            </a:r>
            <a:r>
              <a:rPr sz="1100" dirty="0">
                <a:latin typeface="Calibri"/>
                <a:cs typeface="Calibri"/>
              </a:rPr>
              <a:t>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Drilling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equipment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constrains</a:t>
            </a:r>
            <a:r>
              <a:rPr sz="1100" dirty="0">
                <a:latin typeface="Calibri"/>
                <a:cs typeface="Calibri"/>
              </a:rPr>
              <a:t> and </a:t>
            </a:r>
            <a:r>
              <a:rPr sz="1100" spc="-5" dirty="0">
                <a:latin typeface="Calibri"/>
                <a:cs typeface="Calibri"/>
              </a:rPr>
              <a:t>assumptions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 must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completed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December 20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 project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must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not exceed (11000000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million)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Needed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 build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600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unit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vendors </a:t>
            </a:r>
            <a:r>
              <a:rPr sz="1100" spc="-5" dirty="0">
                <a:latin typeface="Calibri"/>
                <a:cs typeface="Calibri"/>
              </a:rPr>
              <a:t>should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advertise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units</a:t>
            </a:r>
            <a:r>
              <a:rPr sz="1100" dirty="0">
                <a:latin typeface="Calibri"/>
                <a:cs typeface="Calibri"/>
              </a:rPr>
              <a:t> 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5" dirty="0">
                <a:latin typeface="Calibri"/>
                <a:cs typeface="Calibri"/>
              </a:rPr>
              <a:t>TIME without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affecting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schedule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Trying 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build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without </a:t>
            </a:r>
            <a:r>
              <a:rPr sz="1100" dirty="0">
                <a:latin typeface="Calibri"/>
                <a:cs typeface="Calibri"/>
              </a:rPr>
              <a:t>legal</a:t>
            </a:r>
            <a:r>
              <a:rPr sz="1100" spc="-5" dirty="0">
                <a:latin typeface="Calibri"/>
                <a:cs typeface="Calibri"/>
              </a:rPr>
              <a:t> advice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 power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may 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outage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Trying 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build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without </a:t>
            </a:r>
            <a:r>
              <a:rPr sz="1100" dirty="0">
                <a:latin typeface="Calibri"/>
                <a:cs typeface="Calibri"/>
              </a:rPr>
              <a:t>legal</a:t>
            </a:r>
            <a:r>
              <a:rPr sz="1100" spc="-5" dirty="0">
                <a:latin typeface="Calibri"/>
                <a:cs typeface="Calibri"/>
              </a:rPr>
              <a:t> advice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 power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may 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outage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547111"/>
            <a:ext cx="1002030" cy="501015"/>
          </a:xfrm>
          <a:custGeom>
            <a:avLst/>
            <a:gdLst/>
            <a:ahLst/>
            <a:cxnLst/>
            <a:rect l="l" t="t" r="r" b="b"/>
            <a:pathLst>
              <a:path w="1002030" h="501014">
                <a:moveTo>
                  <a:pt x="951864" y="0"/>
                </a:moveTo>
                <a:lnTo>
                  <a:pt x="50088" y="0"/>
                </a:lnTo>
                <a:lnTo>
                  <a:pt x="30593" y="3944"/>
                </a:lnTo>
                <a:lnTo>
                  <a:pt x="14671" y="14700"/>
                </a:lnTo>
                <a:lnTo>
                  <a:pt x="3936" y="30646"/>
                </a:lnTo>
                <a:lnTo>
                  <a:pt x="0" y="50165"/>
                </a:lnTo>
                <a:lnTo>
                  <a:pt x="0" y="450850"/>
                </a:lnTo>
                <a:lnTo>
                  <a:pt x="3936" y="470368"/>
                </a:lnTo>
                <a:lnTo>
                  <a:pt x="14671" y="486314"/>
                </a:lnTo>
                <a:lnTo>
                  <a:pt x="30593" y="497070"/>
                </a:lnTo>
                <a:lnTo>
                  <a:pt x="50088" y="501015"/>
                </a:lnTo>
                <a:lnTo>
                  <a:pt x="951864" y="501015"/>
                </a:lnTo>
                <a:lnTo>
                  <a:pt x="971309" y="497070"/>
                </a:lnTo>
                <a:lnTo>
                  <a:pt x="987218" y="486314"/>
                </a:lnTo>
                <a:lnTo>
                  <a:pt x="997960" y="470368"/>
                </a:lnTo>
                <a:lnTo>
                  <a:pt x="1001902" y="450850"/>
                </a:lnTo>
                <a:lnTo>
                  <a:pt x="1001902" y="50165"/>
                </a:lnTo>
                <a:lnTo>
                  <a:pt x="997960" y="30646"/>
                </a:lnTo>
                <a:lnTo>
                  <a:pt x="987218" y="14700"/>
                </a:lnTo>
                <a:lnTo>
                  <a:pt x="971309" y="3944"/>
                </a:lnTo>
                <a:lnTo>
                  <a:pt x="95186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7589" y="2640329"/>
            <a:ext cx="355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9952" y="1904619"/>
            <a:ext cx="1389380" cy="899794"/>
            <a:chOff x="1909952" y="1904619"/>
            <a:chExt cx="1389380" cy="899794"/>
          </a:xfrm>
        </p:grpSpPr>
        <p:sp>
          <p:nvSpPr>
            <p:cNvPr id="5" name="object 5"/>
            <p:cNvSpPr/>
            <p:nvPr/>
          </p:nvSpPr>
          <p:spPr>
            <a:xfrm>
              <a:off x="1916302" y="2161540"/>
              <a:ext cx="374650" cy="636270"/>
            </a:xfrm>
            <a:custGeom>
              <a:avLst/>
              <a:gdLst/>
              <a:ahLst/>
              <a:cxnLst/>
              <a:rect l="l" t="t" r="r" b="b"/>
              <a:pathLst>
                <a:path w="374650" h="636269">
                  <a:moveTo>
                    <a:pt x="0" y="636015"/>
                  </a:moveTo>
                  <a:lnTo>
                    <a:pt x="374396" y="0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698" y="1910969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951738" y="0"/>
                  </a:moveTo>
                  <a:lnTo>
                    <a:pt x="50037" y="0"/>
                  </a:lnTo>
                  <a:lnTo>
                    <a:pt x="30539" y="3944"/>
                  </a:lnTo>
                  <a:lnTo>
                    <a:pt x="14636" y="14700"/>
                  </a:lnTo>
                  <a:lnTo>
                    <a:pt x="3925" y="30646"/>
                  </a:lnTo>
                  <a:lnTo>
                    <a:pt x="0" y="50164"/>
                  </a:lnTo>
                  <a:lnTo>
                    <a:pt x="0" y="450850"/>
                  </a:lnTo>
                  <a:lnTo>
                    <a:pt x="3925" y="470368"/>
                  </a:lnTo>
                  <a:lnTo>
                    <a:pt x="14636" y="486314"/>
                  </a:lnTo>
                  <a:lnTo>
                    <a:pt x="30539" y="497070"/>
                  </a:lnTo>
                  <a:lnTo>
                    <a:pt x="50037" y="501014"/>
                  </a:lnTo>
                  <a:lnTo>
                    <a:pt x="951738" y="501014"/>
                  </a:lnTo>
                  <a:lnTo>
                    <a:pt x="971256" y="497070"/>
                  </a:lnTo>
                  <a:lnTo>
                    <a:pt x="987202" y="486314"/>
                  </a:lnTo>
                  <a:lnTo>
                    <a:pt x="997958" y="470368"/>
                  </a:lnTo>
                  <a:lnTo>
                    <a:pt x="1001902" y="450850"/>
                  </a:lnTo>
                  <a:lnTo>
                    <a:pt x="1001902" y="50164"/>
                  </a:lnTo>
                  <a:lnTo>
                    <a:pt x="997958" y="30646"/>
                  </a:lnTo>
                  <a:lnTo>
                    <a:pt x="987202" y="14700"/>
                  </a:lnTo>
                  <a:lnTo>
                    <a:pt x="971256" y="3944"/>
                  </a:lnTo>
                  <a:lnTo>
                    <a:pt x="9517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0698" y="1910969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0" y="50164"/>
                  </a:moveTo>
                  <a:lnTo>
                    <a:pt x="3925" y="30646"/>
                  </a:lnTo>
                  <a:lnTo>
                    <a:pt x="14636" y="14700"/>
                  </a:lnTo>
                  <a:lnTo>
                    <a:pt x="30539" y="3944"/>
                  </a:lnTo>
                  <a:lnTo>
                    <a:pt x="50037" y="0"/>
                  </a:lnTo>
                  <a:lnTo>
                    <a:pt x="951738" y="0"/>
                  </a:lnTo>
                  <a:lnTo>
                    <a:pt x="971256" y="3944"/>
                  </a:lnTo>
                  <a:lnTo>
                    <a:pt x="987202" y="14700"/>
                  </a:lnTo>
                  <a:lnTo>
                    <a:pt x="997958" y="30646"/>
                  </a:lnTo>
                  <a:lnTo>
                    <a:pt x="1001902" y="50164"/>
                  </a:lnTo>
                  <a:lnTo>
                    <a:pt x="1001902" y="450850"/>
                  </a:lnTo>
                  <a:lnTo>
                    <a:pt x="997958" y="470368"/>
                  </a:lnTo>
                  <a:lnTo>
                    <a:pt x="987202" y="486314"/>
                  </a:lnTo>
                  <a:lnTo>
                    <a:pt x="971256" y="497070"/>
                  </a:lnTo>
                  <a:lnTo>
                    <a:pt x="951738" y="501014"/>
                  </a:lnTo>
                  <a:lnTo>
                    <a:pt x="50037" y="501014"/>
                  </a:lnTo>
                  <a:lnTo>
                    <a:pt x="30539" y="497070"/>
                  </a:lnTo>
                  <a:lnTo>
                    <a:pt x="14636" y="486314"/>
                  </a:lnTo>
                  <a:lnTo>
                    <a:pt x="3925" y="470368"/>
                  </a:lnTo>
                  <a:lnTo>
                    <a:pt x="0" y="450850"/>
                  </a:lnTo>
                  <a:lnTo>
                    <a:pt x="0" y="501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03729" y="1892300"/>
            <a:ext cx="77660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228600">
              <a:lnSpc>
                <a:spcPts val="1750"/>
              </a:lnSpc>
              <a:spcBef>
                <a:spcPts val="2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sub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ruct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86252" y="1843785"/>
            <a:ext cx="1165860" cy="513715"/>
            <a:chOff x="3286252" y="1843785"/>
            <a:chExt cx="1165860" cy="513715"/>
          </a:xfrm>
        </p:grpSpPr>
        <p:sp>
          <p:nvSpPr>
            <p:cNvPr id="10" name="object 10"/>
            <p:cNvSpPr/>
            <p:nvPr/>
          </p:nvSpPr>
          <p:spPr>
            <a:xfrm>
              <a:off x="3292602" y="2100579"/>
              <a:ext cx="151765" cy="60960"/>
            </a:xfrm>
            <a:custGeom>
              <a:avLst/>
              <a:gdLst/>
              <a:ahLst/>
              <a:cxnLst/>
              <a:rect l="l" t="t" r="r" b="b"/>
              <a:pathLst>
                <a:path w="151764" h="60960">
                  <a:moveTo>
                    <a:pt x="0" y="60960"/>
                  </a:moveTo>
                  <a:lnTo>
                    <a:pt x="151257" y="0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3859" y="1850135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951864" y="0"/>
                  </a:moveTo>
                  <a:lnTo>
                    <a:pt x="50164" y="0"/>
                  </a:lnTo>
                  <a:lnTo>
                    <a:pt x="30646" y="3925"/>
                  </a:lnTo>
                  <a:lnTo>
                    <a:pt x="14700" y="14636"/>
                  </a:lnTo>
                  <a:lnTo>
                    <a:pt x="3944" y="30539"/>
                  </a:lnTo>
                  <a:lnTo>
                    <a:pt x="0" y="50038"/>
                  </a:lnTo>
                  <a:lnTo>
                    <a:pt x="0" y="450850"/>
                  </a:lnTo>
                  <a:lnTo>
                    <a:pt x="3944" y="470294"/>
                  </a:lnTo>
                  <a:lnTo>
                    <a:pt x="14700" y="486203"/>
                  </a:lnTo>
                  <a:lnTo>
                    <a:pt x="30646" y="496945"/>
                  </a:lnTo>
                  <a:lnTo>
                    <a:pt x="50164" y="500888"/>
                  </a:lnTo>
                  <a:lnTo>
                    <a:pt x="951864" y="500888"/>
                  </a:lnTo>
                  <a:lnTo>
                    <a:pt x="971363" y="496945"/>
                  </a:lnTo>
                  <a:lnTo>
                    <a:pt x="987266" y="486203"/>
                  </a:lnTo>
                  <a:lnTo>
                    <a:pt x="997977" y="470294"/>
                  </a:lnTo>
                  <a:lnTo>
                    <a:pt x="1001902" y="450850"/>
                  </a:lnTo>
                  <a:lnTo>
                    <a:pt x="1001902" y="50038"/>
                  </a:lnTo>
                  <a:lnTo>
                    <a:pt x="997977" y="30539"/>
                  </a:lnTo>
                  <a:lnTo>
                    <a:pt x="987266" y="14636"/>
                  </a:lnTo>
                  <a:lnTo>
                    <a:pt x="971363" y="3925"/>
                  </a:lnTo>
                  <a:lnTo>
                    <a:pt x="9518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43859" y="1850135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0" y="50038"/>
                  </a:moveTo>
                  <a:lnTo>
                    <a:pt x="3944" y="30539"/>
                  </a:lnTo>
                  <a:lnTo>
                    <a:pt x="14700" y="14636"/>
                  </a:lnTo>
                  <a:lnTo>
                    <a:pt x="30646" y="3925"/>
                  </a:lnTo>
                  <a:lnTo>
                    <a:pt x="50164" y="0"/>
                  </a:lnTo>
                  <a:lnTo>
                    <a:pt x="951864" y="0"/>
                  </a:lnTo>
                  <a:lnTo>
                    <a:pt x="971363" y="3925"/>
                  </a:lnTo>
                  <a:lnTo>
                    <a:pt x="987266" y="14636"/>
                  </a:lnTo>
                  <a:lnTo>
                    <a:pt x="997977" y="30539"/>
                  </a:lnTo>
                  <a:lnTo>
                    <a:pt x="1001902" y="50038"/>
                  </a:lnTo>
                  <a:lnTo>
                    <a:pt x="1001902" y="450850"/>
                  </a:lnTo>
                  <a:lnTo>
                    <a:pt x="997977" y="470294"/>
                  </a:lnTo>
                  <a:lnTo>
                    <a:pt x="987266" y="486203"/>
                  </a:lnTo>
                  <a:lnTo>
                    <a:pt x="971363" y="496945"/>
                  </a:lnTo>
                  <a:lnTo>
                    <a:pt x="951864" y="500888"/>
                  </a:lnTo>
                  <a:lnTo>
                    <a:pt x="50164" y="500888"/>
                  </a:lnTo>
                  <a:lnTo>
                    <a:pt x="30646" y="496945"/>
                  </a:lnTo>
                  <a:lnTo>
                    <a:pt x="14700" y="486203"/>
                  </a:lnTo>
                  <a:lnTo>
                    <a:pt x="3944" y="470294"/>
                  </a:lnTo>
                  <a:lnTo>
                    <a:pt x="0" y="450850"/>
                  </a:lnTo>
                  <a:lnTo>
                    <a:pt x="0" y="500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63492" y="1942541"/>
            <a:ext cx="763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soil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39411" y="1971039"/>
            <a:ext cx="1691639" cy="513715"/>
            <a:chOff x="4439411" y="1971039"/>
            <a:chExt cx="1691639" cy="513715"/>
          </a:xfrm>
        </p:grpSpPr>
        <p:sp>
          <p:nvSpPr>
            <p:cNvPr id="15" name="object 15"/>
            <p:cNvSpPr/>
            <p:nvPr/>
          </p:nvSpPr>
          <p:spPr>
            <a:xfrm>
              <a:off x="4445761" y="2100579"/>
              <a:ext cx="676910" cy="127635"/>
            </a:xfrm>
            <a:custGeom>
              <a:avLst/>
              <a:gdLst/>
              <a:ahLst/>
              <a:cxnLst/>
              <a:rect l="l" t="t" r="r" b="b"/>
              <a:pathLst>
                <a:path w="676910" h="127635">
                  <a:moveTo>
                    <a:pt x="0" y="0"/>
                  </a:moveTo>
                  <a:lnTo>
                    <a:pt x="676783" y="127253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22544" y="1977389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951738" y="0"/>
                  </a:moveTo>
                  <a:lnTo>
                    <a:pt x="50037" y="0"/>
                  </a:lnTo>
                  <a:lnTo>
                    <a:pt x="30539" y="3944"/>
                  </a:lnTo>
                  <a:lnTo>
                    <a:pt x="14636" y="14700"/>
                  </a:lnTo>
                  <a:lnTo>
                    <a:pt x="3925" y="30646"/>
                  </a:lnTo>
                  <a:lnTo>
                    <a:pt x="0" y="50164"/>
                  </a:lnTo>
                  <a:lnTo>
                    <a:pt x="0" y="450850"/>
                  </a:lnTo>
                  <a:lnTo>
                    <a:pt x="3925" y="470368"/>
                  </a:lnTo>
                  <a:lnTo>
                    <a:pt x="14636" y="486314"/>
                  </a:lnTo>
                  <a:lnTo>
                    <a:pt x="30539" y="497070"/>
                  </a:lnTo>
                  <a:lnTo>
                    <a:pt x="50037" y="501014"/>
                  </a:lnTo>
                  <a:lnTo>
                    <a:pt x="951738" y="501014"/>
                  </a:lnTo>
                  <a:lnTo>
                    <a:pt x="971256" y="497070"/>
                  </a:lnTo>
                  <a:lnTo>
                    <a:pt x="987202" y="486314"/>
                  </a:lnTo>
                  <a:lnTo>
                    <a:pt x="997958" y="470368"/>
                  </a:lnTo>
                  <a:lnTo>
                    <a:pt x="1001902" y="450850"/>
                  </a:lnTo>
                  <a:lnTo>
                    <a:pt x="1001902" y="50164"/>
                  </a:lnTo>
                  <a:lnTo>
                    <a:pt x="997958" y="30646"/>
                  </a:lnTo>
                  <a:lnTo>
                    <a:pt x="987202" y="14700"/>
                  </a:lnTo>
                  <a:lnTo>
                    <a:pt x="971256" y="3944"/>
                  </a:lnTo>
                  <a:lnTo>
                    <a:pt x="9517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2544" y="1977389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0" y="50164"/>
                  </a:moveTo>
                  <a:lnTo>
                    <a:pt x="3925" y="30646"/>
                  </a:lnTo>
                  <a:lnTo>
                    <a:pt x="14636" y="14700"/>
                  </a:lnTo>
                  <a:lnTo>
                    <a:pt x="30539" y="3944"/>
                  </a:lnTo>
                  <a:lnTo>
                    <a:pt x="50037" y="0"/>
                  </a:lnTo>
                  <a:lnTo>
                    <a:pt x="951738" y="0"/>
                  </a:lnTo>
                  <a:lnTo>
                    <a:pt x="971256" y="3944"/>
                  </a:lnTo>
                  <a:lnTo>
                    <a:pt x="987202" y="14700"/>
                  </a:lnTo>
                  <a:lnTo>
                    <a:pt x="997958" y="30646"/>
                  </a:lnTo>
                  <a:lnTo>
                    <a:pt x="1001902" y="50164"/>
                  </a:lnTo>
                  <a:lnTo>
                    <a:pt x="1001902" y="450850"/>
                  </a:lnTo>
                  <a:lnTo>
                    <a:pt x="997958" y="470368"/>
                  </a:lnTo>
                  <a:lnTo>
                    <a:pt x="987202" y="486314"/>
                  </a:lnTo>
                  <a:lnTo>
                    <a:pt x="971256" y="497070"/>
                  </a:lnTo>
                  <a:lnTo>
                    <a:pt x="951738" y="501014"/>
                  </a:lnTo>
                  <a:lnTo>
                    <a:pt x="50037" y="501014"/>
                  </a:lnTo>
                  <a:lnTo>
                    <a:pt x="30539" y="497070"/>
                  </a:lnTo>
                  <a:lnTo>
                    <a:pt x="14636" y="486314"/>
                  </a:lnTo>
                  <a:lnTo>
                    <a:pt x="3925" y="470368"/>
                  </a:lnTo>
                  <a:lnTo>
                    <a:pt x="0" y="450850"/>
                  </a:lnTo>
                  <a:lnTo>
                    <a:pt x="0" y="501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67629" y="1958720"/>
            <a:ext cx="911860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CONCRETE</a:t>
            </a:r>
            <a:endParaRPr sz="1600">
              <a:latin typeface="Calibri"/>
              <a:cs typeface="Calibri"/>
            </a:endParaRPr>
          </a:p>
          <a:p>
            <a:pPr marL="1270" algn="ctr">
              <a:lnSpc>
                <a:spcPts val="183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09952" y="2547111"/>
            <a:ext cx="1416050" cy="513715"/>
            <a:chOff x="1909952" y="2547111"/>
            <a:chExt cx="1416050" cy="513715"/>
          </a:xfrm>
        </p:grpSpPr>
        <p:sp>
          <p:nvSpPr>
            <p:cNvPr id="20" name="object 20"/>
            <p:cNvSpPr/>
            <p:nvPr/>
          </p:nvSpPr>
          <p:spPr>
            <a:xfrm>
              <a:off x="1916302" y="2797555"/>
              <a:ext cx="401320" cy="6350"/>
            </a:xfrm>
            <a:custGeom>
              <a:avLst/>
              <a:gdLst/>
              <a:ahLst/>
              <a:cxnLst/>
              <a:rect l="l" t="t" r="r" b="b"/>
              <a:pathLst>
                <a:path w="401319" h="6350">
                  <a:moveTo>
                    <a:pt x="0" y="0"/>
                  </a:moveTo>
                  <a:lnTo>
                    <a:pt x="400939" y="6350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7241" y="2553461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951737" y="0"/>
                  </a:moveTo>
                  <a:lnTo>
                    <a:pt x="50037" y="0"/>
                  </a:lnTo>
                  <a:lnTo>
                    <a:pt x="30539" y="3944"/>
                  </a:lnTo>
                  <a:lnTo>
                    <a:pt x="14636" y="14700"/>
                  </a:lnTo>
                  <a:lnTo>
                    <a:pt x="3925" y="30646"/>
                  </a:lnTo>
                  <a:lnTo>
                    <a:pt x="0" y="50165"/>
                  </a:lnTo>
                  <a:lnTo>
                    <a:pt x="0" y="450850"/>
                  </a:lnTo>
                  <a:lnTo>
                    <a:pt x="3925" y="470368"/>
                  </a:lnTo>
                  <a:lnTo>
                    <a:pt x="14636" y="486314"/>
                  </a:lnTo>
                  <a:lnTo>
                    <a:pt x="30539" y="497070"/>
                  </a:lnTo>
                  <a:lnTo>
                    <a:pt x="50037" y="501015"/>
                  </a:lnTo>
                  <a:lnTo>
                    <a:pt x="951737" y="501015"/>
                  </a:lnTo>
                  <a:lnTo>
                    <a:pt x="971256" y="497070"/>
                  </a:lnTo>
                  <a:lnTo>
                    <a:pt x="987202" y="486314"/>
                  </a:lnTo>
                  <a:lnTo>
                    <a:pt x="997958" y="470368"/>
                  </a:lnTo>
                  <a:lnTo>
                    <a:pt x="1001903" y="450850"/>
                  </a:lnTo>
                  <a:lnTo>
                    <a:pt x="1001903" y="50165"/>
                  </a:lnTo>
                  <a:lnTo>
                    <a:pt x="997958" y="30646"/>
                  </a:lnTo>
                  <a:lnTo>
                    <a:pt x="987202" y="14700"/>
                  </a:lnTo>
                  <a:lnTo>
                    <a:pt x="971256" y="3944"/>
                  </a:lnTo>
                  <a:lnTo>
                    <a:pt x="9517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7241" y="2553461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0" y="50165"/>
                  </a:moveTo>
                  <a:lnTo>
                    <a:pt x="3925" y="30646"/>
                  </a:lnTo>
                  <a:lnTo>
                    <a:pt x="14636" y="14700"/>
                  </a:lnTo>
                  <a:lnTo>
                    <a:pt x="30539" y="3944"/>
                  </a:lnTo>
                  <a:lnTo>
                    <a:pt x="50037" y="0"/>
                  </a:lnTo>
                  <a:lnTo>
                    <a:pt x="951737" y="0"/>
                  </a:lnTo>
                  <a:lnTo>
                    <a:pt x="971256" y="3944"/>
                  </a:lnTo>
                  <a:lnTo>
                    <a:pt x="987202" y="14700"/>
                  </a:lnTo>
                  <a:lnTo>
                    <a:pt x="997958" y="30646"/>
                  </a:lnTo>
                  <a:lnTo>
                    <a:pt x="1001903" y="50165"/>
                  </a:lnTo>
                  <a:lnTo>
                    <a:pt x="1001903" y="450850"/>
                  </a:lnTo>
                  <a:lnTo>
                    <a:pt x="997958" y="470368"/>
                  </a:lnTo>
                  <a:lnTo>
                    <a:pt x="987202" y="486314"/>
                  </a:lnTo>
                  <a:lnTo>
                    <a:pt x="971256" y="497070"/>
                  </a:lnTo>
                  <a:lnTo>
                    <a:pt x="951737" y="501015"/>
                  </a:lnTo>
                  <a:lnTo>
                    <a:pt x="50037" y="501015"/>
                  </a:lnTo>
                  <a:lnTo>
                    <a:pt x="30539" y="497070"/>
                  </a:lnTo>
                  <a:lnTo>
                    <a:pt x="14636" y="486314"/>
                  </a:lnTo>
                  <a:lnTo>
                    <a:pt x="3925" y="470368"/>
                  </a:lnTo>
                  <a:lnTo>
                    <a:pt x="0" y="450850"/>
                  </a:lnTo>
                  <a:lnTo>
                    <a:pt x="0" y="501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92172" y="2646679"/>
            <a:ext cx="851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09952" y="2791205"/>
            <a:ext cx="1382395" cy="892175"/>
            <a:chOff x="1909952" y="2791205"/>
            <a:chExt cx="1382395" cy="892175"/>
          </a:xfrm>
        </p:grpSpPr>
        <p:sp>
          <p:nvSpPr>
            <p:cNvPr id="25" name="object 25"/>
            <p:cNvSpPr/>
            <p:nvPr/>
          </p:nvSpPr>
          <p:spPr>
            <a:xfrm>
              <a:off x="1916302" y="2797555"/>
              <a:ext cx="367665" cy="629285"/>
            </a:xfrm>
            <a:custGeom>
              <a:avLst/>
              <a:gdLst/>
              <a:ahLst/>
              <a:cxnLst/>
              <a:rect l="l" t="t" r="r" b="b"/>
              <a:pathLst>
                <a:path w="367664" h="629285">
                  <a:moveTo>
                    <a:pt x="0" y="0"/>
                  </a:moveTo>
                  <a:lnTo>
                    <a:pt x="367665" y="628903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3968" y="3176015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951864" y="0"/>
                  </a:moveTo>
                  <a:lnTo>
                    <a:pt x="50164" y="0"/>
                  </a:lnTo>
                  <a:lnTo>
                    <a:pt x="30646" y="3944"/>
                  </a:lnTo>
                  <a:lnTo>
                    <a:pt x="14700" y="14700"/>
                  </a:lnTo>
                  <a:lnTo>
                    <a:pt x="3944" y="30646"/>
                  </a:lnTo>
                  <a:lnTo>
                    <a:pt x="0" y="50164"/>
                  </a:lnTo>
                  <a:lnTo>
                    <a:pt x="0" y="450849"/>
                  </a:lnTo>
                  <a:lnTo>
                    <a:pt x="3944" y="470368"/>
                  </a:lnTo>
                  <a:lnTo>
                    <a:pt x="14700" y="486314"/>
                  </a:lnTo>
                  <a:lnTo>
                    <a:pt x="30646" y="497070"/>
                  </a:lnTo>
                  <a:lnTo>
                    <a:pt x="50164" y="501014"/>
                  </a:lnTo>
                  <a:lnTo>
                    <a:pt x="951864" y="501014"/>
                  </a:lnTo>
                  <a:lnTo>
                    <a:pt x="971363" y="497070"/>
                  </a:lnTo>
                  <a:lnTo>
                    <a:pt x="987266" y="486314"/>
                  </a:lnTo>
                  <a:lnTo>
                    <a:pt x="997977" y="470368"/>
                  </a:lnTo>
                  <a:lnTo>
                    <a:pt x="1001903" y="450849"/>
                  </a:lnTo>
                  <a:lnTo>
                    <a:pt x="1001903" y="50164"/>
                  </a:lnTo>
                  <a:lnTo>
                    <a:pt x="997977" y="30646"/>
                  </a:lnTo>
                  <a:lnTo>
                    <a:pt x="987266" y="14700"/>
                  </a:lnTo>
                  <a:lnTo>
                    <a:pt x="971363" y="3944"/>
                  </a:lnTo>
                  <a:lnTo>
                    <a:pt x="9518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3968" y="3176015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0" y="50164"/>
                  </a:moveTo>
                  <a:lnTo>
                    <a:pt x="3944" y="30646"/>
                  </a:lnTo>
                  <a:lnTo>
                    <a:pt x="14700" y="14700"/>
                  </a:lnTo>
                  <a:lnTo>
                    <a:pt x="30646" y="3944"/>
                  </a:lnTo>
                  <a:lnTo>
                    <a:pt x="50164" y="0"/>
                  </a:lnTo>
                  <a:lnTo>
                    <a:pt x="951864" y="0"/>
                  </a:lnTo>
                  <a:lnTo>
                    <a:pt x="971363" y="3944"/>
                  </a:lnTo>
                  <a:lnTo>
                    <a:pt x="987266" y="14700"/>
                  </a:lnTo>
                  <a:lnTo>
                    <a:pt x="997977" y="30646"/>
                  </a:lnTo>
                  <a:lnTo>
                    <a:pt x="1001903" y="50164"/>
                  </a:lnTo>
                  <a:lnTo>
                    <a:pt x="1001903" y="450849"/>
                  </a:lnTo>
                  <a:lnTo>
                    <a:pt x="997977" y="470368"/>
                  </a:lnTo>
                  <a:lnTo>
                    <a:pt x="987266" y="486314"/>
                  </a:lnTo>
                  <a:lnTo>
                    <a:pt x="971363" y="497070"/>
                  </a:lnTo>
                  <a:lnTo>
                    <a:pt x="951864" y="501014"/>
                  </a:lnTo>
                  <a:lnTo>
                    <a:pt x="50164" y="501014"/>
                  </a:lnTo>
                  <a:lnTo>
                    <a:pt x="30646" y="497070"/>
                  </a:lnTo>
                  <a:lnTo>
                    <a:pt x="14700" y="486314"/>
                  </a:lnTo>
                  <a:lnTo>
                    <a:pt x="3944" y="470368"/>
                  </a:lnTo>
                  <a:lnTo>
                    <a:pt x="0" y="450849"/>
                  </a:lnTo>
                  <a:lnTo>
                    <a:pt x="0" y="501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97379" y="3157474"/>
            <a:ext cx="77660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42875">
              <a:lnSpc>
                <a:spcPts val="1750"/>
              </a:lnSpc>
              <a:spcBef>
                <a:spcPts val="2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super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ruct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79521" y="2937636"/>
            <a:ext cx="1408430" cy="513715"/>
            <a:chOff x="3279521" y="2937636"/>
            <a:chExt cx="1408430" cy="513715"/>
          </a:xfrm>
        </p:grpSpPr>
        <p:sp>
          <p:nvSpPr>
            <p:cNvPr id="30" name="object 30"/>
            <p:cNvSpPr/>
            <p:nvPr/>
          </p:nvSpPr>
          <p:spPr>
            <a:xfrm>
              <a:off x="3285871" y="3194557"/>
              <a:ext cx="393700" cy="232410"/>
            </a:xfrm>
            <a:custGeom>
              <a:avLst/>
              <a:gdLst/>
              <a:ahLst/>
              <a:cxnLst/>
              <a:rect l="l" t="t" r="r" b="b"/>
              <a:pathLst>
                <a:path w="393700" h="232410">
                  <a:moveTo>
                    <a:pt x="0" y="231901"/>
                  </a:moveTo>
                  <a:lnTo>
                    <a:pt x="393318" y="0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79190" y="2943986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951864" y="0"/>
                  </a:moveTo>
                  <a:lnTo>
                    <a:pt x="50164" y="0"/>
                  </a:lnTo>
                  <a:lnTo>
                    <a:pt x="30646" y="3944"/>
                  </a:lnTo>
                  <a:lnTo>
                    <a:pt x="14700" y="14700"/>
                  </a:lnTo>
                  <a:lnTo>
                    <a:pt x="3944" y="30646"/>
                  </a:lnTo>
                  <a:lnTo>
                    <a:pt x="0" y="50165"/>
                  </a:lnTo>
                  <a:lnTo>
                    <a:pt x="0" y="450850"/>
                  </a:lnTo>
                  <a:lnTo>
                    <a:pt x="3944" y="470368"/>
                  </a:lnTo>
                  <a:lnTo>
                    <a:pt x="14700" y="486314"/>
                  </a:lnTo>
                  <a:lnTo>
                    <a:pt x="30646" y="497070"/>
                  </a:lnTo>
                  <a:lnTo>
                    <a:pt x="50164" y="501015"/>
                  </a:lnTo>
                  <a:lnTo>
                    <a:pt x="951864" y="501015"/>
                  </a:lnTo>
                  <a:lnTo>
                    <a:pt x="971363" y="497070"/>
                  </a:lnTo>
                  <a:lnTo>
                    <a:pt x="987266" y="486314"/>
                  </a:lnTo>
                  <a:lnTo>
                    <a:pt x="997977" y="470368"/>
                  </a:lnTo>
                  <a:lnTo>
                    <a:pt x="1001902" y="450850"/>
                  </a:lnTo>
                  <a:lnTo>
                    <a:pt x="1001902" y="50165"/>
                  </a:lnTo>
                  <a:lnTo>
                    <a:pt x="997977" y="30646"/>
                  </a:lnTo>
                  <a:lnTo>
                    <a:pt x="987266" y="14700"/>
                  </a:lnTo>
                  <a:lnTo>
                    <a:pt x="971363" y="3944"/>
                  </a:lnTo>
                  <a:lnTo>
                    <a:pt x="9518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9190" y="2943986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0" y="50165"/>
                  </a:moveTo>
                  <a:lnTo>
                    <a:pt x="3944" y="30646"/>
                  </a:lnTo>
                  <a:lnTo>
                    <a:pt x="14700" y="14700"/>
                  </a:lnTo>
                  <a:lnTo>
                    <a:pt x="30646" y="3944"/>
                  </a:lnTo>
                  <a:lnTo>
                    <a:pt x="50164" y="0"/>
                  </a:lnTo>
                  <a:lnTo>
                    <a:pt x="951864" y="0"/>
                  </a:lnTo>
                  <a:lnTo>
                    <a:pt x="971363" y="3944"/>
                  </a:lnTo>
                  <a:lnTo>
                    <a:pt x="987266" y="14700"/>
                  </a:lnTo>
                  <a:lnTo>
                    <a:pt x="997977" y="30646"/>
                  </a:lnTo>
                  <a:lnTo>
                    <a:pt x="1001902" y="50165"/>
                  </a:lnTo>
                  <a:lnTo>
                    <a:pt x="1001902" y="450850"/>
                  </a:lnTo>
                  <a:lnTo>
                    <a:pt x="997977" y="470368"/>
                  </a:lnTo>
                  <a:lnTo>
                    <a:pt x="987266" y="486314"/>
                  </a:lnTo>
                  <a:lnTo>
                    <a:pt x="971363" y="497070"/>
                  </a:lnTo>
                  <a:lnTo>
                    <a:pt x="951864" y="501015"/>
                  </a:lnTo>
                  <a:lnTo>
                    <a:pt x="50164" y="501015"/>
                  </a:lnTo>
                  <a:lnTo>
                    <a:pt x="30646" y="497070"/>
                  </a:lnTo>
                  <a:lnTo>
                    <a:pt x="14700" y="486314"/>
                  </a:lnTo>
                  <a:lnTo>
                    <a:pt x="3944" y="470368"/>
                  </a:lnTo>
                  <a:lnTo>
                    <a:pt x="0" y="450850"/>
                  </a:lnTo>
                  <a:lnTo>
                    <a:pt x="0" y="501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32935" y="3037077"/>
            <a:ext cx="494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fl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79521" y="3420109"/>
            <a:ext cx="1456690" cy="551815"/>
            <a:chOff x="3279521" y="3420109"/>
            <a:chExt cx="1456690" cy="551815"/>
          </a:xfrm>
        </p:grpSpPr>
        <p:sp>
          <p:nvSpPr>
            <p:cNvPr id="35" name="object 35"/>
            <p:cNvSpPr/>
            <p:nvPr/>
          </p:nvSpPr>
          <p:spPr>
            <a:xfrm>
              <a:off x="3285871" y="3426459"/>
              <a:ext cx="442595" cy="288925"/>
            </a:xfrm>
            <a:custGeom>
              <a:avLst/>
              <a:gdLst/>
              <a:ahLst/>
              <a:cxnLst/>
              <a:rect l="l" t="t" r="r" b="b"/>
              <a:pathLst>
                <a:path w="442595" h="288925">
                  <a:moveTo>
                    <a:pt x="0" y="0"/>
                  </a:moveTo>
                  <a:lnTo>
                    <a:pt x="442087" y="288671"/>
                  </a:lnTo>
                </a:path>
              </a:pathLst>
            </a:custGeom>
            <a:ln w="12699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27958" y="3464686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951864" y="0"/>
                  </a:moveTo>
                  <a:lnTo>
                    <a:pt x="50037" y="0"/>
                  </a:lnTo>
                  <a:lnTo>
                    <a:pt x="30593" y="3925"/>
                  </a:lnTo>
                  <a:lnTo>
                    <a:pt x="14684" y="14636"/>
                  </a:lnTo>
                  <a:lnTo>
                    <a:pt x="3942" y="30539"/>
                  </a:lnTo>
                  <a:lnTo>
                    <a:pt x="0" y="50038"/>
                  </a:lnTo>
                  <a:lnTo>
                    <a:pt x="0" y="450850"/>
                  </a:lnTo>
                  <a:lnTo>
                    <a:pt x="3942" y="470294"/>
                  </a:lnTo>
                  <a:lnTo>
                    <a:pt x="14684" y="486203"/>
                  </a:lnTo>
                  <a:lnTo>
                    <a:pt x="30593" y="496945"/>
                  </a:lnTo>
                  <a:lnTo>
                    <a:pt x="50037" y="500888"/>
                  </a:lnTo>
                  <a:lnTo>
                    <a:pt x="951864" y="500888"/>
                  </a:lnTo>
                  <a:lnTo>
                    <a:pt x="971309" y="496945"/>
                  </a:lnTo>
                  <a:lnTo>
                    <a:pt x="987218" y="486203"/>
                  </a:lnTo>
                  <a:lnTo>
                    <a:pt x="997960" y="470294"/>
                  </a:lnTo>
                  <a:lnTo>
                    <a:pt x="1001902" y="450850"/>
                  </a:lnTo>
                  <a:lnTo>
                    <a:pt x="1001902" y="50038"/>
                  </a:lnTo>
                  <a:lnTo>
                    <a:pt x="997960" y="30539"/>
                  </a:lnTo>
                  <a:lnTo>
                    <a:pt x="987218" y="14636"/>
                  </a:lnTo>
                  <a:lnTo>
                    <a:pt x="971309" y="3925"/>
                  </a:lnTo>
                  <a:lnTo>
                    <a:pt x="9518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27958" y="3464686"/>
              <a:ext cx="1002030" cy="501015"/>
            </a:xfrm>
            <a:custGeom>
              <a:avLst/>
              <a:gdLst/>
              <a:ahLst/>
              <a:cxnLst/>
              <a:rect l="l" t="t" r="r" b="b"/>
              <a:pathLst>
                <a:path w="1002029" h="501014">
                  <a:moveTo>
                    <a:pt x="0" y="50038"/>
                  </a:moveTo>
                  <a:lnTo>
                    <a:pt x="3942" y="30539"/>
                  </a:lnTo>
                  <a:lnTo>
                    <a:pt x="14684" y="14636"/>
                  </a:lnTo>
                  <a:lnTo>
                    <a:pt x="30593" y="3925"/>
                  </a:lnTo>
                  <a:lnTo>
                    <a:pt x="50037" y="0"/>
                  </a:lnTo>
                  <a:lnTo>
                    <a:pt x="951864" y="0"/>
                  </a:lnTo>
                  <a:lnTo>
                    <a:pt x="971309" y="3925"/>
                  </a:lnTo>
                  <a:lnTo>
                    <a:pt x="987218" y="14636"/>
                  </a:lnTo>
                  <a:lnTo>
                    <a:pt x="997960" y="30539"/>
                  </a:lnTo>
                  <a:lnTo>
                    <a:pt x="1001902" y="50038"/>
                  </a:lnTo>
                  <a:lnTo>
                    <a:pt x="1001902" y="450850"/>
                  </a:lnTo>
                  <a:lnTo>
                    <a:pt x="997960" y="470294"/>
                  </a:lnTo>
                  <a:lnTo>
                    <a:pt x="987218" y="486203"/>
                  </a:lnTo>
                  <a:lnTo>
                    <a:pt x="971309" y="496945"/>
                  </a:lnTo>
                  <a:lnTo>
                    <a:pt x="951864" y="500888"/>
                  </a:lnTo>
                  <a:lnTo>
                    <a:pt x="50037" y="500888"/>
                  </a:lnTo>
                  <a:lnTo>
                    <a:pt x="30593" y="496945"/>
                  </a:lnTo>
                  <a:lnTo>
                    <a:pt x="14684" y="486203"/>
                  </a:lnTo>
                  <a:lnTo>
                    <a:pt x="3942" y="470294"/>
                  </a:lnTo>
                  <a:lnTo>
                    <a:pt x="0" y="450850"/>
                  </a:lnTo>
                  <a:lnTo>
                    <a:pt x="0" y="500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45711" y="3557778"/>
            <a:ext cx="368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oof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604000" y="2586354"/>
            <a:ext cx="927100" cy="927100"/>
            <a:chOff x="6604000" y="2586354"/>
            <a:chExt cx="927100" cy="927100"/>
          </a:xfrm>
        </p:grpSpPr>
        <p:sp>
          <p:nvSpPr>
            <p:cNvPr id="40" name="object 40"/>
            <p:cNvSpPr/>
            <p:nvPr/>
          </p:nvSpPr>
          <p:spPr>
            <a:xfrm>
              <a:off x="6610350" y="259270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17"/>
                  </a:lnTo>
                  <a:lnTo>
                    <a:pt x="885005" y="62380"/>
                  </a:lnTo>
                  <a:lnTo>
                    <a:pt x="852019" y="29394"/>
                  </a:lnTo>
                  <a:lnTo>
                    <a:pt x="810182" y="7766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10350" y="259270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66"/>
                  </a:lnTo>
                  <a:lnTo>
                    <a:pt x="852019" y="29394"/>
                  </a:lnTo>
                  <a:lnTo>
                    <a:pt x="885005" y="62380"/>
                  </a:lnTo>
                  <a:lnTo>
                    <a:pt x="906633" y="104217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901433" y="2887725"/>
            <a:ext cx="334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ish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76498" y="1942845"/>
            <a:ext cx="3229610" cy="1643380"/>
          </a:xfrm>
          <a:custGeom>
            <a:avLst/>
            <a:gdLst/>
            <a:ahLst/>
            <a:cxnLst/>
            <a:rect l="l" t="t" r="r" b="b"/>
            <a:pathLst>
              <a:path w="3229609" h="1643379">
                <a:moveTo>
                  <a:pt x="3048127" y="1173099"/>
                </a:moveTo>
                <a:lnTo>
                  <a:pt x="2964688" y="1155827"/>
                </a:lnTo>
                <a:lnTo>
                  <a:pt x="2973641" y="1189558"/>
                </a:lnTo>
                <a:lnTo>
                  <a:pt x="1285240" y="1636776"/>
                </a:lnTo>
                <a:lnTo>
                  <a:pt x="1286764" y="1642872"/>
                </a:lnTo>
                <a:lnTo>
                  <a:pt x="2975254" y="1195666"/>
                </a:lnTo>
                <a:lnTo>
                  <a:pt x="2984246" y="1229487"/>
                </a:lnTo>
                <a:lnTo>
                  <a:pt x="3033153" y="1186307"/>
                </a:lnTo>
                <a:lnTo>
                  <a:pt x="3048127" y="1173099"/>
                </a:lnTo>
                <a:close/>
              </a:path>
              <a:path w="3229609" h="1643379">
                <a:moveTo>
                  <a:pt x="3057652" y="725424"/>
                </a:moveTo>
                <a:lnTo>
                  <a:pt x="3053892" y="723646"/>
                </a:lnTo>
                <a:lnTo>
                  <a:pt x="2980690" y="688975"/>
                </a:lnTo>
                <a:lnTo>
                  <a:pt x="2981439" y="723925"/>
                </a:lnTo>
                <a:lnTo>
                  <a:pt x="0" y="788924"/>
                </a:lnTo>
                <a:lnTo>
                  <a:pt x="254" y="795274"/>
                </a:lnTo>
                <a:lnTo>
                  <a:pt x="2981579" y="730275"/>
                </a:lnTo>
                <a:lnTo>
                  <a:pt x="2982341" y="765175"/>
                </a:lnTo>
                <a:lnTo>
                  <a:pt x="3057652" y="725424"/>
                </a:lnTo>
                <a:close/>
              </a:path>
              <a:path w="3229609" h="1643379">
                <a:moveTo>
                  <a:pt x="3143377" y="897509"/>
                </a:moveTo>
                <a:lnTo>
                  <a:pt x="3061208" y="874776"/>
                </a:lnTo>
                <a:lnTo>
                  <a:pt x="3067964" y="909129"/>
                </a:lnTo>
                <a:lnTo>
                  <a:pt x="1399667" y="1237234"/>
                </a:lnTo>
                <a:lnTo>
                  <a:pt x="1400937" y="1243584"/>
                </a:lnTo>
                <a:lnTo>
                  <a:pt x="3069183" y="915339"/>
                </a:lnTo>
                <a:lnTo>
                  <a:pt x="3075940" y="949579"/>
                </a:lnTo>
                <a:lnTo>
                  <a:pt x="3131528" y="906653"/>
                </a:lnTo>
                <a:lnTo>
                  <a:pt x="3143377" y="897509"/>
                </a:lnTo>
                <a:close/>
              </a:path>
              <a:path w="3229609" h="1643379">
                <a:moveTo>
                  <a:pt x="3229102" y="649859"/>
                </a:moveTo>
                <a:lnTo>
                  <a:pt x="3216402" y="605028"/>
                </a:lnTo>
                <a:lnTo>
                  <a:pt x="3205861" y="567817"/>
                </a:lnTo>
                <a:lnTo>
                  <a:pt x="3180080" y="591388"/>
                </a:lnTo>
                <a:lnTo>
                  <a:pt x="2640838" y="0"/>
                </a:lnTo>
                <a:lnTo>
                  <a:pt x="2636266" y="4318"/>
                </a:lnTo>
                <a:lnTo>
                  <a:pt x="3175431" y="595630"/>
                </a:lnTo>
                <a:lnTo>
                  <a:pt x="3149600" y="619252"/>
                </a:lnTo>
                <a:lnTo>
                  <a:pt x="3229102" y="649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1199641"/>
          <a:ext cx="5948045" cy="3641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04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Activity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time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VILLA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(define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Substructure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Landscape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10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superstructure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63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Soil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00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Concrete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Floors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roof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FINISHES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914400"/>
            <a:ext cx="4621530" cy="8343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5948045" cy="361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5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7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07">
                <a:tc gridSpan="3"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45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39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39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5101463"/>
          <a:ext cx="5948045" cy="3844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4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39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 gridSpan="3"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2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07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420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863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0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145">
                <a:tc gridSpan="3"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178932"/>
            <a:ext cx="765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BASELINE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5485764"/>
          <a:ext cx="6809105" cy="3513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356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BUDGET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013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6809105" cy="89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1790446"/>
            <a:ext cx="3378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DGET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075045"/>
            <a:ext cx="765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BASELINE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6380352"/>
          <a:ext cx="6809105" cy="250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509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BUDGET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17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8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5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6809105" cy="183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1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J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9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95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102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2726182"/>
            <a:ext cx="3378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DGET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79322"/>
            <a:ext cx="53289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Project scope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requirements</a:t>
            </a:r>
            <a:r>
              <a:rPr sz="1100" dirty="0">
                <a:latin typeface="Cambria"/>
                <a:cs typeface="Cambria"/>
              </a:rPr>
              <a:t> of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project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define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boundaries.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Requirements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are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</a:t>
            </a:r>
            <a:r>
              <a:rPr sz="1100" dirty="0">
                <a:latin typeface="Cambria"/>
                <a:cs typeface="Cambria"/>
              </a:rPr>
              <a:t> elements,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conditions,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services,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and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expectations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that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project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customers,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stakeholders,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management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expect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create.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371089"/>
            <a:ext cx="4138929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Product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scope description</a:t>
            </a:r>
            <a:endParaRPr sz="1100">
              <a:latin typeface="Calibri"/>
              <a:cs typeface="Calibri"/>
            </a:endParaRPr>
          </a:p>
          <a:p>
            <a:pPr marL="44450" indent="-32384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After </a:t>
            </a:r>
            <a:r>
              <a:rPr sz="1100" spc="-5" dirty="0">
                <a:latin typeface="Calibri"/>
                <a:cs typeface="Calibri"/>
              </a:rPr>
              <a:t>agreeing</a:t>
            </a:r>
            <a:r>
              <a:rPr sz="1100" dirty="0">
                <a:latin typeface="Calibri"/>
                <a:cs typeface="Calibri"/>
              </a:rPr>
              <a:t> 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young</a:t>
            </a:r>
            <a:r>
              <a:rPr sz="1100" dirty="0">
                <a:latin typeface="Calibri"/>
                <a:cs typeface="Calibri"/>
              </a:rPr>
              <a:t> people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who</a:t>
            </a:r>
            <a:r>
              <a:rPr sz="1100" spc="-5" dirty="0">
                <a:latin typeface="Calibri"/>
                <a:cs typeface="Calibri"/>
              </a:rPr>
              <a:t> requested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get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housing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unit</a:t>
            </a:r>
            <a:endParaRPr sz="1100">
              <a:latin typeface="Calibri"/>
              <a:cs typeface="Calibri"/>
            </a:endParaRPr>
          </a:p>
          <a:p>
            <a:pPr marL="12700" marR="21590" indent="31750">
              <a:lnSpc>
                <a:spcPct val="17020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We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decided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avoid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high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prices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should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make these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housing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units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Available</a:t>
            </a:r>
            <a:r>
              <a:rPr sz="1100" spc="-5" dirty="0">
                <a:latin typeface="Calibri"/>
                <a:cs typeface="Calibri"/>
              </a:rPr>
              <a:t> for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every </a:t>
            </a:r>
            <a:r>
              <a:rPr sz="1100" dirty="0">
                <a:latin typeface="Calibri"/>
                <a:cs typeface="Calibri"/>
              </a:rPr>
              <a:t>one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085970"/>
            <a:ext cx="4260850" cy="488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acceptance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criteria</a:t>
            </a:r>
            <a:endParaRPr sz="1100">
              <a:latin typeface="Calibri"/>
              <a:cs typeface="Calibri"/>
            </a:endParaRPr>
          </a:p>
          <a:p>
            <a:pPr marL="501650" indent="-26098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501650" algn="l"/>
                <a:tab pos="502284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villas</a:t>
            </a:r>
            <a:r>
              <a:rPr sz="1100" spc="-5" dirty="0">
                <a:latin typeface="Calibri"/>
                <a:cs typeface="Calibri"/>
              </a:rPr>
              <a:t> area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should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 wide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villas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over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looks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landscapes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Chose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</a:t>
            </a:r>
            <a:r>
              <a:rPr sz="1100" spc="-5" dirty="0">
                <a:latin typeface="Calibri"/>
                <a:cs typeface="Calibri"/>
              </a:rPr>
              <a:t>quite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district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build </a:t>
            </a:r>
            <a:r>
              <a:rPr sz="1100" dirty="0">
                <a:latin typeface="Calibri"/>
                <a:cs typeface="Calibri"/>
              </a:rPr>
              <a:t>these </a:t>
            </a:r>
            <a:r>
              <a:rPr sz="1100" spc="-5" dirty="0">
                <a:latin typeface="Calibri"/>
                <a:cs typeface="Calibri"/>
              </a:rPr>
              <a:t>units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deliverables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area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</a:t>
            </a:r>
            <a:r>
              <a:rPr sz="1100" spc="-5" dirty="0">
                <a:latin typeface="Calibri"/>
                <a:cs typeface="Calibri"/>
              </a:rPr>
              <a:t>about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1000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square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-foot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Every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unit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have garage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exclusion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Owner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responsible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for landscape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Air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conditioning</a:t>
            </a:r>
            <a:r>
              <a:rPr sz="1100" dirty="0">
                <a:latin typeface="Calibri"/>
                <a:cs typeface="Calibri"/>
              </a:rPr>
              <a:t> 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not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but </a:t>
            </a:r>
            <a:r>
              <a:rPr sz="1100" dirty="0">
                <a:latin typeface="Calibri"/>
                <a:cs typeface="Calibri"/>
              </a:rPr>
              <a:t>the wire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included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constrains</a:t>
            </a:r>
            <a:endParaRPr sz="1100">
              <a:latin typeface="Calibri"/>
              <a:cs typeface="Calibri"/>
            </a:endParaRPr>
          </a:p>
          <a:p>
            <a:pPr marL="501650" indent="-260985">
              <a:lnSpc>
                <a:spcPct val="100000"/>
              </a:lnSpc>
              <a:spcBef>
                <a:spcPts val="985"/>
              </a:spcBef>
              <a:buFont typeface="Symbol"/>
              <a:buChar char=""/>
              <a:tabLst>
                <a:tab pos="501650" algn="l"/>
                <a:tab pos="502284" algn="l"/>
              </a:tabLst>
            </a:pPr>
            <a:r>
              <a:rPr sz="1100" spc="-5" dirty="0">
                <a:latin typeface="Calibri"/>
                <a:cs typeface="Calibri"/>
              </a:rPr>
              <a:t>The budget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least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11000000$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It required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employee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efficiency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engineer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assumptions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All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employees </a:t>
            </a:r>
            <a:r>
              <a:rPr sz="1100" dirty="0">
                <a:latin typeface="Calibri"/>
                <a:cs typeface="Calibri"/>
              </a:rPr>
              <a:t>and </a:t>
            </a:r>
            <a:r>
              <a:rPr sz="1100" spc="-5" dirty="0">
                <a:latin typeface="Calibri"/>
                <a:cs typeface="Calibri"/>
              </a:rPr>
              <a:t>engineer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should</a:t>
            </a:r>
            <a:r>
              <a:rPr sz="1100" dirty="0">
                <a:latin typeface="Calibri"/>
                <a:cs typeface="Calibri"/>
              </a:rPr>
              <a:t> work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time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different times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100" spc="-5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tools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should </a:t>
            </a:r>
            <a:r>
              <a:rPr sz="1100" spc="-10" dirty="0">
                <a:latin typeface="Calibri"/>
                <a:cs typeface="Calibri"/>
              </a:rPr>
              <a:t>be</a:t>
            </a:r>
            <a:r>
              <a:rPr sz="1100" spc="-5" dirty="0">
                <a:latin typeface="Calibri"/>
                <a:cs typeface="Calibri"/>
              </a:rPr>
              <a:t> modern </a:t>
            </a:r>
            <a:r>
              <a:rPr sz="1100" dirty="0">
                <a:latin typeface="Calibri"/>
                <a:cs typeface="Calibri"/>
              </a:rPr>
              <a:t>to ensure </a:t>
            </a: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quality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61261"/>
            <a:ext cx="47815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00"/>
              </a:spcBef>
            </a:pPr>
            <a:r>
              <a:rPr sz="1100" spc="-5" dirty="0">
                <a:latin typeface="Cambria"/>
                <a:cs typeface="Cambria"/>
              </a:rPr>
              <a:t>WBS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is</a:t>
            </a:r>
            <a:r>
              <a:rPr sz="1100" dirty="0">
                <a:latin typeface="Cambria"/>
                <a:cs typeface="Cambria"/>
              </a:rPr>
              <a:t> a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deliverables-oriented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290"/>
              </a:lnSpc>
            </a:pPr>
            <a:r>
              <a:rPr sz="1100" spc="-5" dirty="0">
                <a:latin typeface="Cambria"/>
                <a:cs typeface="Cambria"/>
              </a:rPr>
              <a:t>collection</a:t>
            </a:r>
            <a:r>
              <a:rPr sz="1100" dirty="0">
                <a:latin typeface="Cambria"/>
                <a:cs typeface="Cambria"/>
              </a:rPr>
              <a:t> of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project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components.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It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is</a:t>
            </a:r>
            <a:r>
              <a:rPr sz="1100" spc="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categorization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and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decomposition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of</a:t>
            </a:r>
            <a:r>
              <a:rPr sz="1100" spc="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ts val="1310"/>
              </a:lnSpc>
            </a:pPr>
            <a:r>
              <a:rPr sz="1100" spc="-5" dirty="0">
                <a:latin typeface="Calibri"/>
                <a:cs typeface="Calibri"/>
              </a:rPr>
              <a:t>project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scope statement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8773" y="2751073"/>
            <a:ext cx="5574030" cy="3083560"/>
            <a:chOff x="908773" y="2751073"/>
            <a:chExt cx="5574030" cy="3083560"/>
          </a:xfrm>
        </p:grpSpPr>
        <p:sp>
          <p:nvSpPr>
            <p:cNvPr id="4" name="object 4"/>
            <p:cNvSpPr/>
            <p:nvPr/>
          </p:nvSpPr>
          <p:spPr>
            <a:xfrm>
              <a:off x="3560063" y="4028693"/>
              <a:ext cx="2411095" cy="231140"/>
            </a:xfrm>
            <a:custGeom>
              <a:avLst/>
              <a:gdLst/>
              <a:ahLst/>
              <a:cxnLst/>
              <a:rect l="l" t="t" r="r" b="b"/>
              <a:pathLst>
                <a:path w="2411095" h="231139">
                  <a:moveTo>
                    <a:pt x="0" y="0"/>
                  </a:moveTo>
                  <a:lnTo>
                    <a:pt x="0" y="154304"/>
                  </a:lnTo>
                  <a:lnTo>
                    <a:pt x="2410968" y="154304"/>
                  </a:lnTo>
                  <a:lnTo>
                    <a:pt x="2410968" y="230885"/>
                  </a:lnTo>
                </a:path>
              </a:pathLst>
            </a:custGeom>
            <a:ln w="12699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773" y="2751073"/>
              <a:ext cx="5573814" cy="30830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15461" y="2993898"/>
            <a:ext cx="253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vi</a:t>
            </a:r>
            <a:r>
              <a:rPr sz="1100" spc="-5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la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4555" y="3682060"/>
            <a:ext cx="542290" cy="348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7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sub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70"/>
              </a:lnSpc>
            </a:pPr>
            <a:r>
              <a:rPr sz="1100" spc="-5" dirty="0">
                <a:latin typeface="Calibri"/>
                <a:cs typeface="Calibri"/>
              </a:rPr>
              <a:t>stracture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598" y="4373092"/>
            <a:ext cx="528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 marR="5080" indent="-108585">
              <a:lnSpc>
                <a:spcPct val="127299"/>
              </a:lnSpc>
              <a:spcBef>
                <a:spcPts val="95"/>
              </a:spcBef>
            </a:pP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crete  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1413" y="4524882"/>
            <a:ext cx="5378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il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7750" y="3692093"/>
            <a:ext cx="5956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landscape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8200" y="3663441"/>
            <a:ext cx="54800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16839">
              <a:lnSpc>
                <a:spcPts val="1210"/>
              </a:lnSpc>
              <a:spcBef>
                <a:spcPts val="235"/>
              </a:spcBef>
            </a:pPr>
            <a:r>
              <a:rPr sz="1100" spc="-5" dirty="0">
                <a:latin typeface="Calibri"/>
                <a:cs typeface="Calibri"/>
              </a:rPr>
              <a:t>super 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structur</a:t>
            </a:r>
            <a:r>
              <a:rPr sz="110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2083" y="4601082"/>
            <a:ext cx="5543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firs</a:t>
            </a:r>
            <a:r>
              <a:rPr sz="1100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4554" y="5290184"/>
            <a:ext cx="5632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civil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1339" y="5213045"/>
            <a:ext cx="692150" cy="348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65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electronical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65"/>
              </a:lnSpc>
            </a:pPr>
            <a:r>
              <a:rPr sz="110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6971" y="4591557"/>
            <a:ext cx="7340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se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fl</a:t>
            </a:r>
            <a:r>
              <a:rPr sz="110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2490" y="5375528"/>
            <a:ext cx="492125" cy="3479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02235" marR="5080" indent="-90170">
              <a:lnSpc>
                <a:spcPts val="1210"/>
              </a:lnSpc>
              <a:spcBef>
                <a:spcPts val="235"/>
              </a:spcBef>
            </a:pPr>
            <a:r>
              <a:rPr sz="110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oo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en  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8325" y="5290184"/>
            <a:ext cx="6381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paint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work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0010" y="4496180"/>
            <a:ext cx="2667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ro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f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773" y="1669414"/>
            <a:ext cx="5671185" cy="3220720"/>
            <a:chOff x="908773" y="1669414"/>
            <a:chExt cx="5671185" cy="3220720"/>
          </a:xfrm>
        </p:grpSpPr>
        <p:sp>
          <p:nvSpPr>
            <p:cNvPr id="3" name="object 3"/>
            <p:cNvSpPr/>
            <p:nvPr/>
          </p:nvSpPr>
          <p:spPr>
            <a:xfrm>
              <a:off x="3547237" y="2940938"/>
              <a:ext cx="2399665" cy="229870"/>
            </a:xfrm>
            <a:custGeom>
              <a:avLst/>
              <a:gdLst/>
              <a:ahLst/>
              <a:cxnLst/>
              <a:rect l="l" t="t" r="r" b="b"/>
              <a:pathLst>
                <a:path w="2399665" h="229869">
                  <a:moveTo>
                    <a:pt x="0" y="0"/>
                  </a:moveTo>
                  <a:lnTo>
                    <a:pt x="0" y="153542"/>
                  </a:lnTo>
                  <a:lnTo>
                    <a:pt x="2399411" y="153542"/>
                  </a:lnTo>
                  <a:lnTo>
                    <a:pt x="2399411" y="229742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773" y="1669414"/>
              <a:ext cx="5670715" cy="322046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59022" y="184785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9348" y="2628645"/>
            <a:ext cx="31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886" y="3370910"/>
            <a:ext cx="4895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1.1.1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9701" y="3370910"/>
            <a:ext cx="4895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1.1.2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8400" y="2542743"/>
            <a:ext cx="315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7740" y="2590545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2785" y="344703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1198" y="4295013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1.2.1.1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63239" y="4285615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1.2.1.2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1238" y="3437635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4455" y="4446778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1.2.2.1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1840" y="4276090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1.2.2.2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20536" y="3342894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1.2.3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6009005" cy="35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933">
                <a:tc>
                  <a:txBody>
                    <a:bodyPr/>
                    <a:lstStyle/>
                    <a:p>
                      <a:pPr marL="1170305" marR="640715" indent="-521334">
                        <a:lnSpc>
                          <a:spcPct val="101800"/>
                        </a:lnSpc>
                        <a:spcBef>
                          <a:spcPts val="940"/>
                        </a:spcBef>
                        <a:tabLst>
                          <a:tab pos="2007235" algn="l"/>
                        </a:tabLst>
                      </a:pP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Wo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rk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ck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na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me	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sub  structure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tabLst>
                          <a:tab pos="90360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Code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	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1.1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47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structure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that every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thing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drilling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operations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 structure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design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Who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1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drilling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workers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 engineers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specialize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486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i="1" spc="-5" dirty="0"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required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Drilling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machines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Electric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generator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tools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design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engineers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Coast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8140" indent="-261620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58140" algn="l"/>
                          <a:tab pos="35877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may be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coast about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200000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$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4482210"/>
            <a:ext cx="4674235" cy="52324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65"/>
              </a:spcBef>
            </a:pPr>
            <a:r>
              <a:rPr sz="1100" dirty="0">
                <a:latin typeface="Cambria"/>
                <a:cs typeface="Cambria"/>
              </a:rPr>
              <a:t>The </a:t>
            </a:r>
            <a:r>
              <a:rPr sz="1100" spc="-5" dirty="0">
                <a:latin typeface="Cambria"/>
                <a:cs typeface="Cambria"/>
              </a:rPr>
              <a:t>WBS </a:t>
            </a:r>
            <a:r>
              <a:rPr sz="1100" i="1" spc="-5" dirty="0">
                <a:latin typeface="Cambria"/>
                <a:cs typeface="Cambria"/>
              </a:rPr>
              <a:t>dictionary, </a:t>
            </a:r>
            <a:r>
              <a:rPr sz="1100" spc="-5" dirty="0">
                <a:latin typeface="Cambria"/>
                <a:cs typeface="Cambria"/>
              </a:rPr>
              <a:t>as its name implies, is </a:t>
            </a:r>
            <a:r>
              <a:rPr sz="1100" dirty="0">
                <a:latin typeface="Cambria"/>
                <a:cs typeface="Cambria"/>
              </a:rPr>
              <a:t>a </a:t>
            </a:r>
            <a:r>
              <a:rPr sz="1100" spc="-5" dirty="0">
                <a:latin typeface="Cambria"/>
                <a:cs typeface="Cambria"/>
              </a:rPr>
              <a:t>dictionary </a:t>
            </a:r>
            <a:r>
              <a:rPr sz="1100" dirty="0">
                <a:latin typeface="Cambria"/>
                <a:cs typeface="Cambria"/>
              </a:rPr>
              <a:t>that </a:t>
            </a:r>
            <a:r>
              <a:rPr sz="1100" spc="-5" dirty="0">
                <a:latin typeface="Cambria"/>
                <a:cs typeface="Cambria"/>
              </a:rPr>
              <a:t>defines </a:t>
            </a:r>
            <a:r>
              <a:rPr sz="1100" spc="-10" dirty="0">
                <a:latin typeface="Cambria"/>
                <a:cs typeface="Cambria"/>
              </a:rPr>
              <a:t>each </a:t>
            </a:r>
            <a:r>
              <a:rPr sz="1100" spc="-5" dirty="0">
                <a:latin typeface="Cambria"/>
                <a:cs typeface="Cambria"/>
              </a:rPr>
              <a:t>work 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package </a:t>
            </a:r>
            <a:r>
              <a:rPr sz="1100" dirty="0">
                <a:latin typeface="Cambria"/>
                <a:cs typeface="Cambria"/>
              </a:rPr>
              <a:t>in </a:t>
            </a:r>
            <a:r>
              <a:rPr sz="1100" spc="-5" dirty="0">
                <a:latin typeface="Cambria"/>
                <a:cs typeface="Cambria"/>
              </a:rPr>
              <a:t>the WBS. You’ll </a:t>
            </a:r>
            <a:r>
              <a:rPr sz="1100" dirty="0">
                <a:latin typeface="Cambria"/>
                <a:cs typeface="Cambria"/>
              </a:rPr>
              <a:t>use </a:t>
            </a:r>
            <a:r>
              <a:rPr sz="1100" spc="-5" dirty="0">
                <a:latin typeface="Cambria"/>
                <a:cs typeface="Cambria"/>
              </a:rPr>
              <a:t>the WBS dictionary to clearly identify what </a:t>
            </a:r>
            <a:r>
              <a:rPr sz="1100" dirty="0">
                <a:latin typeface="Cambria"/>
                <a:cs typeface="Cambria"/>
              </a:rPr>
              <a:t>the 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components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of the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WBS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are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and </a:t>
            </a:r>
            <a:r>
              <a:rPr sz="1100" dirty="0">
                <a:latin typeface="Cambria"/>
                <a:cs typeface="Cambria"/>
              </a:rPr>
              <a:t>how</a:t>
            </a:r>
            <a:r>
              <a:rPr sz="1100" spc="-1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they relate</a:t>
            </a:r>
            <a:r>
              <a:rPr sz="110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to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-5" dirty="0">
                <a:latin typeface="Cambria"/>
                <a:cs typeface="Cambria"/>
              </a:rPr>
              <a:t>the project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scope</a:t>
            </a:r>
            <a:endParaRPr sz="11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5965825"/>
          <a:ext cx="5894705" cy="314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  <a:tabLst>
                          <a:tab pos="1386205" algn="l"/>
                        </a:tabLst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package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name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super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structure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4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1.2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4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11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upward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extension of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existing structure above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baseline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100" b="1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manager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responsible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 marR="98425">
                        <a:lnSpc>
                          <a:spcPct val="1018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task as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it 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most important one and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vendors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194">
                <a:tc>
                  <a:txBody>
                    <a:bodyPr/>
                    <a:lstStyle/>
                    <a:p>
                      <a:pPr marL="67945" algn="just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100" b="1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 resource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419734" algn="just">
                        <a:lnSpc>
                          <a:spcPct val="1018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needed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money and civil engineers and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certainly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need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 equipment for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Coast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100" b="1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task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take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budget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may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coast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b="1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5000000$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2629154"/>
          <a:ext cx="6009005" cy="316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marL="1284605" marR="645160" indent="-631190">
                        <a:lnSpc>
                          <a:spcPct val="101800"/>
                        </a:lnSpc>
                        <a:spcBef>
                          <a:spcPts val="940"/>
                        </a:spcBef>
                        <a:tabLst>
                          <a:tab pos="2010410" algn="l"/>
                        </a:tabLst>
                      </a:pP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Wo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rk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ck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na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me	s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oi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l  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tabLst>
                          <a:tab pos="90360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Code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1.1.2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705">
                <a:tc>
                  <a:txBody>
                    <a:bodyPr/>
                    <a:lstStyle/>
                    <a:p>
                      <a:pPr marL="67945" marR="18415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soil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resource for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determined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validity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that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soil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100" b="1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project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9558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Who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1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drilling workers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agriculture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engineers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6258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required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Drilling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machines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marR="240665" indent="-228600">
                        <a:lnSpc>
                          <a:spcPct val="101800"/>
                        </a:lnSpc>
                        <a:spcBef>
                          <a:spcPts val="60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Chemistry laboratories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examine that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soil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dirty="0">
                          <a:latin typeface="Symbol"/>
                          <a:cs typeface="Symbol"/>
                        </a:rPr>
                        <a:t></a:t>
                      </a:r>
                      <a:endParaRPr sz="11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Coast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8140" indent="-261620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58140" algn="l"/>
                          <a:tab pos="35877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may be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coast about 2000000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$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7220077"/>
          <a:ext cx="6009005" cy="177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06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package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100" i="1" spc="509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electrical</a:t>
                      </a:r>
                      <a:r>
                        <a:rPr sz="1100" i="1" spc="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tabLst>
                          <a:tab pos="90360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Code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1.2.1.2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01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electrical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is</a:t>
                      </a:r>
                      <a:r>
                        <a:rPr sz="11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every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thing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203200">
                        <a:lnSpc>
                          <a:spcPct val="101800"/>
                        </a:lnSpc>
                        <a:tabLst>
                          <a:tab pos="575945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electricity like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electrical switches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panels	that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devices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house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responsible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0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Electrical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engineering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manager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914400"/>
          <a:ext cx="6009005" cy="156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473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required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marR="576580" indent="-228600">
                        <a:lnSpc>
                          <a:spcPct val="101800"/>
                        </a:lnSpc>
                        <a:spcBef>
                          <a:spcPts val="60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Modern electrical equipment and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switches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Electric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generator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Coast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8140" indent="-261620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58140" algn="l"/>
                          <a:tab pos="35877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may be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coast about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2000000$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3046729"/>
          <a:ext cx="6009005" cy="3356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060">
                <a:tc>
                  <a:txBody>
                    <a:bodyPr/>
                    <a:lstStyle/>
                    <a:p>
                      <a:pPr marL="1094105" marR="835660" indent="-251460">
                        <a:lnSpc>
                          <a:spcPct val="101800"/>
                        </a:lnSpc>
                        <a:spcBef>
                          <a:spcPts val="940"/>
                        </a:spcBef>
                      </a:pP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Work package name </a:t>
                      </a:r>
                      <a:r>
                        <a:rPr sz="1100" i="1" spc="-24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paint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works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193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  <a:tabLst>
                          <a:tab pos="903605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Code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it	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1.2.2.2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72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description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paint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is considered important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169545">
                        <a:lnSpc>
                          <a:spcPct val="1018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stage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for finishing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units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to be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suitable for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using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responsible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Paint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workers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0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Interior</a:t>
                      </a:r>
                      <a:r>
                        <a:rPr sz="11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engineer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7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vendors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units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6258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required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Equipment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paint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Paint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roller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25755" indent="-229235">
                        <a:lnSpc>
                          <a:spcPct val="100000"/>
                        </a:lnSpc>
                        <a:spcBef>
                          <a:spcPts val="85"/>
                        </a:spcBef>
                        <a:buFont typeface="Symbol"/>
                        <a:buChar char=""/>
                        <a:tabLst>
                          <a:tab pos="325755" algn="l"/>
                          <a:tab pos="326390" algn="l"/>
                        </a:tabLst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colors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room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Coast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create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8140" indent="-261620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Symbol"/>
                        <a:buChar char=""/>
                        <a:tabLst>
                          <a:tab pos="358140" algn="l"/>
                          <a:tab pos="358775" algn="l"/>
                        </a:tabLst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may be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coast about 1000000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$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885189"/>
            <a:ext cx="2850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R</a:t>
            </a:r>
            <a:r>
              <a:rPr spc="-60" dirty="0"/>
              <a:t>e</a:t>
            </a:r>
            <a:r>
              <a:rPr spc="-55" dirty="0"/>
              <a:t>sp</a:t>
            </a:r>
            <a:r>
              <a:rPr spc="-50" dirty="0"/>
              <a:t>o</a:t>
            </a:r>
            <a:r>
              <a:rPr spc="-55" dirty="0"/>
              <a:t>ns</a:t>
            </a:r>
            <a:r>
              <a:rPr spc="-60" dirty="0"/>
              <a:t>i</a:t>
            </a:r>
            <a:r>
              <a:rPr spc="-55" dirty="0"/>
              <a:t>b</a:t>
            </a:r>
            <a:r>
              <a:rPr spc="-60" dirty="0"/>
              <a:t>i</a:t>
            </a:r>
            <a:r>
              <a:rPr spc="-50" dirty="0"/>
              <a:t>l</a:t>
            </a:r>
            <a:r>
              <a:rPr spc="-60" dirty="0"/>
              <a:t>i</a:t>
            </a:r>
            <a:r>
              <a:rPr spc="-50" dirty="0"/>
              <a:t>t</a:t>
            </a:r>
            <a:r>
              <a:rPr spc="-5" dirty="0"/>
              <a:t>y</a:t>
            </a:r>
            <a:r>
              <a:rPr spc="-95" dirty="0"/>
              <a:t> </a:t>
            </a:r>
            <a:r>
              <a:rPr spc="-60" dirty="0"/>
              <a:t>m</a:t>
            </a:r>
            <a:r>
              <a:rPr spc="-90" dirty="0"/>
              <a:t>a</a:t>
            </a:r>
            <a:r>
              <a:rPr spc="-50" dirty="0"/>
              <a:t>t</a:t>
            </a:r>
            <a:r>
              <a:rPr spc="-60" dirty="0"/>
              <a:t>ri</a:t>
            </a:r>
            <a:r>
              <a:rPr spc="-5" dirty="0"/>
              <a:t>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3348863"/>
          <a:ext cx="5948045" cy="4486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Engineers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Stakeholders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Vendors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Project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manager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Sub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structure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Super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structure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Soil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405">
                <a:tc>
                  <a:txBody>
                    <a:bodyPr/>
                    <a:lstStyle/>
                    <a:p>
                      <a:pPr marL="67945" marR="285750">
                        <a:lnSpc>
                          <a:spcPts val="1330"/>
                        </a:lnSpc>
                        <a:spcBef>
                          <a:spcPts val="1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Elec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trical  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75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Paint</a:t>
                      </a:r>
                      <a:r>
                        <a:rPr sz="11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Concrete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Civil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29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Wooden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work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7814309"/>
            <a:ext cx="8267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R=responsible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099297"/>
            <a:ext cx="87121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A=accountable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1064" y="8099297"/>
            <a:ext cx="6223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v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=verified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384285"/>
            <a:ext cx="768985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S=supportive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C =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5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nsu</a:t>
            </a:r>
            <a:r>
              <a:rPr sz="1100" spc="-10" dirty="0">
                <a:latin typeface="Calibri"/>
                <a:cs typeface="Calibri"/>
              </a:rPr>
              <a:t>l</a:t>
            </a:r>
            <a:r>
              <a:rPr sz="1100" dirty="0">
                <a:latin typeface="Calibri"/>
                <a:cs typeface="Calibri"/>
              </a:rPr>
              <a:t>ted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496" y="5896736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2659" y="3676777"/>
            <a:ext cx="954405" cy="477520"/>
          </a:xfrm>
          <a:custGeom>
            <a:avLst/>
            <a:gdLst/>
            <a:ahLst/>
            <a:cxnLst/>
            <a:rect l="l" t="t" r="r" b="b"/>
            <a:pathLst>
              <a:path w="954405" h="477520">
                <a:moveTo>
                  <a:pt x="906259" y="0"/>
                </a:moveTo>
                <a:lnTo>
                  <a:pt x="47701" y="0"/>
                </a:lnTo>
                <a:lnTo>
                  <a:pt x="29135" y="3746"/>
                </a:lnTo>
                <a:lnTo>
                  <a:pt x="13973" y="13970"/>
                </a:lnTo>
                <a:lnTo>
                  <a:pt x="3749" y="29146"/>
                </a:lnTo>
                <a:lnTo>
                  <a:pt x="0" y="47751"/>
                </a:lnTo>
                <a:lnTo>
                  <a:pt x="0" y="429260"/>
                </a:lnTo>
                <a:lnTo>
                  <a:pt x="3749" y="447865"/>
                </a:lnTo>
                <a:lnTo>
                  <a:pt x="13973" y="463041"/>
                </a:lnTo>
                <a:lnTo>
                  <a:pt x="29135" y="473265"/>
                </a:lnTo>
                <a:lnTo>
                  <a:pt x="47701" y="477012"/>
                </a:lnTo>
                <a:lnTo>
                  <a:pt x="906259" y="477012"/>
                </a:lnTo>
                <a:lnTo>
                  <a:pt x="924791" y="473265"/>
                </a:lnTo>
                <a:lnTo>
                  <a:pt x="939930" y="463041"/>
                </a:lnTo>
                <a:lnTo>
                  <a:pt x="950139" y="447865"/>
                </a:lnTo>
                <a:lnTo>
                  <a:pt x="953884" y="429260"/>
                </a:lnTo>
                <a:lnTo>
                  <a:pt x="953884" y="47751"/>
                </a:lnTo>
                <a:lnTo>
                  <a:pt x="950139" y="29146"/>
                </a:lnTo>
                <a:lnTo>
                  <a:pt x="939930" y="13970"/>
                </a:lnTo>
                <a:lnTo>
                  <a:pt x="924791" y="3746"/>
                </a:lnTo>
                <a:lnTo>
                  <a:pt x="90625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9516" y="3638550"/>
            <a:ext cx="23939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60194" y="3058795"/>
            <a:ext cx="2768600" cy="862965"/>
            <a:chOff x="2060194" y="3058795"/>
            <a:chExt cx="2768600" cy="862965"/>
          </a:xfrm>
        </p:grpSpPr>
        <p:sp>
          <p:nvSpPr>
            <p:cNvPr id="6" name="object 6"/>
            <p:cNvSpPr/>
            <p:nvPr/>
          </p:nvSpPr>
          <p:spPr>
            <a:xfrm>
              <a:off x="2066544" y="3303651"/>
              <a:ext cx="356235" cy="612140"/>
            </a:xfrm>
            <a:custGeom>
              <a:avLst/>
              <a:gdLst/>
              <a:ahLst/>
              <a:cxnLst/>
              <a:rect l="l" t="t" r="r" b="b"/>
              <a:pathLst>
                <a:path w="356235" h="612139">
                  <a:moveTo>
                    <a:pt x="0" y="611632"/>
                  </a:moveTo>
                  <a:lnTo>
                    <a:pt x="356235" y="0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2779" y="3065145"/>
              <a:ext cx="954405" cy="476884"/>
            </a:xfrm>
            <a:custGeom>
              <a:avLst/>
              <a:gdLst/>
              <a:ahLst/>
              <a:cxnLst/>
              <a:rect l="l" t="t" r="r" b="b"/>
              <a:pathLst>
                <a:path w="954404" h="476885">
                  <a:moveTo>
                    <a:pt x="906271" y="0"/>
                  </a:moveTo>
                  <a:lnTo>
                    <a:pt x="47751" y="0"/>
                  </a:lnTo>
                  <a:lnTo>
                    <a:pt x="29200" y="3744"/>
                  </a:lnTo>
                  <a:lnTo>
                    <a:pt x="14017" y="13954"/>
                  </a:lnTo>
                  <a:lnTo>
                    <a:pt x="3764" y="29092"/>
                  </a:lnTo>
                  <a:lnTo>
                    <a:pt x="0" y="47625"/>
                  </a:lnTo>
                  <a:lnTo>
                    <a:pt x="0" y="429259"/>
                  </a:lnTo>
                  <a:lnTo>
                    <a:pt x="3764" y="447792"/>
                  </a:lnTo>
                  <a:lnTo>
                    <a:pt x="14017" y="462930"/>
                  </a:lnTo>
                  <a:lnTo>
                    <a:pt x="29200" y="473140"/>
                  </a:lnTo>
                  <a:lnTo>
                    <a:pt x="47751" y="476884"/>
                  </a:lnTo>
                  <a:lnTo>
                    <a:pt x="906271" y="476884"/>
                  </a:lnTo>
                  <a:lnTo>
                    <a:pt x="924804" y="473140"/>
                  </a:lnTo>
                  <a:lnTo>
                    <a:pt x="939942" y="462930"/>
                  </a:lnTo>
                  <a:lnTo>
                    <a:pt x="950152" y="447792"/>
                  </a:lnTo>
                  <a:lnTo>
                    <a:pt x="953896" y="429259"/>
                  </a:lnTo>
                  <a:lnTo>
                    <a:pt x="953896" y="47625"/>
                  </a:lnTo>
                  <a:lnTo>
                    <a:pt x="950152" y="29092"/>
                  </a:lnTo>
                  <a:lnTo>
                    <a:pt x="939942" y="13954"/>
                  </a:lnTo>
                  <a:lnTo>
                    <a:pt x="924804" y="3744"/>
                  </a:lnTo>
                  <a:lnTo>
                    <a:pt x="90627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2779" y="3065145"/>
              <a:ext cx="954405" cy="476884"/>
            </a:xfrm>
            <a:custGeom>
              <a:avLst/>
              <a:gdLst/>
              <a:ahLst/>
              <a:cxnLst/>
              <a:rect l="l" t="t" r="r" b="b"/>
              <a:pathLst>
                <a:path w="954404" h="476885">
                  <a:moveTo>
                    <a:pt x="0" y="47625"/>
                  </a:moveTo>
                  <a:lnTo>
                    <a:pt x="3764" y="29092"/>
                  </a:lnTo>
                  <a:lnTo>
                    <a:pt x="14017" y="13954"/>
                  </a:lnTo>
                  <a:lnTo>
                    <a:pt x="29200" y="3744"/>
                  </a:lnTo>
                  <a:lnTo>
                    <a:pt x="47751" y="0"/>
                  </a:lnTo>
                  <a:lnTo>
                    <a:pt x="906271" y="0"/>
                  </a:lnTo>
                  <a:lnTo>
                    <a:pt x="924804" y="3744"/>
                  </a:lnTo>
                  <a:lnTo>
                    <a:pt x="939942" y="13954"/>
                  </a:lnTo>
                  <a:lnTo>
                    <a:pt x="950152" y="29092"/>
                  </a:lnTo>
                  <a:lnTo>
                    <a:pt x="953896" y="47625"/>
                  </a:lnTo>
                  <a:lnTo>
                    <a:pt x="953896" y="429259"/>
                  </a:lnTo>
                  <a:lnTo>
                    <a:pt x="950152" y="447792"/>
                  </a:lnTo>
                  <a:lnTo>
                    <a:pt x="939942" y="462930"/>
                  </a:lnTo>
                  <a:lnTo>
                    <a:pt x="924804" y="473140"/>
                  </a:lnTo>
                  <a:lnTo>
                    <a:pt x="906271" y="476884"/>
                  </a:lnTo>
                  <a:lnTo>
                    <a:pt x="47751" y="476884"/>
                  </a:lnTo>
                  <a:lnTo>
                    <a:pt x="29200" y="473140"/>
                  </a:lnTo>
                  <a:lnTo>
                    <a:pt x="14017" y="462930"/>
                  </a:lnTo>
                  <a:lnTo>
                    <a:pt x="3764" y="447792"/>
                  </a:lnTo>
                  <a:lnTo>
                    <a:pt x="0" y="429259"/>
                  </a:lnTo>
                  <a:lnTo>
                    <a:pt x="0" y="4762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6676" y="3303651"/>
              <a:ext cx="491490" cy="56515"/>
            </a:xfrm>
            <a:custGeom>
              <a:avLst/>
              <a:gdLst/>
              <a:ahLst/>
              <a:cxnLst/>
              <a:rect l="l" t="t" r="r" b="b"/>
              <a:pathLst>
                <a:path w="491489" h="56514">
                  <a:moveTo>
                    <a:pt x="0" y="0"/>
                  </a:moveTo>
                  <a:lnTo>
                    <a:pt x="491489" y="56260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68166" y="3121406"/>
              <a:ext cx="954405" cy="476884"/>
            </a:xfrm>
            <a:custGeom>
              <a:avLst/>
              <a:gdLst/>
              <a:ahLst/>
              <a:cxnLst/>
              <a:rect l="l" t="t" r="r" b="b"/>
              <a:pathLst>
                <a:path w="954404" h="476885">
                  <a:moveTo>
                    <a:pt x="906145" y="0"/>
                  </a:moveTo>
                  <a:lnTo>
                    <a:pt x="47625" y="0"/>
                  </a:lnTo>
                  <a:lnTo>
                    <a:pt x="29092" y="3744"/>
                  </a:lnTo>
                  <a:lnTo>
                    <a:pt x="13954" y="13954"/>
                  </a:lnTo>
                  <a:lnTo>
                    <a:pt x="3744" y="29092"/>
                  </a:lnTo>
                  <a:lnTo>
                    <a:pt x="0" y="47625"/>
                  </a:lnTo>
                  <a:lnTo>
                    <a:pt x="0" y="429260"/>
                  </a:lnTo>
                  <a:lnTo>
                    <a:pt x="3744" y="447792"/>
                  </a:lnTo>
                  <a:lnTo>
                    <a:pt x="13954" y="462930"/>
                  </a:lnTo>
                  <a:lnTo>
                    <a:pt x="29092" y="473140"/>
                  </a:lnTo>
                  <a:lnTo>
                    <a:pt x="47625" y="476885"/>
                  </a:lnTo>
                  <a:lnTo>
                    <a:pt x="906145" y="476885"/>
                  </a:lnTo>
                  <a:lnTo>
                    <a:pt x="924750" y="473140"/>
                  </a:lnTo>
                  <a:lnTo>
                    <a:pt x="939926" y="462930"/>
                  </a:lnTo>
                  <a:lnTo>
                    <a:pt x="950150" y="447792"/>
                  </a:lnTo>
                  <a:lnTo>
                    <a:pt x="953897" y="429260"/>
                  </a:lnTo>
                  <a:lnTo>
                    <a:pt x="953897" y="47625"/>
                  </a:lnTo>
                  <a:lnTo>
                    <a:pt x="950150" y="29092"/>
                  </a:lnTo>
                  <a:lnTo>
                    <a:pt x="939926" y="13954"/>
                  </a:lnTo>
                  <a:lnTo>
                    <a:pt x="924750" y="3744"/>
                  </a:lnTo>
                  <a:lnTo>
                    <a:pt x="90614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8166" y="3121406"/>
              <a:ext cx="954405" cy="476884"/>
            </a:xfrm>
            <a:custGeom>
              <a:avLst/>
              <a:gdLst/>
              <a:ahLst/>
              <a:cxnLst/>
              <a:rect l="l" t="t" r="r" b="b"/>
              <a:pathLst>
                <a:path w="954404" h="476885">
                  <a:moveTo>
                    <a:pt x="0" y="47625"/>
                  </a:moveTo>
                  <a:lnTo>
                    <a:pt x="3744" y="29092"/>
                  </a:lnTo>
                  <a:lnTo>
                    <a:pt x="13954" y="13954"/>
                  </a:lnTo>
                  <a:lnTo>
                    <a:pt x="29092" y="3744"/>
                  </a:lnTo>
                  <a:lnTo>
                    <a:pt x="47625" y="0"/>
                  </a:lnTo>
                  <a:lnTo>
                    <a:pt x="906145" y="0"/>
                  </a:lnTo>
                  <a:lnTo>
                    <a:pt x="924750" y="3744"/>
                  </a:lnTo>
                  <a:lnTo>
                    <a:pt x="939926" y="13954"/>
                  </a:lnTo>
                  <a:lnTo>
                    <a:pt x="950150" y="29092"/>
                  </a:lnTo>
                  <a:lnTo>
                    <a:pt x="953897" y="47625"/>
                  </a:lnTo>
                  <a:lnTo>
                    <a:pt x="953897" y="429260"/>
                  </a:lnTo>
                  <a:lnTo>
                    <a:pt x="950150" y="447792"/>
                  </a:lnTo>
                  <a:lnTo>
                    <a:pt x="939926" y="462930"/>
                  </a:lnTo>
                  <a:lnTo>
                    <a:pt x="924750" y="473140"/>
                  </a:lnTo>
                  <a:lnTo>
                    <a:pt x="906145" y="476885"/>
                  </a:lnTo>
                  <a:lnTo>
                    <a:pt x="47625" y="476885"/>
                  </a:lnTo>
                  <a:lnTo>
                    <a:pt x="29092" y="473140"/>
                  </a:lnTo>
                  <a:lnTo>
                    <a:pt x="13954" y="462930"/>
                  </a:lnTo>
                  <a:lnTo>
                    <a:pt x="3744" y="447792"/>
                  </a:lnTo>
                  <a:lnTo>
                    <a:pt x="0" y="429260"/>
                  </a:lnTo>
                  <a:lnTo>
                    <a:pt x="0" y="476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42308" y="3082798"/>
            <a:ext cx="2057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15713" y="3122041"/>
            <a:ext cx="1263650" cy="489584"/>
            <a:chOff x="4815713" y="3122041"/>
            <a:chExt cx="1263650" cy="489584"/>
          </a:xfrm>
        </p:grpSpPr>
        <p:sp>
          <p:nvSpPr>
            <p:cNvPr id="14" name="object 14"/>
            <p:cNvSpPr/>
            <p:nvPr/>
          </p:nvSpPr>
          <p:spPr>
            <a:xfrm>
              <a:off x="4822063" y="3359912"/>
              <a:ext cx="297180" cy="6985"/>
            </a:xfrm>
            <a:custGeom>
              <a:avLst/>
              <a:gdLst/>
              <a:ahLst/>
              <a:cxnLst/>
              <a:rect l="l" t="t" r="r" b="b"/>
              <a:pathLst>
                <a:path w="297179" h="6985">
                  <a:moveTo>
                    <a:pt x="0" y="0"/>
                  </a:moveTo>
                  <a:lnTo>
                    <a:pt x="296925" y="6858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18989" y="3128391"/>
              <a:ext cx="954405" cy="476884"/>
            </a:xfrm>
            <a:custGeom>
              <a:avLst/>
              <a:gdLst/>
              <a:ahLst/>
              <a:cxnLst/>
              <a:rect l="l" t="t" r="r" b="b"/>
              <a:pathLst>
                <a:path w="954404" h="476885">
                  <a:moveTo>
                    <a:pt x="906272" y="0"/>
                  </a:moveTo>
                  <a:lnTo>
                    <a:pt x="47751" y="0"/>
                  </a:lnTo>
                  <a:lnTo>
                    <a:pt x="29146" y="3744"/>
                  </a:lnTo>
                  <a:lnTo>
                    <a:pt x="13970" y="13954"/>
                  </a:lnTo>
                  <a:lnTo>
                    <a:pt x="3746" y="29092"/>
                  </a:lnTo>
                  <a:lnTo>
                    <a:pt x="0" y="47625"/>
                  </a:lnTo>
                  <a:lnTo>
                    <a:pt x="0" y="429132"/>
                  </a:lnTo>
                  <a:lnTo>
                    <a:pt x="3746" y="447738"/>
                  </a:lnTo>
                  <a:lnTo>
                    <a:pt x="13970" y="462914"/>
                  </a:lnTo>
                  <a:lnTo>
                    <a:pt x="29146" y="473138"/>
                  </a:lnTo>
                  <a:lnTo>
                    <a:pt x="47751" y="476884"/>
                  </a:lnTo>
                  <a:lnTo>
                    <a:pt x="906272" y="476884"/>
                  </a:lnTo>
                  <a:lnTo>
                    <a:pt x="924804" y="473138"/>
                  </a:lnTo>
                  <a:lnTo>
                    <a:pt x="939942" y="462914"/>
                  </a:lnTo>
                  <a:lnTo>
                    <a:pt x="950152" y="447738"/>
                  </a:lnTo>
                  <a:lnTo>
                    <a:pt x="953897" y="429132"/>
                  </a:lnTo>
                  <a:lnTo>
                    <a:pt x="953897" y="47625"/>
                  </a:lnTo>
                  <a:lnTo>
                    <a:pt x="950152" y="29092"/>
                  </a:lnTo>
                  <a:lnTo>
                    <a:pt x="939942" y="13954"/>
                  </a:lnTo>
                  <a:lnTo>
                    <a:pt x="924804" y="3744"/>
                  </a:lnTo>
                  <a:lnTo>
                    <a:pt x="9062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8989" y="3128391"/>
              <a:ext cx="954405" cy="476884"/>
            </a:xfrm>
            <a:custGeom>
              <a:avLst/>
              <a:gdLst/>
              <a:ahLst/>
              <a:cxnLst/>
              <a:rect l="l" t="t" r="r" b="b"/>
              <a:pathLst>
                <a:path w="954404" h="476885">
                  <a:moveTo>
                    <a:pt x="0" y="47625"/>
                  </a:moveTo>
                  <a:lnTo>
                    <a:pt x="3746" y="29092"/>
                  </a:lnTo>
                  <a:lnTo>
                    <a:pt x="13970" y="13954"/>
                  </a:lnTo>
                  <a:lnTo>
                    <a:pt x="29146" y="3744"/>
                  </a:lnTo>
                  <a:lnTo>
                    <a:pt x="47751" y="0"/>
                  </a:lnTo>
                  <a:lnTo>
                    <a:pt x="906272" y="0"/>
                  </a:lnTo>
                  <a:lnTo>
                    <a:pt x="924804" y="3744"/>
                  </a:lnTo>
                  <a:lnTo>
                    <a:pt x="939942" y="13954"/>
                  </a:lnTo>
                  <a:lnTo>
                    <a:pt x="950152" y="29092"/>
                  </a:lnTo>
                  <a:lnTo>
                    <a:pt x="953897" y="47625"/>
                  </a:lnTo>
                  <a:lnTo>
                    <a:pt x="953897" y="429132"/>
                  </a:lnTo>
                  <a:lnTo>
                    <a:pt x="950152" y="447738"/>
                  </a:lnTo>
                  <a:lnTo>
                    <a:pt x="939942" y="462914"/>
                  </a:lnTo>
                  <a:lnTo>
                    <a:pt x="924804" y="473138"/>
                  </a:lnTo>
                  <a:lnTo>
                    <a:pt x="906272" y="476884"/>
                  </a:lnTo>
                  <a:lnTo>
                    <a:pt x="47751" y="476884"/>
                  </a:lnTo>
                  <a:lnTo>
                    <a:pt x="29146" y="473138"/>
                  </a:lnTo>
                  <a:lnTo>
                    <a:pt x="13970" y="462914"/>
                  </a:lnTo>
                  <a:lnTo>
                    <a:pt x="3746" y="447738"/>
                  </a:lnTo>
                  <a:lnTo>
                    <a:pt x="0" y="429132"/>
                  </a:lnTo>
                  <a:lnTo>
                    <a:pt x="0" y="4762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26785" y="3089910"/>
            <a:ext cx="13843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60194" y="3670427"/>
            <a:ext cx="1348740" cy="1038225"/>
            <a:chOff x="2060194" y="3670427"/>
            <a:chExt cx="1348740" cy="1038225"/>
          </a:xfrm>
        </p:grpSpPr>
        <p:sp>
          <p:nvSpPr>
            <p:cNvPr id="19" name="object 19"/>
            <p:cNvSpPr/>
            <p:nvPr/>
          </p:nvSpPr>
          <p:spPr>
            <a:xfrm>
              <a:off x="2066544" y="3915283"/>
              <a:ext cx="381635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635" y="0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48179" y="3676777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906144" y="0"/>
                  </a:moveTo>
                  <a:lnTo>
                    <a:pt x="47625" y="0"/>
                  </a:lnTo>
                  <a:lnTo>
                    <a:pt x="29092" y="3746"/>
                  </a:lnTo>
                  <a:lnTo>
                    <a:pt x="13954" y="13970"/>
                  </a:lnTo>
                  <a:lnTo>
                    <a:pt x="3744" y="29146"/>
                  </a:lnTo>
                  <a:lnTo>
                    <a:pt x="0" y="47751"/>
                  </a:lnTo>
                  <a:lnTo>
                    <a:pt x="0" y="429260"/>
                  </a:lnTo>
                  <a:lnTo>
                    <a:pt x="3744" y="447865"/>
                  </a:lnTo>
                  <a:lnTo>
                    <a:pt x="13954" y="463041"/>
                  </a:lnTo>
                  <a:lnTo>
                    <a:pt x="29092" y="473265"/>
                  </a:lnTo>
                  <a:lnTo>
                    <a:pt x="47625" y="477012"/>
                  </a:lnTo>
                  <a:lnTo>
                    <a:pt x="906144" y="477012"/>
                  </a:lnTo>
                  <a:lnTo>
                    <a:pt x="924696" y="473265"/>
                  </a:lnTo>
                  <a:lnTo>
                    <a:pt x="939879" y="463041"/>
                  </a:lnTo>
                  <a:lnTo>
                    <a:pt x="950132" y="447865"/>
                  </a:lnTo>
                  <a:lnTo>
                    <a:pt x="953896" y="429260"/>
                  </a:lnTo>
                  <a:lnTo>
                    <a:pt x="953896" y="47751"/>
                  </a:lnTo>
                  <a:lnTo>
                    <a:pt x="950132" y="29146"/>
                  </a:lnTo>
                  <a:lnTo>
                    <a:pt x="939879" y="13970"/>
                  </a:lnTo>
                  <a:lnTo>
                    <a:pt x="924696" y="3746"/>
                  </a:lnTo>
                  <a:lnTo>
                    <a:pt x="9061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48179" y="3676777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0" y="47751"/>
                  </a:moveTo>
                  <a:lnTo>
                    <a:pt x="3744" y="29146"/>
                  </a:lnTo>
                  <a:lnTo>
                    <a:pt x="13954" y="13970"/>
                  </a:lnTo>
                  <a:lnTo>
                    <a:pt x="29092" y="3746"/>
                  </a:lnTo>
                  <a:lnTo>
                    <a:pt x="47625" y="0"/>
                  </a:lnTo>
                  <a:lnTo>
                    <a:pt x="906144" y="0"/>
                  </a:lnTo>
                  <a:lnTo>
                    <a:pt x="924696" y="3746"/>
                  </a:lnTo>
                  <a:lnTo>
                    <a:pt x="939879" y="13970"/>
                  </a:lnTo>
                  <a:lnTo>
                    <a:pt x="950132" y="29146"/>
                  </a:lnTo>
                  <a:lnTo>
                    <a:pt x="953896" y="47751"/>
                  </a:lnTo>
                  <a:lnTo>
                    <a:pt x="953896" y="429260"/>
                  </a:lnTo>
                  <a:lnTo>
                    <a:pt x="950132" y="447865"/>
                  </a:lnTo>
                  <a:lnTo>
                    <a:pt x="939879" y="463041"/>
                  </a:lnTo>
                  <a:lnTo>
                    <a:pt x="924696" y="473265"/>
                  </a:lnTo>
                  <a:lnTo>
                    <a:pt x="906144" y="477012"/>
                  </a:lnTo>
                  <a:lnTo>
                    <a:pt x="47625" y="477012"/>
                  </a:lnTo>
                  <a:lnTo>
                    <a:pt x="29092" y="473265"/>
                  </a:lnTo>
                  <a:lnTo>
                    <a:pt x="13954" y="463041"/>
                  </a:lnTo>
                  <a:lnTo>
                    <a:pt x="3744" y="447865"/>
                  </a:lnTo>
                  <a:lnTo>
                    <a:pt x="0" y="429260"/>
                  </a:lnTo>
                  <a:lnTo>
                    <a:pt x="0" y="477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6544" y="3915283"/>
              <a:ext cx="381635" cy="548640"/>
            </a:xfrm>
            <a:custGeom>
              <a:avLst/>
              <a:gdLst/>
              <a:ahLst/>
              <a:cxnLst/>
              <a:rect l="l" t="t" r="r" b="b"/>
              <a:pathLst>
                <a:path w="381635" h="548639">
                  <a:moveTo>
                    <a:pt x="0" y="0"/>
                  </a:moveTo>
                  <a:lnTo>
                    <a:pt x="381635" y="548513"/>
                  </a:lnTo>
                </a:path>
              </a:pathLst>
            </a:custGeom>
            <a:ln w="12700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48179" y="4225290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906144" y="0"/>
                  </a:moveTo>
                  <a:lnTo>
                    <a:pt x="47625" y="0"/>
                  </a:lnTo>
                  <a:lnTo>
                    <a:pt x="29092" y="3746"/>
                  </a:lnTo>
                  <a:lnTo>
                    <a:pt x="13954" y="13970"/>
                  </a:lnTo>
                  <a:lnTo>
                    <a:pt x="3744" y="29146"/>
                  </a:lnTo>
                  <a:lnTo>
                    <a:pt x="0" y="47751"/>
                  </a:lnTo>
                  <a:lnTo>
                    <a:pt x="0" y="429260"/>
                  </a:lnTo>
                  <a:lnTo>
                    <a:pt x="3744" y="447865"/>
                  </a:lnTo>
                  <a:lnTo>
                    <a:pt x="13954" y="463041"/>
                  </a:lnTo>
                  <a:lnTo>
                    <a:pt x="29092" y="473265"/>
                  </a:lnTo>
                  <a:lnTo>
                    <a:pt x="47625" y="477012"/>
                  </a:lnTo>
                  <a:lnTo>
                    <a:pt x="906144" y="477012"/>
                  </a:lnTo>
                  <a:lnTo>
                    <a:pt x="924696" y="473265"/>
                  </a:lnTo>
                  <a:lnTo>
                    <a:pt x="939879" y="463041"/>
                  </a:lnTo>
                  <a:lnTo>
                    <a:pt x="950132" y="447865"/>
                  </a:lnTo>
                  <a:lnTo>
                    <a:pt x="953896" y="429260"/>
                  </a:lnTo>
                  <a:lnTo>
                    <a:pt x="953896" y="47751"/>
                  </a:lnTo>
                  <a:lnTo>
                    <a:pt x="950132" y="29146"/>
                  </a:lnTo>
                  <a:lnTo>
                    <a:pt x="939879" y="13970"/>
                  </a:lnTo>
                  <a:lnTo>
                    <a:pt x="924696" y="3746"/>
                  </a:lnTo>
                  <a:lnTo>
                    <a:pt x="9061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8179" y="4225290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0" y="47751"/>
                  </a:moveTo>
                  <a:lnTo>
                    <a:pt x="3744" y="29146"/>
                  </a:lnTo>
                  <a:lnTo>
                    <a:pt x="13954" y="13970"/>
                  </a:lnTo>
                  <a:lnTo>
                    <a:pt x="29092" y="3746"/>
                  </a:lnTo>
                  <a:lnTo>
                    <a:pt x="47625" y="0"/>
                  </a:lnTo>
                  <a:lnTo>
                    <a:pt x="906144" y="0"/>
                  </a:lnTo>
                  <a:lnTo>
                    <a:pt x="924696" y="3746"/>
                  </a:lnTo>
                  <a:lnTo>
                    <a:pt x="939879" y="13970"/>
                  </a:lnTo>
                  <a:lnTo>
                    <a:pt x="950132" y="29146"/>
                  </a:lnTo>
                  <a:lnTo>
                    <a:pt x="953896" y="47751"/>
                  </a:lnTo>
                  <a:lnTo>
                    <a:pt x="953896" y="429260"/>
                  </a:lnTo>
                  <a:lnTo>
                    <a:pt x="950132" y="447865"/>
                  </a:lnTo>
                  <a:lnTo>
                    <a:pt x="939879" y="463041"/>
                  </a:lnTo>
                  <a:lnTo>
                    <a:pt x="924696" y="473265"/>
                  </a:lnTo>
                  <a:lnTo>
                    <a:pt x="906144" y="477012"/>
                  </a:lnTo>
                  <a:lnTo>
                    <a:pt x="47625" y="477012"/>
                  </a:lnTo>
                  <a:lnTo>
                    <a:pt x="29092" y="473265"/>
                  </a:lnTo>
                  <a:lnTo>
                    <a:pt x="13954" y="463041"/>
                  </a:lnTo>
                  <a:lnTo>
                    <a:pt x="3744" y="447865"/>
                  </a:lnTo>
                  <a:lnTo>
                    <a:pt x="0" y="429260"/>
                  </a:lnTo>
                  <a:lnTo>
                    <a:pt x="0" y="477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85998" y="2856456"/>
            <a:ext cx="266065" cy="17989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5400" marR="5080" indent="-13335" algn="just">
              <a:lnSpc>
                <a:spcPct val="131300"/>
              </a:lnSpc>
              <a:spcBef>
                <a:spcPts val="350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B </a:t>
            </a:r>
            <a:r>
              <a:rPr sz="2900" spc="-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C </a:t>
            </a:r>
            <a:r>
              <a:rPr sz="2900" spc="-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95726" y="4008120"/>
            <a:ext cx="1337310" cy="1013460"/>
            <a:chOff x="3395726" y="4008120"/>
            <a:chExt cx="1337310" cy="1013460"/>
          </a:xfrm>
        </p:grpSpPr>
        <p:sp>
          <p:nvSpPr>
            <p:cNvPr id="27" name="object 27"/>
            <p:cNvSpPr/>
            <p:nvPr/>
          </p:nvSpPr>
          <p:spPr>
            <a:xfrm>
              <a:off x="3402076" y="4252976"/>
              <a:ext cx="370205" cy="210820"/>
            </a:xfrm>
            <a:custGeom>
              <a:avLst/>
              <a:gdLst/>
              <a:ahLst/>
              <a:cxnLst/>
              <a:rect l="l" t="t" r="r" b="b"/>
              <a:pathLst>
                <a:path w="370204" h="210820">
                  <a:moveTo>
                    <a:pt x="0" y="210820"/>
                  </a:moveTo>
                  <a:lnTo>
                    <a:pt x="370204" y="0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2281" y="4014470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906272" y="0"/>
                  </a:moveTo>
                  <a:lnTo>
                    <a:pt x="47752" y="0"/>
                  </a:lnTo>
                  <a:lnTo>
                    <a:pt x="29146" y="3764"/>
                  </a:lnTo>
                  <a:lnTo>
                    <a:pt x="13970" y="14017"/>
                  </a:lnTo>
                  <a:lnTo>
                    <a:pt x="3746" y="29200"/>
                  </a:lnTo>
                  <a:lnTo>
                    <a:pt x="0" y="47751"/>
                  </a:lnTo>
                  <a:lnTo>
                    <a:pt x="0" y="429259"/>
                  </a:lnTo>
                  <a:lnTo>
                    <a:pt x="3746" y="447865"/>
                  </a:lnTo>
                  <a:lnTo>
                    <a:pt x="13970" y="463041"/>
                  </a:lnTo>
                  <a:lnTo>
                    <a:pt x="29146" y="473265"/>
                  </a:lnTo>
                  <a:lnTo>
                    <a:pt x="47752" y="477012"/>
                  </a:lnTo>
                  <a:lnTo>
                    <a:pt x="906272" y="477012"/>
                  </a:lnTo>
                  <a:lnTo>
                    <a:pt x="924804" y="473265"/>
                  </a:lnTo>
                  <a:lnTo>
                    <a:pt x="939942" y="463041"/>
                  </a:lnTo>
                  <a:lnTo>
                    <a:pt x="950152" y="447865"/>
                  </a:lnTo>
                  <a:lnTo>
                    <a:pt x="953897" y="429259"/>
                  </a:lnTo>
                  <a:lnTo>
                    <a:pt x="953897" y="47751"/>
                  </a:lnTo>
                  <a:lnTo>
                    <a:pt x="950152" y="29200"/>
                  </a:lnTo>
                  <a:lnTo>
                    <a:pt x="939942" y="14017"/>
                  </a:lnTo>
                  <a:lnTo>
                    <a:pt x="924804" y="3764"/>
                  </a:lnTo>
                  <a:lnTo>
                    <a:pt x="9062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2281" y="4014470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0" y="47751"/>
                  </a:moveTo>
                  <a:lnTo>
                    <a:pt x="3746" y="29200"/>
                  </a:lnTo>
                  <a:lnTo>
                    <a:pt x="13970" y="14017"/>
                  </a:lnTo>
                  <a:lnTo>
                    <a:pt x="29146" y="3764"/>
                  </a:lnTo>
                  <a:lnTo>
                    <a:pt x="47752" y="0"/>
                  </a:lnTo>
                  <a:lnTo>
                    <a:pt x="906272" y="0"/>
                  </a:lnTo>
                  <a:lnTo>
                    <a:pt x="924804" y="3764"/>
                  </a:lnTo>
                  <a:lnTo>
                    <a:pt x="939942" y="14017"/>
                  </a:lnTo>
                  <a:lnTo>
                    <a:pt x="950152" y="29200"/>
                  </a:lnTo>
                  <a:lnTo>
                    <a:pt x="953897" y="47751"/>
                  </a:lnTo>
                  <a:lnTo>
                    <a:pt x="953897" y="429259"/>
                  </a:lnTo>
                  <a:lnTo>
                    <a:pt x="950152" y="447865"/>
                  </a:lnTo>
                  <a:lnTo>
                    <a:pt x="939942" y="463041"/>
                  </a:lnTo>
                  <a:lnTo>
                    <a:pt x="924804" y="473265"/>
                  </a:lnTo>
                  <a:lnTo>
                    <a:pt x="906272" y="477012"/>
                  </a:lnTo>
                  <a:lnTo>
                    <a:pt x="47752" y="477012"/>
                  </a:lnTo>
                  <a:lnTo>
                    <a:pt x="29146" y="473265"/>
                  </a:lnTo>
                  <a:lnTo>
                    <a:pt x="13970" y="463041"/>
                  </a:lnTo>
                  <a:lnTo>
                    <a:pt x="3746" y="447865"/>
                  </a:lnTo>
                  <a:lnTo>
                    <a:pt x="0" y="429259"/>
                  </a:lnTo>
                  <a:lnTo>
                    <a:pt x="0" y="477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2076" y="4463796"/>
              <a:ext cx="370205" cy="313055"/>
            </a:xfrm>
            <a:custGeom>
              <a:avLst/>
              <a:gdLst/>
              <a:ahLst/>
              <a:cxnLst/>
              <a:rect l="l" t="t" r="r" b="b"/>
              <a:pathLst>
                <a:path w="370204" h="313054">
                  <a:moveTo>
                    <a:pt x="0" y="0"/>
                  </a:moveTo>
                  <a:lnTo>
                    <a:pt x="370204" y="312674"/>
                  </a:lnTo>
                </a:path>
              </a:pathLst>
            </a:custGeom>
            <a:ln w="12700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72281" y="4537964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906272" y="0"/>
                  </a:moveTo>
                  <a:lnTo>
                    <a:pt x="47752" y="0"/>
                  </a:lnTo>
                  <a:lnTo>
                    <a:pt x="29146" y="3746"/>
                  </a:lnTo>
                  <a:lnTo>
                    <a:pt x="13970" y="13970"/>
                  </a:lnTo>
                  <a:lnTo>
                    <a:pt x="3746" y="29146"/>
                  </a:lnTo>
                  <a:lnTo>
                    <a:pt x="0" y="47751"/>
                  </a:lnTo>
                  <a:lnTo>
                    <a:pt x="0" y="429260"/>
                  </a:lnTo>
                  <a:lnTo>
                    <a:pt x="3746" y="447865"/>
                  </a:lnTo>
                  <a:lnTo>
                    <a:pt x="13970" y="463041"/>
                  </a:lnTo>
                  <a:lnTo>
                    <a:pt x="29146" y="473265"/>
                  </a:lnTo>
                  <a:lnTo>
                    <a:pt x="47752" y="477012"/>
                  </a:lnTo>
                  <a:lnTo>
                    <a:pt x="906272" y="477012"/>
                  </a:lnTo>
                  <a:lnTo>
                    <a:pt x="924804" y="473265"/>
                  </a:lnTo>
                  <a:lnTo>
                    <a:pt x="939942" y="463041"/>
                  </a:lnTo>
                  <a:lnTo>
                    <a:pt x="950152" y="447865"/>
                  </a:lnTo>
                  <a:lnTo>
                    <a:pt x="953897" y="429260"/>
                  </a:lnTo>
                  <a:lnTo>
                    <a:pt x="953897" y="47751"/>
                  </a:lnTo>
                  <a:lnTo>
                    <a:pt x="950152" y="29146"/>
                  </a:lnTo>
                  <a:lnTo>
                    <a:pt x="939942" y="13970"/>
                  </a:lnTo>
                  <a:lnTo>
                    <a:pt x="924804" y="3746"/>
                  </a:lnTo>
                  <a:lnTo>
                    <a:pt x="9062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2281" y="4537964"/>
              <a:ext cx="954405" cy="477520"/>
            </a:xfrm>
            <a:custGeom>
              <a:avLst/>
              <a:gdLst/>
              <a:ahLst/>
              <a:cxnLst/>
              <a:rect l="l" t="t" r="r" b="b"/>
              <a:pathLst>
                <a:path w="954404" h="477520">
                  <a:moveTo>
                    <a:pt x="0" y="47751"/>
                  </a:moveTo>
                  <a:lnTo>
                    <a:pt x="3746" y="29146"/>
                  </a:lnTo>
                  <a:lnTo>
                    <a:pt x="13970" y="13970"/>
                  </a:lnTo>
                  <a:lnTo>
                    <a:pt x="29146" y="3746"/>
                  </a:lnTo>
                  <a:lnTo>
                    <a:pt x="47752" y="0"/>
                  </a:lnTo>
                  <a:lnTo>
                    <a:pt x="906272" y="0"/>
                  </a:lnTo>
                  <a:lnTo>
                    <a:pt x="924804" y="3746"/>
                  </a:lnTo>
                  <a:lnTo>
                    <a:pt x="939942" y="13970"/>
                  </a:lnTo>
                  <a:lnTo>
                    <a:pt x="950152" y="29146"/>
                  </a:lnTo>
                  <a:lnTo>
                    <a:pt x="953897" y="47751"/>
                  </a:lnTo>
                  <a:lnTo>
                    <a:pt x="953897" y="429260"/>
                  </a:lnTo>
                  <a:lnTo>
                    <a:pt x="950152" y="447865"/>
                  </a:lnTo>
                  <a:lnTo>
                    <a:pt x="939942" y="463041"/>
                  </a:lnTo>
                  <a:lnTo>
                    <a:pt x="924804" y="473265"/>
                  </a:lnTo>
                  <a:lnTo>
                    <a:pt x="906272" y="477012"/>
                  </a:lnTo>
                  <a:lnTo>
                    <a:pt x="47752" y="477012"/>
                  </a:lnTo>
                  <a:lnTo>
                    <a:pt x="29146" y="473265"/>
                  </a:lnTo>
                  <a:lnTo>
                    <a:pt x="13970" y="463041"/>
                  </a:lnTo>
                  <a:lnTo>
                    <a:pt x="3746" y="447865"/>
                  </a:lnTo>
                  <a:lnTo>
                    <a:pt x="0" y="429260"/>
                  </a:lnTo>
                  <a:lnTo>
                    <a:pt x="0" y="477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20388" y="3895816"/>
            <a:ext cx="258445" cy="107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18400"/>
              </a:lnSpc>
              <a:spcBef>
                <a:spcPts val="95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G  H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32600" y="3871721"/>
            <a:ext cx="927100" cy="927100"/>
            <a:chOff x="6832600" y="3871721"/>
            <a:chExt cx="927100" cy="927100"/>
          </a:xfrm>
        </p:grpSpPr>
        <p:sp>
          <p:nvSpPr>
            <p:cNvPr id="35" name="object 35"/>
            <p:cNvSpPr/>
            <p:nvPr/>
          </p:nvSpPr>
          <p:spPr>
            <a:xfrm>
              <a:off x="6838950" y="387807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2000" y="0"/>
                  </a:moveTo>
                  <a:lnTo>
                    <a:pt x="152400" y="0"/>
                  </a:lnTo>
                  <a:lnTo>
                    <a:pt x="104217" y="7778"/>
                  </a:lnTo>
                  <a:lnTo>
                    <a:pt x="62380" y="29431"/>
                  </a:lnTo>
                  <a:lnTo>
                    <a:pt x="29394" y="62435"/>
                  </a:lnTo>
                  <a:lnTo>
                    <a:pt x="7766" y="104265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762000" y="914400"/>
                  </a:lnTo>
                  <a:lnTo>
                    <a:pt x="810182" y="906633"/>
                  </a:lnTo>
                  <a:lnTo>
                    <a:pt x="852019" y="885005"/>
                  </a:lnTo>
                  <a:lnTo>
                    <a:pt x="885005" y="852019"/>
                  </a:lnTo>
                  <a:lnTo>
                    <a:pt x="906633" y="810182"/>
                  </a:lnTo>
                  <a:lnTo>
                    <a:pt x="914400" y="762000"/>
                  </a:lnTo>
                  <a:lnTo>
                    <a:pt x="914400" y="152400"/>
                  </a:lnTo>
                  <a:lnTo>
                    <a:pt x="906633" y="104265"/>
                  </a:lnTo>
                  <a:lnTo>
                    <a:pt x="885005" y="62435"/>
                  </a:lnTo>
                  <a:lnTo>
                    <a:pt x="852019" y="29431"/>
                  </a:lnTo>
                  <a:lnTo>
                    <a:pt x="810182" y="7778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38950" y="387807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65"/>
                  </a:lnTo>
                  <a:lnTo>
                    <a:pt x="29394" y="62435"/>
                  </a:lnTo>
                  <a:lnTo>
                    <a:pt x="62380" y="29431"/>
                  </a:lnTo>
                  <a:lnTo>
                    <a:pt x="104217" y="7778"/>
                  </a:lnTo>
                  <a:lnTo>
                    <a:pt x="152400" y="0"/>
                  </a:lnTo>
                  <a:lnTo>
                    <a:pt x="762000" y="0"/>
                  </a:lnTo>
                  <a:lnTo>
                    <a:pt x="810182" y="7778"/>
                  </a:lnTo>
                  <a:lnTo>
                    <a:pt x="852019" y="29431"/>
                  </a:lnTo>
                  <a:lnTo>
                    <a:pt x="885005" y="62435"/>
                  </a:lnTo>
                  <a:lnTo>
                    <a:pt x="906633" y="104265"/>
                  </a:lnTo>
                  <a:lnTo>
                    <a:pt x="914400" y="152400"/>
                  </a:lnTo>
                  <a:lnTo>
                    <a:pt x="914400" y="762000"/>
                  </a:lnTo>
                  <a:lnTo>
                    <a:pt x="906633" y="810182"/>
                  </a:lnTo>
                  <a:lnTo>
                    <a:pt x="885005" y="852019"/>
                  </a:lnTo>
                  <a:lnTo>
                    <a:pt x="852019" y="885005"/>
                  </a:lnTo>
                  <a:lnTo>
                    <a:pt x="810182" y="906633"/>
                  </a:lnTo>
                  <a:lnTo>
                    <a:pt x="7620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262621" y="4172838"/>
            <a:ext cx="704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81375" y="3285363"/>
            <a:ext cx="4086225" cy="1557655"/>
            <a:chOff x="3381375" y="3285363"/>
            <a:chExt cx="4086225" cy="1557655"/>
          </a:xfrm>
        </p:grpSpPr>
        <p:sp>
          <p:nvSpPr>
            <p:cNvPr id="39" name="object 39"/>
            <p:cNvSpPr/>
            <p:nvPr/>
          </p:nvSpPr>
          <p:spPr>
            <a:xfrm>
              <a:off x="4905248" y="4027677"/>
              <a:ext cx="2562860" cy="815340"/>
            </a:xfrm>
            <a:custGeom>
              <a:avLst/>
              <a:gdLst/>
              <a:ahLst/>
              <a:cxnLst/>
              <a:rect l="l" t="t" r="r" b="b"/>
              <a:pathLst>
                <a:path w="2562859" h="815339">
                  <a:moveTo>
                    <a:pt x="1809877" y="280924"/>
                  </a:moveTo>
                  <a:lnTo>
                    <a:pt x="1806625" y="279400"/>
                  </a:lnTo>
                  <a:lnTo>
                    <a:pt x="1732775" y="244729"/>
                  </a:lnTo>
                  <a:lnTo>
                    <a:pt x="1733651" y="279717"/>
                  </a:lnTo>
                  <a:lnTo>
                    <a:pt x="0" y="322834"/>
                  </a:lnTo>
                  <a:lnTo>
                    <a:pt x="254" y="329184"/>
                  </a:lnTo>
                  <a:lnTo>
                    <a:pt x="1733816" y="286067"/>
                  </a:lnTo>
                  <a:lnTo>
                    <a:pt x="1734693" y="320929"/>
                  </a:lnTo>
                  <a:lnTo>
                    <a:pt x="1809877" y="280924"/>
                  </a:lnTo>
                  <a:close/>
                </a:path>
                <a:path w="2562859" h="815339">
                  <a:moveTo>
                    <a:pt x="2009902" y="745109"/>
                  </a:moveTo>
                  <a:lnTo>
                    <a:pt x="2007679" y="744093"/>
                  </a:lnTo>
                  <a:lnTo>
                    <a:pt x="1932432" y="709676"/>
                  </a:lnTo>
                  <a:lnTo>
                    <a:pt x="1933651" y="744524"/>
                  </a:lnTo>
                  <a:lnTo>
                    <a:pt x="47625" y="808609"/>
                  </a:lnTo>
                  <a:lnTo>
                    <a:pt x="47879" y="814959"/>
                  </a:lnTo>
                  <a:lnTo>
                    <a:pt x="1933867" y="750874"/>
                  </a:lnTo>
                  <a:lnTo>
                    <a:pt x="1935099" y="785876"/>
                  </a:lnTo>
                  <a:lnTo>
                    <a:pt x="2009902" y="745109"/>
                  </a:lnTo>
                  <a:close/>
                </a:path>
                <a:path w="2562859" h="815339">
                  <a:moveTo>
                    <a:pt x="2562352" y="193294"/>
                  </a:moveTo>
                  <a:lnTo>
                    <a:pt x="2543251" y="168402"/>
                  </a:lnTo>
                  <a:lnTo>
                    <a:pt x="2510536" y="125730"/>
                  </a:lnTo>
                  <a:lnTo>
                    <a:pt x="2495232" y="157086"/>
                  </a:lnTo>
                  <a:lnTo>
                    <a:pt x="2173224" y="0"/>
                  </a:lnTo>
                  <a:lnTo>
                    <a:pt x="2170430" y="5715"/>
                  </a:lnTo>
                  <a:lnTo>
                    <a:pt x="2492438" y="162801"/>
                  </a:lnTo>
                  <a:lnTo>
                    <a:pt x="2477135" y="194183"/>
                  </a:lnTo>
                  <a:lnTo>
                    <a:pt x="2562352" y="19329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60389" y="3285363"/>
              <a:ext cx="593090" cy="621665"/>
            </a:xfrm>
            <a:custGeom>
              <a:avLst/>
              <a:gdLst/>
              <a:ahLst/>
              <a:cxnLst/>
              <a:rect l="l" t="t" r="r" b="b"/>
              <a:pathLst>
                <a:path w="593090" h="621664">
                  <a:moveTo>
                    <a:pt x="537940" y="568376"/>
                  </a:moveTo>
                  <a:lnTo>
                    <a:pt x="512699" y="592454"/>
                  </a:lnTo>
                  <a:lnTo>
                    <a:pt x="592836" y="621283"/>
                  </a:lnTo>
                  <a:lnTo>
                    <a:pt x="579409" y="577595"/>
                  </a:lnTo>
                  <a:lnTo>
                    <a:pt x="546735" y="577595"/>
                  </a:lnTo>
                  <a:lnTo>
                    <a:pt x="537940" y="568376"/>
                  </a:lnTo>
                  <a:close/>
                </a:path>
                <a:path w="593090" h="621664">
                  <a:moveTo>
                    <a:pt x="542554" y="563975"/>
                  </a:moveTo>
                  <a:lnTo>
                    <a:pt x="537940" y="568376"/>
                  </a:lnTo>
                  <a:lnTo>
                    <a:pt x="546735" y="577595"/>
                  </a:lnTo>
                  <a:lnTo>
                    <a:pt x="551307" y="573150"/>
                  </a:lnTo>
                  <a:lnTo>
                    <a:pt x="542554" y="563975"/>
                  </a:lnTo>
                  <a:close/>
                </a:path>
                <a:path w="593090" h="621664">
                  <a:moveTo>
                    <a:pt x="567816" y="539876"/>
                  </a:moveTo>
                  <a:lnTo>
                    <a:pt x="542554" y="563975"/>
                  </a:lnTo>
                  <a:lnTo>
                    <a:pt x="551307" y="573150"/>
                  </a:lnTo>
                  <a:lnTo>
                    <a:pt x="546735" y="577595"/>
                  </a:lnTo>
                  <a:lnTo>
                    <a:pt x="579409" y="577595"/>
                  </a:lnTo>
                  <a:lnTo>
                    <a:pt x="567816" y="539876"/>
                  </a:lnTo>
                  <a:close/>
                </a:path>
                <a:path w="593090" h="621664">
                  <a:moveTo>
                    <a:pt x="4572" y="0"/>
                  </a:moveTo>
                  <a:lnTo>
                    <a:pt x="0" y="4444"/>
                  </a:lnTo>
                  <a:lnTo>
                    <a:pt x="537940" y="568376"/>
                  </a:lnTo>
                  <a:lnTo>
                    <a:pt x="542554" y="563975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81375" y="3893947"/>
              <a:ext cx="3419475" cy="106680"/>
            </a:xfrm>
            <a:custGeom>
              <a:avLst/>
              <a:gdLst/>
              <a:ahLst/>
              <a:cxnLst/>
              <a:rect l="l" t="t" r="r" b="b"/>
              <a:pathLst>
                <a:path w="3419475" h="106679">
                  <a:moveTo>
                    <a:pt x="3344036" y="30352"/>
                  </a:moveTo>
                  <a:lnTo>
                    <a:pt x="3343338" y="65282"/>
                  </a:lnTo>
                  <a:lnTo>
                    <a:pt x="3356102" y="65531"/>
                  </a:lnTo>
                  <a:lnTo>
                    <a:pt x="3355975" y="71881"/>
                  </a:lnTo>
                  <a:lnTo>
                    <a:pt x="3343206" y="71881"/>
                  </a:lnTo>
                  <a:lnTo>
                    <a:pt x="3342513" y="106552"/>
                  </a:lnTo>
                  <a:lnTo>
                    <a:pt x="3415214" y="71881"/>
                  </a:lnTo>
                  <a:lnTo>
                    <a:pt x="3355975" y="71881"/>
                  </a:lnTo>
                  <a:lnTo>
                    <a:pt x="3343211" y="71632"/>
                  </a:lnTo>
                  <a:lnTo>
                    <a:pt x="3415736" y="71632"/>
                  </a:lnTo>
                  <a:lnTo>
                    <a:pt x="3419475" y="69850"/>
                  </a:lnTo>
                  <a:lnTo>
                    <a:pt x="3344036" y="30352"/>
                  </a:lnTo>
                  <a:close/>
                </a:path>
                <a:path w="3419475" h="106679">
                  <a:moveTo>
                    <a:pt x="3343338" y="65282"/>
                  </a:moveTo>
                  <a:lnTo>
                    <a:pt x="3343211" y="71632"/>
                  </a:lnTo>
                  <a:lnTo>
                    <a:pt x="3355975" y="71881"/>
                  </a:lnTo>
                  <a:lnTo>
                    <a:pt x="3356102" y="65531"/>
                  </a:lnTo>
                  <a:lnTo>
                    <a:pt x="3343338" y="65282"/>
                  </a:lnTo>
                  <a:close/>
                </a:path>
                <a:path w="3419475" h="106679">
                  <a:moveTo>
                    <a:pt x="0" y="0"/>
                  </a:moveTo>
                  <a:lnTo>
                    <a:pt x="0" y="6350"/>
                  </a:lnTo>
                  <a:lnTo>
                    <a:pt x="3343211" y="71632"/>
                  </a:lnTo>
                  <a:lnTo>
                    <a:pt x="3343338" y="6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1117</Words>
  <Application>Microsoft Office PowerPoint</Application>
  <PresentationFormat>Custom</PresentationFormat>
  <Paragraphs>441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Responsibility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Abdul Raouf</dc:creator>
  <cp:lastModifiedBy>Ahmed Abdul Raouf</cp:lastModifiedBy>
  <cp:revision>1</cp:revision>
  <dcterms:created xsi:type="dcterms:W3CDTF">2022-01-03T12:05:16Z</dcterms:created>
  <dcterms:modified xsi:type="dcterms:W3CDTF">2022-01-03T04:45:38Z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2022-01-03T00:00:00Z</vt:filetime>
  </property>
</Properties>
</file>