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57" r:id="rId4"/>
    <p:sldId id="259" r:id="rId5"/>
    <p:sldId id="261" r:id="rId6"/>
    <p:sldId id="262" r:id="rId7"/>
    <p:sldId id="263" r:id="rId8"/>
    <p:sldId id="265" r:id="rId9"/>
    <p:sldId id="266" r:id="rId10"/>
    <p:sldId id="267" r:id="rId11"/>
    <p:sldId id="268" r:id="rId12"/>
    <p:sldId id="269" r:id="rId13"/>
    <p:sldId id="270" r:id="rId14"/>
    <p:sldId id="271" r:id="rId15"/>
    <p:sldId id="272" r:id="rId16"/>
    <p:sldId id="275" r:id="rId17"/>
    <p:sldId id="276" r:id="rId18"/>
    <p:sldId id="277"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1FE"/>
    <a:srgbClr val="8CA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40CE2-52CC-4DA6-992E-A43C2C479114}"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70F21-195B-4B86-8311-8DAFD18791B4}" type="slidenum">
              <a:rPr lang="en-US" smtClean="0"/>
              <a:t>‹#›</a:t>
            </a:fld>
            <a:endParaRPr lang="en-US"/>
          </a:p>
        </p:txBody>
      </p:sp>
    </p:spTree>
    <p:extLst>
      <p:ext uri="{BB962C8B-B14F-4D97-AF65-F5344CB8AC3E}">
        <p14:creationId xmlns:p14="http://schemas.microsoft.com/office/powerpoint/2010/main" val="343099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C70F21-195B-4B86-8311-8DAFD18791B4}" type="slidenum">
              <a:rPr lang="en-US" smtClean="0"/>
              <a:t>5</a:t>
            </a:fld>
            <a:endParaRPr lang="en-US"/>
          </a:p>
        </p:txBody>
      </p:sp>
    </p:spTree>
    <p:extLst>
      <p:ext uri="{BB962C8B-B14F-4D97-AF65-F5344CB8AC3E}">
        <p14:creationId xmlns:p14="http://schemas.microsoft.com/office/powerpoint/2010/main" val="239965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B8CBE3-F428-4800-8C8D-4B827C3E6A65}"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281059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8CBE3-F428-4800-8C8D-4B827C3E6A65}"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263406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8CBE3-F428-4800-8C8D-4B827C3E6A65}"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358203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8CBE3-F428-4800-8C8D-4B827C3E6A65}"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6424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8CBE3-F428-4800-8C8D-4B827C3E6A65}"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340635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B8CBE3-F428-4800-8C8D-4B827C3E6A65}"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84866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B8CBE3-F428-4800-8C8D-4B827C3E6A65}"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220262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B8CBE3-F428-4800-8C8D-4B827C3E6A65}"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141702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8CBE3-F428-4800-8C8D-4B827C3E6A65}"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327347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8CBE3-F428-4800-8C8D-4B827C3E6A65}"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329716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8CBE3-F428-4800-8C8D-4B827C3E6A65}"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DB27-EB12-491E-9F45-EEBC89282D15}" type="slidenum">
              <a:rPr lang="en-US" smtClean="0"/>
              <a:t>‹#›</a:t>
            </a:fld>
            <a:endParaRPr lang="en-US"/>
          </a:p>
        </p:txBody>
      </p:sp>
    </p:spTree>
    <p:extLst>
      <p:ext uri="{BB962C8B-B14F-4D97-AF65-F5344CB8AC3E}">
        <p14:creationId xmlns:p14="http://schemas.microsoft.com/office/powerpoint/2010/main" val="407818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8CBE3-F428-4800-8C8D-4B827C3E6A65}" type="datetimeFigureOut">
              <a:rPr lang="en-US" smtClean="0"/>
              <a:t>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FDB27-EB12-491E-9F45-EEBC89282D15}" type="slidenum">
              <a:rPr lang="en-US" smtClean="0"/>
              <a:t>‹#›</a:t>
            </a:fld>
            <a:endParaRPr lang="en-US"/>
          </a:p>
        </p:txBody>
      </p:sp>
    </p:spTree>
    <p:extLst>
      <p:ext uri="{BB962C8B-B14F-4D97-AF65-F5344CB8AC3E}">
        <p14:creationId xmlns:p14="http://schemas.microsoft.com/office/powerpoint/2010/main" val="259360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9472" y="0"/>
            <a:ext cx="5686425" cy="1798576"/>
          </a:xfrm>
        </p:spPr>
        <p:txBody>
          <a:bodyPr>
            <a:noAutofit/>
          </a:bodyPr>
          <a:lstStyle/>
          <a:p>
            <a:r>
              <a:rPr lang="en-US" sz="9600" b="1"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latin typeface="+mn-lt"/>
                <a:ea typeface="+mn-ea"/>
                <a:cs typeface="+mn-cs"/>
              </a:rPr>
              <a:t>FIFO UVM</a:t>
            </a:r>
          </a:p>
        </p:txBody>
      </p:sp>
      <p:sp>
        <p:nvSpPr>
          <p:cNvPr id="6" name="Rectangle 5"/>
          <p:cNvSpPr/>
          <p:nvPr/>
        </p:nvSpPr>
        <p:spPr>
          <a:xfrm>
            <a:off x="1206619" y="1798576"/>
            <a:ext cx="5593006" cy="1754326"/>
          </a:xfrm>
          <a:prstGeom prst="rect">
            <a:avLst/>
          </a:prstGeom>
          <a:noFill/>
          <a:ln>
            <a:noFill/>
          </a:ln>
        </p:spPr>
        <p:txBody>
          <a:bodyPr wrap="none" lIns="91440" tIns="45720" rIns="91440" bIns="45720">
            <a:spAutoFit/>
          </a:bodyPr>
          <a:lstStyle/>
          <a:p>
            <a:r>
              <a:rPr lang="en-US" sz="5400" b="1" cap="none" spc="0"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Project report and </a:t>
            </a:r>
          </a:p>
          <a:p>
            <a:r>
              <a:rPr lang="en-US" sz="5400" b="1"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C</a:t>
            </a:r>
            <a:r>
              <a:rPr lang="en-US" sz="5400" b="1" cap="none" spc="0"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erti</a:t>
            </a:r>
            <a:r>
              <a:rPr lang="en-US" sz="4800" b="1" cap="none" spc="0"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fic</a:t>
            </a:r>
            <a:r>
              <a:rPr lang="en-US" sz="5400" b="1" cap="none" spc="0"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ate</a:t>
            </a:r>
            <a:endParaRPr lang="en-US" sz="5400" b="1" cap="none" spc="0"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9247518" y="6271403"/>
            <a:ext cx="2803584" cy="369332"/>
          </a:xfrm>
          <a:prstGeom prst="rect">
            <a:avLst/>
          </a:prstGeom>
          <a:solidFill>
            <a:schemeClr val="bg1"/>
          </a:solidFill>
        </p:spPr>
        <p:txBody>
          <a:bodyPr wrap="square" rtlCol="0">
            <a:spAutoFit/>
          </a:bodyPr>
          <a:lstStyle/>
          <a:p>
            <a:r>
              <a:rPr lang="en-US" dirty="0" smtClean="0"/>
              <a:t>By: Ahmed Alaa Mohamed</a:t>
            </a:r>
            <a:endParaRPr lang="en-US" dirty="0"/>
          </a:p>
        </p:txBody>
      </p:sp>
    </p:spTree>
    <p:extLst>
      <p:ext uri="{BB962C8B-B14F-4D97-AF65-F5344CB8AC3E}">
        <p14:creationId xmlns:p14="http://schemas.microsoft.com/office/powerpoint/2010/main" val="3398298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539" y="252982"/>
            <a:ext cx="10515600" cy="1325563"/>
          </a:xfrm>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Agent </a:t>
            </a:r>
          </a:p>
        </p:txBody>
      </p:sp>
      <p:pic>
        <p:nvPicPr>
          <p:cNvPr id="4" name="Content Placeholder 3"/>
          <p:cNvPicPr>
            <a:picLocks noGrp="1" noChangeAspect="1"/>
          </p:cNvPicPr>
          <p:nvPr>
            <p:ph idx="1"/>
          </p:nvPr>
        </p:nvPicPr>
        <p:blipFill>
          <a:blip r:embed="rId4"/>
          <a:stretch>
            <a:fillRect/>
          </a:stretch>
        </p:blipFill>
        <p:spPr>
          <a:xfrm>
            <a:off x="622539" y="1704856"/>
            <a:ext cx="8072887" cy="4254554"/>
          </a:xfrm>
          <a:prstGeom prst="rect">
            <a:avLst/>
          </a:prstGeom>
        </p:spPr>
      </p:pic>
    </p:spTree>
    <p:extLst>
      <p:ext uri="{BB962C8B-B14F-4D97-AF65-F5344CB8AC3E}">
        <p14:creationId xmlns:p14="http://schemas.microsoft.com/office/powerpoint/2010/main" val="360936032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Monitor</a:t>
            </a:r>
          </a:p>
        </p:txBody>
      </p:sp>
      <p:pic>
        <p:nvPicPr>
          <p:cNvPr id="4" name="Content Placeholder 3"/>
          <p:cNvPicPr>
            <a:picLocks noGrp="1" noChangeAspect="1"/>
          </p:cNvPicPr>
          <p:nvPr>
            <p:ph idx="1"/>
          </p:nvPr>
        </p:nvPicPr>
        <p:blipFill>
          <a:blip r:embed="rId2"/>
          <a:stretch>
            <a:fillRect/>
          </a:stretch>
        </p:blipFill>
        <p:spPr>
          <a:xfrm>
            <a:off x="550849" y="1808372"/>
            <a:ext cx="5453137" cy="4351338"/>
          </a:xfrm>
          <a:prstGeom prst="rect">
            <a:avLst/>
          </a:prstGeom>
        </p:spPr>
      </p:pic>
      <p:pic>
        <p:nvPicPr>
          <p:cNvPr id="5" name="Picture 4"/>
          <p:cNvPicPr>
            <a:picLocks noChangeAspect="1"/>
          </p:cNvPicPr>
          <p:nvPr/>
        </p:nvPicPr>
        <p:blipFill>
          <a:blip r:embed="rId3"/>
          <a:stretch>
            <a:fillRect/>
          </a:stretch>
        </p:blipFill>
        <p:spPr>
          <a:xfrm>
            <a:off x="6096000" y="1808372"/>
            <a:ext cx="5883896" cy="4351338"/>
          </a:xfrm>
          <a:prstGeom prst="rect">
            <a:avLst/>
          </a:prstGeom>
        </p:spPr>
      </p:pic>
    </p:spTree>
    <p:extLst>
      <p:ext uri="{BB962C8B-B14F-4D97-AF65-F5344CB8AC3E}">
        <p14:creationId xmlns:p14="http://schemas.microsoft.com/office/powerpoint/2010/main" val="195496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1725" y="270234"/>
            <a:ext cx="10515600" cy="1325563"/>
          </a:xfrm>
        </p:spPr>
        <p:txBody>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Driver</a:t>
            </a:r>
            <a:r>
              <a:rPr lang="en-US" dirty="0" smtClean="0"/>
              <a:t> </a:t>
            </a:r>
            <a:endParaRPr lang="en-US" dirty="0"/>
          </a:p>
        </p:txBody>
      </p:sp>
      <p:pic>
        <p:nvPicPr>
          <p:cNvPr id="4" name="Content Placeholder 3"/>
          <p:cNvPicPr>
            <a:picLocks noGrp="1" noChangeAspect="1"/>
          </p:cNvPicPr>
          <p:nvPr>
            <p:ph idx="1"/>
          </p:nvPr>
        </p:nvPicPr>
        <p:blipFill>
          <a:blip r:embed="rId4"/>
          <a:stretch>
            <a:fillRect/>
          </a:stretch>
        </p:blipFill>
        <p:spPr>
          <a:xfrm>
            <a:off x="411725" y="1799746"/>
            <a:ext cx="7848972" cy="4351338"/>
          </a:xfrm>
          <a:prstGeom prst="rect">
            <a:avLst/>
          </a:prstGeom>
        </p:spPr>
      </p:pic>
    </p:spTree>
    <p:extLst>
      <p:ext uri="{BB962C8B-B14F-4D97-AF65-F5344CB8AC3E}">
        <p14:creationId xmlns:p14="http://schemas.microsoft.com/office/powerpoint/2010/main" val="3293995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err="1"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Configiration</a:t>
            </a:r>
            <a:r>
              <a:rPr lang="en-US" sz="8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 </a:t>
            </a:r>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object </a:t>
            </a:r>
          </a:p>
        </p:txBody>
      </p:sp>
      <p:pic>
        <p:nvPicPr>
          <p:cNvPr id="4" name="Content Placeholder 3"/>
          <p:cNvPicPr>
            <a:picLocks noGrp="1" noChangeAspect="1"/>
          </p:cNvPicPr>
          <p:nvPr>
            <p:ph idx="1"/>
          </p:nvPr>
        </p:nvPicPr>
        <p:blipFill>
          <a:blip r:embed="rId2"/>
          <a:stretch>
            <a:fillRect/>
          </a:stretch>
        </p:blipFill>
        <p:spPr>
          <a:xfrm>
            <a:off x="482965" y="1792721"/>
            <a:ext cx="8068801" cy="4296375"/>
          </a:xfrm>
          <a:prstGeom prst="rect">
            <a:avLst/>
          </a:prstGeom>
        </p:spPr>
      </p:pic>
    </p:spTree>
    <p:extLst>
      <p:ext uri="{BB962C8B-B14F-4D97-AF65-F5344CB8AC3E}">
        <p14:creationId xmlns:p14="http://schemas.microsoft.com/office/powerpoint/2010/main" val="371935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Sequencer</a:t>
            </a:r>
          </a:p>
        </p:txBody>
      </p:sp>
      <p:pic>
        <p:nvPicPr>
          <p:cNvPr id="4" name="Content Placeholder 3"/>
          <p:cNvPicPr>
            <a:picLocks noGrp="1" noChangeAspect="1"/>
          </p:cNvPicPr>
          <p:nvPr>
            <p:ph idx="1"/>
          </p:nvPr>
        </p:nvPicPr>
        <p:blipFill>
          <a:blip r:embed="rId2"/>
          <a:stretch>
            <a:fillRect/>
          </a:stretch>
        </p:blipFill>
        <p:spPr>
          <a:xfrm>
            <a:off x="838200" y="2428168"/>
            <a:ext cx="10515600" cy="3146252"/>
          </a:xfrm>
          <a:prstGeom prst="rect">
            <a:avLst/>
          </a:prstGeom>
        </p:spPr>
      </p:pic>
    </p:spTree>
    <p:extLst>
      <p:ext uri="{BB962C8B-B14F-4D97-AF65-F5344CB8AC3E}">
        <p14:creationId xmlns:p14="http://schemas.microsoft.com/office/powerpoint/2010/main" val="296649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Sequence Item</a:t>
            </a:r>
          </a:p>
        </p:txBody>
      </p:sp>
      <p:pic>
        <p:nvPicPr>
          <p:cNvPr id="4" name="Content Placeholder 3"/>
          <p:cNvPicPr>
            <a:picLocks noGrp="1" noChangeAspect="1"/>
          </p:cNvPicPr>
          <p:nvPr>
            <p:ph idx="1"/>
          </p:nvPr>
        </p:nvPicPr>
        <p:blipFill>
          <a:blip r:embed="rId2"/>
          <a:stretch>
            <a:fillRect/>
          </a:stretch>
        </p:blipFill>
        <p:spPr>
          <a:xfrm>
            <a:off x="838200" y="1690688"/>
            <a:ext cx="7880474" cy="4351338"/>
          </a:xfrm>
          <a:prstGeom prst="rect">
            <a:avLst/>
          </a:prstGeom>
        </p:spPr>
      </p:pic>
    </p:spTree>
    <p:extLst>
      <p:ext uri="{BB962C8B-B14F-4D97-AF65-F5344CB8AC3E}">
        <p14:creationId xmlns:p14="http://schemas.microsoft.com/office/powerpoint/2010/main" val="3447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Read Only Sequence</a:t>
            </a:r>
          </a:p>
        </p:txBody>
      </p:sp>
      <p:pic>
        <p:nvPicPr>
          <p:cNvPr id="4" name="Content Placeholder 3"/>
          <p:cNvPicPr>
            <a:picLocks noGrp="1" noChangeAspect="1"/>
          </p:cNvPicPr>
          <p:nvPr>
            <p:ph idx="1"/>
          </p:nvPr>
        </p:nvPicPr>
        <p:blipFill>
          <a:blip r:embed="rId2"/>
          <a:stretch>
            <a:fillRect/>
          </a:stretch>
        </p:blipFill>
        <p:spPr>
          <a:xfrm>
            <a:off x="838200" y="1690688"/>
            <a:ext cx="6310273" cy="4351338"/>
          </a:xfrm>
          <a:prstGeom prst="rect">
            <a:avLst/>
          </a:prstGeom>
        </p:spPr>
      </p:pic>
    </p:spTree>
    <p:extLst>
      <p:ext uri="{BB962C8B-B14F-4D97-AF65-F5344CB8AC3E}">
        <p14:creationId xmlns:p14="http://schemas.microsoft.com/office/powerpoint/2010/main" val="1262693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Write Only Sequence</a:t>
            </a:r>
          </a:p>
        </p:txBody>
      </p:sp>
      <p:pic>
        <p:nvPicPr>
          <p:cNvPr id="4" name="Content Placeholder 3"/>
          <p:cNvPicPr>
            <a:picLocks noGrp="1" noChangeAspect="1"/>
          </p:cNvPicPr>
          <p:nvPr>
            <p:ph idx="1"/>
          </p:nvPr>
        </p:nvPicPr>
        <p:blipFill>
          <a:blip r:embed="rId4"/>
          <a:stretch>
            <a:fillRect/>
          </a:stretch>
        </p:blipFill>
        <p:spPr>
          <a:xfrm>
            <a:off x="838200" y="1690688"/>
            <a:ext cx="6931182" cy="4351338"/>
          </a:xfrm>
          <a:prstGeom prst="rect">
            <a:avLst/>
          </a:prstGeom>
        </p:spPr>
      </p:pic>
    </p:spTree>
    <p:extLst>
      <p:ext uri="{BB962C8B-B14F-4D97-AF65-F5344CB8AC3E}">
        <p14:creationId xmlns:p14="http://schemas.microsoft.com/office/powerpoint/2010/main" val="133944213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Read write sequence</a:t>
            </a:r>
          </a:p>
        </p:txBody>
      </p:sp>
      <p:pic>
        <p:nvPicPr>
          <p:cNvPr id="4" name="Content Placeholder 3"/>
          <p:cNvPicPr>
            <a:picLocks noGrp="1" noChangeAspect="1"/>
          </p:cNvPicPr>
          <p:nvPr>
            <p:ph idx="1"/>
          </p:nvPr>
        </p:nvPicPr>
        <p:blipFill>
          <a:blip r:embed="rId4"/>
          <a:stretch>
            <a:fillRect/>
          </a:stretch>
        </p:blipFill>
        <p:spPr>
          <a:xfrm>
            <a:off x="838200" y="1690688"/>
            <a:ext cx="6513659" cy="4351338"/>
          </a:xfrm>
          <a:prstGeom prst="rect">
            <a:avLst/>
          </a:prstGeom>
        </p:spPr>
      </p:pic>
    </p:spTree>
    <p:extLst>
      <p:ext uri="{BB962C8B-B14F-4D97-AF65-F5344CB8AC3E}">
        <p14:creationId xmlns:p14="http://schemas.microsoft.com/office/powerpoint/2010/main" val="160328775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Scoreboard</a:t>
            </a:r>
          </a:p>
        </p:txBody>
      </p:sp>
      <p:pic>
        <p:nvPicPr>
          <p:cNvPr id="4" name="Content Placeholder 3"/>
          <p:cNvPicPr>
            <a:picLocks noGrp="1" noChangeAspect="1"/>
          </p:cNvPicPr>
          <p:nvPr>
            <p:ph idx="1"/>
          </p:nvPr>
        </p:nvPicPr>
        <p:blipFill>
          <a:blip r:embed="rId2"/>
          <a:stretch>
            <a:fillRect/>
          </a:stretch>
        </p:blipFill>
        <p:spPr>
          <a:xfrm>
            <a:off x="668535" y="1851505"/>
            <a:ext cx="5657318" cy="4057590"/>
          </a:xfrm>
          <a:prstGeom prst="rect">
            <a:avLst/>
          </a:prstGeom>
        </p:spPr>
      </p:pic>
      <p:pic>
        <p:nvPicPr>
          <p:cNvPr id="5" name="Picture 4"/>
          <p:cNvPicPr>
            <a:picLocks noChangeAspect="1"/>
          </p:cNvPicPr>
          <p:nvPr/>
        </p:nvPicPr>
        <p:blipFill>
          <a:blip r:embed="rId3"/>
          <a:stretch>
            <a:fillRect/>
          </a:stretch>
        </p:blipFill>
        <p:spPr>
          <a:xfrm>
            <a:off x="6325853" y="1946489"/>
            <a:ext cx="5742502" cy="2258195"/>
          </a:xfrm>
          <a:prstGeom prst="rect">
            <a:avLst/>
          </a:prstGeom>
        </p:spPr>
      </p:pic>
    </p:spTree>
    <p:extLst>
      <p:ext uri="{BB962C8B-B14F-4D97-AF65-F5344CB8AC3E}">
        <p14:creationId xmlns:p14="http://schemas.microsoft.com/office/powerpoint/2010/main" val="320590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3374"/>
            <a:ext cx="12192000" cy="7144747"/>
          </a:xfrm>
          <a:prstGeom prst="rect">
            <a:avLst/>
          </a:prstGeom>
        </p:spPr>
      </p:pic>
    </p:spTree>
    <p:extLst>
      <p:ext uri="{BB962C8B-B14F-4D97-AF65-F5344CB8AC3E}">
        <p14:creationId xmlns:p14="http://schemas.microsoft.com/office/powerpoint/2010/main" val="612824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Scoreboard</a:t>
            </a:r>
          </a:p>
        </p:txBody>
      </p:sp>
      <p:pic>
        <p:nvPicPr>
          <p:cNvPr id="4" name="Content Placeholder 3"/>
          <p:cNvPicPr>
            <a:picLocks noGrp="1" noChangeAspect="1"/>
          </p:cNvPicPr>
          <p:nvPr>
            <p:ph idx="1"/>
          </p:nvPr>
        </p:nvPicPr>
        <p:blipFill>
          <a:blip r:embed="rId2"/>
          <a:stretch>
            <a:fillRect/>
          </a:stretch>
        </p:blipFill>
        <p:spPr>
          <a:xfrm>
            <a:off x="748169" y="1980900"/>
            <a:ext cx="5882122" cy="4351338"/>
          </a:xfrm>
          <a:prstGeom prst="rect">
            <a:avLst/>
          </a:prstGeom>
        </p:spPr>
      </p:pic>
      <p:pic>
        <p:nvPicPr>
          <p:cNvPr id="5" name="Picture 4"/>
          <p:cNvPicPr>
            <a:picLocks noChangeAspect="1"/>
          </p:cNvPicPr>
          <p:nvPr/>
        </p:nvPicPr>
        <p:blipFill>
          <a:blip r:embed="rId3"/>
          <a:stretch>
            <a:fillRect/>
          </a:stretch>
        </p:blipFill>
        <p:spPr>
          <a:xfrm>
            <a:off x="6630291" y="1980900"/>
            <a:ext cx="6259265" cy="3009600"/>
          </a:xfrm>
          <a:prstGeom prst="rect">
            <a:avLst/>
          </a:prstGeom>
        </p:spPr>
      </p:pic>
    </p:spTree>
    <p:extLst>
      <p:ext uri="{BB962C8B-B14F-4D97-AF65-F5344CB8AC3E}">
        <p14:creationId xmlns:p14="http://schemas.microsoft.com/office/powerpoint/2010/main" val="337856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Table of content </a:t>
            </a:r>
          </a:p>
        </p:txBody>
      </p:sp>
      <p:sp>
        <p:nvSpPr>
          <p:cNvPr id="3" name="Content Placeholder 2"/>
          <p:cNvSpPr>
            <a:spLocks noGrp="1"/>
          </p:cNvSpPr>
          <p:nvPr>
            <p:ph idx="1"/>
          </p:nvPr>
        </p:nvSpPr>
        <p:spPr>
          <a:xfrm>
            <a:off x="838200" y="1532327"/>
            <a:ext cx="10515600" cy="4928858"/>
          </a:xfrm>
        </p:spPr>
        <p:txBody>
          <a:bodyPr>
            <a:noAutofit/>
          </a:bodyPr>
          <a:lstStyle/>
          <a:p>
            <a:pPr marL="514350" indent="-514350">
              <a:buFont typeface="+mj-lt"/>
              <a:buAutoNum type="arabicPeriod"/>
            </a:pPr>
            <a:r>
              <a:rPr lang="en-US" sz="1600" dirty="0" smtClean="0">
                <a:latin typeface="Bahnschrift Light SemiCondensed" panose="020B0502040204020203" pitchFamily="34" charset="0"/>
              </a:rPr>
              <a:t>Verification plan</a:t>
            </a:r>
          </a:p>
          <a:p>
            <a:pPr marL="514350" indent="-514350">
              <a:buFont typeface="+mj-lt"/>
              <a:buAutoNum type="arabicPeriod"/>
            </a:pPr>
            <a:r>
              <a:rPr lang="en-US" sz="1600" dirty="0" smtClean="0">
                <a:latin typeface="Bahnschrift Light SemiCondensed" panose="020B0502040204020203" pitchFamily="34" charset="0"/>
              </a:rPr>
              <a:t>UVM structure </a:t>
            </a:r>
          </a:p>
          <a:p>
            <a:pPr marL="514350" indent="-514350">
              <a:buFont typeface="+mj-lt"/>
              <a:buAutoNum type="arabicPeriod"/>
            </a:pPr>
            <a:r>
              <a:rPr lang="en-US" sz="1600" dirty="0" smtClean="0">
                <a:latin typeface="Bahnschrift Light SemiCondensed" panose="020B0502040204020203" pitchFamily="34" charset="0"/>
              </a:rPr>
              <a:t>RTL Code and bugs </a:t>
            </a:r>
          </a:p>
          <a:p>
            <a:pPr marL="514350" indent="-514350">
              <a:buFont typeface="+mj-lt"/>
              <a:buAutoNum type="arabicPeriod"/>
            </a:pPr>
            <a:r>
              <a:rPr lang="en-US" sz="1600" dirty="0" smtClean="0">
                <a:latin typeface="Bahnschrift Light SemiCondensed" panose="020B0502040204020203" pitchFamily="34" charset="0"/>
              </a:rPr>
              <a:t>Top module </a:t>
            </a:r>
          </a:p>
          <a:p>
            <a:pPr marL="514350" indent="-514350">
              <a:buFont typeface="+mj-lt"/>
              <a:buAutoNum type="arabicPeriod"/>
            </a:pPr>
            <a:r>
              <a:rPr lang="en-US" sz="1600" dirty="0" smtClean="0">
                <a:latin typeface="Bahnschrift Light SemiCondensed" panose="020B0502040204020203" pitchFamily="34" charset="0"/>
              </a:rPr>
              <a:t>TEST</a:t>
            </a:r>
          </a:p>
          <a:p>
            <a:pPr marL="514350" indent="-514350">
              <a:buFont typeface="+mj-lt"/>
              <a:buAutoNum type="arabicPeriod"/>
            </a:pPr>
            <a:r>
              <a:rPr lang="en-US" sz="1600" dirty="0" smtClean="0">
                <a:latin typeface="Bahnschrift Light SemiCondensed" panose="020B0502040204020203" pitchFamily="34" charset="0"/>
              </a:rPr>
              <a:t>Environment </a:t>
            </a:r>
          </a:p>
          <a:p>
            <a:pPr marL="514350" indent="-514350">
              <a:buFont typeface="+mj-lt"/>
              <a:buAutoNum type="arabicPeriod"/>
            </a:pPr>
            <a:r>
              <a:rPr lang="en-US" sz="1600" dirty="0" smtClean="0">
                <a:latin typeface="Bahnschrift Light SemiCondensed" panose="020B0502040204020203" pitchFamily="34" charset="0"/>
              </a:rPr>
              <a:t>Agent </a:t>
            </a:r>
          </a:p>
          <a:p>
            <a:pPr marL="514350" indent="-514350">
              <a:buFont typeface="+mj-lt"/>
              <a:buAutoNum type="arabicPeriod"/>
            </a:pPr>
            <a:r>
              <a:rPr lang="en-US" sz="1600" dirty="0" smtClean="0">
                <a:latin typeface="Bahnschrift Light SemiCondensed" panose="020B0502040204020203" pitchFamily="34" charset="0"/>
              </a:rPr>
              <a:t>Monitor </a:t>
            </a:r>
          </a:p>
          <a:p>
            <a:pPr marL="514350" indent="-514350">
              <a:buFont typeface="+mj-lt"/>
              <a:buAutoNum type="arabicPeriod"/>
            </a:pPr>
            <a:r>
              <a:rPr lang="en-US" sz="1600" dirty="0" smtClean="0">
                <a:latin typeface="Bahnschrift Light SemiCondensed" panose="020B0502040204020203" pitchFamily="34" charset="0"/>
              </a:rPr>
              <a:t>Driver</a:t>
            </a:r>
          </a:p>
          <a:p>
            <a:pPr marL="514350" indent="-514350">
              <a:buFont typeface="+mj-lt"/>
              <a:buAutoNum type="arabicPeriod"/>
            </a:pPr>
            <a:r>
              <a:rPr lang="en-US" sz="1600" dirty="0" err="1" smtClean="0">
                <a:latin typeface="Bahnschrift Light SemiCondensed" panose="020B0502040204020203" pitchFamily="34" charset="0"/>
              </a:rPr>
              <a:t>Configiration</a:t>
            </a:r>
            <a:r>
              <a:rPr lang="en-US" sz="1600" dirty="0" smtClean="0">
                <a:latin typeface="Bahnschrift Light SemiCondensed" panose="020B0502040204020203" pitchFamily="34" charset="0"/>
              </a:rPr>
              <a:t> object</a:t>
            </a:r>
          </a:p>
          <a:p>
            <a:pPr marL="514350" indent="-514350">
              <a:buFont typeface="+mj-lt"/>
              <a:buAutoNum type="arabicPeriod"/>
            </a:pPr>
            <a:r>
              <a:rPr lang="en-US" sz="1600" dirty="0" smtClean="0">
                <a:latin typeface="Bahnschrift Light SemiCondensed" panose="020B0502040204020203" pitchFamily="34" charset="0"/>
              </a:rPr>
              <a:t>Sequencer </a:t>
            </a:r>
          </a:p>
          <a:p>
            <a:pPr marL="514350" indent="-514350">
              <a:buFont typeface="+mj-lt"/>
              <a:buAutoNum type="arabicPeriod"/>
            </a:pPr>
            <a:r>
              <a:rPr lang="en-US" sz="1600" dirty="0" smtClean="0">
                <a:latin typeface="Bahnschrift Light SemiCondensed" panose="020B0502040204020203" pitchFamily="34" charset="0"/>
              </a:rPr>
              <a:t>Sequence Item</a:t>
            </a:r>
          </a:p>
          <a:p>
            <a:pPr marL="514350" indent="-514350">
              <a:buFont typeface="+mj-lt"/>
              <a:buAutoNum type="arabicPeriod"/>
            </a:pPr>
            <a:r>
              <a:rPr lang="en-US" sz="1600" dirty="0" err="1" smtClean="0">
                <a:latin typeface="Bahnschrift Light SemiCondensed" panose="020B0502040204020203" pitchFamily="34" charset="0"/>
              </a:rPr>
              <a:t>Scoarboard</a:t>
            </a:r>
            <a:r>
              <a:rPr lang="en-US" sz="1600" dirty="0" smtClean="0">
                <a:latin typeface="Bahnschrift Light SemiCondensed" panose="020B0502040204020203" pitchFamily="34" charset="0"/>
              </a:rPr>
              <a:t> </a:t>
            </a:r>
          </a:p>
          <a:p>
            <a:pPr marL="514350" indent="-514350">
              <a:buFont typeface="+mj-lt"/>
              <a:buAutoNum type="arabicPeriod"/>
            </a:pPr>
            <a:r>
              <a:rPr lang="en-US" sz="1600" dirty="0" smtClean="0">
                <a:latin typeface="Bahnschrift Light SemiCondensed" panose="020B0502040204020203" pitchFamily="34" charset="0"/>
              </a:rPr>
              <a:t>Coverage collector</a:t>
            </a:r>
          </a:p>
        </p:txBody>
      </p:sp>
    </p:spTree>
    <p:extLst>
      <p:ext uri="{BB962C8B-B14F-4D97-AF65-F5344CB8AC3E}">
        <p14:creationId xmlns:p14="http://schemas.microsoft.com/office/powerpoint/2010/main" val="1918962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latin typeface="Bahnschrift Condensed" panose="020B0502040204020203" pitchFamily="34" charset="0"/>
              </a:rPr>
              <a:t>A Synchronous FIFO operates as a memory buffer that stores data in a first-in-first-out order. It uses a clock signal to synchronize read and write operations, allowing data to be written when space is available and read when data is present. The FIFO monitors its status through flags like "full" and "empty," which prevent overflows (writing when full) and underflows (reading when empty). Its design ensures efficient, sequential data handling in systems requiring controlled data flow between components operating at different speeds</a:t>
            </a:r>
            <a:r>
              <a:rPr lang="en-US" sz="2000" dirty="0" smtClean="0">
                <a:latin typeface="Bahnschrift Condensed" panose="020B0502040204020203" pitchFamily="34" charset="0"/>
              </a:rPr>
              <a:t>.</a:t>
            </a:r>
          </a:p>
          <a:p>
            <a:pPr marL="0" indent="0">
              <a:buNone/>
            </a:pPr>
            <a:endParaRPr lang="en-US" sz="2000" dirty="0">
              <a:latin typeface="Bahnschrift Condensed" panose="020B0502040204020203"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504011"/>
            <a:ext cx="5636250" cy="2834218"/>
          </a:xfrm>
          <a:prstGeom prst="rect">
            <a:avLst/>
          </a:prstGeom>
        </p:spPr>
      </p:pic>
      <p:sp>
        <p:nvSpPr>
          <p:cNvPr id="6"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Synchronous FIFO</a:t>
            </a:r>
          </a:p>
        </p:txBody>
      </p:sp>
      <p:pic>
        <p:nvPicPr>
          <p:cNvPr id="7" name="Content Placeholder 3"/>
          <p:cNvPicPr>
            <a:picLocks noChangeAspect="1"/>
          </p:cNvPicPr>
          <p:nvPr/>
        </p:nvPicPr>
        <p:blipFill>
          <a:blip r:embed="rId3"/>
          <a:stretch>
            <a:fillRect/>
          </a:stretch>
        </p:blipFill>
        <p:spPr>
          <a:xfrm>
            <a:off x="6635153" y="2965161"/>
            <a:ext cx="4061602" cy="3744291"/>
          </a:xfrm>
          <a:prstGeom prst="rect">
            <a:avLst/>
          </a:prstGeom>
        </p:spPr>
      </p:pic>
    </p:spTree>
    <p:extLst>
      <p:ext uri="{BB962C8B-B14F-4D97-AF65-F5344CB8AC3E}">
        <p14:creationId xmlns:p14="http://schemas.microsoft.com/office/powerpoint/2010/main" val="97876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UVM Structure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5992" y="1466492"/>
            <a:ext cx="10921042" cy="5391508"/>
          </a:xfrm>
        </p:spPr>
      </p:pic>
      <p:sp>
        <p:nvSpPr>
          <p:cNvPr id="4" name="Rectangle 3"/>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2993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38" y="278861"/>
            <a:ext cx="10515600" cy="1325563"/>
          </a:xfrm>
        </p:spPr>
        <p:txBody>
          <a:bodyPr/>
          <a:lstStyle/>
          <a:p>
            <a:r>
              <a:rPr lang="en-US" dirty="0" smtClean="0"/>
              <a:t>	</a:t>
            </a:r>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Design</a:t>
            </a:r>
          </a:p>
        </p:txBody>
      </p:sp>
      <p:pic>
        <p:nvPicPr>
          <p:cNvPr id="7" name="Content Placeholder 6"/>
          <p:cNvPicPr>
            <a:picLocks noGrp="1" noChangeAspect="1"/>
          </p:cNvPicPr>
          <p:nvPr>
            <p:ph idx="1"/>
          </p:nvPr>
        </p:nvPicPr>
        <p:blipFill>
          <a:blip r:embed="rId2"/>
          <a:stretch>
            <a:fillRect/>
          </a:stretch>
        </p:blipFill>
        <p:spPr>
          <a:xfrm>
            <a:off x="838200" y="1782493"/>
            <a:ext cx="4415287" cy="4797780"/>
          </a:xfrm>
          <a:prstGeom prst="rect">
            <a:avLst/>
          </a:prstGeom>
          <a:solidFill>
            <a:schemeClr val="tx1">
              <a:lumMod val="85000"/>
              <a:lumOff val="1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pic>
      <p:pic>
        <p:nvPicPr>
          <p:cNvPr id="8" name="Picture 7"/>
          <p:cNvPicPr>
            <a:picLocks noChangeAspect="1"/>
          </p:cNvPicPr>
          <p:nvPr/>
        </p:nvPicPr>
        <p:blipFill>
          <a:blip r:embed="rId3"/>
          <a:stretch>
            <a:fillRect/>
          </a:stretch>
        </p:blipFill>
        <p:spPr>
          <a:xfrm>
            <a:off x="5840056" y="1782493"/>
            <a:ext cx="4132080" cy="4937124"/>
          </a:xfrm>
          <a:prstGeom prst="rect">
            <a:avLst/>
          </a:prstGeom>
        </p:spPr>
      </p:pic>
    </p:spTree>
    <p:extLst>
      <p:ext uri="{BB962C8B-B14F-4D97-AF65-F5344CB8AC3E}">
        <p14:creationId xmlns:p14="http://schemas.microsoft.com/office/powerpoint/2010/main" val="183179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741"/>
            <a:ext cx="10515600" cy="1325563"/>
          </a:xfrm>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Top Module </a:t>
            </a:r>
          </a:p>
        </p:txBody>
      </p:sp>
      <p:pic>
        <p:nvPicPr>
          <p:cNvPr id="5" name="Content Placeholder 4"/>
          <p:cNvPicPr>
            <a:picLocks noGrp="1" noChangeAspect="1"/>
          </p:cNvPicPr>
          <p:nvPr>
            <p:ph idx="1"/>
          </p:nvPr>
        </p:nvPicPr>
        <p:blipFill>
          <a:blip r:embed="rId2"/>
          <a:stretch>
            <a:fillRect/>
          </a:stretch>
        </p:blipFill>
        <p:spPr>
          <a:xfrm>
            <a:off x="948905" y="2114586"/>
            <a:ext cx="8660921" cy="3820388"/>
          </a:xfrm>
          <a:prstGeom prst="rect">
            <a:avLst/>
          </a:prstGeom>
        </p:spPr>
      </p:pic>
    </p:spTree>
    <p:extLst>
      <p:ext uri="{BB962C8B-B14F-4D97-AF65-F5344CB8AC3E}">
        <p14:creationId xmlns:p14="http://schemas.microsoft.com/office/powerpoint/2010/main" val="409123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54" y="123585"/>
            <a:ext cx="10515600" cy="1325563"/>
          </a:xfrm>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Test</a:t>
            </a:r>
          </a:p>
        </p:txBody>
      </p:sp>
      <p:pic>
        <p:nvPicPr>
          <p:cNvPr id="4" name="Content Placeholder 3"/>
          <p:cNvPicPr>
            <a:picLocks noGrp="1" noChangeAspect="1"/>
          </p:cNvPicPr>
          <p:nvPr>
            <p:ph idx="1"/>
          </p:nvPr>
        </p:nvPicPr>
        <p:blipFill>
          <a:blip r:embed="rId2"/>
          <a:stretch>
            <a:fillRect/>
          </a:stretch>
        </p:blipFill>
        <p:spPr>
          <a:xfrm>
            <a:off x="474454" y="1358757"/>
            <a:ext cx="8999898" cy="4818206"/>
          </a:xfrm>
          <a:prstGeom prst="rect">
            <a:avLst/>
          </a:prstGeom>
        </p:spPr>
      </p:pic>
    </p:spTree>
    <p:extLst>
      <p:ext uri="{BB962C8B-B14F-4D97-AF65-F5344CB8AC3E}">
        <p14:creationId xmlns:p14="http://schemas.microsoft.com/office/powerpoint/2010/main" val="147874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39" y="149465"/>
            <a:ext cx="10515600" cy="1325563"/>
          </a:xfrm>
        </p:spPr>
        <p:txBody>
          <a:bodyPr>
            <a:normAutofit/>
          </a:bodyPr>
          <a:lstStyle/>
          <a:p>
            <a:r>
              <a:rPr lang="en-US" sz="8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mn-lt"/>
                <a:ea typeface="+mn-ea"/>
                <a:cs typeface="+mn-cs"/>
              </a:rPr>
              <a:t>Environment </a:t>
            </a:r>
          </a:p>
        </p:txBody>
      </p:sp>
      <p:pic>
        <p:nvPicPr>
          <p:cNvPr id="4" name="Content Placeholder 3"/>
          <p:cNvPicPr>
            <a:picLocks noGrp="1" noChangeAspect="1"/>
          </p:cNvPicPr>
          <p:nvPr>
            <p:ph idx="1"/>
          </p:nvPr>
        </p:nvPicPr>
        <p:blipFill>
          <a:blip r:embed="rId2"/>
          <a:stretch>
            <a:fillRect/>
          </a:stretch>
        </p:blipFill>
        <p:spPr>
          <a:xfrm>
            <a:off x="482039" y="1759789"/>
            <a:ext cx="8172648" cy="4417174"/>
          </a:xfrm>
          <a:prstGeom prst="rect">
            <a:avLst/>
          </a:prstGeom>
        </p:spPr>
      </p:pic>
    </p:spTree>
    <p:extLst>
      <p:ext uri="{BB962C8B-B14F-4D97-AF65-F5344CB8AC3E}">
        <p14:creationId xmlns:p14="http://schemas.microsoft.com/office/powerpoint/2010/main" val="360009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92</TotalTime>
  <Words>160</Words>
  <Application>Microsoft Office PowerPoint</Application>
  <PresentationFormat>Widescreen</PresentationFormat>
  <Paragraphs>38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Condensed</vt:lpstr>
      <vt:lpstr>Bahnschrift Light SemiCondensed</vt:lpstr>
      <vt:lpstr>Calibri</vt:lpstr>
      <vt:lpstr>Calibri Light</vt:lpstr>
      <vt:lpstr>Office Theme</vt:lpstr>
      <vt:lpstr>FIFO UVM</vt:lpstr>
      <vt:lpstr>PowerPoint Presentation</vt:lpstr>
      <vt:lpstr>Table of content </vt:lpstr>
      <vt:lpstr>Synchronous FIFO</vt:lpstr>
      <vt:lpstr>UVM Structure</vt:lpstr>
      <vt:lpstr> Design</vt:lpstr>
      <vt:lpstr>Top Module </vt:lpstr>
      <vt:lpstr>Test</vt:lpstr>
      <vt:lpstr>Environment </vt:lpstr>
      <vt:lpstr>Agent </vt:lpstr>
      <vt:lpstr>Monitor</vt:lpstr>
      <vt:lpstr>Driver </vt:lpstr>
      <vt:lpstr>Configiration object </vt:lpstr>
      <vt:lpstr>Sequencer</vt:lpstr>
      <vt:lpstr>Sequence Item</vt:lpstr>
      <vt:lpstr>Read Only Sequence</vt:lpstr>
      <vt:lpstr>Write Only Sequence</vt:lpstr>
      <vt:lpstr>Read write sequence</vt:lpstr>
      <vt:lpstr>Scoreboard</vt:lpstr>
      <vt:lpstr>Scoreboard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FIFO UVM</dc:title>
  <dc:creator>Ahmed alaa mohmed elsodani Morsi Ibrahim 2101434</dc:creator>
  <cp:lastModifiedBy>Ahmed alaa mohmed elsodani Morsi Ibrahim 2101434</cp:lastModifiedBy>
  <cp:revision>13</cp:revision>
  <dcterms:created xsi:type="dcterms:W3CDTF">2024-10-18T21:56:33Z</dcterms:created>
  <dcterms:modified xsi:type="dcterms:W3CDTF">2025-02-04T22:46:28Z</dcterms:modified>
</cp:coreProperties>
</file>