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261" r:id="rId6"/>
    <p:sldId id="262" r:id="rId7"/>
    <p:sldId id="263" r:id="rId8"/>
    <p:sldId id="264" r:id="rId9"/>
    <p:sldId id="265"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0" autoAdjust="0"/>
    <p:restoredTop sz="94660"/>
  </p:normalViewPr>
  <p:slideViewPr>
    <p:cSldViewPr snapToGrid="0">
      <p:cViewPr>
        <p:scale>
          <a:sx n="76" d="100"/>
          <a:sy n="76" d="100"/>
        </p:scale>
        <p:origin x="219"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1T18:44:47.399"/>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496C6-E8E4-43DC-8AD8-8645137000CA}" type="datetimeFigureOut">
              <a:rPr lang="en-AE" smtClean="0"/>
              <a:t>11/05/2025</a:t>
            </a:fld>
            <a:endParaRPr lang="en-AE"/>
          </a:p>
        </p:txBody>
      </p:sp>
      <p:sp>
        <p:nvSpPr>
          <p:cNvPr id="5" name="Footer Placeholder 4"/>
          <p:cNvSpPr>
            <a:spLocks noGrp="1"/>
          </p:cNvSpPr>
          <p:nvPr>
            <p:ph type="ftr" sz="quarter" idx="11"/>
          </p:nvPr>
        </p:nvSpPr>
        <p:spPr/>
        <p:txBody>
          <a:bodyPr/>
          <a:lstStyle/>
          <a:p>
            <a:endParaRPr lang="en-A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C10442C-9895-49C1-888F-CBF9AF173DEE}" type="slidenum">
              <a:rPr lang="en-AE" smtClean="0"/>
              <a:t>‹#›</a:t>
            </a:fld>
            <a:endParaRPr lang="en-AE"/>
          </a:p>
        </p:txBody>
      </p:sp>
    </p:spTree>
    <p:extLst>
      <p:ext uri="{BB962C8B-B14F-4D97-AF65-F5344CB8AC3E}">
        <p14:creationId xmlns:p14="http://schemas.microsoft.com/office/powerpoint/2010/main" val="347293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496C6-E8E4-43DC-8AD8-8645137000CA}" type="datetimeFigureOut">
              <a:rPr lang="en-AE" smtClean="0"/>
              <a:t>11/05/2025</a:t>
            </a:fld>
            <a:endParaRPr lang="en-AE"/>
          </a:p>
        </p:txBody>
      </p:sp>
      <p:sp>
        <p:nvSpPr>
          <p:cNvPr id="5" name="Footer Placeholder 4"/>
          <p:cNvSpPr>
            <a:spLocks noGrp="1"/>
          </p:cNvSpPr>
          <p:nvPr>
            <p:ph type="ftr" sz="quarter" idx="11"/>
          </p:nvPr>
        </p:nvSpPr>
        <p:spPr/>
        <p:txBody>
          <a:bodyPr/>
          <a:lstStyle/>
          <a:p>
            <a:endParaRPr lang="en-A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10442C-9895-49C1-888F-CBF9AF173DEE}" type="slidenum">
              <a:rPr lang="en-AE" smtClean="0"/>
              <a:t>‹#›</a:t>
            </a:fld>
            <a:endParaRPr lang="en-AE"/>
          </a:p>
        </p:txBody>
      </p:sp>
    </p:spTree>
    <p:extLst>
      <p:ext uri="{BB962C8B-B14F-4D97-AF65-F5344CB8AC3E}">
        <p14:creationId xmlns:p14="http://schemas.microsoft.com/office/powerpoint/2010/main" val="3687274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496C6-E8E4-43DC-8AD8-8645137000CA}" type="datetimeFigureOut">
              <a:rPr lang="en-AE" smtClean="0"/>
              <a:t>11/05/2025</a:t>
            </a:fld>
            <a:endParaRPr lang="en-AE"/>
          </a:p>
        </p:txBody>
      </p:sp>
      <p:sp>
        <p:nvSpPr>
          <p:cNvPr id="5" name="Footer Placeholder 4"/>
          <p:cNvSpPr>
            <a:spLocks noGrp="1"/>
          </p:cNvSpPr>
          <p:nvPr>
            <p:ph type="ftr" sz="quarter" idx="11"/>
          </p:nvPr>
        </p:nvSpPr>
        <p:spPr/>
        <p:txBody>
          <a:bodyPr/>
          <a:lstStyle/>
          <a:p>
            <a:endParaRPr lang="en-A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10442C-9895-49C1-888F-CBF9AF173DEE}" type="slidenum">
              <a:rPr lang="en-AE" smtClean="0"/>
              <a:t>‹#›</a:t>
            </a:fld>
            <a:endParaRPr lang="en-A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5058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A4496C6-E8E4-43DC-8AD8-8645137000CA}" type="datetimeFigureOut">
              <a:rPr lang="en-AE" smtClean="0"/>
              <a:t>11/05/2025</a:t>
            </a:fld>
            <a:endParaRPr lang="en-AE"/>
          </a:p>
        </p:txBody>
      </p:sp>
      <p:sp>
        <p:nvSpPr>
          <p:cNvPr id="6" name="Footer Placeholder 5"/>
          <p:cNvSpPr>
            <a:spLocks noGrp="1"/>
          </p:cNvSpPr>
          <p:nvPr>
            <p:ph type="ftr" sz="quarter" idx="11"/>
          </p:nvPr>
        </p:nvSpPr>
        <p:spPr/>
        <p:txBody>
          <a:bodyPr/>
          <a:lstStyle/>
          <a:p>
            <a:endParaRPr lang="en-A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10442C-9895-49C1-888F-CBF9AF173DEE}" type="slidenum">
              <a:rPr lang="en-AE" smtClean="0"/>
              <a:t>‹#›</a:t>
            </a:fld>
            <a:endParaRPr lang="en-AE"/>
          </a:p>
        </p:txBody>
      </p:sp>
    </p:spTree>
    <p:extLst>
      <p:ext uri="{BB962C8B-B14F-4D97-AF65-F5344CB8AC3E}">
        <p14:creationId xmlns:p14="http://schemas.microsoft.com/office/powerpoint/2010/main" val="3449835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A4496C6-E8E4-43DC-8AD8-8645137000CA}" type="datetimeFigureOut">
              <a:rPr lang="en-AE" smtClean="0"/>
              <a:t>11/05/2025</a:t>
            </a:fld>
            <a:endParaRPr lang="en-AE"/>
          </a:p>
        </p:txBody>
      </p:sp>
      <p:sp>
        <p:nvSpPr>
          <p:cNvPr id="6" name="Footer Placeholder 5"/>
          <p:cNvSpPr>
            <a:spLocks noGrp="1"/>
          </p:cNvSpPr>
          <p:nvPr>
            <p:ph type="ftr" sz="quarter" idx="11"/>
          </p:nvPr>
        </p:nvSpPr>
        <p:spPr/>
        <p:txBody>
          <a:bodyPr/>
          <a:lstStyle/>
          <a:p>
            <a:endParaRPr lang="en-A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10442C-9895-49C1-888F-CBF9AF173DEE}" type="slidenum">
              <a:rPr lang="en-AE" smtClean="0"/>
              <a:t>‹#›</a:t>
            </a:fld>
            <a:endParaRPr lang="en-A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0720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A4496C6-E8E4-43DC-8AD8-8645137000CA}" type="datetimeFigureOut">
              <a:rPr lang="en-AE" smtClean="0"/>
              <a:t>11/05/2025</a:t>
            </a:fld>
            <a:endParaRPr lang="en-AE"/>
          </a:p>
        </p:txBody>
      </p:sp>
      <p:sp>
        <p:nvSpPr>
          <p:cNvPr id="6" name="Footer Placeholder 5"/>
          <p:cNvSpPr>
            <a:spLocks noGrp="1"/>
          </p:cNvSpPr>
          <p:nvPr>
            <p:ph type="ftr" sz="quarter" idx="11"/>
          </p:nvPr>
        </p:nvSpPr>
        <p:spPr/>
        <p:txBody>
          <a:bodyPr/>
          <a:lstStyle/>
          <a:p>
            <a:endParaRPr lang="en-A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10442C-9895-49C1-888F-CBF9AF173DEE}" type="slidenum">
              <a:rPr lang="en-AE" smtClean="0"/>
              <a:t>‹#›</a:t>
            </a:fld>
            <a:endParaRPr lang="en-AE"/>
          </a:p>
        </p:txBody>
      </p:sp>
    </p:spTree>
    <p:extLst>
      <p:ext uri="{BB962C8B-B14F-4D97-AF65-F5344CB8AC3E}">
        <p14:creationId xmlns:p14="http://schemas.microsoft.com/office/powerpoint/2010/main" val="3389998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496C6-E8E4-43DC-8AD8-8645137000CA}" type="datetimeFigureOut">
              <a:rPr lang="en-AE" smtClean="0"/>
              <a:t>11/05/2025</a:t>
            </a:fld>
            <a:endParaRPr lang="en-AE"/>
          </a:p>
        </p:txBody>
      </p:sp>
      <p:sp>
        <p:nvSpPr>
          <p:cNvPr id="5" name="Footer Placeholder 4"/>
          <p:cNvSpPr>
            <a:spLocks noGrp="1"/>
          </p:cNvSpPr>
          <p:nvPr>
            <p:ph type="ftr" sz="quarter" idx="11"/>
          </p:nvPr>
        </p:nvSpPr>
        <p:spPr/>
        <p:txBody>
          <a:bodyPr/>
          <a:lstStyle/>
          <a:p>
            <a:endParaRPr lang="en-A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10442C-9895-49C1-888F-CBF9AF173DEE}" type="slidenum">
              <a:rPr lang="en-AE" smtClean="0"/>
              <a:t>‹#›</a:t>
            </a:fld>
            <a:endParaRPr lang="en-AE"/>
          </a:p>
        </p:txBody>
      </p:sp>
    </p:spTree>
    <p:extLst>
      <p:ext uri="{BB962C8B-B14F-4D97-AF65-F5344CB8AC3E}">
        <p14:creationId xmlns:p14="http://schemas.microsoft.com/office/powerpoint/2010/main" val="2321026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496C6-E8E4-43DC-8AD8-8645137000CA}" type="datetimeFigureOut">
              <a:rPr lang="en-AE" smtClean="0"/>
              <a:t>11/05/2025</a:t>
            </a:fld>
            <a:endParaRPr lang="en-AE"/>
          </a:p>
        </p:txBody>
      </p:sp>
      <p:sp>
        <p:nvSpPr>
          <p:cNvPr id="5" name="Footer Placeholder 4"/>
          <p:cNvSpPr>
            <a:spLocks noGrp="1"/>
          </p:cNvSpPr>
          <p:nvPr>
            <p:ph type="ftr" sz="quarter" idx="11"/>
          </p:nvPr>
        </p:nvSpPr>
        <p:spPr/>
        <p:txBody>
          <a:bodyPr/>
          <a:lstStyle/>
          <a:p>
            <a:endParaRPr lang="en-A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10442C-9895-49C1-888F-CBF9AF173DEE}" type="slidenum">
              <a:rPr lang="en-AE" smtClean="0"/>
              <a:t>‹#›</a:t>
            </a:fld>
            <a:endParaRPr lang="en-AE"/>
          </a:p>
        </p:txBody>
      </p:sp>
    </p:spTree>
    <p:extLst>
      <p:ext uri="{BB962C8B-B14F-4D97-AF65-F5344CB8AC3E}">
        <p14:creationId xmlns:p14="http://schemas.microsoft.com/office/powerpoint/2010/main" val="3984751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496C6-E8E4-43DC-8AD8-8645137000CA}" type="datetimeFigureOut">
              <a:rPr lang="en-AE" smtClean="0"/>
              <a:t>11/05/2025</a:t>
            </a:fld>
            <a:endParaRPr lang="en-AE"/>
          </a:p>
        </p:txBody>
      </p:sp>
      <p:sp>
        <p:nvSpPr>
          <p:cNvPr id="5" name="Footer Placeholder 4"/>
          <p:cNvSpPr>
            <a:spLocks noGrp="1"/>
          </p:cNvSpPr>
          <p:nvPr>
            <p:ph type="ftr" sz="quarter" idx="11"/>
          </p:nvPr>
        </p:nvSpPr>
        <p:spPr/>
        <p:txBody>
          <a:bodyPr/>
          <a:lstStyle/>
          <a:p>
            <a:endParaRPr lang="en-A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10442C-9895-49C1-888F-CBF9AF173DEE}" type="slidenum">
              <a:rPr lang="en-AE" smtClean="0"/>
              <a:t>‹#›</a:t>
            </a:fld>
            <a:endParaRPr lang="en-AE"/>
          </a:p>
        </p:txBody>
      </p:sp>
    </p:spTree>
    <p:extLst>
      <p:ext uri="{BB962C8B-B14F-4D97-AF65-F5344CB8AC3E}">
        <p14:creationId xmlns:p14="http://schemas.microsoft.com/office/powerpoint/2010/main" val="14035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496C6-E8E4-43DC-8AD8-8645137000CA}" type="datetimeFigureOut">
              <a:rPr lang="en-AE" smtClean="0"/>
              <a:t>11/05/2025</a:t>
            </a:fld>
            <a:endParaRPr lang="en-AE"/>
          </a:p>
        </p:txBody>
      </p:sp>
      <p:sp>
        <p:nvSpPr>
          <p:cNvPr id="5" name="Footer Placeholder 4"/>
          <p:cNvSpPr>
            <a:spLocks noGrp="1"/>
          </p:cNvSpPr>
          <p:nvPr>
            <p:ph type="ftr" sz="quarter" idx="11"/>
          </p:nvPr>
        </p:nvSpPr>
        <p:spPr/>
        <p:txBody>
          <a:bodyPr/>
          <a:lstStyle/>
          <a:p>
            <a:endParaRPr lang="en-A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10442C-9895-49C1-888F-CBF9AF173DEE}" type="slidenum">
              <a:rPr lang="en-AE" smtClean="0"/>
              <a:t>‹#›</a:t>
            </a:fld>
            <a:endParaRPr lang="en-AE"/>
          </a:p>
        </p:txBody>
      </p:sp>
    </p:spTree>
    <p:extLst>
      <p:ext uri="{BB962C8B-B14F-4D97-AF65-F5344CB8AC3E}">
        <p14:creationId xmlns:p14="http://schemas.microsoft.com/office/powerpoint/2010/main" val="265000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496C6-E8E4-43DC-8AD8-8645137000CA}" type="datetimeFigureOut">
              <a:rPr lang="en-AE" smtClean="0"/>
              <a:t>11/05/2025</a:t>
            </a:fld>
            <a:endParaRPr lang="en-AE"/>
          </a:p>
        </p:txBody>
      </p:sp>
      <p:sp>
        <p:nvSpPr>
          <p:cNvPr id="6" name="Footer Placeholder 5"/>
          <p:cNvSpPr>
            <a:spLocks noGrp="1"/>
          </p:cNvSpPr>
          <p:nvPr>
            <p:ph type="ftr" sz="quarter" idx="11"/>
          </p:nvPr>
        </p:nvSpPr>
        <p:spPr/>
        <p:txBody>
          <a:bodyPr/>
          <a:lstStyle/>
          <a:p>
            <a:endParaRPr lang="en-A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10442C-9895-49C1-888F-CBF9AF173DEE}" type="slidenum">
              <a:rPr lang="en-AE" smtClean="0"/>
              <a:t>‹#›</a:t>
            </a:fld>
            <a:endParaRPr lang="en-AE"/>
          </a:p>
        </p:txBody>
      </p:sp>
    </p:spTree>
    <p:extLst>
      <p:ext uri="{BB962C8B-B14F-4D97-AF65-F5344CB8AC3E}">
        <p14:creationId xmlns:p14="http://schemas.microsoft.com/office/powerpoint/2010/main" val="3843399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496C6-E8E4-43DC-8AD8-8645137000CA}" type="datetimeFigureOut">
              <a:rPr lang="en-AE" smtClean="0"/>
              <a:t>11/05/2025</a:t>
            </a:fld>
            <a:endParaRPr lang="en-AE"/>
          </a:p>
        </p:txBody>
      </p:sp>
      <p:sp>
        <p:nvSpPr>
          <p:cNvPr id="8" name="Footer Placeholder 7"/>
          <p:cNvSpPr>
            <a:spLocks noGrp="1"/>
          </p:cNvSpPr>
          <p:nvPr>
            <p:ph type="ftr" sz="quarter" idx="11"/>
          </p:nvPr>
        </p:nvSpPr>
        <p:spPr/>
        <p:txBody>
          <a:bodyPr/>
          <a:lstStyle/>
          <a:p>
            <a:endParaRPr lang="en-A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10442C-9895-49C1-888F-CBF9AF173DEE}" type="slidenum">
              <a:rPr lang="en-AE" smtClean="0"/>
              <a:t>‹#›</a:t>
            </a:fld>
            <a:endParaRPr lang="en-AE"/>
          </a:p>
        </p:txBody>
      </p:sp>
    </p:spTree>
    <p:extLst>
      <p:ext uri="{BB962C8B-B14F-4D97-AF65-F5344CB8AC3E}">
        <p14:creationId xmlns:p14="http://schemas.microsoft.com/office/powerpoint/2010/main" val="139159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496C6-E8E4-43DC-8AD8-8645137000CA}" type="datetimeFigureOut">
              <a:rPr lang="en-AE" smtClean="0"/>
              <a:t>11/05/2025</a:t>
            </a:fld>
            <a:endParaRPr lang="en-AE"/>
          </a:p>
        </p:txBody>
      </p:sp>
      <p:sp>
        <p:nvSpPr>
          <p:cNvPr id="4" name="Footer Placeholder 3"/>
          <p:cNvSpPr>
            <a:spLocks noGrp="1"/>
          </p:cNvSpPr>
          <p:nvPr>
            <p:ph type="ftr" sz="quarter" idx="11"/>
          </p:nvPr>
        </p:nvSpPr>
        <p:spPr/>
        <p:txBody>
          <a:bodyPr/>
          <a:lstStyle/>
          <a:p>
            <a:endParaRPr lang="en-A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C10442C-9895-49C1-888F-CBF9AF173DEE}" type="slidenum">
              <a:rPr lang="en-AE" smtClean="0"/>
              <a:t>‹#›</a:t>
            </a:fld>
            <a:endParaRPr lang="en-AE"/>
          </a:p>
        </p:txBody>
      </p:sp>
    </p:spTree>
    <p:extLst>
      <p:ext uri="{BB962C8B-B14F-4D97-AF65-F5344CB8AC3E}">
        <p14:creationId xmlns:p14="http://schemas.microsoft.com/office/powerpoint/2010/main" val="285038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496C6-E8E4-43DC-8AD8-8645137000CA}" type="datetimeFigureOut">
              <a:rPr lang="en-AE" smtClean="0"/>
              <a:t>11/05/2025</a:t>
            </a:fld>
            <a:endParaRPr lang="en-AE"/>
          </a:p>
        </p:txBody>
      </p:sp>
      <p:sp>
        <p:nvSpPr>
          <p:cNvPr id="3" name="Footer Placeholder 2"/>
          <p:cNvSpPr>
            <a:spLocks noGrp="1"/>
          </p:cNvSpPr>
          <p:nvPr>
            <p:ph type="ftr" sz="quarter" idx="11"/>
          </p:nvPr>
        </p:nvSpPr>
        <p:spPr/>
        <p:txBody>
          <a:bodyPr/>
          <a:lstStyle/>
          <a:p>
            <a:endParaRPr lang="en-A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C10442C-9895-49C1-888F-CBF9AF173DEE}" type="slidenum">
              <a:rPr lang="en-AE" smtClean="0"/>
              <a:t>‹#›</a:t>
            </a:fld>
            <a:endParaRPr lang="en-AE"/>
          </a:p>
        </p:txBody>
      </p:sp>
    </p:spTree>
    <p:extLst>
      <p:ext uri="{BB962C8B-B14F-4D97-AF65-F5344CB8AC3E}">
        <p14:creationId xmlns:p14="http://schemas.microsoft.com/office/powerpoint/2010/main" val="1926553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496C6-E8E4-43DC-8AD8-8645137000CA}" type="datetimeFigureOut">
              <a:rPr lang="en-AE" smtClean="0"/>
              <a:t>11/05/2025</a:t>
            </a:fld>
            <a:endParaRPr lang="en-AE"/>
          </a:p>
        </p:txBody>
      </p:sp>
      <p:sp>
        <p:nvSpPr>
          <p:cNvPr id="6" name="Footer Placeholder 5"/>
          <p:cNvSpPr>
            <a:spLocks noGrp="1"/>
          </p:cNvSpPr>
          <p:nvPr>
            <p:ph type="ftr" sz="quarter" idx="11"/>
          </p:nvPr>
        </p:nvSpPr>
        <p:spPr/>
        <p:txBody>
          <a:bodyPr/>
          <a:lstStyle/>
          <a:p>
            <a:endParaRPr lang="en-A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C10442C-9895-49C1-888F-CBF9AF173DEE}" type="slidenum">
              <a:rPr lang="en-AE" smtClean="0"/>
              <a:t>‹#›</a:t>
            </a:fld>
            <a:endParaRPr lang="en-AE"/>
          </a:p>
        </p:txBody>
      </p:sp>
    </p:spTree>
    <p:extLst>
      <p:ext uri="{BB962C8B-B14F-4D97-AF65-F5344CB8AC3E}">
        <p14:creationId xmlns:p14="http://schemas.microsoft.com/office/powerpoint/2010/main" val="358262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496C6-E8E4-43DC-8AD8-8645137000CA}" type="datetimeFigureOut">
              <a:rPr lang="en-AE" smtClean="0"/>
              <a:t>11/05/2025</a:t>
            </a:fld>
            <a:endParaRPr lang="en-AE"/>
          </a:p>
        </p:txBody>
      </p:sp>
      <p:sp>
        <p:nvSpPr>
          <p:cNvPr id="6" name="Footer Placeholder 5"/>
          <p:cNvSpPr>
            <a:spLocks noGrp="1"/>
          </p:cNvSpPr>
          <p:nvPr>
            <p:ph type="ftr" sz="quarter" idx="11"/>
          </p:nvPr>
        </p:nvSpPr>
        <p:spPr/>
        <p:txBody>
          <a:bodyPr/>
          <a:lstStyle/>
          <a:p>
            <a:endParaRPr lang="en-A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10442C-9895-49C1-888F-CBF9AF173DEE}" type="slidenum">
              <a:rPr lang="en-AE" smtClean="0"/>
              <a:t>‹#›</a:t>
            </a:fld>
            <a:endParaRPr lang="en-AE"/>
          </a:p>
        </p:txBody>
      </p:sp>
    </p:spTree>
    <p:extLst>
      <p:ext uri="{BB962C8B-B14F-4D97-AF65-F5344CB8AC3E}">
        <p14:creationId xmlns:p14="http://schemas.microsoft.com/office/powerpoint/2010/main" val="373447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A4496C6-E8E4-43DC-8AD8-8645137000CA}" type="datetimeFigureOut">
              <a:rPr lang="en-AE" smtClean="0"/>
              <a:t>11/05/2025</a:t>
            </a:fld>
            <a:endParaRPr lang="en-A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C10442C-9895-49C1-888F-CBF9AF173DEE}" type="slidenum">
              <a:rPr lang="en-AE" smtClean="0"/>
              <a:t>‹#›</a:t>
            </a:fld>
            <a:endParaRPr lang="en-AE"/>
          </a:p>
        </p:txBody>
      </p:sp>
    </p:spTree>
    <p:extLst>
      <p:ext uri="{BB962C8B-B14F-4D97-AF65-F5344CB8AC3E}">
        <p14:creationId xmlns:p14="http://schemas.microsoft.com/office/powerpoint/2010/main" val="15554185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74213-3608-A7AE-2151-C3E4D7BE2D6E}"/>
              </a:ext>
            </a:extLst>
          </p:cNvPr>
          <p:cNvSpPr>
            <a:spLocks noGrp="1"/>
          </p:cNvSpPr>
          <p:nvPr>
            <p:ph type="ctrTitle"/>
          </p:nvPr>
        </p:nvSpPr>
        <p:spPr/>
        <p:txBody>
          <a:bodyPr>
            <a:normAutofit fontScale="90000"/>
          </a:bodyPr>
          <a:lstStyle/>
          <a:p>
            <a:r>
              <a:rPr lang="en-US" b="1" dirty="0"/>
              <a:t>"</a:t>
            </a:r>
            <a:r>
              <a:rPr lang="en-US" sz="3600" b="1" dirty="0"/>
              <a:t>Cinema Ticket Sales Analysis: Clustering, Classification, and Prediction"</a:t>
            </a:r>
            <a:br>
              <a:rPr lang="en-US" dirty="0"/>
            </a:br>
            <a:endParaRPr lang="en-AE" dirty="0"/>
          </a:p>
        </p:txBody>
      </p:sp>
      <p:sp>
        <p:nvSpPr>
          <p:cNvPr id="3" name="Subtitle 2">
            <a:extLst>
              <a:ext uri="{FF2B5EF4-FFF2-40B4-BE49-F238E27FC236}">
                <a16:creationId xmlns:a16="http://schemas.microsoft.com/office/drawing/2014/main" id="{059E423A-9CB2-B556-5B5C-765914CEF93D}"/>
              </a:ext>
            </a:extLst>
          </p:cNvPr>
          <p:cNvSpPr>
            <a:spLocks noGrp="1"/>
          </p:cNvSpPr>
          <p:nvPr>
            <p:ph type="subTitle" idx="1"/>
          </p:nvPr>
        </p:nvSpPr>
        <p:spPr>
          <a:xfrm>
            <a:off x="1638300" y="4594499"/>
            <a:ext cx="8915399" cy="1126283"/>
          </a:xfrm>
        </p:spPr>
        <p:txBody>
          <a:bodyPr>
            <a:normAutofit fontScale="77500" lnSpcReduction="20000"/>
          </a:bodyPr>
          <a:lstStyle/>
          <a:p>
            <a:pPr algn="ctr"/>
            <a:r>
              <a:rPr lang="en-US" dirty="0">
                <a:solidFill>
                  <a:schemeClr val="tx1"/>
                </a:solidFill>
              </a:rPr>
              <a:t>Done by:</a:t>
            </a:r>
          </a:p>
          <a:p>
            <a:pPr algn="ctr"/>
            <a:r>
              <a:rPr lang="en-US" dirty="0">
                <a:solidFill>
                  <a:schemeClr val="tx1"/>
                </a:solidFill>
              </a:rPr>
              <a:t> Zayed Aziz</a:t>
            </a:r>
            <a:br>
              <a:rPr lang="en-US" dirty="0">
                <a:solidFill>
                  <a:schemeClr val="tx1"/>
                </a:solidFill>
              </a:rPr>
            </a:br>
            <a:r>
              <a:rPr lang="en-US" dirty="0">
                <a:solidFill>
                  <a:schemeClr val="tx1"/>
                </a:solidFill>
              </a:rPr>
              <a:t>Ahmed </a:t>
            </a:r>
            <a:r>
              <a:rPr lang="en-US" dirty="0" err="1">
                <a:solidFill>
                  <a:schemeClr val="tx1"/>
                </a:solidFill>
              </a:rPr>
              <a:t>Alyafei</a:t>
            </a:r>
            <a:br>
              <a:rPr lang="en-US" dirty="0">
                <a:solidFill>
                  <a:schemeClr val="tx1"/>
                </a:solidFill>
              </a:rPr>
            </a:br>
            <a:r>
              <a:rPr lang="en-US" dirty="0">
                <a:solidFill>
                  <a:schemeClr val="tx1"/>
                </a:solidFill>
              </a:rPr>
              <a:t>Ahmed Ali</a:t>
            </a:r>
            <a:br>
              <a:rPr lang="en-US" dirty="0">
                <a:solidFill>
                  <a:schemeClr val="tx1"/>
                </a:solidFill>
              </a:rPr>
            </a:br>
            <a:r>
              <a:rPr lang="en-US" dirty="0">
                <a:solidFill>
                  <a:schemeClr val="tx1"/>
                </a:solidFill>
              </a:rPr>
              <a:t>Salem Alebri</a:t>
            </a:r>
            <a:endParaRPr lang="en-AE" dirty="0">
              <a:solidFill>
                <a:schemeClr val="tx1"/>
              </a:solidFill>
            </a:endParaRPr>
          </a:p>
          <a:p>
            <a:endParaRPr lang="en-AE" dirty="0"/>
          </a:p>
        </p:txBody>
      </p:sp>
    </p:spTree>
    <p:extLst>
      <p:ext uri="{BB962C8B-B14F-4D97-AF65-F5344CB8AC3E}">
        <p14:creationId xmlns:p14="http://schemas.microsoft.com/office/powerpoint/2010/main" val="1003073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2F73-C311-11F5-6736-5A5B74201783}"/>
              </a:ext>
            </a:extLst>
          </p:cNvPr>
          <p:cNvSpPr>
            <a:spLocks noGrp="1"/>
          </p:cNvSpPr>
          <p:nvPr>
            <p:ph type="title"/>
          </p:nvPr>
        </p:nvSpPr>
        <p:spPr>
          <a:xfrm>
            <a:off x="3750627" y="958340"/>
            <a:ext cx="4690744" cy="674969"/>
          </a:xfrm>
        </p:spPr>
        <p:txBody>
          <a:bodyPr/>
          <a:lstStyle/>
          <a:p>
            <a:r>
              <a:rPr lang="en-US" dirty="0"/>
              <a:t>Classification Model</a:t>
            </a:r>
            <a:endParaRPr lang="en-AE" dirty="0"/>
          </a:p>
        </p:txBody>
      </p:sp>
      <p:sp>
        <p:nvSpPr>
          <p:cNvPr id="4" name="Rectangle 1">
            <a:extLst>
              <a:ext uri="{FF2B5EF4-FFF2-40B4-BE49-F238E27FC236}">
                <a16:creationId xmlns:a16="http://schemas.microsoft.com/office/drawing/2014/main" id="{2369D929-DEAD-344C-E248-54A0315DDFE2}"/>
              </a:ext>
            </a:extLst>
          </p:cNvPr>
          <p:cNvSpPr>
            <a:spLocks noGrp="1" noChangeArrowheads="1"/>
          </p:cNvSpPr>
          <p:nvPr>
            <p:ph idx="1"/>
          </p:nvPr>
        </p:nvSpPr>
        <p:spPr bwMode="auto">
          <a:xfrm>
            <a:off x="654446" y="2357209"/>
            <a:ext cx="1088310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Goal</a:t>
            </a:r>
            <a:r>
              <a:rPr kumimoji="0" lang="en-US" altLang="en-US" sz="1800" b="0" i="0" u="none" strike="noStrike" cap="none" normalizeH="0" baseline="0" dirty="0">
                <a:ln>
                  <a:noFill/>
                </a:ln>
                <a:solidFill>
                  <a:schemeClr val="tx1"/>
                </a:solidFill>
                <a:effectLst/>
                <a:latin typeface="Arial" panose="020B0604020202020204" pitchFamily="34" charset="0"/>
              </a:rPr>
              <a:t>: Predict the </a:t>
            </a:r>
            <a:r>
              <a:rPr kumimoji="0" lang="en-US" altLang="en-US" sz="1800" b="1" i="0" u="none" strike="noStrike" cap="none" normalizeH="0" baseline="0" dirty="0">
                <a:ln>
                  <a:noFill/>
                </a:ln>
                <a:solidFill>
                  <a:schemeClr val="tx1"/>
                </a:solidFill>
                <a:effectLst/>
                <a:latin typeface="Arial" panose="020B0604020202020204" pitchFamily="34" charset="0"/>
              </a:rPr>
              <a:t>sales category</a:t>
            </a:r>
            <a:r>
              <a:rPr kumimoji="0" lang="en-US" altLang="en-US" sz="1800" b="0" i="0" u="none" strike="noStrike" cap="none" normalizeH="0" baseline="0" dirty="0">
                <a:ln>
                  <a:noFill/>
                </a:ln>
                <a:solidFill>
                  <a:schemeClr val="tx1"/>
                </a:solidFill>
                <a:effectLst/>
                <a:latin typeface="Arial" panose="020B0604020202020204" pitchFamily="34" charset="0"/>
              </a:rPr>
              <a:t> (High, Medium, Low) using features like </a:t>
            </a:r>
            <a:r>
              <a:rPr kumimoji="0" lang="en-US" altLang="en-US" sz="1800" b="1" i="0" u="none" strike="noStrike" cap="none" normalizeH="0" baseline="0" dirty="0">
                <a:ln>
                  <a:noFill/>
                </a:ln>
                <a:solidFill>
                  <a:schemeClr val="tx1"/>
                </a:solidFill>
                <a:effectLst/>
                <a:latin typeface="Arial" panose="020B0604020202020204" pitchFamily="34" charset="0"/>
              </a:rPr>
              <a:t>ticket sales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occupancy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Best Model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Decision Tree</a:t>
            </a:r>
            <a:r>
              <a:rPr kumimoji="0" lang="en-US" altLang="en-US" sz="1800" b="0" i="0" u="none" strike="noStrike" cap="none" normalizeH="0" baseline="0" dirty="0">
                <a:ln>
                  <a:noFill/>
                </a:ln>
                <a:solidFill>
                  <a:schemeClr val="tx1"/>
                </a:solidFill>
                <a:effectLst/>
                <a:latin typeface="Arial" panose="020B0604020202020204" pitchFamily="34" charset="0"/>
              </a:rPr>
              <a:t> with the highest </a:t>
            </a:r>
            <a:r>
              <a:rPr kumimoji="0" lang="en-US" altLang="en-US" sz="1800" b="1" i="0" u="none" strike="noStrike" cap="none" normalizeH="0" baseline="0" dirty="0">
                <a:ln>
                  <a:noFill/>
                </a:ln>
                <a:solidFill>
                  <a:schemeClr val="tx1"/>
                </a:solidFill>
                <a:effectLst/>
                <a:latin typeface="Arial" panose="020B0604020202020204" pitchFamily="34"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rPr>
              <a:t> (86.67%) and strong precision/recall.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rPr>
              <a:t>: Percentage of correct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Precision &amp; Recall</a:t>
            </a:r>
            <a:r>
              <a:rPr kumimoji="0" lang="en-US" altLang="en-US" sz="1800" b="0" i="0" u="none" strike="noStrike" cap="none" normalizeH="0" baseline="0" dirty="0">
                <a:ln>
                  <a:noFill/>
                </a:ln>
                <a:solidFill>
                  <a:schemeClr val="tx1"/>
                </a:solidFill>
                <a:effectLst/>
                <a:latin typeface="Arial" panose="020B0604020202020204" pitchFamily="34" charset="0"/>
              </a:rPr>
              <a:t>: Measure of how well the model predicts each category.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16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C759-2BC4-5738-41AB-873C03912F85}"/>
              </a:ext>
            </a:extLst>
          </p:cNvPr>
          <p:cNvSpPr>
            <a:spLocks noGrp="1"/>
          </p:cNvSpPr>
          <p:nvPr>
            <p:ph type="title"/>
          </p:nvPr>
        </p:nvSpPr>
        <p:spPr>
          <a:xfrm>
            <a:off x="3879905" y="239431"/>
            <a:ext cx="4432189" cy="599294"/>
          </a:xfrm>
        </p:spPr>
        <p:txBody>
          <a:bodyPr>
            <a:normAutofit fontScale="90000"/>
          </a:bodyPr>
          <a:lstStyle/>
          <a:p>
            <a:r>
              <a:rPr lang="en-US" dirty="0"/>
              <a:t>Clustering Analysis</a:t>
            </a:r>
            <a:endParaRPr lang="en-AE" dirty="0"/>
          </a:p>
        </p:txBody>
      </p:sp>
      <p:pic>
        <p:nvPicPr>
          <p:cNvPr id="5" name="Content Placeholder 4">
            <a:extLst>
              <a:ext uri="{FF2B5EF4-FFF2-40B4-BE49-F238E27FC236}">
                <a16:creationId xmlns:a16="http://schemas.microsoft.com/office/drawing/2014/main" id="{EE453F5D-6867-AE7D-BA08-034CA4274871}"/>
              </a:ext>
            </a:extLst>
          </p:cNvPr>
          <p:cNvPicPr>
            <a:picLocks noGrp="1" noChangeAspect="1"/>
          </p:cNvPicPr>
          <p:nvPr>
            <p:ph idx="1"/>
          </p:nvPr>
        </p:nvPicPr>
        <p:blipFill>
          <a:blip r:embed="rId2"/>
          <a:stretch>
            <a:fillRect/>
          </a:stretch>
        </p:blipFill>
        <p:spPr>
          <a:xfrm>
            <a:off x="846351" y="1320099"/>
            <a:ext cx="5119311" cy="3467679"/>
          </a:xfrm>
        </p:spPr>
      </p:pic>
      <p:pic>
        <p:nvPicPr>
          <p:cNvPr id="7" name="Picture 6" descr="A graph with colored dots&#10;&#10;AI-generated content may be incorrect.">
            <a:extLst>
              <a:ext uri="{FF2B5EF4-FFF2-40B4-BE49-F238E27FC236}">
                <a16:creationId xmlns:a16="http://schemas.microsoft.com/office/drawing/2014/main" id="{0BED934C-ADC9-B761-4F46-258DCA9B1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4320" y="1293298"/>
            <a:ext cx="4567656" cy="3467679"/>
          </a:xfrm>
          <a:prstGeom prst="rect">
            <a:avLst/>
          </a:prstGeom>
        </p:spPr>
      </p:pic>
      <p:sp>
        <p:nvSpPr>
          <p:cNvPr id="8" name="TextBox 7">
            <a:extLst>
              <a:ext uri="{FF2B5EF4-FFF2-40B4-BE49-F238E27FC236}">
                <a16:creationId xmlns:a16="http://schemas.microsoft.com/office/drawing/2014/main" id="{9C2C42BC-36C2-63A2-B78F-81221196FA82}"/>
              </a:ext>
            </a:extLst>
          </p:cNvPr>
          <p:cNvSpPr txBox="1"/>
          <p:nvPr/>
        </p:nvSpPr>
        <p:spPr>
          <a:xfrm>
            <a:off x="1155624" y="4899820"/>
            <a:ext cx="4647674" cy="738664"/>
          </a:xfrm>
          <a:prstGeom prst="rect">
            <a:avLst/>
          </a:prstGeom>
          <a:noFill/>
        </p:spPr>
        <p:txBody>
          <a:bodyPr wrap="square" rtlCol="0">
            <a:spAutoFit/>
          </a:bodyPr>
          <a:lstStyle/>
          <a:p>
            <a:r>
              <a:rPr lang="en-US" sz="1400" b="1" dirty="0"/>
              <a:t>Elbow Method</a:t>
            </a:r>
            <a:r>
              <a:rPr lang="en-US" sz="1400" dirty="0"/>
              <a:t>:</a:t>
            </a:r>
            <a:br>
              <a:rPr lang="en-US" sz="1400" dirty="0"/>
            </a:br>
            <a:r>
              <a:rPr lang="en-US" sz="1400" dirty="0"/>
              <a:t>The optimal number of clusters is </a:t>
            </a:r>
            <a:r>
              <a:rPr lang="en-US" sz="1400" b="1" dirty="0"/>
              <a:t>5</a:t>
            </a:r>
            <a:r>
              <a:rPr lang="en-US" sz="1400" dirty="0"/>
              <a:t>, as shown by the elbow in the graph.</a:t>
            </a:r>
            <a:endParaRPr lang="en-AE" sz="1400" dirty="0"/>
          </a:p>
        </p:txBody>
      </p:sp>
      <p:sp>
        <p:nvSpPr>
          <p:cNvPr id="9" name="TextBox 8">
            <a:extLst>
              <a:ext uri="{FF2B5EF4-FFF2-40B4-BE49-F238E27FC236}">
                <a16:creationId xmlns:a16="http://schemas.microsoft.com/office/drawing/2014/main" id="{32855359-7B4C-3974-EC1A-D4943C2009AB}"/>
              </a:ext>
            </a:extLst>
          </p:cNvPr>
          <p:cNvSpPr txBox="1"/>
          <p:nvPr/>
        </p:nvSpPr>
        <p:spPr>
          <a:xfrm>
            <a:off x="7523305" y="4899820"/>
            <a:ext cx="4567656" cy="1231106"/>
          </a:xfrm>
          <a:prstGeom prst="rect">
            <a:avLst/>
          </a:prstGeom>
          <a:noFill/>
        </p:spPr>
        <p:txBody>
          <a:bodyPr wrap="square" rtlCol="0">
            <a:spAutoFit/>
          </a:bodyPr>
          <a:lstStyle/>
          <a:p>
            <a:r>
              <a:rPr lang="en-US" sz="1400" b="1" dirty="0"/>
              <a:t>K-Means Clustering</a:t>
            </a:r>
            <a:r>
              <a:rPr lang="en-US" sz="1400" dirty="0"/>
              <a:t>:</a:t>
            </a:r>
            <a:br>
              <a:rPr lang="en-US" sz="1400" dirty="0"/>
            </a:br>
            <a:r>
              <a:rPr lang="en-US" sz="1400" dirty="0"/>
              <a:t>The plot shows </a:t>
            </a:r>
            <a:r>
              <a:rPr lang="en-US" sz="1400" b="1" dirty="0"/>
              <a:t>5 clusters</a:t>
            </a:r>
            <a:r>
              <a:rPr lang="en-US" sz="1400" dirty="0"/>
              <a:t> based on </a:t>
            </a:r>
            <a:r>
              <a:rPr lang="en-US" sz="1400" b="1" dirty="0"/>
              <a:t>ticket sales</a:t>
            </a:r>
            <a:r>
              <a:rPr lang="en-US" sz="1400" dirty="0"/>
              <a:t> and </a:t>
            </a:r>
            <a:r>
              <a:rPr lang="en-US" sz="1400" b="1" dirty="0"/>
              <a:t>total sales</a:t>
            </a:r>
            <a:r>
              <a:rPr lang="en-US" sz="1400" dirty="0"/>
              <a:t>, with </a:t>
            </a:r>
            <a:r>
              <a:rPr lang="en-US" sz="1400" b="1" dirty="0"/>
              <a:t>centroids</a:t>
            </a:r>
            <a:r>
              <a:rPr lang="en-US" sz="1400" dirty="0"/>
              <a:t> representing the center of each group.</a:t>
            </a:r>
          </a:p>
          <a:p>
            <a:endParaRPr lang="en-AE" dirty="0"/>
          </a:p>
        </p:txBody>
      </p:sp>
    </p:spTree>
    <p:extLst>
      <p:ext uri="{BB962C8B-B14F-4D97-AF65-F5344CB8AC3E}">
        <p14:creationId xmlns:p14="http://schemas.microsoft.com/office/powerpoint/2010/main" val="202079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3FEB9-339C-A198-B81F-EAADEA3319FE}"/>
              </a:ext>
            </a:extLst>
          </p:cNvPr>
          <p:cNvSpPr>
            <a:spLocks noGrp="1"/>
          </p:cNvSpPr>
          <p:nvPr>
            <p:ph type="title"/>
          </p:nvPr>
        </p:nvSpPr>
        <p:spPr>
          <a:xfrm>
            <a:off x="3868078" y="220513"/>
            <a:ext cx="4455843" cy="663426"/>
          </a:xfrm>
        </p:spPr>
        <p:txBody>
          <a:bodyPr/>
          <a:lstStyle/>
          <a:p>
            <a:r>
              <a:rPr lang="en-US" dirty="0"/>
              <a:t>Clustering Analysis</a:t>
            </a:r>
            <a:endParaRPr lang="en-AE" dirty="0"/>
          </a:p>
        </p:txBody>
      </p:sp>
      <p:pic>
        <p:nvPicPr>
          <p:cNvPr id="2050" name="Picture 2">
            <a:extLst>
              <a:ext uri="{FF2B5EF4-FFF2-40B4-BE49-F238E27FC236}">
                <a16:creationId xmlns:a16="http://schemas.microsoft.com/office/drawing/2014/main" id="{766F98AB-FAA8-0612-B92D-4F80B53B71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8457" y="1481379"/>
            <a:ext cx="5118538" cy="33571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6A6A6F0-A7C1-440D-1DAD-09A217298C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7012" y="1327208"/>
            <a:ext cx="4475237" cy="36105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58FC2B-20E5-5CAF-7721-6AAAA3FC72C9}"/>
              </a:ext>
            </a:extLst>
          </p:cNvPr>
          <p:cNvSpPr txBox="1"/>
          <p:nvPr/>
        </p:nvSpPr>
        <p:spPr>
          <a:xfrm>
            <a:off x="1097280" y="4937760"/>
            <a:ext cx="4941963" cy="523220"/>
          </a:xfrm>
          <a:prstGeom prst="rect">
            <a:avLst/>
          </a:prstGeom>
          <a:noFill/>
        </p:spPr>
        <p:txBody>
          <a:bodyPr wrap="square" rtlCol="0">
            <a:spAutoFit/>
          </a:bodyPr>
          <a:lstStyle/>
          <a:p>
            <a:r>
              <a:rPr lang="en-US" sz="1400" b="1" dirty="0"/>
              <a:t>Dendrogram</a:t>
            </a:r>
            <a:r>
              <a:rPr lang="en-US" sz="1400" dirty="0"/>
              <a:t>: Shows the optimal number of clusters is </a:t>
            </a:r>
            <a:r>
              <a:rPr lang="en-US" sz="1400" b="1" dirty="0"/>
              <a:t>3</a:t>
            </a:r>
            <a:r>
              <a:rPr lang="en-US" sz="1400" dirty="0"/>
              <a:t>, based on where the major splits occur.</a:t>
            </a:r>
            <a:endParaRPr lang="en-AE" sz="1400" dirty="0"/>
          </a:p>
        </p:txBody>
      </p:sp>
      <p:sp>
        <p:nvSpPr>
          <p:cNvPr id="5" name="TextBox 4">
            <a:extLst>
              <a:ext uri="{FF2B5EF4-FFF2-40B4-BE49-F238E27FC236}">
                <a16:creationId xmlns:a16="http://schemas.microsoft.com/office/drawing/2014/main" id="{E76A6A61-E9D3-D03E-A49C-7AF28BCBDDB7}"/>
              </a:ext>
            </a:extLst>
          </p:cNvPr>
          <p:cNvSpPr txBox="1"/>
          <p:nvPr/>
        </p:nvSpPr>
        <p:spPr>
          <a:xfrm>
            <a:off x="6997012" y="4937760"/>
            <a:ext cx="4581184" cy="523220"/>
          </a:xfrm>
          <a:prstGeom prst="rect">
            <a:avLst/>
          </a:prstGeom>
          <a:noFill/>
        </p:spPr>
        <p:txBody>
          <a:bodyPr wrap="square" rtlCol="0">
            <a:spAutoFit/>
          </a:bodyPr>
          <a:lstStyle/>
          <a:p>
            <a:r>
              <a:rPr lang="en-US" sz="1400" b="1" dirty="0"/>
              <a:t>Hierarchical Clustering: </a:t>
            </a:r>
            <a:r>
              <a:rPr lang="en-US" sz="1400" dirty="0"/>
              <a:t>The scatter plot shows </a:t>
            </a:r>
            <a:r>
              <a:rPr lang="en-US" sz="1400" b="1" dirty="0"/>
              <a:t>3 clusters</a:t>
            </a:r>
            <a:r>
              <a:rPr lang="en-US" sz="1400" dirty="0"/>
              <a:t> based on </a:t>
            </a:r>
            <a:r>
              <a:rPr lang="en-US" sz="1400" b="1" dirty="0"/>
              <a:t>total sales</a:t>
            </a:r>
            <a:r>
              <a:rPr lang="en-US" sz="1400" dirty="0"/>
              <a:t> and </a:t>
            </a:r>
            <a:r>
              <a:rPr lang="en-US" sz="1400" b="1" dirty="0"/>
              <a:t>tickets sold</a:t>
            </a:r>
            <a:r>
              <a:rPr lang="en-US" sz="1400" dirty="0"/>
              <a:t>.</a:t>
            </a:r>
            <a:endParaRPr lang="en-AE" sz="1400" dirty="0"/>
          </a:p>
        </p:txBody>
      </p:sp>
    </p:spTree>
    <p:extLst>
      <p:ext uri="{BB962C8B-B14F-4D97-AF65-F5344CB8AC3E}">
        <p14:creationId xmlns:p14="http://schemas.microsoft.com/office/powerpoint/2010/main" val="186128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D7B74-0C35-B8F7-D541-BB465A446FFD}"/>
              </a:ext>
            </a:extLst>
          </p:cNvPr>
          <p:cNvSpPr>
            <a:spLocks noGrp="1"/>
          </p:cNvSpPr>
          <p:nvPr>
            <p:ph type="title"/>
          </p:nvPr>
        </p:nvSpPr>
        <p:spPr>
          <a:xfrm>
            <a:off x="4617732" y="1740309"/>
            <a:ext cx="2666452" cy="656050"/>
          </a:xfrm>
        </p:spPr>
        <p:txBody>
          <a:bodyPr/>
          <a:lstStyle/>
          <a:p>
            <a:r>
              <a:rPr lang="en-US" dirty="0"/>
              <a:t>Conclusion</a:t>
            </a:r>
            <a:endParaRPr lang="en-AE" dirty="0"/>
          </a:p>
        </p:txBody>
      </p:sp>
      <p:sp>
        <p:nvSpPr>
          <p:cNvPr id="3" name="Content Placeholder 2">
            <a:extLst>
              <a:ext uri="{FF2B5EF4-FFF2-40B4-BE49-F238E27FC236}">
                <a16:creationId xmlns:a16="http://schemas.microsoft.com/office/drawing/2014/main" id="{FE67B2E2-3447-2214-DF7A-C882347E2816}"/>
              </a:ext>
            </a:extLst>
          </p:cNvPr>
          <p:cNvSpPr>
            <a:spLocks noGrp="1"/>
          </p:cNvSpPr>
          <p:nvPr>
            <p:ph idx="1"/>
          </p:nvPr>
        </p:nvSpPr>
        <p:spPr>
          <a:xfrm>
            <a:off x="1972529" y="2713976"/>
            <a:ext cx="8915400" cy="2154620"/>
          </a:xfrm>
        </p:spPr>
        <p:txBody>
          <a:bodyPr/>
          <a:lstStyle/>
          <a:p>
            <a:pPr>
              <a:buNone/>
            </a:pPr>
            <a:r>
              <a:rPr lang="en-US" dirty="0"/>
              <a:t>This project analyzed cinema ticket sales using different models. </a:t>
            </a:r>
            <a:r>
              <a:rPr lang="en-US" b="1" dirty="0"/>
              <a:t>Clustering</a:t>
            </a:r>
            <a:r>
              <a:rPr lang="en-US" dirty="0"/>
              <a:t> helped group cinemas based on sales and ticket performance. </a:t>
            </a:r>
            <a:r>
              <a:rPr lang="en-US" b="1" dirty="0"/>
              <a:t>Regression</a:t>
            </a:r>
            <a:r>
              <a:rPr lang="en-US" dirty="0"/>
              <a:t> predicted sales, and </a:t>
            </a:r>
            <a:r>
              <a:rPr lang="en-US" b="1" dirty="0"/>
              <a:t>classification</a:t>
            </a:r>
            <a:r>
              <a:rPr lang="en-US" dirty="0"/>
              <a:t> categorized cinemas into high, medium, or low sales. The models showed that </a:t>
            </a:r>
            <a:r>
              <a:rPr lang="en-US" b="1" dirty="0"/>
              <a:t>Decision Tree</a:t>
            </a:r>
            <a:r>
              <a:rPr lang="en-US" dirty="0"/>
              <a:t> and </a:t>
            </a:r>
            <a:r>
              <a:rPr lang="en-US" b="1" dirty="0"/>
              <a:t>Logistic Regression</a:t>
            </a:r>
            <a:r>
              <a:rPr lang="en-US" dirty="0"/>
              <a:t> worked best for predicting sales categories.</a:t>
            </a:r>
          </a:p>
          <a:p>
            <a:r>
              <a:rPr lang="en-US" dirty="0"/>
              <a:t>These results can help improve cinema sales strategies and operations.</a:t>
            </a:r>
          </a:p>
          <a:p>
            <a:pPr marL="0" indent="0">
              <a:buNone/>
            </a:pPr>
            <a:endParaRPr lang="en-AE" dirty="0"/>
          </a:p>
        </p:txBody>
      </p:sp>
    </p:spTree>
    <p:extLst>
      <p:ext uri="{BB962C8B-B14F-4D97-AF65-F5344CB8AC3E}">
        <p14:creationId xmlns:p14="http://schemas.microsoft.com/office/powerpoint/2010/main" val="142811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C1C41448-FCFC-E156-1C97-FB9904FBC832}"/>
              </a:ext>
            </a:extLst>
          </p:cNvPr>
          <p:cNvSpPr>
            <a:spLocks noGrp="1"/>
          </p:cNvSpPr>
          <p:nvPr>
            <p:ph idx="1"/>
          </p:nvPr>
        </p:nvSpPr>
        <p:spPr>
          <a:xfrm>
            <a:off x="1638299" y="796683"/>
            <a:ext cx="10160613" cy="2520382"/>
          </a:xfrm>
        </p:spPr>
        <p:txBody>
          <a:bodyPr>
            <a:normAutofit/>
          </a:bodyPr>
          <a:lstStyle/>
          <a:p>
            <a:pPr>
              <a:buNone/>
            </a:pPr>
            <a:r>
              <a:rPr lang="en-US" sz="2000" b="1" dirty="0">
                <a:solidFill>
                  <a:schemeClr val="tx1"/>
                </a:solidFill>
              </a:rPr>
              <a:t>Introduction:</a:t>
            </a:r>
          </a:p>
          <a:p>
            <a:pPr>
              <a:buNone/>
            </a:pPr>
            <a:r>
              <a:rPr lang="en-US" sz="2000" dirty="0">
                <a:solidFill>
                  <a:schemeClr val="tx1"/>
                </a:solidFill>
              </a:rPr>
              <a:t>This presentation explores cinema ticket sales data to uncover patterns and trends. We’ll use techniques like clustering, classification, and regression to analyze factors like ticket prices, sales, and occupancy rates. The goal is to understand what affects cinema performance and how we can predict sales and prices to improve business decisions.</a:t>
            </a:r>
          </a:p>
          <a:p>
            <a:pPr>
              <a:buNone/>
            </a:pPr>
            <a:endParaRPr lang="en-US" sz="1200" dirty="0"/>
          </a:p>
          <a:p>
            <a:pPr>
              <a:buNone/>
            </a:pPr>
            <a:endParaRPr lang="en-US" sz="1200" dirty="0"/>
          </a:p>
          <a:p>
            <a:pPr>
              <a:buNone/>
            </a:pPr>
            <a:endParaRPr lang="en-US" sz="7200" dirty="0"/>
          </a:p>
          <a:p>
            <a:pPr>
              <a:buNone/>
            </a:pPr>
            <a:endParaRPr lang="en-US" sz="7200" dirty="0"/>
          </a:p>
          <a:p>
            <a:endParaRPr lang="en-AE" dirty="0"/>
          </a:p>
        </p:txBody>
      </p:sp>
      <p:sp>
        <p:nvSpPr>
          <p:cNvPr id="11" name="TextBox 10">
            <a:extLst>
              <a:ext uri="{FF2B5EF4-FFF2-40B4-BE49-F238E27FC236}">
                <a16:creationId xmlns:a16="http://schemas.microsoft.com/office/drawing/2014/main" id="{AF42BA07-2769-D74B-8D00-E1094D2376B3}"/>
              </a:ext>
            </a:extLst>
          </p:cNvPr>
          <p:cNvSpPr txBox="1"/>
          <p:nvPr/>
        </p:nvSpPr>
        <p:spPr>
          <a:xfrm>
            <a:off x="1638299" y="3429000"/>
            <a:ext cx="10633580" cy="2308324"/>
          </a:xfrm>
          <a:prstGeom prst="rect">
            <a:avLst/>
          </a:prstGeom>
          <a:noFill/>
        </p:spPr>
        <p:txBody>
          <a:bodyPr wrap="square" rtlCol="0">
            <a:spAutoFit/>
          </a:bodyPr>
          <a:lstStyle/>
          <a:p>
            <a:pPr>
              <a:buNone/>
            </a:pPr>
            <a:r>
              <a:rPr lang="en-US" sz="1800" b="1" dirty="0"/>
              <a:t>Key points include:</a:t>
            </a:r>
          </a:p>
          <a:p>
            <a:pPr>
              <a:buNone/>
            </a:pPr>
            <a:endParaRPr lang="en-US" sz="1800" dirty="0"/>
          </a:p>
          <a:p>
            <a:pPr>
              <a:buFont typeface="+mj-lt"/>
              <a:buAutoNum type="arabicPeriod"/>
            </a:pPr>
            <a:r>
              <a:rPr lang="en-US" sz="1800" b="1" dirty="0"/>
              <a:t>Data Overview</a:t>
            </a:r>
            <a:r>
              <a:rPr lang="en-US" sz="1800" dirty="0"/>
              <a:t>: A quick look at the key statistics.</a:t>
            </a:r>
          </a:p>
          <a:p>
            <a:pPr>
              <a:buFont typeface="+mj-lt"/>
              <a:buAutoNum type="arabicPeriod"/>
            </a:pPr>
            <a:r>
              <a:rPr lang="en-US" sz="1800" b="1" dirty="0"/>
              <a:t>Visualizing Trends</a:t>
            </a:r>
            <a:r>
              <a:rPr lang="en-US" sz="1800" dirty="0"/>
              <a:t>: Exploring how ticket prices and sales are spread out.</a:t>
            </a:r>
          </a:p>
          <a:p>
            <a:pPr>
              <a:buFont typeface="+mj-lt"/>
              <a:buAutoNum type="arabicPeriod"/>
            </a:pPr>
            <a:r>
              <a:rPr lang="en-US" sz="1800" b="1" dirty="0"/>
              <a:t>Clustering</a:t>
            </a:r>
            <a:r>
              <a:rPr lang="en-US" sz="1800" dirty="0"/>
              <a:t>: Grouping cinemas based on their performance.</a:t>
            </a:r>
          </a:p>
          <a:p>
            <a:pPr>
              <a:buFont typeface="+mj-lt"/>
              <a:buAutoNum type="arabicPeriod"/>
            </a:pPr>
            <a:r>
              <a:rPr lang="en-US" sz="1800" b="1" dirty="0"/>
              <a:t>Prediction Models</a:t>
            </a:r>
            <a:r>
              <a:rPr lang="en-US" sz="1800" dirty="0"/>
              <a:t>: Using data to predict future sales and ticket prices.</a:t>
            </a:r>
          </a:p>
          <a:p>
            <a:pPr>
              <a:buFont typeface="+mj-lt"/>
              <a:buAutoNum type="arabicPeriod"/>
            </a:pPr>
            <a:r>
              <a:rPr lang="en-US" sz="1800" b="1" dirty="0"/>
              <a:t>Testing Hypotheses</a:t>
            </a:r>
            <a:r>
              <a:rPr lang="en-US" sz="1800" dirty="0"/>
              <a:t>: Checking relationships between sales, occupancy, and other factors.</a:t>
            </a:r>
          </a:p>
          <a:p>
            <a:endParaRPr lang="en-AE" dirty="0"/>
          </a:p>
        </p:txBody>
      </p:sp>
    </p:spTree>
    <p:extLst>
      <p:ext uri="{BB962C8B-B14F-4D97-AF65-F5344CB8AC3E}">
        <p14:creationId xmlns:p14="http://schemas.microsoft.com/office/powerpoint/2010/main" val="3979649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0E43CF3-33A1-379D-E254-2B3D31B40207}"/>
                  </a:ext>
                </a:extLst>
              </p14:cNvPr>
              <p14:cNvContentPartPr/>
              <p14:nvPr/>
            </p14:nvContentPartPr>
            <p14:xfrm>
              <a:off x="3335847" y="648993"/>
              <a:ext cx="360" cy="360"/>
            </p14:xfrm>
          </p:contentPart>
        </mc:Choice>
        <mc:Fallback>
          <p:pic>
            <p:nvPicPr>
              <p:cNvPr id="5" name="Ink 4">
                <a:extLst>
                  <a:ext uri="{FF2B5EF4-FFF2-40B4-BE49-F238E27FC236}">
                    <a16:creationId xmlns:a16="http://schemas.microsoft.com/office/drawing/2014/main" id="{20E43CF3-33A1-379D-E254-2B3D31B40207}"/>
                  </a:ext>
                </a:extLst>
              </p:cNvPr>
              <p:cNvPicPr/>
              <p:nvPr/>
            </p:nvPicPr>
            <p:blipFill>
              <a:blip r:embed="rId3"/>
              <a:stretch>
                <a:fillRect/>
              </a:stretch>
            </p:blipFill>
            <p:spPr>
              <a:xfrm>
                <a:off x="3317847" y="631353"/>
                <a:ext cx="36000" cy="36000"/>
              </a:xfrm>
              <a:prstGeom prst="rect">
                <a:avLst/>
              </a:prstGeom>
            </p:spPr>
          </p:pic>
        </mc:Fallback>
      </mc:AlternateContent>
      <p:sp>
        <p:nvSpPr>
          <p:cNvPr id="7" name="TextBox 6">
            <a:extLst>
              <a:ext uri="{FF2B5EF4-FFF2-40B4-BE49-F238E27FC236}">
                <a16:creationId xmlns:a16="http://schemas.microsoft.com/office/drawing/2014/main" id="{7AAD0C59-423F-C2A3-AC40-F4CA9A73834A}"/>
              </a:ext>
            </a:extLst>
          </p:cNvPr>
          <p:cNvSpPr txBox="1"/>
          <p:nvPr/>
        </p:nvSpPr>
        <p:spPr>
          <a:xfrm>
            <a:off x="2799955" y="853695"/>
            <a:ext cx="7516999" cy="5355312"/>
          </a:xfrm>
          <a:prstGeom prst="rect">
            <a:avLst/>
          </a:prstGeom>
          <a:noFill/>
        </p:spPr>
        <p:txBody>
          <a:bodyPr wrap="square" rtlCol="0">
            <a:spAutoFit/>
          </a:bodyPr>
          <a:lstStyle/>
          <a:p>
            <a:pPr>
              <a:buNone/>
            </a:pPr>
            <a:r>
              <a:rPr lang="en-US" b="1" dirty="0"/>
              <a:t>Identify the type and purpose of the machine learning algorithm to be implemented for the chosen dataset:</a:t>
            </a:r>
          </a:p>
          <a:p>
            <a:pPr>
              <a:buNone/>
            </a:pPr>
            <a:endParaRPr lang="en-US" dirty="0"/>
          </a:p>
          <a:p>
            <a:pPr>
              <a:buNone/>
            </a:pPr>
            <a:r>
              <a:rPr lang="en-US" dirty="0"/>
              <a:t>This project applies three main types of machine learning algorithms:</a:t>
            </a:r>
          </a:p>
          <a:p>
            <a:pPr>
              <a:buNone/>
            </a:pPr>
            <a:endParaRPr lang="en-US" dirty="0"/>
          </a:p>
          <a:p>
            <a:pPr>
              <a:buFont typeface="Arial" panose="020B0604020202020204" pitchFamily="34" charset="0"/>
              <a:buChar char="•"/>
            </a:pPr>
            <a:r>
              <a:rPr lang="en-US" b="1" dirty="0"/>
              <a:t>Regression</a:t>
            </a:r>
            <a:r>
              <a:rPr lang="en-US" dirty="0"/>
              <a:t>: To predict continuous variables like </a:t>
            </a:r>
            <a:r>
              <a:rPr lang="en-US" b="1" dirty="0"/>
              <a:t>ticket sales</a:t>
            </a:r>
            <a:r>
              <a:rPr lang="en-US" dirty="0"/>
              <a:t> or </a:t>
            </a:r>
            <a:r>
              <a:rPr lang="en-US" b="1" dirty="0"/>
              <a:t>ticket price</a:t>
            </a:r>
            <a:r>
              <a:rPr lang="en-US" dirty="0"/>
              <a:t> based on features like cinema capacity and occupancy percentage.</a:t>
            </a:r>
          </a:p>
          <a:p>
            <a:pPr>
              <a:buFont typeface="Arial" panose="020B0604020202020204" pitchFamily="34" charset="0"/>
              <a:buChar char="•"/>
            </a:pPr>
            <a:endParaRPr lang="en-US" dirty="0"/>
          </a:p>
          <a:p>
            <a:pPr>
              <a:buFont typeface="Arial" panose="020B0604020202020204" pitchFamily="34" charset="0"/>
              <a:buChar char="•"/>
            </a:pPr>
            <a:r>
              <a:rPr lang="en-US" b="1" dirty="0"/>
              <a:t>Classification</a:t>
            </a:r>
            <a:r>
              <a:rPr lang="en-US" dirty="0"/>
              <a:t>: To categorize cinemas or ticket sales into groups such as </a:t>
            </a:r>
            <a:r>
              <a:rPr lang="en-US" b="1" dirty="0"/>
              <a:t>High Sales</a:t>
            </a:r>
            <a:r>
              <a:rPr lang="en-US" dirty="0"/>
              <a:t> or </a:t>
            </a:r>
            <a:r>
              <a:rPr lang="en-US" b="1" dirty="0"/>
              <a:t>Low Sales</a:t>
            </a:r>
            <a:r>
              <a:rPr lang="en-US" dirty="0"/>
              <a:t> based on certain thresholds (e.g., occupancy percentage &gt; 70% means </a:t>
            </a:r>
            <a:r>
              <a:rPr lang="en-US" b="1" dirty="0"/>
              <a:t>High Sales</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b="1" dirty="0"/>
              <a:t>Clustering</a:t>
            </a:r>
            <a:r>
              <a:rPr lang="en-US" dirty="0"/>
              <a:t>: To find patterns and group cinemas based on their </a:t>
            </a:r>
            <a:r>
              <a:rPr lang="en-US" b="1" dirty="0"/>
              <a:t>ticket prices</a:t>
            </a:r>
            <a:r>
              <a:rPr lang="en-US" dirty="0"/>
              <a:t>, </a:t>
            </a:r>
            <a:r>
              <a:rPr lang="en-US" b="1" dirty="0"/>
              <a:t>sales performance</a:t>
            </a:r>
            <a:r>
              <a:rPr lang="en-US" dirty="0"/>
              <a:t>, and </a:t>
            </a:r>
            <a:r>
              <a:rPr lang="en-US" b="1" dirty="0"/>
              <a:t>occupancy</a:t>
            </a:r>
            <a:r>
              <a:rPr lang="en-US" dirty="0"/>
              <a:t>. This helps in understanding how different cinemas perform relative to each other.</a:t>
            </a:r>
          </a:p>
          <a:p>
            <a:endParaRPr lang="en-AE" dirty="0"/>
          </a:p>
        </p:txBody>
      </p:sp>
    </p:spTree>
    <p:extLst>
      <p:ext uri="{BB962C8B-B14F-4D97-AF65-F5344CB8AC3E}">
        <p14:creationId xmlns:p14="http://schemas.microsoft.com/office/powerpoint/2010/main" val="225517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box plot of total sales&#10;&#10;AI-generated content may be incorrect.">
            <a:extLst>
              <a:ext uri="{FF2B5EF4-FFF2-40B4-BE49-F238E27FC236}">
                <a16:creationId xmlns:a16="http://schemas.microsoft.com/office/drawing/2014/main" id="{1A52D293-2981-8F12-A657-708D54F94587}"/>
              </a:ext>
            </a:extLst>
          </p:cNvPr>
          <p:cNvPicPr>
            <a:picLocks noChangeAspect="1"/>
          </p:cNvPicPr>
          <p:nvPr/>
        </p:nvPicPr>
        <p:blipFill>
          <a:blip r:embed="rId2"/>
          <a:stretch>
            <a:fillRect/>
          </a:stretch>
        </p:blipFill>
        <p:spPr>
          <a:xfrm>
            <a:off x="430222" y="1254183"/>
            <a:ext cx="6266969" cy="2336825"/>
          </a:xfrm>
          <a:prstGeom prst="rect">
            <a:avLst/>
          </a:prstGeom>
        </p:spPr>
      </p:pic>
      <p:pic>
        <p:nvPicPr>
          <p:cNvPr id="8" name="Picture 7" descr="A graph with a bar graph&#10;&#10;AI-generated content may be incorrect.">
            <a:extLst>
              <a:ext uri="{FF2B5EF4-FFF2-40B4-BE49-F238E27FC236}">
                <a16:creationId xmlns:a16="http://schemas.microsoft.com/office/drawing/2014/main" id="{8DBC81D4-930B-5065-D509-8C2B2025579E}"/>
              </a:ext>
            </a:extLst>
          </p:cNvPr>
          <p:cNvPicPr>
            <a:picLocks noChangeAspect="1"/>
          </p:cNvPicPr>
          <p:nvPr/>
        </p:nvPicPr>
        <p:blipFill>
          <a:blip r:embed="rId3"/>
          <a:stretch>
            <a:fillRect/>
          </a:stretch>
        </p:blipFill>
        <p:spPr>
          <a:xfrm>
            <a:off x="179895" y="3796337"/>
            <a:ext cx="6567745" cy="2613922"/>
          </a:xfrm>
          <a:prstGeom prst="rect">
            <a:avLst/>
          </a:prstGeom>
        </p:spPr>
      </p:pic>
      <p:sp>
        <p:nvSpPr>
          <p:cNvPr id="20" name="TextBox 19">
            <a:extLst>
              <a:ext uri="{FF2B5EF4-FFF2-40B4-BE49-F238E27FC236}">
                <a16:creationId xmlns:a16="http://schemas.microsoft.com/office/drawing/2014/main" id="{0B68BC28-D67B-0970-0566-3D4B01211D4B}"/>
              </a:ext>
            </a:extLst>
          </p:cNvPr>
          <p:cNvSpPr txBox="1"/>
          <p:nvPr/>
        </p:nvSpPr>
        <p:spPr>
          <a:xfrm>
            <a:off x="4862787" y="211313"/>
            <a:ext cx="2466425" cy="646331"/>
          </a:xfrm>
          <a:prstGeom prst="rect">
            <a:avLst/>
          </a:prstGeom>
          <a:noFill/>
        </p:spPr>
        <p:txBody>
          <a:bodyPr wrap="square" rtlCol="0">
            <a:spAutoFit/>
          </a:bodyPr>
          <a:lstStyle/>
          <a:p>
            <a:pPr>
              <a:buNone/>
            </a:pPr>
            <a:r>
              <a:rPr lang="en-US" b="1" dirty="0"/>
              <a:t>Data Visualization</a:t>
            </a:r>
          </a:p>
          <a:p>
            <a:endParaRPr lang="en-AE" dirty="0"/>
          </a:p>
        </p:txBody>
      </p:sp>
      <p:sp>
        <p:nvSpPr>
          <p:cNvPr id="21" name="TextBox 20">
            <a:extLst>
              <a:ext uri="{FF2B5EF4-FFF2-40B4-BE49-F238E27FC236}">
                <a16:creationId xmlns:a16="http://schemas.microsoft.com/office/drawing/2014/main" id="{28AEDB4A-DF8E-D2B0-B8D4-14A54B1F6510}"/>
              </a:ext>
            </a:extLst>
          </p:cNvPr>
          <p:cNvSpPr txBox="1"/>
          <p:nvPr/>
        </p:nvSpPr>
        <p:spPr>
          <a:xfrm>
            <a:off x="6824367" y="2053263"/>
            <a:ext cx="5479042" cy="738664"/>
          </a:xfrm>
          <a:prstGeom prst="rect">
            <a:avLst/>
          </a:prstGeom>
          <a:noFill/>
        </p:spPr>
        <p:txBody>
          <a:bodyPr wrap="square" rtlCol="0">
            <a:spAutoFit/>
          </a:bodyPr>
          <a:lstStyle/>
          <a:p>
            <a:r>
              <a:rPr lang="en-US" sz="1400" b="1" dirty="0"/>
              <a:t>Box Plot of Total Sales</a:t>
            </a:r>
            <a:r>
              <a:rPr lang="en-US" sz="1400" dirty="0"/>
              <a:t>:</a:t>
            </a:r>
            <a:br>
              <a:rPr lang="en-US" sz="1400" dirty="0"/>
            </a:br>
            <a:r>
              <a:rPr lang="en-US" sz="1400" dirty="0"/>
              <a:t>Shows that most cinemas have low sales, with a few having very high sales (outliers).</a:t>
            </a:r>
            <a:endParaRPr lang="en-AE" sz="1400" dirty="0"/>
          </a:p>
        </p:txBody>
      </p:sp>
      <p:sp>
        <p:nvSpPr>
          <p:cNvPr id="22" name="TextBox 21">
            <a:extLst>
              <a:ext uri="{FF2B5EF4-FFF2-40B4-BE49-F238E27FC236}">
                <a16:creationId xmlns:a16="http://schemas.microsoft.com/office/drawing/2014/main" id="{BCB47027-4609-3946-186F-D99965310A25}"/>
              </a:ext>
            </a:extLst>
          </p:cNvPr>
          <p:cNvSpPr txBox="1"/>
          <p:nvPr/>
        </p:nvSpPr>
        <p:spPr>
          <a:xfrm>
            <a:off x="6824367" y="4733966"/>
            <a:ext cx="4672899" cy="738664"/>
          </a:xfrm>
          <a:prstGeom prst="rect">
            <a:avLst/>
          </a:prstGeom>
          <a:noFill/>
        </p:spPr>
        <p:txBody>
          <a:bodyPr wrap="square" rtlCol="0">
            <a:spAutoFit/>
          </a:bodyPr>
          <a:lstStyle/>
          <a:p>
            <a:r>
              <a:rPr lang="en-US" sz="1400" b="1" dirty="0"/>
              <a:t>Histogram of Total Sales</a:t>
            </a:r>
            <a:r>
              <a:rPr lang="en-US" sz="1400" dirty="0"/>
              <a:t>:</a:t>
            </a:r>
            <a:br>
              <a:rPr lang="en-US" sz="1400" dirty="0"/>
            </a:br>
            <a:r>
              <a:rPr lang="en-US" sz="1400" dirty="0"/>
              <a:t>Most cinemas have low sales, while a few have very high sales.</a:t>
            </a:r>
            <a:endParaRPr lang="en-AE" sz="1400" dirty="0"/>
          </a:p>
        </p:txBody>
      </p:sp>
    </p:spTree>
    <p:extLst>
      <p:ext uri="{BB962C8B-B14F-4D97-AF65-F5344CB8AC3E}">
        <p14:creationId xmlns:p14="http://schemas.microsoft.com/office/powerpoint/2010/main" val="304327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graph&#10;&#10;AI-generated content may be incorrect.">
            <a:extLst>
              <a:ext uri="{FF2B5EF4-FFF2-40B4-BE49-F238E27FC236}">
                <a16:creationId xmlns:a16="http://schemas.microsoft.com/office/drawing/2014/main" id="{02179C8E-BCF4-F8E7-BFD3-CA688F7FFB82}"/>
              </a:ext>
            </a:extLst>
          </p:cNvPr>
          <p:cNvPicPr>
            <a:picLocks noChangeAspect="1"/>
          </p:cNvPicPr>
          <p:nvPr/>
        </p:nvPicPr>
        <p:blipFill>
          <a:blip r:embed="rId2"/>
          <a:stretch>
            <a:fillRect/>
          </a:stretch>
        </p:blipFill>
        <p:spPr>
          <a:xfrm>
            <a:off x="559418" y="3797323"/>
            <a:ext cx="5374723" cy="2758356"/>
          </a:xfrm>
          <a:prstGeom prst="rect">
            <a:avLst/>
          </a:prstGeom>
        </p:spPr>
      </p:pic>
      <p:pic>
        <p:nvPicPr>
          <p:cNvPr id="7" name="Content Placeholder 6" descr="A graph showing a line of tickets&#10;&#10;AI-generated content may be incorrect.">
            <a:extLst>
              <a:ext uri="{FF2B5EF4-FFF2-40B4-BE49-F238E27FC236}">
                <a16:creationId xmlns:a16="http://schemas.microsoft.com/office/drawing/2014/main" id="{3CED3CA1-F724-22EA-D403-B111314C2496}"/>
              </a:ext>
            </a:extLst>
          </p:cNvPr>
          <p:cNvPicPr>
            <a:picLocks noGrp="1" noChangeAspect="1"/>
          </p:cNvPicPr>
          <p:nvPr/>
        </p:nvPicPr>
        <p:blipFill>
          <a:blip r:embed="rId3"/>
          <a:stretch>
            <a:fillRect/>
          </a:stretch>
        </p:blipFill>
        <p:spPr>
          <a:xfrm>
            <a:off x="702358" y="1242324"/>
            <a:ext cx="5231783" cy="2401088"/>
          </a:xfrm>
          <a:prstGeom prst="rect">
            <a:avLst/>
          </a:prstGeom>
        </p:spPr>
      </p:pic>
      <p:sp>
        <p:nvSpPr>
          <p:cNvPr id="8" name="TextBox 7">
            <a:extLst>
              <a:ext uri="{FF2B5EF4-FFF2-40B4-BE49-F238E27FC236}">
                <a16:creationId xmlns:a16="http://schemas.microsoft.com/office/drawing/2014/main" id="{2C09745F-0760-4BBB-BBD3-F50DC44D8414}"/>
              </a:ext>
            </a:extLst>
          </p:cNvPr>
          <p:cNvSpPr txBox="1"/>
          <p:nvPr/>
        </p:nvSpPr>
        <p:spPr>
          <a:xfrm>
            <a:off x="6257861" y="2425155"/>
            <a:ext cx="4490019" cy="738664"/>
          </a:xfrm>
          <a:prstGeom prst="rect">
            <a:avLst/>
          </a:prstGeom>
          <a:noFill/>
        </p:spPr>
        <p:txBody>
          <a:bodyPr wrap="square" rtlCol="0">
            <a:spAutoFit/>
          </a:bodyPr>
          <a:lstStyle/>
          <a:p>
            <a:r>
              <a:rPr lang="en-US" sz="1400" b="1" dirty="0"/>
              <a:t>Scatter Plot: Tickets Sold vs. Total Sales</a:t>
            </a:r>
            <a:r>
              <a:rPr lang="en-US" sz="1400" dirty="0"/>
              <a:t>:</a:t>
            </a:r>
            <a:br>
              <a:rPr lang="en-US" sz="1400" dirty="0"/>
            </a:br>
            <a:r>
              <a:rPr lang="en-US" sz="1400" dirty="0"/>
              <a:t>Shows that higher ticket sales lead to higher total sales.</a:t>
            </a:r>
            <a:endParaRPr lang="en-AE" sz="1400" dirty="0"/>
          </a:p>
        </p:txBody>
      </p:sp>
      <p:sp>
        <p:nvSpPr>
          <p:cNvPr id="9" name="TextBox 8">
            <a:extLst>
              <a:ext uri="{FF2B5EF4-FFF2-40B4-BE49-F238E27FC236}">
                <a16:creationId xmlns:a16="http://schemas.microsoft.com/office/drawing/2014/main" id="{47C7D196-F4D3-1005-CE1F-834AB884EFDA}"/>
              </a:ext>
            </a:extLst>
          </p:cNvPr>
          <p:cNvSpPr txBox="1"/>
          <p:nvPr/>
        </p:nvSpPr>
        <p:spPr>
          <a:xfrm>
            <a:off x="6257861" y="4699447"/>
            <a:ext cx="3834174" cy="954107"/>
          </a:xfrm>
          <a:prstGeom prst="rect">
            <a:avLst/>
          </a:prstGeom>
          <a:noFill/>
        </p:spPr>
        <p:txBody>
          <a:bodyPr wrap="square" rtlCol="0">
            <a:spAutoFit/>
          </a:bodyPr>
          <a:lstStyle/>
          <a:p>
            <a:r>
              <a:rPr lang="en-US" sz="1400" b="1" dirty="0"/>
              <a:t>Correlation Heatmap</a:t>
            </a:r>
            <a:r>
              <a:rPr lang="en-US" sz="1400" dirty="0"/>
              <a:t>:</a:t>
            </a:r>
            <a:br>
              <a:rPr lang="en-US" sz="1400" dirty="0"/>
            </a:br>
            <a:r>
              <a:rPr lang="en-US" sz="1400" dirty="0"/>
              <a:t>Strong correlation between </a:t>
            </a:r>
            <a:r>
              <a:rPr lang="en-US" sz="1400" b="1" dirty="0"/>
              <a:t>total sales</a:t>
            </a:r>
            <a:r>
              <a:rPr lang="en-US" sz="1400" dirty="0"/>
              <a:t> and </a:t>
            </a:r>
            <a:r>
              <a:rPr lang="en-US" sz="1400" b="1" dirty="0"/>
              <a:t>tickets sold</a:t>
            </a:r>
            <a:r>
              <a:rPr lang="en-US" sz="1400" dirty="0"/>
              <a:t>; </a:t>
            </a:r>
            <a:r>
              <a:rPr lang="en-US" sz="1400" b="1" dirty="0"/>
              <a:t>ticket price</a:t>
            </a:r>
            <a:r>
              <a:rPr lang="en-US" sz="1400" dirty="0"/>
              <a:t> and </a:t>
            </a:r>
            <a:r>
              <a:rPr lang="en-US" sz="1400" b="1" dirty="0"/>
              <a:t>sales</a:t>
            </a:r>
            <a:r>
              <a:rPr lang="en-US" sz="1400" dirty="0"/>
              <a:t> are moderately related.</a:t>
            </a:r>
            <a:endParaRPr lang="en-AE" sz="1400" dirty="0"/>
          </a:p>
        </p:txBody>
      </p:sp>
      <p:sp>
        <p:nvSpPr>
          <p:cNvPr id="11" name="TextBox 10">
            <a:extLst>
              <a:ext uri="{FF2B5EF4-FFF2-40B4-BE49-F238E27FC236}">
                <a16:creationId xmlns:a16="http://schemas.microsoft.com/office/drawing/2014/main" id="{45A794E1-41F4-5397-612C-129F388E1328}"/>
              </a:ext>
            </a:extLst>
          </p:cNvPr>
          <p:cNvSpPr txBox="1"/>
          <p:nvPr/>
        </p:nvSpPr>
        <p:spPr>
          <a:xfrm>
            <a:off x="4814264" y="182876"/>
            <a:ext cx="2239753" cy="646331"/>
          </a:xfrm>
          <a:prstGeom prst="rect">
            <a:avLst/>
          </a:prstGeom>
          <a:noFill/>
        </p:spPr>
        <p:txBody>
          <a:bodyPr wrap="square" rtlCol="0">
            <a:spAutoFit/>
          </a:bodyPr>
          <a:lstStyle/>
          <a:p>
            <a:r>
              <a:rPr lang="en-US" b="1" dirty="0"/>
              <a:t>Data Visualization</a:t>
            </a:r>
          </a:p>
          <a:p>
            <a:endParaRPr lang="en-AE" dirty="0"/>
          </a:p>
        </p:txBody>
      </p:sp>
    </p:spTree>
    <p:extLst>
      <p:ext uri="{BB962C8B-B14F-4D97-AF65-F5344CB8AC3E}">
        <p14:creationId xmlns:p14="http://schemas.microsoft.com/office/powerpoint/2010/main" val="2313130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7F0E-2754-0F40-E018-0FD8FEAA72A9}"/>
              </a:ext>
            </a:extLst>
          </p:cNvPr>
          <p:cNvSpPr>
            <a:spLocks noGrp="1"/>
          </p:cNvSpPr>
          <p:nvPr>
            <p:ph type="title"/>
          </p:nvPr>
        </p:nvSpPr>
        <p:spPr>
          <a:xfrm>
            <a:off x="2169335" y="132226"/>
            <a:ext cx="8992651" cy="706500"/>
          </a:xfrm>
        </p:spPr>
        <p:txBody>
          <a:bodyPr>
            <a:normAutofit fontScale="90000"/>
          </a:bodyPr>
          <a:lstStyle/>
          <a:p>
            <a:r>
              <a:rPr lang="en-US" b="1" dirty="0"/>
              <a:t>Correlation Tests: Pearson &amp; Spearman</a:t>
            </a:r>
            <a:br>
              <a:rPr lang="en-US" b="1" dirty="0"/>
            </a:br>
            <a:endParaRPr lang="en-AE" dirty="0"/>
          </a:p>
        </p:txBody>
      </p:sp>
      <p:pic>
        <p:nvPicPr>
          <p:cNvPr id="5" name="Content Placeholder 4">
            <a:extLst>
              <a:ext uri="{FF2B5EF4-FFF2-40B4-BE49-F238E27FC236}">
                <a16:creationId xmlns:a16="http://schemas.microsoft.com/office/drawing/2014/main" id="{0C52D19B-FD99-EA81-C4C3-0063BDB4D315}"/>
              </a:ext>
            </a:extLst>
          </p:cNvPr>
          <p:cNvPicPr>
            <a:picLocks noGrp="1" noChangeAspect="1"/>
          </p:cNvPicPr>
          <p:nvPr>
            <p:ph idx="1"/>
          </p:nvPr>
        </p:nvPicPr>
        <p:blipFill>
          <a:blip r:embed="rId2"/>
          <a:stretch>
            <a:fillRect/>
          </a:stretch>
        </p:blipFill>
        <p:spPr>
          <a:xfrm>
            <a:off x="2483879" y="985871"/>
            <a:ext cx="7224241" cy="3778250"/>
          </a:xfrm>
        </p:spPr>
      </p:pic>
      <p:sp>
        <p:nvSpPr>
          <p:cNvPr id="6" name="TextBox 5">
            <a:extLst>
              <a:ext uri="{FF2B5EF4-FFF2-40B4-BE49-F238E27FC236}">
                <a16:creationId xmlns:a16="http://schemas.microsoft.com/office/drawing/2014/main" id="{810861FA-5D8F-5C57-FA7C-05B080F82F9C}"/>
              </a:ext>
            </a:extLst>
          </p:cNvPr>
          <p:cNvSpPr txBox="1"/>
          <p:nvPr/>
        </p:nvSpPr>
        <p:spPr>
          <a:xfrm>
            <a:off x="2068435" y="4911266"/>
            <a:ext cx="9661109" cy="1231106"/>
          </a:xfrm>
          <a:prstGeom prst="rect">
            <a:avLst/>
          </a:prstGeom>
          <a:noFill/>
        </p:spPr>
        <p:txBody>
          <a:bodyPr wrap="square" rtlCol="0">
            <a:spAutoFit/>
          </a:bodyPr>
          <a:lstStyle/>
          <a:p>
            <a:pPr>
              <a:buFont typeface="Arial" panose="020B0604020202020204" pitchFamily="34" charset="0"/>
              <a:buChar char="•"/>
            </a:pPr>
            <a:r>
              <a:rPr lang="en-US" sz="1400" b="1" dirty="0"/>
              <a:t>Pearson Correlation (0.972)</a:t>
            </a:r>
            <a:r>
              <a:rPr lang="en-US" sz="1400" dirty="0"/>
              <a:t>: Shows a strong linear relationship between </a:t>
            </a:r>
            <a:r>
              <a:rPr lang="en-US" sz="1400" b="1" dirty="0"/>
              <a:t>tickets sold</a:t>
            </a:r>
            <a:r>
              <a:rPr lang="en-US" sz="1400" dirty="0"/>
              <a:t> and </a:t>
            </a:r>
            <a:r>
              <a:rPr lang="en-US" sz="1400" b="1" dirty="0"/>
              <a:t>total sales</a:t>
            </a:r>
            <a:r>
              <a:rPr lang="en-US" sz="1400" dirty="0"/>
              <a:t>.</a:t>
            </a:r>
          </a:p>
          <a:p>
            <a:pPr>
              <a:buFont typeface="Arial" panose="020B0604020202020204" pitchFamily="34" charset="0"/>
              <a:buChar char="•"/>
            </a:pPr>
            <a:r>
              <a:rPr lang="en-US" sz="1400" b="1" dirty="0"/>
              <a:t>Spearman Correlation (0.962)</a:t>
            </a:r>
            <a:r>
              <a:rPr lang="en-US" sz="1400" dirty="0"/>
              <a:t>: Shows a strong relationship, though not necessarily linear.</a:t>
            </a:r>
          </a:p>
          <a:p>
            <a:endParaRPr lang="en-US" sz="1400" dirty="0"/>
          </a:p>
          <a:p>
            <a:r>
              <a:rPr lang="en-US" sz="1400" dirty="0"/>
              <a:t>Both tests indicate a significant and strong connection between ticket sales and total sales.</a:t>
            </a:r>
          </a:p>
          <a:p>
            <a:endParaRPr lang="en-AE" dirty="0"/>
          </a:p>
        </p:txBody>
      </p:sp>
    </p:spTree>
    <p:extLst>
      <p:ext uri="{BB962C8B-B14F-4D97-AF65-F5344CB8AC3E}">
        <p14:creationId xmlns:p14="http://schemas.microsoft.com/office/powerpoint/2010/main" val="690914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2CF8-FCCA-205E-181A-122C97C387B5}"/>
              </a:ext>
            </a:extLst>
          </p:cNvPr>
          <p:cNvSpPr>
            <a:spLocks noGrp="1"/>
          </p:cNvSpPr>
          <p:nvPr>
            <p:ph type="title"/>
          </p:nvPr>
        </p:nvSpPr>
        <p:spPr>
          <a:xfrm>
            <a:off x="1593369" y="125920"/>
            <a:ext cx="9005262" cy="550640"/>
          </a:xfrm>
        </p:spPr>
        <p:txBody>
          <a:bodyPr>
            <a:normAutofit fontScale="90000"/>
          </a:bodyPr>
          <a:lstStyle/>
          <a:p>
            <a:r>
              <a:rPr lang="en-US" b="1" dirty="0"/>
              <a:t>hypothesis testing</a:t>
            </a:r>
            <a:r>
              <a:rPr lang="en-US" dirty="0"/>
              <a:t> using the </a:t>
            </a:r>
            <a:r>
              <a:rPr lang="en-US" b="1" dirty="0"/>
              <a:t>Chi-Square Test</a:t>
            </a:r>
            <a:endParaRPr lang="en-AE" dirty="0"/>
          </a:p>
        </p:txBody>
      </p:sp>
      <p:pic>
        <p:nvPicPr>
          <p:cNvPr id="5" name="Content Placeholder 4">
            <a:extLst>
              <a:ext uri="{FF2B5EF4-FFF2-40B4-BE49-F238E27FC236}">
                <a16:creationId xmlns:a16="http://schemas.microsoft.com/office/drawing/2014/main" id="{DA7EF9CC-19C4-22CB-3858-F9789630AE9F}"/>
              </a:ext>
            </a:extLst>
          </p:cNvPr>
          <p:cNvPicPr>
            <a:picLocks noGrp="1" noChangeAspect="1"/>
          </p:cNvPicPr>
          <p:nvPr>
            <p:ph idx="1"/>
          </p:nvPr>
        </p:nvPicPr>
        <p:blipFill>
          <a:blip r:embed="rId2"/>
          <a:stretch>
            <a:fillRect/>
          </a:stretch>
        </p:blipFill>
        <p:spPr>
          <a:xfrm>
            <a:off x="2748295" y="808354"/>
            <a:ext cx="6695410" cy="3778250"/>
          </a:xfrm>
        </p:spPr>
      </p:pic>
      <p:sp>
        <p:nvSpPr>
          <p:cNvPr id="6" name="TextBox 5">
            <a:extLst>
              <a:ext uri="{FF2B5EF4-FFF2-40B4-BE49-F238E27FC236}">
                <a16:creationId xmlns:a16="http://schemas.microsoft.com/office/drawing/2014/main" id="{241FC920-074B-C79B-BDAE-B3F0F2DA69F4}"/>
              </a:ext>
            </a:extLst>
          </p:cNvPr>
          <p:cNvSpPr txBox="1"/>
          <p:nvPr/>
        </p:nvSpPr>
        <p:spPr>
          <a:xfrm>
            <a:off x="2226090" y="4718398"/>
            <a:ext cx="8803465" cy="1877437"/>
          </a:xfrm>
          <a:prstGeom prst="rect">
            <a:avLst/>
          </a:prstGeom>
          <a:noFill/>
        </p:spPr>
        <p:txBody>
          <a:bodyPr wrap="square" rtlCol="0">
            <a:spAutoFit/>
          </a:bodyPr>
          <a:lstStyle/>
          <a:p>
            <a:pPr>
              <a:buFont typeface="Arial" panose="020B0604020202020204" pitchFamily="34" charset="0"/>
              <a:buChar char="•"/>
            </a:pPr>
            <a:r>
              <a:rPr lang="en-US" sz="1400" b="1" dirty="0"/>
              <a:t>Chi-Square Value</a:t>
            </a:r>
            <a:r>
              <a:rPr lang="en-US" sz="1400" dirty="0"/>
              <a:t>: 217.3</a:t>
            </a:r>
          </a:p>
          <a:p>
            <a:pPr>
              <a:buFont typeface="Arial" panose="020B0604020202020204" pitchFamily="34" charset="0"/>
              <a:buChar char="•"/>
            </a:pPr>
            <a:r>
              <a:rPr lang="en-US" sz="1400" b="1" dirty="0"/>
              <a:t>p-value</a:t>
            </a:r>
            <a:r>
              <a:rPr lang="en-US" sz="1400" dirty="0"/>
              <a:t>: 0.2189</a:t>
            </a:r>
          </a:p>
          <a:p>
            <a:pPr>
              <a:buFont typeface="Arial" panose="020B0604020202020204" pitchFamily="34" charset="0"/>
              <a:buChar char="•"/>
            </a:pPr>
            <a:r>
              <a:rPr lang="en-US" sz="1400" b="1" dirty="0"/>
              <a:t>Degrees of Freedom</a:t>
            </a:r>
            <a:r>
              <a:rPr lang="en-US" sz="1400" dirty="0"/>
              <a:t>: 202</a:t>
            </a:r>
          </a:p>
          <a:p>
            <a:endParaRPr lang="en-US" sz="1400" dirty="0"/>
          </a:p>
          <a:p>
            <a:r>
              <a:rPr lang="en-US" sz="1400" b="1" dirty="0"/>
              <a:t>Conclusion</a:t>
            </a:r>
            <a:r>
              <a:rPr lang="en-US" sz="1400" dirty="0"/>
              <a:t>:</a:t>
            </a:r>
            <a:br>
              <a:rPr lang="en-US" sz="1400" dirty="0"/>
            </a:br>
            <a:r>
              <a:rPr lang="en-US" sz="1400" dirty="0"/>
              <a:t>Since the </a:t>
            </a:r>
            <a:r>
              <a:rPr lang="en-US" sz="1400" b="1" dirty="0"/>
              <a:t>p-value (0.2189)</a:t>
            </a:r>
            <a:r>
              <a:rPr lang="en-US" sz="1400" dirty="0"/>
              <a:t> is greater than 0.05, we </a:t>
            </a:r>
            <a:r>
              <a:rPr lang="en-US" sz="1400" b="1" dirty="0"/>
              <a:t>fail to reject</a:t>
            </a:r>
            <a:r>
              <a:rPr lang="en-US" sz="1400" dirty="0"/>
              <a:t> the null hypothesis. This means there is no significant relationship between </a:t>
            </a:r>
            <a:r>
              <a:rPr lang="en-US" sz="1400" b="1" dirty="0"/>
              <a:t>cinema code</a:t>
            </a:r>
            <a:r>
              <a:rPr lang="en-US" sz="1400" dirty="0"/>
              <a:t> and </a:t>
            </a:r>
            <a:r>
              <a:rPr lang="en-US" sz="1400" b="1" dirty="0"/>
              <a:t>sales category</a:t>
            </a:r>
            <a:endParaRPr lang="en-US" sz="1400" dirty="0"/>
          </a:p>
          <a:p>
            <a:endParaRPr lang="en-AE" dirty="0"/>
          </a:p>
        </p:txBody>
      </p:sp>
    </p:spTree>
    <p:extLst>
      <p:ext uri="{BB962C8B-B14F-4D97-AF65-F5344CB8AC3E}">
        <p14:creationId xmlns:p14="http://schemas.microsoft.com/office/powerpoint/2010/main" val="89980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1C9B-C281-F13D-6CDC-54AC2800DB8F}"/>
              </a:ext>
            </a:extLst>
          </p:cNvPr>
          <p:cNvSpPr>
            <a:spLocks noGrp="1"/>
          </p:cNvSpPr>
          <p:nvPr>
            <p:ph type="title"/>
          </p:nvPr>
        </p:nvSpPr>
        <p:spPr>
          <a:xfrm>
            <a:off x="1154915" y="125919"/>
            <a:ext cx="10233900" cy="775868"/>
          </a:xfrm>
        </p:spPr>
        <p:txBody>
          <a:bodyPr/>
          <a:lstStyle/>
          <a:p>
            <a:r>
              <a:rPr lang="en-US"/>
              <a:t>Model Evaluation: Logistic Regression vs. KNN</a:t>
            </a:r>
            <a:endParaRPr lang="en-AE" dirty="0"/>
          </a:p>
        </p:txBody>
      </p:sp>
      <p:pic>
        <p:nvPicPr>
          <p:cNvPr id="5" name="Content Placeholder 4">
            <a:extLst>
              <a:ext uri="{FF2B5EF4-FFF2-40B4-BE49-F238E27FC236}">
                <a16:creationId xmlns:a16="http://schemas.microsoft.com/office/drawing/2014/main" id="{F288E5DA-66B2-D6FB-59CF-BF8CE4242998}"/>
              </a:ext>
            </a:extLst>
          </p:cNvPr>
          <p:cNvPicPr>
            <a:picLocks noGrp="1" noChangeAspect="1"/>
          </p:cNvPicPr>
          <p:nvPr>
            <p:ph idx="1"/>
          </p:nvPr>
        </p:nvPicPr>
        <p:blipFill>
          <a:blip r:embed="rId2"/>
          <a:stretch>
            <a:fillRect/>
          </a:stretch>
        </p:blipFill>
        <p:spPr>
          <a:xfrm>
            <a:off x="1366565" y="920837"/>
            <a:ext cx="4086255" cy="3705252"/>
          </a:xfrm>
        </p:spPr>
      </p:pic>
      <p:pic>
        <p:nvPicPr>
          <p:cNvPr id="7" name="Picture 6">
            <a:extLst>
              <a:ext uri="{FF2B5EF4-FFF2-40B4-BE49-F238E27FC236}">
                <a16:creationId xmlns:a16="http://schemas.microsoft.com/office/drawing/2014/main" id="{9DABC8CD-9856-576A-D33E-2F1E515CE609}"/>
              </a:ext>
            </a:extLst>
          </p:cNvPr>
          <p:cNvPicPr>
            <a:picLocks noChangeAspect="1"/>
          </p:cNvPicPr>
          <p:nvPr/>
        </p:nvPicPr>
        <p:blipFill>
          <a:blip r:embed="rId3"/>
          <a:stretch>
            <a:fillRect/>
          </a:stretch>
        </p:blipFill>
        <p:spPr>
          <a:xfrm>
            <a:off x="1266551" y="4821956"/>
            <a:ext cx="4286281" cy="1695462"/>
          </a:xfrm>
          <a:prstGeom prst="rect">
            <a:avLst/>
          </a:prstGeom>
        </p:spPr>
      </p:pic>
      <p:pic>
        <p:nvPicPr>
          <p:cNvPr id="9" name="Picture 8">
            <a:extLst>
              <a:ext uri="{FF2B5EF4-FFF2-40B4-BE49-F238E27FC236}">
                <a16:creationId xmlns:a16="http://schemas.microsoft.com/office/drawing/2014/main" id="{A5002890-2C43-1FBA-0377-33839EE00D5A}"/>
              </a:ext>
            </a:extLst>
          </p:cNvPr>
          <p:cNvPicPr>
            <a:picLocks noChangeAspect="1"/>
          </p:cNvPicPr>
          <p:nvPr/>
        </p:nvPicPr>
        <p:blipFill>
          <a:blip r:embed="rId4"/>
          <a:stretch>
            <a:fillRect/>
          </a:stretch>
        </p:blipFill>
        <p:spPr>
          <a:xfrm>
            <a:off x="6739181" y="901787"/>
            <a:ext cx="4124355" cy="3724302"/>
          </a:xfrm>
          <a:prstGeom prst="rect">
            <a:avLst/>
          </a:prstGeom>
        </p:spPr>
      </p:pic>
      <p:pic>
        <p:nvPicPr>
          <p:cNvPr id="11" name="Picture 10">
            <a:extLst>
              <a:ext uri="{FF2B5EF4-FFF2-40B4-BE49-F238E27FC236}">
                <a16:creationId xmlns:a16="http://schemas.microsoft.com/office/drawing/2014/main" id="{E665EC5A-E5E6-78DB-DA20-E05C0C9A1C5B}"/>
              </a:ext>
            </a:extLst>
          </p:cNvPr>
          <p:cNvPicPr>
            <a:picLocks noChangeAspect="1"/>
          </p:cNvPicPr>
          <p:nvPr/>
        </p:nvPicPr>
        <p:blipFill>
          <a:blip r:embed="rId5"/>
          <a:stretch>
            <a:fillRect/>
          </a:stretch>
        </p:blipFill>
        <p:spPr>
          <a:xfrm>
            <a:off x="6643929" y="4821956"/>
            <a:ext cx="4314857" cy="1781188"/>
          </a:xfrm>
          <a:prstGeom prst="rect">
            <a:avLst/>
          </a:prstGeom>
        </p:spPr>
      </p:pic>
    </p:spTree>
    <p:extLst>
      <p:ext uri="{BB962C8B-B14F-4D97-AF65-F5344CB8AC3E}">
        <p14:creationId xmlns:p14="http://schemas.microsoft.com/office/powerpoint/2010/main" val="121118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0888-893E-4FF5-FCAC-1C158720F7BE}"/>
              </a:ext>
            </a:extLst>
          </p:cNvPr>
          <p:cNvSpPr>
            <a:spLocks noGrp="1"/>
          </p:cNvSpPr>
          <p:nvPr>
            <p:ph type="title"/>
          </p:nvPr>
        </p:nvSpPr>
        <p:spPr>
          <a:xfrm>
            <a:off x="723693" y="91860"/>
            <a:ext cx="10949666" cy="624519"/>
          </a:xfrm>
        </p:spPr>
        <p:txBody>
          <a:bodyPr>
            <a:normAutofit fontScale="90000"/>
          </a:bodyPr>
          <a:lstStyle/>
          <a:p>
            <a:r>
              <a:rPr lang="en-US" dirty="0"/>
              <a:t>Model Evaluation: Naive Bayes vs. Decision Tree</a:t>
            </a:r>
            <a:endParaRPr lang="en-AE" dirty="0"/>
          </a:p>
        </p:txBody>
      </p:sp>
      <p:pic>
        <p:nvPicPr>
          <p:cNvPr id="5" name="Content Placeholder 4">
            <a:extLst>
              <a:ext uri="{FF2B5EF4-FFF2-40B4-BE49-F238E27FC236}">
                <a16:creationId xmlns:a16="http://schemas.microsoft.com/office/drawing/2014/main" id="{EBC5C298-4E94-34D9-D14D-93FB3D4EC651}"/>
              </a:ext>
            </a:extLst>
          </p:cNvPr>
          <p:cNvPicPr>
            <a:picLocks noGrp="1" noChangeAspect="1"/>
          </p:cNvPicPr>
          <p:nvPr>
            <p:ph idx="1"/>
          </p:nvPr>
        </p:nvPicPr>
        <p:blipFill>
          <a:blip r:embed="rId2"/>
          <a:stretch>
            <a:fillRect/>
          </a:stretch>
        </p:blipFill>
        <p:spPr>
          <a:xfrm>
            <a:off x="1273597" y="1199544"/>
            <a:ext cx="4105305" cy="3714777"/>
          </a:xfrm>
        </p:spPr>
      </p:pic>
      <p:pic>
        <p:nvPicPr>
          <p:cNvPr id="7" name="Picture 6">
            <a:extLst>
              <a:ext uri="{FF2B5EF4-FFF2-40B4-BE49-F238E27FC236}">
                <a16:creationId xmlns:a16="http://schemas.microsoft.com/office/drawing/2014/main" id="{46C42543-15FC-3B3D-AE4F-7005B7A847C7}"/>
              </a:ext>
            </a:extLst>
          </p:cNvPr>
          <p:cNvPicPr>
            <a:picLocks noChangeAspect="1"/>
          </p:cNvPicPr>
          <p:nvPr/>
        </p:nvPicPr>
        <p:blipFill>
          <a:blip r:embed="rId3"/>
          <a:stretch>
            <a:fillRect/>
          </a:stretch>
        </p:blipFill>
        <p:spPr>
          <a:xfrm>
            <a:off x="1273597" y="5010702"/>
            <a:ext cx="4381532" cy="1704987"/>
          </a:xfrm>
          <a:prstGeom prst="rect">
            <a:avLst/>
          </a:prstGeom>
        </p:spPr>
      </p:pic>
      <p:pic>
        <p:nvPicPr>
          <p:cNvPr id="9" name="Picture 8">
            <a:extLst>
              <a:ext uri="{FF2B5EF4-FFF2-40B4-BE49-F238E27FC236}">
                <a16:creationId xmlns:a16="http://schemas.microsoft.com/office/drawing/2014/main" id="{4754514F-3F9B-8D1B-C48E-DD585809A774}"/>
              </a:ext>
            </a:extLst>
          </p:cNvPr>
          <p:cNvPicPr>
            <a:picLocks noChangeAspect="1"/>
          </p:cNvPicPr>
          <p:nvPr/>
        </p:nvPicPr>
        <p:blipFill>
          <a:blip r:embed="rId4"/>
          <a:stretch>
            <a:fillRect/>
          </a:stretch>
        </p:blipFill>
        <p:spPr>
          <a:xfrm>
            <a:off x="6303301" y="1199544"/>
            <a:ext cx="4095780" cy="3695727"/>
          </a:xfrm>
          <a:prstGeom prst="rect">
            <a:avLst/>
          </a:prstGeom>
        </p:spPr>
      </p:pic>
      <p:pic>
        <p:nvPicPr>
          <p:cNvPr id="11" name="Picture 10">
            <a:extLst>
              <a:ext uri="{FF2B5EF4-FFF2-40B4-BE49-F238E27FC236}">
                <a16:creationId xmlns:a16="http://schemas.microsoft.com/office/drawing/2014/main" id="{B0E6EBFA-196F-3516-A5FC-5E2D1855AF24}"/>
              </a:ext>
            </a:extLst>
          </p:cNvPr>
          <p:cNvPicPr>
            <a:picLocks noChangeAspect="1"/>
          </p:cNvPicPr>
          <p:nvPr/>
        </p:nvPicPr>
        <p:blipFill>
          <a:blip r:embed="rId5"/>
          <a:stretch>
            <a:fillRect/>
          </a:stretch>
        </p:blipFill>
        <p:spPr>
          <a:xfrm>
            <a:off x="6303301" y="5010702"/>
            <a:ext cx="4305331" cy="1714513"/>
          </a:xfrm>
          <a:prstGeom prst="rect">
            <a:avLst/>
          </a:prstGeom>
        </p:spPr>
      </p:pic>
    </p:spTree>
    <p:extLst>
      <p:ext uri="{BB962C8B-B14F-4D97-AF65-F5344CB8AC3E}">
        <p14:creationId xmlns:p14="http://schemas.microsoft.com/office/powerpoint/2010/main" val="17287939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142</TotalTime>
  <Words>705</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"Cinema Ticket Sales Analysis: Clustering, Classification, and Prediction" </vt:lpstr>
      <vt:lpstr>PowerPoint Presentation</vt:lpstr>
      <vt:lpstr>PowerPoint Presentation</vt:lpstr>
      <vt:lpstr>PowerPoint Presentation</vt:lpstr>
      <vt:lpstr>PowerPoint Presentation</vt:lpstr>
      <vt:lpstr>Correlation Tests: Pearson &amp; Spearman </vt:lpstr>
      <vt:lpstr>hypothesis testing using the Chi-Square Test</vt:lpstr>
      <vt:lpstr>Model Evaluation: Logistic Regression vs. KNN</vt:lpstr>
      <vt:lpstr>Model Evaluation: Naive Bayes vs. Decision Tree</vt:lpstr>
      <vt:lpstr>Classification Model</vt:lpstr>
      <vt:lpstr>Clustering Analysis</vt:lpstr>
      <vt:lpstr>Clustering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Salem Marwan Yahya Rashed Alebri(H00472169)</dc:creator>
  <cp:lastModifiedBy>Salem Marwan Yahya Rashed Alebri(H00472169)</cp:lastModifiedBy>
  <cp:revision>1</cp:revision>
  <dcterms:created xsi:type="dcterms:W3CDTF">2025-05-11T17:57:54Z</dcterms:created>
  <dcterms:modified xsi:type="dcterms:W3CDTF">2025-05-11T20:20:33Z</dcterms:modified>
</cp:coreProperties>
</file>