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sldIdLst>
    <p:sldId id="256" r:id="rId2"/>
    <p:sldId id="257" r:id="rId3"/>
    <p:sldId id="258" r:id="rId4"/>
    <p:sldId id="268" r:id="rId5"/>
    <p:sldId id="267" r:id="rId6"/>
    <p:sldId id="259" r:id="rId7"/>
    <p:sldId id="260" r:id="rId8"/>
    <p:sldId id="261" r:id="rId9"/>
    <p:sldId id="266" r:id="rId10"/>
    <p:sldId id="269" r:id="rId11"/>
    <p:sldId id="270" r:id="rId12"/>
    <p:sldId id="262" r:id="rId13"/>
    <p:sldId id="263" r:id="rId14"/>
    <p:sldId id="264" r:id="rId15"/>
    <p:sldId id="265" r:id="rId16"/>
    <p:sldId id="271" r:id="rId17"/>
    <p:sldId id="272" r:id="rId18"/>
    <p:sldId id="274" r:id="rId19"/>
    <p:sldId id="273"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59" autoAdjust="0"/>
    <p:restoredTop sz="86355" autoAdjust="0"/>
  </p:normalViewPr>
  <p:slideViewPr>
    <p:cSldViewPr snapToGrid="0">
      <p:cViewPr varScale="1">
        <p:scale>
          <a:sx n="66" d="100"/>
          <a:sy n="66" d="100"/>
        </p:scale>
        <p:origin x="102" y="25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80FF4C2-BC89-4A1A-973F-839F463CD63D}" type="datetimeFigureOut">
              <a:rPr lang="en-IN" smtClean="0"/>
              <a:t>10-01-2019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D53A56DE-57BE-4C94-A2CB-F2EA1D7EC65A}" type="slidenum">
              <a:rPr lang="en-IN" smtClean="0"/>
              <a:t>‹#›</a:t>
            </a:fld>
            <a:endParaRPr lang="en-IN"/>
          </a:p>
        </p:txBody>
      </p:sp>
    </p:spTree>
    <p:extLst>
      <p:ext uri="{BB962C8B-B14F-4D97-AF65-F5344CB8AC3E}">
        <p14:creationId xmlns:p14="http://schemas.microsoft.com/office/powerpoint/2010/main" val="3213082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0FF4C2-BC89-4A1A-973F-839F463CD63D}" type="datetimeFigureOut">
              <a:rPr lang="en-IN" smtClean="0"/>
              <a:t>10-01-2019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D53A56DE-57BE-4C94-A2CB-F2EA1D7EC65A}" type="slidenum">
              <a:rPr lang="en-IN" smtClean="0"/>
              <a:t>‹#›</a:t>
            </a:fld>
            <a:endParaRPr lang="en-IN"/>
          </a:p>
        </p:txBody>
      </p:sp>
    </p:spTree>
    <p:extLst>
      <p:ext uri="{BB962C8B-B14F-4D97-AF65-F5344CB8AC3E}">
        <p14:creationId xmlns:p14="http://schemas.microsoft.com/office/powerpoint/2010/main" val="885572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0FF4C2-BC89-4A1A-973F-839F463CD63D}" type="datetimeFigureOut">
              <a:rPr lang="en-IN" smtClean="0"/>
              <a:t>10-01-2019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D53A56DE-57BE-4C94-A2CB-F2EA1D7EC65A}" type="slidenum">
              <a:rPr lang="en-IN" smtClean="0"/>
              <a:t>‹#›</a:t>
            </a:fld>
            <a:endParaRPr lang="en-IN"/>
          </a:p>
        </p:txBody>
      </p:sp>
    </p:spTree>
    <p:extLst>
      <p:ext uri="{BB962C8B-B14F-4D97-AF65-F5344CB8AC3E}">
        <p14:creationId xmlns:p14="http://schemas.microsoft.com/office/powerpoint/2010/main" val="1281074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0FF4C2-BC89-4A1A-973F-839F463CD63D}" type="datetimeFigureOut">
              <a:rPr lang="en-IN" smtClean="0"/>
              <a:t>10-01-2019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D53A56DE-57BE-4C94-A2CB-F2EA1D7EC65A}"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972654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0FF4C2-BC89-4A1A-973F-839F463CD63D}" type="datetimeFigureOut">
              <a:rPr lang="en-IN" smtClean="0"/>
              <a:t>10-01-2019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D53A56DE-57BE-4C94-A2CB-F2EA1D7EC65A}" type="slidenum">
              <a:rPr lang="en-IN" smtClean="0"/>
              <a:t>‹#›</a:t>
            </a:fld>
            <a:endParaRPr lang="en-IN"/>
          </a:p>
        </p:txBody>
      </p:sp>
    </p:spTree>
    <p:extLst>
      <p:ext uri="{BB962C8B-B14F-4D97-AF65-F5344CB8AC3E}">
        <p14:creationId xmlns:p14="http://schemas.microsoft.com/office/powerpoint/2010/main" val="222943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80FF4C2-BC89-4A1A-973F-839F463CD63D}" type="datetimeFigureOut">
              <a:rPr lang="en-IN" smtClean="0"/>
              <a:t>10-01-2019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3A56DE-57BE-4C94-A2CB-F2EA1D7EC65A}" type="slidenum">
              <a:rPr lang="en-IN" smtClean="0"/>
              <a:t>‹#›</a:t>
            </a:fld>
            <a:endParaRPr lang="en-IN"/>
          </a:p>
        </p:txBody>
      </p:sp>
    </p:spTree>
    <p:extLst>
      <p:ext uri="{BB962C8B-B14F-4D97-AF65-F5344CB8AC3E}">
        <p14:creationId xmlns:p14="http://schemas.microsoft.com/office/powerpoint/2010/main" val="1802275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80FF4C2-BC89-4A1A-973F-839F463CD63D}" type="datetimeFigureOut">
              <a:rPr lang="en-IN" smtClean="0"/>
              <a:t>10-01-2019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3A56DE-57BE-4C94-A2CB-F2EA1D7EC65A}" type="slidenum">
              <a:rPr lang="en-IN" smtClean="0"/>
              <a:t>‹#›</a:t>
            </a:fld>
            <a:endParaRPr lang="en-IN"/>
          </a:p>
        </p:txBody>
      </p:sp>
    </p:spTree>
    <p:extLst>
      <p:ext uri="{BB962C8B-B14F-4D97-AF65-F5344CB8AC3E}">
        <p14:creationId xmlns:p14="http://schemas.microsoft.com/office/powerpoint/2010/main" val="1638589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0FF4C2-BC89-4A1A-973F-839F463CD63D}" type="datetimeFigureOut">
              <a:rPr lang="en-IN" smtClean="0"/>
              <a:t>10-01-2019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A56DE-57BE-4C94-A2CB-F2EA1D7EC65A}" type="slidenum">
              <a:rPr lang="en-IN" smtClean="0"/>
              <a:t>‹#›</a:t>
            </a:fld>
            <a:endParaRPr lang="en-IN"/>
          </a:p>
        </p:txBody>
      </p:sp>
    </p:spTree>
    <p:extLst>
      <p:ext uri="{BB962C8B-B14F-4D97-AF65-F5344CB8AC3E}">
        <p14:creationId xmlns:p14="http://schemas.microsoft.com/office/powerpoint/2010/main" val="1429006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80FF4C2-BC89-4A1A-973F-839F463CD63D}" type="datetimeFigureOut">
              <a:rPr lang="en-IN" smtClean="0"/>
              <a:t>10-01-2019</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53A56DE-57BE-4C94-A2CB-F2EA1D7EC65A}" type="slidenum">
              <a:rPr lang="en-IN" smtClean="0"/>
              <a:t>‹#›</a:t>
            </a:fld>
            <a:endParaRPr lang="en-IN"/>
          </a:p>
        </p:txBody>
      </p:sp>
    </p:spTree>
    <p:extLst>
      <p:ext uri="{BB962C8B-B14F-4D97-AF65-F5344CB8AC3E}">
        <p14:creationId xmlns:p14="http://schemas.microsoft.com/office/powerpoint/2010/main" val="796070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0FF4C2-BC89-4A1A-973F-839F463CD63D}" type="datetimeFigureOut">
              <a:rPr lang="en-IN" smtClean="0"/>
              <a:t>10-01-2019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3A56DE-57BE-4C94-A2CB-F2EA1D7EC65A}" type="slidenum">
              <a:rPr lang="en-IN" smtClean="0"/>
              <a:t>‹#›</a:t>
            </a:fld>
            <a:endParaRPr lang="en-IN"/>
          </a:p>
        </p:txBody>
      </p:sp>
    </p:spTree>
    <p:extLst>
      <p:ext uri="{BB962C8B-B14F-4D97-AF65-F5344CB8AC3E}">
        <p14:creationId xmlns:p14="http://schemas.microsoft.com/office/powerpoint/2010/main" val="3136528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0FF4C2-BC89-4A1A-973F-839F463CD63D}" type="datetimeFigureOut">
              <a:rPr lang="en-IN" smtClean="0"/>
              <a:t>10-01-2019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D53A56DE-57BE-4C94-A2CB-F2EA1D7EC65A}" type="slidenum">
              <a:rPr lang="en-IN" smtClean="0"/>
              <a:t>‹#›</a:t>
            </a:fld>
            <a:endParaRPr lang="en-IN"/>
          </a:p>
        </p:txBody>
      </p:sp>
    </p:spTree>
    <p:extLst>
      <p:ext uri="{BB962C8B-B14F-4D97-AF65-F5344CB8AC3E}">
        <p14:creationId xmlns:p14="http://schemas.microsoft.com/office/powerpoint/2010/main" val="1796293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0FF4C2-BC89-4A1A-973F-839F463CD63D}" type="datetimeFigureOut">
              <a:rPr lang="en-IN" smtClean="0"/>
              <a:t>10-01-2019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3A56DE-57BE-4C94-A2CB-F2EA1D7EC65A}" type="slidenum">
              <a:rPr lang="en-IN" smtClean="0"/>
              <a:t>‹#›</a:t>
            </a:fld>
            <a:endParaRPr lang="en-IN"/>
          </a:p>
        </p:txBody>
      </p:sp>
    </p:spTree>
    <p:extLst>
      <p:ext uri="{BB962C8B-B14F-4D97-AF65-F5344CB8AC3E}">
        <p14:creationId xmlns:p14="http://schemas.microsoft.com/office/powerpoint/2010/main" val="87097498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0FF4C2-BC89-4A1A-973F-839F463CD63D}" type="datetimeFigureOut">
              <a:rPr lang="en-IN" smtClean="0"/>
              <a:t>10-01-2019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3A56DE-57BE-4C94-A2CB-F2EA1D7EC65A}" type="slidenum">
              <a:rPr lang="en-IN" smtClean="0"/>
              <a:t>‹#›</a:t>
            </a:fld>
            <a:endParaRPr lang="en-IN"/>
          </a:p>
        </p:txBody>
      </p:sp>
    </p:spTree>
    <p:extLst>
      <p:ext uri="{BB962C8B-B14F-4D97-AF65-F5344CB8AC3E}">
        <p14:creationId xmlns:p14="http://schemas.microsoft.com/office/powerpoint/2010/main" val="144386104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0FF4C2-BC89-4A1A-973F-839F463CD63D}" type="datetimeFigureOut">
              <a:rPr lang="en-IN" smtClean="0"/>
              <a:t>10-01-2019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3A56DE-57BE-4C94-A2CB-F2EA1D7EC65A}" type="slidenum">
              <a:rPr lang="en-IN" smtClean="0"/>
              <a:t>‹#›</a:t>
            </a:fld>
            <a:endParaRPr lang="en-IN"/>
          </a:p>
        </p:txBody>
      </p:sp>
    </p:spTree>
    <p:extLst>
      <p:ext uri="{BB962C8B-B14F-4D97-AF65-F5344CB8AC3E}">
        <p14:creationId xmlns:p14="http://schemas.microsoft.com/office/powerpoint/2010/main" val="1886588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80FF4C2-BC89-4A1A-973F-839F463CD63D}" type="datetimeFigureOut">
              <a:rPr lang="en-IN" smtClean="0"/>
              <a:t>10-01-2019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3A56DE-57BE-4C94-A2CB-F2EA1D7EC65A}" type="slidenum">
              <a:rPr lang="en-IN" smtClean="0"/>
              <a:t>‹#›</a:t>
            </a:fld>
            <a:endParaRPr lang="en-IN"/>
          </a:p>
        </p:txBody>
      </p:sp>
    </p:spTree>
    <p:extLst>
      <p:ext uri="{BB962C8B-B14F-4D97-AF65-F5344CB8AC3E}">
        <p14:creationId xmlns:p14="http://schemas.microsoft.com/office/powerpoint/2010/main" val="1503274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0FF4C2-BC89-4A1A-973F-839F463CD63D}" type="datetimeFigureOut">
              <a:rPr lang="en-IN" smtClean="0"/>
              <a:t>10-01-2019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3A56DE-57BE-4C94-A2CB-F2EA1D7EC65A}" type="slidenum">
              <a:rPr lang="en-IN" smtClean="0"/>
              <a:t>‹#›</a:t>
            </a:fld>
            <a:endParaRPr lang="en-IN"/>
          </a:p>
        </p:txBody>
      </p:sp>
    </p:spTree>
    <p:extLst>
      <p:ext uri="{BB962C8B-B14F-4D97-AF65-F5344CB8AC3E}">
        <p14:creationId xmlns:p14="http://schemas.microsoft.com/office/powerpoint/2010/main" val="6570392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0FF4C2-BC89-4A1A-973F-839F463CD63D}" type="datetimeFigureOut">
              <a:rPr lang="en-IN" smtClean="0"/>
              <a:t>10-01-2019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3A56DE-57BE-4C94-A2CB-F2EA1D7EC65A}" type="slidenum">
              <a:rPr lang="en-IN" smtClean="0"/>
              <a:t>‹#›</a:t>
            </a:fld>
            <a:endParaRPr lang="en-IN"/>
          </a:p>
        </p:txBody>
      </p:sp>
    </p:spTree>
    <p:extLst>
      <p:ext uri="{BB962C8B-B14F-4D97-AF65-F5344CB8AC3E}">
        <p14:creationId xmlns:p14="http://schemas.microsoft.com/office/powerpoint/2010/main" val="78820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80FF4C2-BC89-4A1A-973F-839F463CD63D}" type="datetimeFigureOut">
              <a:rPr lang="en-IN" smtClean="0"/>
              <a:t>10-01-2019</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3A56DE-57BE-4C94-A2CB-F2EA1D7EC65A}" type="slidenum">
              <a:rPr lang="en-IN" smtClean="0"/>
              <a:t>‹#›</a:t>
            </a:fld>
            <a:endParaRPr lang="en-IN"/>
          </a:p>
        </p:txBody>
      </p:sp>
    </p:spTree>
    <p:extLst>
      <p:ext uri="{BB962C8B-B14F-4D97-AF65-F5344CB8AC3E}">
        <p14:creationId xmlns:p14="http://schemas.microsoft.com/office/powerpoint/2010/main" val="3963458244"/>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businessimpactinc.com/blog/install-northwind-database/" TargetMode="External"/><Relationship Id="rId2" Type="http://schemas.openxmlformats.org/officeDocument/2006/relationships/hyperlink" Target="https://www.microsoft.com/enus/" TargetMode="External"/><Relationship Id="rId1" Type="http://schemas.openxmlformats.org/officeDocument/2006/relationships/slideLayout" Target="../slideLayouts/slideLayout2.xml"/><Relationship Id="rId4" Type="http://schemas.openxmlformats.org/officeDocument/2006/relationships/hyperlink" Target="https://neo4j.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B9DA102 Data Storage Solutions for Data Analytics</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Autofit/>
          </a:bodyPr>
          <a:lstStyle/>
          <a:p>
            <a:pPr algn="ctr"/>
            <a:r>
              <a:rPr lang="en-IN" sz="2800" b="1" dirty="0" smtClean="0">
                <a:latin typeface="Times New Roman" panose="02020603050405020304" pitchFamily="18" charset="0"/>
                <a:cs typeface="Times New Roman" panose="02020603050405020304" pitchFamily="18" charset="0"/>
              </a:rPr>
              <a:t>Prof: </a:t>
            </a:r>
            <a:r>
              <a:rPr lang="en-IN" sz="2800" b="1" dirty="0" err="1" smtClean="0">
                <a:latin typeface="Times New Roman" panose="02020603050405020304" pitchFamily="18" charset="0"/>
                <a:cs typeface="Times New Roman" panose="02020603050405020304" pitchFamily="18" charset="0"/>
              </a:rPr>
              <a:t>Dr.</a:t>
            </a:r>
            <a:r>
              <a:rPr lang="en-IN" sz="2800" b="1" dirty="0" smtClean="0">
                <a:latin typeface="Times New Roman" panose="02020603050405020304" pitchFamily="18" charset="0"/>
                <a:cs typeface="Times New Roman" panose="02020603050405020304" pitchFamily="18" charset="0"/>
              </a:rPr>
              <a:t> </a:t>
            </a:r>
            <a:r>
              <a:rPr lang="en-IN" sz="2800" b="1" dirty="0" err="1">
                <a:latin typeface="Times New Roman" panose="02020603050405020304" pitchFamily="18" charset="0"/>
                <a:cs typeface="Times New Roman" panose="02020603050405020304" pitchFamily="18" charset="0"/>
              </a:rPr>
              <a:t>Shazia</a:t>
            </a:r>
            <a:r>
              <a:rPr lang="en-IN" sz="2800" b="1" dirty="0">
                <a:latin typeface="Times New Roman" panose="02020603050405020304" pitchFamily="18" charset="0"/>
                <a:cs typeface="Times New Roman" panose="02020603050405020304" pitchFamily="18" charset="0"/>
              </a:rPr>
              <a:t> </a:t>
            </a:r>
            <a:r>
              <a:rPr lang="en-IN" sz="2800" b="1" dirty="0" smtClean="0">
                <a:latin typeface="Times New Roman" panose="02020603050405020304" pitchFamily="18" charset="0"/>
                <a:cs typeface="Times New Roman" panose="02020603050405020304" pitchFamily="18" charset="0"/>
              </a:rPr>
              <a:t>A Afzal</a:t>
            </a:r>
          </a:p>
          <a:p>
            <a:endParaRPr lang="en-IN" b="1" dirty="0"/>
          </a:p>
          <a:p>
            <a:endParaRPr lang="en-IN" b="1" dirty="0" smtClean="0"/>
          </a:p>
          <a:p>
            <a:r>
              <a:rPr lang="en-IN" b="1" dirty="0" smtClean="0">
                <a:latin typeface="Times New Roman" panose="02020603050405020304" pitchFamily="18" charset="0"/>
                <a:cs typeface="Times New Roman" panose="02020603050405020304" pitchFamily="18" charset="0"/>
              </a:rPr>
              <a:t>Name: Ahmed Afzal Khan</a:t>
            </a:r>
          </a:p>
          <a:p>
            <a:r>
              <a:rPr lang="en-IN" b="1" dirty="0" smtClean="0">
                <a:latin typeface="Times New Roman" panose="02020603050405020304" pitchFamily="18" charset="0"/>
                <a:cs typeface="Times New Roman" panose="02020603050405020304" pitchFamily="18" charset="0"/>
              </a:rPr>
              <a:t>Student Number: 10386536</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559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SSIS Package-&gt;Data Flow </a:t>
            </a:r>
            <a:r>
              <a:rPr lang="en-IN" sz="3200" dirty="0" smtClean="0">
                <a:latin typeface="Times New Roman" panose="02020603050405020304" pitchFamily="18" charset="0"/>
                <a:cs typeface="Times New Roman" panose="02020603050405020304" pitchFamily="18" charset="0"/>
              </a:rPr>
              <a:t>(Orders)</a:t>
            </a:r>
            <a:endParaRPr lang="en-IN" sz="3200" dirty="0">
              <a:latin typeface="Times New Roman" panose="02020603050405020304" pitchFamily="18" charset="0"/>
              <a:cs typeface="Times New Roman" panose="02020603050405020304" pitchFamily="18" charset="0"/>
            </a:endParaRPr>
          </a:p>
        </p:txBody>
      </p:sp>
      <p:pic>
        <p:nvPicPr>
          <p:cNvPr id="4" name="Content Placeholder 3" descr="C:\Users\Ahmed95\Desktop\DB Assign Screenshots\Order_Fact.png"/>
          <p:cNvPicPr>
            <a:picLocks noGrp="1"/>
          </p:cNvPicPr>
          <p:nvPr>
            <p:ph idx="1"/>
          </p:nvPr>
        </p:nvPicPr>
        <p:blipFill rotWithShape="1">
          <a:blip r:embed="rId2">
            <a:extLst>
              <a:ext uri="{28A0092B-C50C-407E-A947-70E740481C1C}">
                <a14:useLocalDpi xmlns:a14="http://schemas.microsoft.com/office/drawing/2010/main" val="0"/>
              </a:ext>
            </a:extLst>
          </a:blip>
          <a:srcRect t="3252" b="35554"/>
          <a:stretch/>
        </p:blipFill>
        <p:spPr bwMode="auto">
          <a:xfrm>
            <a:off x="116114" y="2133600"/>
            <a:ext cx="10290629" cy="452845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52279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SSIS Package-&gt;Data Flow </a:t>
            </a:r>
            <a:r>
              <a:rPr lang="en-IN" dirty="0" smtClean="0">
                <a:latin typeface="Times New Roman" panose="02020603050405020304" pitchFamily="18" charset="0"/>
                <a:cs typeface="Times New Roman" panose="02020603050405020304" pitchFamily="18" charset="0"/>
              </a:rPr>
              <a:t>(Orders)</a:t>
            </a:r>
            <a:endParaRPr lang="en-IN" dirty="0"/>
          </a:p>
        </p:txBody>
      </p:sp>
      <p:pic>
        <p:nvPicPr>
          <p:cNvPr id="4" name="Content Placeholder 3" descr="C:\Users\Ahmed95\Desktop\DB Assign Screenshots\Orders_Fact1.png"/>
          <p:cNvPicPr>
            <a:picLocks noGrp="1"/>
          </p:cNvPicPr>
          <p:nvPr>
            <p:ph idx="1"/>
          </p:nvPr>
        </p:nvPicPr>
        <p:blipFill rotWithShape="1">
          <a:blip r:embed="rId2">
            <a:extLst>
              <a:ext uri="{28A0092B-C50C-407E-A947-70E740481C1C}">
                <a14:useLocalDpi xmlns:a14="http://schemas.microsoft.com/office/drawing/2010/main" val="0"/>
              </a:ext>
            </a:extLst>
          </a:blip>
          <a:srcRect t="2956" b="33484"/>
          <a:stretch/>
        </p:blipFill>
        <p:spPr bwMode="auto">
          <a:xfrm>
            <a:off x="159657" y="2090056"/>
            <a:ext cx="10261600" cy="460102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400060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Reporting Services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latin typeface="Times New Roman" panose="02020603050405020304" pitchFamily="18" charset="0"/>
                <a:cs typeface="Times New Roman" panose="02020603050405020304" pitchFamily="18" charset="0"/>
              </a:rPr>
              <a:t>After transforming and loading the data using </a:t>
            </a:r>
            <a:r>
              <a:rPr lang="en-IN" dirty="0" err="1" smtClean="0">
                <a:latin typeface="Times New Roman" panose="02020603050405020304" pitchFamily="18" charset="0"/>
                <a:cs typeface="Times New Roman" panose="02020603050405020304" pitchFamily="18" charset="0"/>
              </a:rPr>
              <a:t>ssis</a:t>
            </a:r>
            <a:r>
              <a:rPr lang="en-IN" dirty="0" smtClean="0">
                <a:latin typeface="Times New Roman" panose="02020603050405020304" pitchFamily="18" charset="0"/>
                <a:cs typeface="Times New Roman" panose="02020603050405020304" pitchFamily="18" charset="0"/>
              </a:rPr>
              <a:t> package based on our analysis we create reports using SSRS reporting services in Visual Studio.</a:t>
            </a:r>
          </a:p>
          <a:p>
            <a:r>
              <a:rPr lang="en-IN" dirty="0" smtClean="0">
                <a:latin typeface="Times New Roman" panose="02020603050405020304" pitchFamily="18" charset="0"/>
                <a:cs typeface="Times New Roman" panose="02020603050405020304" pitchFamily="18" charset="0"/>
              </a:rPr>
              <a:t>These reports include the new analysed data from the fact and dimension tables </a:t>
            </a:r>
          </a:p>
          <a:p>
            <a:r>
              <a:rPr lang="en-IN" dirty="0" smtClean="0">
                <a:latin typeface="Times New Roman" panose="02020603050405020304" pitchFamily="18" charset="0"/>
                <a:cs typeface="Times New Roman" panose="02020603050405020304" pitchFamily="18" charset="0"/>
              </a:rPr>
              <a:t>Here for the </a:t>
            </a:r>
            <a:r>
              <a:rPr lang="en-IN" dirty="0" err="1" smtClean="0">
                <a:latin typeface="Times New Roman" panose="02020603050405020304" pitchFamily="18" charset="0"/>
                <a:cs typeface="Times New Roman" panose="02020603050405020304" pitchFamily="18" charset="0"/>
              </a:rPr>
              <a:t>Northwind</a:t>
            </a:r>
            <a:r>
              <a:rPr lang="en-IN" dirty="0" smtClean="0">
                <a:latin typeface="Times New Roman" panose="02020603050405020304" pitchFamily="18" charset="0"/>
                <a:cs typeface="Times New Roman" panose="02020603050405020304" pitchFamily="18" charset="0"/>
              </a:rPr>
              <a:t> Traders Data warehouse </a:t>
            </a:r>
            <a:r>
              <a:rPr lang="en-IN" b="1" dirty="0" smtClean="0">
                <a:latin typeface="Times New Roman" panose="02020603050405020304" pitchFamily="18" charset="0"/>
                <a:cs typeface="Times New Roman" panose="02020603050405020304" pitchFamily="18" charset="0"/>
              </a:rPr>
              <a:t>four</a:t>
            </a:r>
            <a:r>
              <a:rPr lang="en-IN" dirty="0" smtClean="0">
                <a:latin typeface="Times New Roman" panose="02020603050405020304" pitchFamily="18" charset="0"/>
                <a:cs typeface="Times New Roman" panose="02020603050405020304" pitchFamily="18" charset="0"/>
              </a:rPr>
              <a:t> reports are being created for the two fact tables that is Inventory and Orders Fact tables.</a:t>
            </a:r>
          </a:p>
          <a:p>
            <a:endParaRPr lang="en-I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3460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SSRS Reports(Inventory)</a:t>
            </a:r>
            <a:endParaRPr lang="en-IN" sz="3200" dirty="0">
              <a:latin typeface="Times New Roman" panose="02020603050405020304" pitchFamily="18" charset="0"/>
              <a:cs typeface="Times New Roman" panose="02020603050405020304" pitchFamily="18" charset="0"/>
            </a:endParaRPr>
          </a:p>
        </p:txBody>
      </p:sp>
      <p:pic>
        <p:nvPicPr>
          <p:cNvPr id="4" name="Content Placeholder 3" descr="C:\Users\Ahmed95\Pictures\Screenshots\Screenshot (275).png"/>
          <p:cNvPicPr>
            <a:picLocks noGrp="1"/>
          </p:cNvPicPr>
          <p:nvPr>
            <p:ph idx="1"/>
          </p:nvPr>
        </p:nvPicPr>
        <p:blipFill rotWithShape="1">
          <a:blip r:embed="rId2">
            <a:extLst>
              <a:ext uri="{28A0092B-C50C-407E-A947-70E740481C1C}">
                <a14:useLocalDpi xmlns:a14="http://schemas.microsoft.com/office/drawing/2010/main" val="0"/>
              </a:ext>
            </a:extLst>
          </a:blip>
          <a:srcRect l="9975" t="17152" r="51296" b="7469"/>
          <a:stretch/>
        </p:blipFill>
        <p:spPr bwMode="auto">
          <a:xfrm>
            <a:off x="403689" y="2148113"/>
            <a:ext cx="4850481" cy="4571999"/>
          </a:xfrm>
          <a:prstGeom prst="rect">
            <a:avLst/>
          </a:prstGeom>
          <a:noFill/>
          <a:ln>
            <a:noFill/>
          </a:ln>
          <a:extLst>
            <a:ext uri="{53640926-AAD7-44D8-BBD7-CCE9431645EC}">
              <a14:shadowObscured xmlns:a14="http://schemas.microsoft.com/office/drawing/2010/main"/>
            </a:ext>
          </a:extLst>
        </p:spPr>
      </p:pic>
      <p:pic>
        <p:nvPicPr>
          <p:cNvPr id="5" name="Picture 4" descr="C:\Users\Ahmed95\Pictures\Screenshots\Screenshot (276).png"/>
          <p:cNvPicPr/>
          <p:nvPr/>
        </p:nvPicPr>
        <p:blipFill rotWithShape="1">
          <a:blip r:embed="rId3">
            <a:extLst>
              <a:ext uri="{28A0092B-C50C-407E-A947-70E740481C1C}">
                <a14:useLocalDpi xmlns:a14="http://schemas.microsoft.com/office/drawing/2010/main" val="0"/>
              </a:ext>
            </a:extLst>
          </a:blip>
          <a:srcRect l="9808" t="15373" r="51465" b="5104"/>
          <a:stretch/>
        </p:blipFill>
        <p:spPr bwMode="auto">
          <a:xfrm>
            <a:off x="5460924" y="2148113"/>
            <a:ext cx="4833258" cy="457199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692321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SSRS Reports(Orders)</a:t>
            </a:r>
            <a:endParaRPr lang="en-IN" sz="3200" dirty="0">
              <a:latin typeface="Times New Roman" panose="02020603050405020304" pitchFamily="18" charset="0"/>
              <a:cs typeface="Times New Roman" panose="02020603050405020304" pitchFamily="18" charset="0"/>
            </a:endParaRPr>
          </a:p>
        </p:txBody>
      </p:sp>
      <p:pic>
        <p:nvPicPr>
          <p:cNvPr id="4" name="Content Placeholder 3" descr="C:\Users\Ahmed95\Pictures\Screenshots\Screenshot (277).png"/>
          <p:cNvPicPr>
            <a:picLocks noGrp="1"/>
          </p:cNvPicPr>
          <p:nvPr>
            <p:ph idx="1"/>
          </p:nvPr>
        </p:nvPicPr>
        <p:blipFill rotWithShape="1">
          <a:blip r:embed="rId2">
            <a:extLst>
              <a:ext uri="{28A0092B-C50C-407E-A947-70E740481C1C}">
                <a14:useLocalDpi xmlns:a14="http://schemas.microsoft.com/office/drawing/2010/main" val="0"/>
              </a:ext>
            </a:extLst>
          </a:blip>
          <a:srcRect l="10305" t="16259" r="33018" b="5085"/>
          <a:stretch/>
        </p:blipFill>
        <p:spPr bwMode="auto">
          <a:xfrm>
            <a:off x="498333" y="2090055"/>
            <a:ext cx="4988918" cy="4601029"/>
          </a:xfrm>
          <a:prstGeom prst="rect">
            <a:avLst/>
          </a:prstGeom>
          <a:noFill/>
          <a:ln>
            <a:noFill/>
          </a:ln>
          <a:extLst>
            <a:ext uri="{53640926-AAD7-44D8-BBD7-CCE9431645EC}">
              <a14:shadowObscured xmlns:a14="http://schemas.microsoft.com/office/drawing/2010/main"/>
            </a:ext>
          </a:extLst>
        </p:spPr>
      </p:pic>
      <p:pic>
        <p:nvPicPr>
          <p:cNvPr id="5" name="Picture 4" descr="C:\Users\Ahmed95\Pictures\Screenshots\Screenshot (280).png"/>
          <p:cNvPicPr/>
          <p:nvPr/>
        </p:nvPicPr>
        <p:blipFill rotWithShape="1">
          <a:blip r:embed="rId3">
            <a:extLst>
              <a:ext uri="{28A0092B-C50C-407E-A947-70E740481C1C}">
                <a14:useLocalDpi xmlns:a14="http://schemas.microsoft.com/office/drawing/2010/main" val="0"/>
              </a:ext>
            </a:extLst>
          </a:blip>
          <a:srcRect l="9973" t="16259" r="32852" b="5400"/>
          <a:stretch/>
        </p:blipFill>
        <p:spPr bwMode="auto">
          <a:xfrm>
            <a:off x="5610179" y="2090056"/>
            <a:ext cx="4840108" cy="460102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537737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Data Visualization using R</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latin typeface="Times New Roman" panose="02020603050405020304" pitchFamily="18" charset="0"/>
                <a:cs typeface="Times New Roman" panose="02020603050405020304" pitchFamily="18" charset="0"/>
              </a:rPr>
              <a:t>For visualizing the analysis done on the data we use R studio.</a:t>
            </a:r>
          </a:p>
          <a:p>
            <a:r>
              <a:rPr lang="en-IN" dirty="0" smtClean="0">
                <a:latin typeface="Times New Roman" panose="02020603050405020304" pitchFamily="18" charset="0"/>
                <a:cs typeface="Times New Roman" panose="02020603050405020304" pitchFamily="18" charset="0"/>
              </a:rPr>
              <a:t>Using R Studio we have to establish a connection to the data warehouse database</a:t>
            </a:r>
          </a:p>
          <a:p>
            <a:r>
              <a:rPr lang="en-IN" dirty="0" smtClean="0">
                <a:latin typeface="Times New Roman" panose="02020603050405020304" pitchFamily="18" charset="0"/>
                <a:cs typeface="Times New Roman" panose="02020603050405020304" pitchFamily="18" charset="0"/>
              </a:rPr>
              <a:t>And selecting one or more then one table from where data is to be visualized.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75209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R Visualization for Inventory</a:t>
            </a:r>
            <a:endParaRPr lang="en-IN" sz="3200" dirty="0">
              <a:latin typeface="Times New Roman" panose="02020603050405020304" pitchFamily="18" charset="0"/>
              <a:cs typeface="Times New Roman" panose="02020603050405020304" pitchFamily="18" charset="0"/>
            </a:endParaRPr>
          </a:p>
        </p:txBody>
      </p:sp>
      <p:pic>
        <p:nvPicPr>
          <p:cNvPr id="4" name="Content Placeholder 3" descr="C:\Users\Ahmed95\Desktop\histds.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779" y="2063623"/>
            <a:ext cx="5776563" cy="4641977"/>
          </a:xfrm>
          <a:prstGeom prst="rect">
            <a:avLst/>
          </a:prstGeom>
          <a:noFill/>
          <a:ln>
            <a:noFill/>
          </a:ln>
        </p:spPr>
      </p:pic>
      <p:pic>
        <p:nvPicPr>
          <p:cNvPr id="5" name="Picture 4" descr="C:\Users\Ahmed95\Desktop\scatter.png"/>
          <p:cNvPicPr/>
          <p:nvPr/>
        </p:nvPicPr>
        <p:blipFill>
          <a:blip r:embed="rId3">
            <a:extLst>
              <a:ext uri="{28A0092B-C50C-407E-A947-70E740481C1C}">
                <a14:useLocalDpi xmlns:a14="http://schemas.microsoft.com/office/drawing/2010/main" val="0"/>
              </a:ext>
            </a:extLst>
          </a:blip>
          <a:srcRect/>
          <a:stretch>
            <a:fillRect/>
          </a:stretch>
        </p:blipFill>
        <p:spPr bwMode="auto">
          <a:xfrm>
            <a:off x="6037942" y="2063622"/>
            <a:ext cx="5950857" cy="4641977"/>
          </a:xfrm>
          <a:prstGeom prst="rect">
            <a:avLst/>
          </a:prstGeom>
          <a:noFill/>
          <a:ln>
            <a:noFill/>
          </a:ln>
        </p:spPr>
      </p:pic>
    </p:spTree>
    <p:extLst>
      <p:ext uri="{BB962C8B-B14F-4D97-AF65-F5344CB8AC3E}">
        <p14:creationId xmlns:p14="http://schemas.microsoft.com/office/powerpoint/2010/main" val="29242385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R Visualization for Orders</a:t>
            </a:r>
            <a:endParaRPr lang="en-IN" sz="3200" dirty="0">
              <a:latin typeface="Times New Roman" panose="02020603050405020304" pitchFamily="18" charset="0"/>
              <a:cs typeface="Times New Roman" panose="02020603050405020304" pitchFamily="18" charset="0"/>
            </a:endParaRPr>
          </a:p>
        </p:txBody>
      </p:sp>
      <p:pic>
        <p:nvPicPr>
          <p:cNvPr id="4" name="Content Placeholder 3" descr="C:\Users\Ahmed95\Desktop\boxplot.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751" y="2092651"/>
            <a:ext cx="6023305" cy="4656492"/>
          </a:xfrm>
          <a:prstGeom prst="rect">
            <a:avLst/>
          </a:prstGeom>
          <a:noFill/>
          <a:ln>
            <a:noFill/>
          </a:ln>
        </p:spPr>
      </p:pic>
      <p:pic>
        <p:nvPicPr>
          <p:cNvPr id="5" name="Picture 4" descr="C:\Users\Ahmed95\Desktop\scatter 2.png"/>
          <p:cNvPicPr/>
          <p:nvPr/>
        </p:nvPicPr>
        <p:blipFill>
          <a:blip r:embed="rId3">
            <a:extLst>
              <a:ext uri="{28A0092B-C50C-407E-A947-70E740481C1C}">
                <a14:useLocalDpi xmlns:a14="http://schemas.microsoft.com/office/drawing/2010/main" val="0"/>
              </a:ext>
            </a:extLst>
          </a:blip>
          <a:srcRect/>
          <a:stretch>
            <a:fillRect/>
          </a:stretch>
        </p:blipFill>
        <p:spPr bwMode="auto">
          <a:xfrm>
            <a:off x="6276069" y="2092651"/>
            <a:ext cx="5741760" cy="4656492"/>
          </a:xfrm>
          <a:prstGeom prst="rect">
            <a:avLst/>
          </a:prstGeom>
          <a:noFill/>
          <a:ln>
            <a:noFill/>
          </a:ln>
        </p:spPr>
      </p:pic>
    </p:spTree>
    <p:extLst>
      <p:ext uri="{BB962C8B-B14F-4D97-AF65-F5344CB8AC3E}">
        <p14:creationId xmlns:p14="http://schemas.microsoft.com/office/powerpoint/2010/main" val="3004745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XML and XSD Schema Validation</a:t>
            </a:r>
            <a:endParaRPr lang="en-IN" sz="3200" dirty="0">
              <a:latin typeface="Times New Roman" panose="02020603050405020304" pitchFamily="18" charset="0"/>
              <a:cs typeface="Times New Roman" panose="02020603050405020304" pitchFamily="18" charset="0"/>
            </a:endParaRPr>
          </a:p>
        </p:txBody>
      </p:sp>
      <p:pic>
        <p:nvPicPr>
          <p:cNvPr id="4" name="Content Placeholder 3" descr="C:\Users\Ahmed95\Pictures\Screenshots\Screenshot (286).png"/>
          <p:cNvPicPr>
            <a:picLocks noGrp="1"/>
          </p:cNvPicPr>
          <p:nvPr>
            <p:ph idx="1"/>
          </p:nvPr>
        </p:nvPicPr>
        <p:blipFill rotWithShape="1">
          <a:blip r:embed="rId2">
            <a:extLst>
              <a:ext uri="{28A0092B-C50C-407E-A947-70E740481C1C}">
                <a14:useLocalDpi xmlns:a14="http://schemas.microsoft.com/office/drawing/2010/main" val="0"/>
              </a:ext>
            </a:extLst>
          </a:blip>
          <a:srcRect l="28591" t="18282" r="5575" b="5677"/>
          <a:stretch/>
        </p:blipFill>
        <p:spPr bwMode="auto">
          <a:xfrm>
            <a:off x="145144" y="2046515"/>
            <a:ext cx="10276114" cy="470262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498588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Graphical Representation using Neo4j</a:t>
            </a:r>
            <a:endParaRPr lang="en-IN" sz="3200" dirty="0">
              <a:latin typeface="Times New Roman" panose="02020603050405020304" pitchFamily="18" charset="0"/>
              <a:cs typeface="Times New Roman" panose="02020603050405020304" pitchFamily="18" charset="0"/>
            </a:endParaRPr>
          </a:p>
        </p:txBody>
      </p:sp>
      <p:pic>
        <p:nvPicPr>
          <p:cNvPr id="4" name="Content Placeholder 3" descr="C:\Users\Ahmed95\Pictures\Screenshots\Screenshot (283).png"/>
          <p:cNvPicPr>
            <a:picLocks noGrp="1"/>
          </p:cNvPicPr>
          <p:nvPr>
            <p:ph idx="1"/>
          </p:nvPr>
        </p:nvPicPr>
        <p:blipFill rotWithShape="1">
          <a:blip r:embed="rId2">
            <a:extLst>
              <a:ext uri="{28A0092B-C50C-407E-A947-70E740481C1C}">
                <a14:useLocalDpi xmlns:a14="http://schemas.microsoft.com/office/drawing/2010/main" val="0"/>
              </a:ext>
            </a:extLst>
          </a:blip>
          <a:srcRect t="3227" b="5628"/>
          <a:stretch/>
        </p:blipFill>
        <p:spPr bwMode="auto">
          <a:xfrm>
            <a:off x="159657" y="2090058"/>
            <a:ext cx="11843657" cy="460102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34679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800" dirty="0" smtClean="0">
                <a:latin typeface="Times New Roman" panose="02020603050405020304" pitchFamily="18" charset="0"/>
                <a:cs typeface="Times New Roman" panose="02020603050405020304" pitchFamily="18" charset="0"/>
              </a:rPr>
              <a:t>NORTHWIND TRADERS</a:t>
            </a:r>
            <a:endParaRPr lang="en-IN"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pPr algn="ctr"/>
            <a:r>
              <a:rPr lang="en-IN" sz="2400" b="1" dirty="0" smtClean="0">
                <a:latin typeface="Times New Roman" panose="02020603050405020304" pitchFamily="18" charset="0"/>
                <a:cs typeface="Times New Roman" panose="02020603050405020304" pitchFamily="18" charset="0"/>
              </a:rPr>
              <a:t>DATASET ANALYSIS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4718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References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0321" y="2032000"/>
            <a:ext cx="9613861" cy="3904189"/>
          </a:xfrm>
        </p:spPr>
        <p:txBody>
          <a:bodyPr/>
          <a:lstStyle/>
          <a:p>
            <a:r>
              <a:rPr lang="en-US" dirty="0">
                <a:latin typeface="Times New Roman" panose="02020603050405020304" pitchFamily="18" charset="0"/>
                <a:cs typeface="Times New Roman" panose="02020603050405020304" pitchFamily="18" charset="0"/>
              </a:rPr>
              <a:t>SQL Server-</a:t>
            </a:r>
            <a:r>
              <a:rPr lang="en-US" i="1" dirty="0" err="1">
                <a:latin typeface="Times New Roman" panose="02020603050405020304" pitchFamily="18" charset="0"/>
                <a:cs typeface="Times New Roman" panose="02020603050405020304" pitchFamily="18" charset="0"/>
              </a:rPr>
              <a:t>DataWarehousing</a:t>
            </a:r>
            <a:r>
              <a:rPr lang="en-US" dirty="0">
                <a:latin typeface="Times New Roman" panose="02020603050405020304" pitchFamily="18" charset="0"/>
                <a:cs typeface="Times New Roman" panose="02020603050405020304" pitchFamily="18" charset="0"/>
              </a:rPr>
              <a:t>[Online].</a:t>
            </a:r>
            <a:r>
              <a:rPr lang="en-US" dirty="0" err="1">
                <a:latin typeface="Times New Roman" panose="02020603050405020304" pitchFamily="18" charset="0"/>
                <a:cs typeface="Times New Roman" panose="02020603050405020304" pitchFamily="18" charset="0"/>
              </a:rPr>
              <a:t>Available:</a:t>
            </a:r>
            <a:r>
              <a:rPr lang="en-US" u="sng" dirty="0" err="1">
                <a:latin typeface="Times New Roman" panose="02020603050405020304" pitchFamily="18" charset="0"/>
                <a:cs typeface="Times New Roman" panose="02020603050405020304" pitchFamily="18" charset="0"/>
                <a:hlinkClick r:id="rId2"/>
              </a:rPr>
              <a:t>https</a:t>
            </a:r>
            <a:r>
              <a:rPr lang="en-US" u="sng" dirty="0">
                <a:latin typeface="Times New Roman" panose="02020603050405020304" pitchFamily="18" charset="0"/>
                <a:cs typeface="Times New Roman" panose="02020603050405020304" pitchFamily="18" charset="0"/>
                <a:hlinkClick r:id="rId2"/>
              </a:rPr>
              <a:t>://</a:t>
            </a:r>
            <a:r>
              <a:rPr lang="en-US" u="sng" dirty="0" smtClean="0">
                <a:latin typeface="Times New Roman" panose="02020603050405020304" pitchFamily="18" charset="0"/>
                <a:cs typeface="Times New Roman" panose="02020603050405020304" pitchFamily="18" charset="0"/>
                <a:hlinkClick r:id="rId2"/>
              </a:rPr>
              <a:t>www.microsoft.com/enus/</a:t>
            </a:r>
            <a:endParaRPr lang="en-US" u="sng"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businessimpactinc.com.(2018).</a:t>
            </a:r>
            <a:r>
              <a:rPr lang="en-US" i="1" dirty="0">
                <a:latin typeface="Times New Roman" panose="02020603050405020304" pitchFamily="18" charset="0"/>
                <a:cs typeface="Times New Roman" panose="02020603050405020304" pitchFamily="18" charset="0"/>
              </a:rPr>
              <a:t>Datasets</a:t>
            </a:r>
            <a:r>
              <a:rPr lang="en-US" dirty="0">
                <a:latin typeface="Times New Roman" panose="02020603050405020304" pitchFamily="18" charset="0"/>
                <a:cs typeface="Times New Roman" panose="02020603050405020304" pitchFamily="18" charset="0"/>
              </a:rPr>
              <a:t>.[online] Available </a:t>
            </a:r>
            <a:r>
              <a:rPr lang="en-US" dirty="0" smtClean="0">
                <a:latin typeface="Times New Roman" panose="02020603050405020304" pitchFamily="18" charset="0"/>
                <a:cs typeface="Times New Roman" panose="02020603050405020304" pitchFamily="18" charset="0"/>
              </a:rPr>
              <a:t>at:</a:t>
            </a:r>
            <a:r>
              <a:rPr lang="en-IN" u="sng" dirty="0" smtClean="0">
                <a:latin typeface="Times New Roman" panose="02020603050405020304" pitchFamily="18" charset="0"/>
                <a:cs typeface="Times New Roman" panose="02020603050405020304" pitchFamily="18" charset="0"/>
                <a:hlinkClick r:id="rId3"/>
              </a:rPr>
              <a:t>https</a:t>
            </a:r>
            <a:r>
              <a:rPr lang="en-IN" u="sng" dirty="0">
                <a:latin typeface="Times New Roman" panose="02020603050405020304" pitchFamily="18" charset="0"/>
                <a:cs typeface="Times New Roman" panose="02020603050405020304" pitchFamily="18" charset="0"/>
                <a:hlinkClick r:id="rId3"/>
              </a:rPr>
              <a:t>://www.businessimpactinc.com/blog/install-northwind-database</a:t>
            </a:r>
            <a:r>
              <a:rPr lang="en-IN" u="sng" dirty="0" smtClean="0">
                <a:latin typeface="Times New Roman" panose="02020603050405020304" pitchFamily="18" charset="0"/>
                <a:cs typeface="Times New Roman" panose="02020603050405020304" pitchFamily="18" charset="0"/>
                <a:hlinkClick r:id="rId3"/>
              </a:rPr>
              <a:t>/</a:t>
            </a:r>
            <a:endParaRPr lang="en-IN" u="sng" dirty="0" smtClean="0">
              <a:latin typeface="Times New Roman" panose="02020603050405020304" pitchFamily="18" charset="0"/>
              <a:cs typeface="Times New Roman" panose="02020603050405020304" pitchFamily="18" charset="0"/>
            </a:endParaRPr>
          </a:p>
          <a:p>
            <a:pPr marL="0" indent="0">
              <a:buNone/>
            </a:pPr>
            <a:endParaRPr lang="en-IN"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Neo4j Graph Database Platform. (2018). </a:t>
            </a:r>
            <a:r>
              <a:rPr lang="en-US" i="1" dirty="0">
                <a:latin typeface="Times New Roman" panose="02020603050405020304" pitchFamily="18" charset="0"/>
                <a:cs typeface="Times New Roman" panose="02020603050405020304" pitchFamily="18" charset="0"/>
              </a:rPr>
              <a:t>The Neo4j Graph Platform</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The #1</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Platform for Connected Data</a:t>
            </a:r>
            <a:r>
              <a:rPr lang="en-US" dirty="0">
                <a:latin typeface="Times New Roman" panose="02020603050405020304" pitchFamily="18" charset="0"/>
                <a:cs typeface="Times New Roman" panose="02020603050405020304" pitchFamily="18" charset="0"/>
              </a:rPr>
              <a:t>. [online] Available </a:t>
            </a:r>
            <a:r>
              <a:rPr lang="en-US" dirty="0" err="1">
                <a:latin typeface="Times New Roman" panose="02020603050405020304" pitchFamily="18" charset="0"/>
                <a:cs typeface="Times New Roman" panose="02020603050405020304" pitchFamily="18" charset="0"/>
              </a:rPr>
              <a:t>at:</a:t>
            </a:r>
            <a:r>
              <a:rPr lang="en-US" u="sng" dirty="0" err="1">
                <a:latin typeface="Times New Roman" panose="02020603050405020304" pitchFamily="18" charset="0"/>
                <a:cs typeface="Times New Roman" panose="02020603050405020304" pitchFamily="18" charset="0"/>
                <a:hlinkClick r:id="rId4"/>
              </a:rPr>
              <a:t>https</a:t>
            </a:r>
            <a:r>
              <a:rPr lang="en-US" u="sng" dirty="0">
                <a:latin typeface="Times New Roman" panose="02020603050405020304" pitchFamily="18" charset="0"/>
                <a:cs typeface="Times New Roman" panose="02020603050405020304" pitchFamily="18" charset="0"/>
                <a:hlinkClick r:id="rId4"/>
              </a:rPr>
              <a:t>://neo4j.com/</a:t>
            </a:r>
            <a:endParaRPr lang="en-IN"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76288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b="1" dirty="0" smtClean="0">
                <a:latin typeface="Times New Roman" panose="02020603050405020304" pitchFamily="18" charset="0"/>
                <a:cs typeface="Times New Roman" panose="02020603050405020304" pitchFamily="18" charset="0"/>
              </a:rPr>
              <a:t>THANK YOU</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333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0321" y="2173574"/>
            <a:ext cx="9613861" cy="4392118"/>
          </a:xfrm>
        </p:spPr>
        <p:txBody>
          <a:bodyPr>
            <a:noAutofit/>
          </a:bodyPr>
          <a:lstStyle/>
          <a:p>
            <a:r>
              <a:rPr lang="en-IN" sz="2200" dirty="0" smtClean="0">
                <a:latin typeface="Times New Roman" panose="02020603050405020304" pitchFamily="18" charset="0"/>
                <a:cs typeface="Times New Roman" panose="02020603050405020304" pitchFamily="18" charset="0"/>
              </a:rPr>
              <a:t>Considering the </a:t>
            </a:r>
            <a:r>
              <a:rPr lang="en-IN" sz="2200" b="1" dirty="0" err="1">
                <a:latin typeface="Times New Roman" panose="02020603050405020304" pitchFamily="18" charset="0"/>
                <a:cs typeface="Times New Roman" panose="02020603050405020304" pitchFamily="18" charset="0"/>
              </a:rPr>
              <a:t>N</a:t>
            </a:r>
            <a:r>
              <a:rPr lang="en-IN" sz="2200" b="1" dirty="0" err="1" smtClean="0">
                <a:latin typeface="Times New Roman" panose="02020603050405020304" pitchFamily="18" charset="0"/>
                <a:cs typeface="Times New Roman" panose="02020603050405020304" pitchFamily="18" charset="0"/>
              </a:rPr>
              <a:t>orthwind</a:t>
            </a:r>
            <a:r>
              <a:rPr lang="en-IN" sz="2200" b="1" dirty="0" smtClean="0">
                <a:latin typeface="Times New Roman" panose="02020603050405020304" pitchFamily="18" charset="0"/>
                <a:cs typeface="Times New Roman" panose="02020603050405020304" pitchFamily="18" charset="0"/>
              </a:rPr>
              <a:t> traders</a:t>
            </a:r>
            <a:r>
              <a:rPr lang="en-IN" sz="2200" dirty="0" smtClean="0">
                <a:latin typeface="Times New Roman" panose="02020603050405020304" pitchFamily="18" charset="0"/>
                <a:cs typeface="Times New Roman" panose="02020603050405020304" pitchFamily="18" charset="0"/>
              </a:rPr>
              <a:t> dataset </a:t>
            </a:r>
            <a:r>
              <a:rPr lang="en-IN" sz="2200" b="1" dirty="0" smtClean="0">
                <a:latin typeface="Times New Roman" panose="02020603050405020304" pitchFamily="18" charset="0"/>
                <a:cs typeface="Times New Roman" panose="02020603050405020304" pitchFamily="18" charset="0"/>
              </a:rPr>
              <a:t>two fact tables </a:t>
            </a:r>
            <a:r>
              <a:rPr lang="en-IN" sz="2200" dirty="0" smtClean="0">
                <a:latin typeface="Times New Roman" panose="02020603050405020304" pitchFamily="18" charset="0"/>
                <a:cs typeface="Times New Roman" panose="02020603050405020304" pitchFamily="18" charset="0"/>
              </a:rPr>
              <a:t>are being created by fetching the data from different </a:t>
            </a:r>
            <a:r>
              <a:rPr lang="en-IN" sz="2200" b="1" dirty="0" smtClean="0">
                <a:latin typeface="Times New Roman" panose="02020603050405020304" pitchFamily="18" charset="0"/>
                <a:cs typeface="Times New Roman" panose="02020603050405020304" pitchFamily="18" charset="0"/>
              </a:rPr>
              <a:t>dimension tables</a:t>
            </a:r>
            <a:r>
              <a:rPr lang="en-IN" sz="2200" dirty="0" smtClean="0">
                <a:latin typeface="Times New Roman" panose="02020603050405020304" pitchFamily="18" charset="0"/>
                <a:cs typeface="Times New Roman" panose="02020603050405020304" pitchFamily="18" charset="0"/>
              </a:rPr>
              <a:t>.</a:t>
            </a:r>
          </a:p>
          <a:p>
            <a:r>
              <a:rPr lang="en-IN" sz="2200" b="1" dirty="0" smtClean="0">
                <a:latin typeface="Times New Roman" panose="02020603050405020304" pitchFamily="18" charset="0"/>
                <a:cs typeface="Times New Roman" panose="02020603050405020304" pitchFamily="18" charset="0"/>
              </a:rPr>
              <a:t>First</a:t>
            </a:r>
            <a:r>
              <a:rPr lang="en-IN" sz="2200" dirty="0" smtClean="0">
                <a:latin typeface="Times New Roman" panose="02020603050405020304" pitchFamily="18" charset="0"/>
                <a:cs typeface="Times New Roman" panose="02020603050405020304" pitchFamily="18" charset="0"/>
              </a:rPr>
              <a:t> for the analysis of </a:t>
            </a:r>
            <a:r>
              <a:rPr lang="en-IN" sz="2200" dirty="0" err="1" smtClean="0">
                <a:latin typeface="Times New Roman" panose="02020603050405020304" pitchFamily="18" charset="0"/>
                <a:cs typeface="Times New Roman" panose="02020603050405020304" pitchFamily="18" charset="0"/>
              </a:rPr>
              <a:t>northwind</a:t>
            </a:r>
            <a:r>
              <a:rPr lang="en-IN" sz="2200" dirty="0" smtClean="0">
                <a:latin typeface="Times New Roman" panose="02020603050405020304" pitchFamily="18" charset="0"/>
                <a:cs typeface="Times New Roman" panose="02020603050405020304" pitchFamily="18" charset="0"/>
              </a:rPr>
              <a:t> traders warehouse </a:t>
            </a:r>
            <a:r>
              <a:rPr lang="en-IN" sz="2200" b="1" dirty="0" smtClean="0">
                <a:latin typeface="Times New Roman" panose="02020603050405020304" pitchFamily="18" charset="0"/>
                <a:cs typeface="Times New Roman" panose="02020603050405020304" pitchFamily="18" charset="0"/>
              </a:rPr>
              <a:t>total available stock</a:t>
            </a:r>
          </a:p>
          <a:p>
            <a:r>
              <a:rPr lang="en-IN" sz="2200" dirty="0" smtClean="0">
                <a:latin typeface="Times New Roman" panose="02020603050405020304" pitchFamily="18" charset="0"/>
                <a:cs typeface="Times New Roman" panose="02020603050405020304" pitchFamily="18" charset="0"/>
              </a:rPr>
              <a:t>And other for the analysis of </a:t>
            </a:r>
            <a:r>
              <a:rPr lang="en-IN" sz="2200" b="1" dirty="0" smtClean="0">
                <a:latin typeface="Times New Roman" panose="02020603050405020304" pitchFamily="18" charset="0"/>
                <a:cs typeface="Times New Roman" panose="02020603050405020304" pitchFamily="18" charset="0"/>
              </a:rPr>
              <a:t>discount</a:t>
            </a:r>
            <a:r>
              <a:rPr lang="en-IN" sz="2200" dirty="0" smtClean="0">
                <a:latin typeface="Times New Roman" panose="02020603050405020304" pitchFamily="18" charset="0"/>
                <a:cs typeface="Times New Roman" panose="02020603050405020304" pitchFamily="18" charset="0"/>
              </a:rPr>
              <a:t> on each </a:t>
            </a:r>
            <a:r>
              <a:rPr lang="en-IN" sz="2200" b="1" dirty="0" smtClean="0">
                <a:latin typeface="Times New Roman" panose="02020603050405020304" pitchFamily="18" charset="0"/>
                <a:cs typeface="Times New Roman" panose="02020603050405020304" pitchFamily="18" charset="0"/>
              </a:rPr>
              <a:t>order</a:t>
            </a:r>
            <a:r>
              <a:rPr lang="en-IN" sz="2200" dirty="0" smtClean="0">
                <a:latin typeface="Times New Roman" panose="02020603050405020304" pitchFamily="18" charset="0"/>
                <a:cs typeface="Times New Roman" panose="02020603050405020304" pitchFamily="18" charset="0"/>
              </a:rPr>
              <a:t>.</a:t>
            </a:r>
          </a:p>
          <a:p>
            <a:r>
              <a:rPr lang="en-IN" sz="2200" dirty="0" smtClean="0">
                <a:latin typeface="Times New Roman" panose="02020603050405020304" pitchFamily="18" charset="0"/>
                <a:cs typeface="Times New Roman" panose="02020603050405020304" pitchFamily="18" charset="0"/>
              </a:rPr>
              <a:t>All these analysis is done by </a:t>
            </a:r>
            <a:r>
              <a:rPr lang="en-IN" sz="2200" b="1" dirty="0" smtClean="0">
                <a:latin typeface="Times New Roman" panose="02020603050405020304" pitchFamily="18" charset="0"/>
                <a:cs typeface="Times New Roman" panose="02020603050405020304" pitchFamily="18" charset="0"/>
              </a:rPr>
              <a:t>importing</a:t>
            </a:r>
            <a:r>
              <a:rPr lang="en-IN" sz="2200" dirty="0" smtClean="0">
                <a:latin typeface="Times New Roman" panose="02020603050405020304" pitchFamily="18" charset="0"/>
                <a:cs typeface="Times New Roman" panose="02020603050405020304" pitchFamily="18" charset="0"/>
              </a:rPr>
              <a:t> the </a:t>
            </a:r>
            <a:r>
              <a:rPr lang="en-IN" sz="2200" dirty="0" err="1" smtClean="0">
                <a:latin typeface="Times New Roman" panose="02020603050405020304" pitchFamily="18" charset="0"/>
                <a:cs typeface="Times New Roman" panose="02020603050405020304" pitchFamily="18" charset="0"/>
              </a:rPr>
              <a:t>Northwind</a:t>
            </a:r>
            <a:r>
              <a:rPr lang="en-IN" sz="2200" dirty="0" smtClean="0">
                <a:latin typeface="Times New Roman" panose="02020603050405020304" pitchFamily="18" charset="0"/>
                <a:cs typeface="Times New Roman" panose="02020603050405020304" pitchFamily="18" charset="0"/>
              </a:rPr>
              <a:t> traders dataset into </a:t>
            </a:r>
            <a:r>
              <a:rPr lang="en-IN" sz="2200" b="1" dirty="0" smtClean="0">
                <a:latin typeface="Times New Roman" panose="02020603050405020304" pitchFamily="18" charset="0"/>
                <a:cs typeface="Times New Roman" panose="02020603050405020304" pitchFamily="18" charset="0"/>
              </a:rPr>
              <a:t>SQL Server Management Studio </a:t>
            </a:r>
            <a:r>
              <a:rPr lang="en-IN" sz="2200" dirty="0" smtClean="0">
                <a:latin typeface="Times New Roman" panose="02020603050405020304" pitchFamily="18" charset="0"/>
                <a:cs typeface="Times New Roman" panose="02020603050405020304" pitchFamily="18" charset="0"/>
              </a:rPr>
              <a:t>and creating a new data warehouse out of it.</a:t>
            </a:r>
          </a:p>
          <a:p>
            <a:r>
              <a:rPr lang="en-IN" sz="2200" b="1" dirty="0" smtClean="0">
                <a:latin typeface="Times New Roman" panose="02020603050405020304" pitchFamily="18" charset="0"/>
                <a:cs typeface="Times New Roman" panose="02020603050405020304" pitchFamily="18" charset="0"/>
              </a:rPr>
              <a:t>ETL process </a:t>
            </a:r>
            <a:r>
              <a:rPr lang="en-IN" sz="2200" dirty="0" smtClean="0">
                <a:latin typeface="Times New Roman" panose="02020603050405020304" pitchFamily="18" charset="0"/>
                <a:cs typeface="Times New Roman" panose="02020603050405020304" pitchFamily="18" charset="0"/>
              </a:rPr>
              <a:t>is carried out using </a:t>
            </a:r>
            <a:r>
              <a:rPr lang="en-IN" sz="2200" b="1" dirty="0" smtClean="0">
                <a:latin typeface="Times New Roman" panose="02020603050405020304" pitchFamily="18" charset="0"/>
                <a:cs typeface="Times New Roman" panose="02020603050405020304" pitchFamily="18" charset="0"/>
              </a:rPr>
              <a:t>Microsoft Visual Studio(SSDT)</a:t>
            </a:r>
            <a:r>
              <a:rPr lang="en-IN" sz="2200" dirty="0" smtClean="0">
                <a:latin typeface="Times New Roman" panose="02020603050405020304" pitchFamily="18" charset="0"/>
                <a:cs typeface="Times New Roman" panose="02020603050405020304" pitchFamily="18" charset="0"/>
              </a:rPr>
              <a:t>.</a:t>
            </a:r>
          </a:p>
          <a:p>
            <a:r>
              <a:rPr lang="en-IN" sz="2200" b="1" dirty="0" smtClean="0">
                <a:latin typeface="Times New Roman" panose="02020603050405020304" pitchFamily="18" charset="0"/>
                <a:cs typeface="Times New Roman" panose="02020603050405020304" pitchFamily="18" charset="0"/>
              </a:rPr>
              <a:t>XML</a:t>
            </a:r>
            <a:r>
              <a:rPr lang="en-IN" sz="2200" dirty="0" smtClean="0">
                <a:latin typeface="Times New Roman" panose="02020603050405020304" pitchFamily="18" charset="0"/>
                <a:cs typeface="Times New Roman" panose="02020603050405020304" pitchFamily="18" charset="0"/>
              </a:rPr>
              <a:t> and </a:t>
            </a:r>
            <a:r>
              <a:rPr lang="en-IN" sz="2200" b="1" dirty="0" smtClean="0">
                <a:latin typeface="Times New Roman" panose="02020603050405020304" pitchFamily="18" charset="0"/>
                <a:cs typeface="Times New Roman" panose="02020603050405020304" pitchFamily="18" charset="0"/>
              </a:rPr>
              <a:t>XSD</a:t>
            </a:r>
            <a:r>
              <a:rPr lang="en-IN" sz="2200" dirty="0" smtClean="0">
                <a:latin typeface="Times New Roman" panose="02020603050405020304" pitchFamily="18" charset="0"/>
                <a:cs typeface="Times New Roman" panose="02020603050405020304" pitchFamily="18" charset="0"/>
              </a:rPr>
              <a:t> schema are being generated to analyse the </a:t>
            </a:r>
            <a:r>
              <a:rPr lang="en-IN" sz="2200" b="1" dirty="0" smtClean="0">
                <a:latin typeface="Times New Roman" panose="02020603050405020304" pitchFamily="18" charset="0"/>
                <a:cs typeface="Times New Roman" panose="02020603050405020304" pitchFamily="18" charset="0"/>
              </a:rPr>
              <a:t>structure </a:t>
            </a:r>
            <a:r>
              <a:rPr lang="en-IN" sz="2200" dirty="0" smtClean="0">
                <a:latin typeface="Times New Roman" panose="02020603050405020304" pitchFamily="18" charset="0"/>
                <a:cs typeface="Times New Roman" panose="02020603050405020304" pitchFamily="18" charset="0"/>
              </a:rPr>
              <a:t>of the data warehouse.</a:t>
            </a:r>
          </a:p>
          <a:p>
            <a:r>
              <a:rPr lang="en-IN" sz="2200" b="1" dirty="0" smtClean="0">
                <a:latin typeface="Times New Roman" panose="02020603050405020304" pitchFamily="18" charset="0"/>
                <a:cs typeface="Times New Roman" panose="02020603050405020304" pitchFamily="18" charset="0"/>
              </a:rPr>
              <a:t>Neo4j</a:t>
            </a:r>
            <a:r>
              <a:rPr lang="en-IN" sz="2200" dirty="0" smtClean="0">
                <a:latin typeface="Times New Roman" panose="02020603050405020304" pitchFamily="18" charset="0"/>
                <a:cs typeface="Times New Roman" panose="02020603050405020304" pitchFamily="18" charset="0"/>
              </a:rPr>
              <a:t> is used for </a:t>
            </a:r>
            <a:r>
              <a:rPr lang="en-IN" sz="2200" b="1" dirty="0" smtClean="0">
                <a:latin typeface="Times New Roman" panose="02020603050405020304" pitchFamily="18" charset="0"/>
                <a:cs typeface="Times New Roman" panose="02020603050405020304" pitchFamily="18" charset="0"/>
              </a:rPr>
              <a:t>Graphical representation</a:t>
            </a:r>
            <a:r>
              <a:rPr lang="en-IN" sz="2200" dirty="0" smtClean="0">
                <a:latin typeface="Times New Roman" panose="02020603050405020304" pitchFamily="18" charset="0"/>
                <a:cs typeface="Times New Roman" panose="02020603050405020304" pitchFamily="18" charset="0"/>
              </a:rPr>
              <a:t> of the data warehouse.</a:t>
            </a:r>
          </a:p>
          <a:p>
            <a:r>
              <a:rPr lang="en-IN" sz="2200" b="1" dirty="0" smtClean="0">
                <a:latin typeface="Times New Roman" panose="02020603050405020304" pitchFamily="18" charset="0"/>
                <a:cs typeface="Times New Roman" panose="02020603050405020304" pitchFamily="18" charset="0"/>
              </a:rPr>
              <a:t>Data visualization</a:t>
            </a:r>
            <a:r>
              <a:rPr lang="en-IN" sz="2200" dirty="0" smtClean="0">
                <a:latin typeface="Times New Roman" panose="02020603050405020304" pitchFamily="18" charset="0"/>
                <a:cs typeface="Times New Roman" panose="02020603050405020304" pitchFamily="18" charset="0"/>
              </a:rPr>
              <a:t> is done using </a:t>
            </a:r>
            <a:r>
              <a:rPr lang="en-IN" sz="2200" b="1" dirty="0" smtClean="0">
                <a:latin typeface="Times New Roman" panose="02020603050405020304" pitchFamily="18" charset="0"/>
                <a:cs typeface="Times New Roman" panose="02020603050405020304" pitchFamily="18" charset="0"/>
              </a:rPr>
              <a:t>R Studio</a:t>
            </a:r>
            <a:r>
              <a:rPr lang="en-IN" sz="2200" dirty="0" smtClean="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8814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About </a:t>
            </a:r>
            <a:r>
              <a:rPr lang="en-IN" sz="3200" dirty="0" err="1" smtClean="0">
                <a:latin typeface="Times New Roman" panose="02020603050405020304" pitchFamily="18" charset="0"/>
                <a:cs typeface="Times New Roman" panose="02020603050405020304" pitchFamily="18" charset="0"/>
              </a:rPr>
              <a:t>Northwind</a:t>
            </a:r>
            <a:r>
              <a:rPr lang="en-IN" sz="3200" dirty="0" smtClean="0">
                <a:latin typeface="Times New Roman" panose="02020603050405020304" pitchFamily="18" charset="0"/>
                <a:cs typeface="Times New Roman" panose="02020603050405020304" pitchFamily="18" charset="0"/>
              </a:rPr>
              <a:t> Traders dataset</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err="1" smtClean="0">
                <a:latin typeface="Times New Roman" panose="02020603050405020304" pitchFamily="18" charset="0"/>
                <a:cs typeface="Times New Roman" panose="02020603050405020304" pitchFamily="18" charset="0"/>
              </a:rPr>
              <a:t>Northwind</a:t>
            </a:r>
            <a:r>
              <a:rPr lang="en-IN" dirty="0" smtClean="0">
                <a:latin typeface="Times New Roman" panose="02020603050405020304" pitchFamily="18" charset="0"/>
                <a:cs typeface="Times New Roman" panose="02020603050405020304" pitchFamily="18" charset="0"/>
              </a:rPr>
              <a:t> dataset is a sample database created by the </a:t>
            </a:r>
            <a:r>
              <a:rPr lang="en-IN" b="1" dirty="0" smtClean="0">
                <a:latin typeface="Times New Roman" panose="02020603050405020304" pitchFamily="18" charset="0"/>
                <a:cs typeface="Times New Roman" panose="02020603050405020304" pitchFamily="18" charset="0"/>
              </a:rPr>
              <a:t>Microsoft</a:t>
            </a:r>
            <a:r>
              <a:rPr lang="en-IN" dirty="0" smtClean="0">
                <a:latin typeface="Times New Roman" panose="02020603050405020304" pitchFamily="18" charset="0"/>
                <a:cs typeface="Times New Roman" panose="02020603050405020304" pitchFamily="18" charset="0"/>
              </a:rPr>
              <a:t>.</a:t>
            </a:r>
          </a:p>
          <a:p>
            <a:r>
              <a:rPr lang="en-IN" dirty="0" smtClean="0">
                <a:latin typeface="Times New Roman" panose="02020603050405020304" pitchFamily="18" charset="0"/>
                <a:cs typeface="Times New Roman" panose="02020603050405020304" pitchFamily="18" charset="0"/>
              </a:rPr>
              <a:t>It is about imaginary company named ‘</a:t>
            </a:r>
            <a:r>
              <a:rPr lang="en-IN" b="1" dirty="0" err="1" smtClean="0">
                <a:latin typeface="Times New Roman" panose="02020603050405020304" pitchFamily="18" charset="0"/>
                <a:cs typeface="Times New Roman" panose="02020603050405020304" pitchFamily="18" charset="0"/>
              </a:rPr>
              <a:t>Northwind</a:t>
            </a:r>
            <a:r>
              <a:rPr lang="en-IN" b="1" dirty="0" smtClean="0">
                <a:latin typeface="Times New Roman" panose="02020603050405020304" pitchFamily="18" charset="0"/>
                <a:cs typeface="Times New Roman" panose="02020603050405020304" pitchFamily="18" charset="0"/>
              </a:rPr>
              <a:t> Traders</a:t>
            </a:r>
            <a:r>
              <a:rPr lang="en-IN" dirty="0" smtClean="0">
                <a:latin typeface="Times New Roman" panose="02020603050405020304" pitchFamily="18" charset="0"/>
                <a:cs typeface="Times New Roman" panose="02020603050405020304" pitchFamily="18" charset="0"/>
              </a:rPr>
              <a:t>’</a:t>
            </a:r>
          </a:p>
          <a:p>
            <a:r>
              <a:rPr lang="en-IN" dirty="0" smtClean="0">
                <a:latin typeface="Times New Roman" panose="02020603050405020304" pitchFamily="18" charset="0"/>
                <a:cs typeface="Times New Roman" panose="02020603050405020304" pitchFamily="18" charset="0"/>
              </a:rPr>
              <a:t>Database contains detailed information about:-</a:t>
            </a:r>
          </a:p>
          <a:p>
            <a:r>
              <a:rPr lang="en-IN" dirty="0" smtClean="0">
                <a:latin typeface="Times New Roman" panose="02020603050405020304" pitchFamily="18" charset="0"/>
                <a:cs typeface="Times New Roman" panose="02020603050405020304" pitchFamily="18" charset="0"/>
              </a:rPr>
              <a:t>Orders, Employees, Suppliers, Customers, Shippers, and Products.</a:t>
            </a:r>
          </a:p>
          <a:p>
            <a:endParaRPr lang="en-IN" dirty="0" smtClean="0"/>
          </a:p>
          <a:p>
            <a:endParaRPr lang="en-IN" dirty="0"/>
          </a:p>
        </p:txBody>
      </p:sp>
    </p:spTree>
    <p:extLst>
      <p:ext uri="{BB962C8B-B14F-4D97-AF65-F5344CB8AC3E}">
        <p14:creationId xmlns:p14="http://schemas.microsoft.com/office/powerpoint/2010/main" val="3823105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Goals of my Data Warehouse</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latin typeface="Times New Roman" panose="02020603050405020304" pitchFamily="18" charset="0"/>
                <a:cs typeface="Times New Roman" panose="02020603050405020304" pitchFamily="18" charset="0"/>
              </a:rPr>
              <a:t>To calculate the total price of each product’s available stock.</a:t>
            </a:r>
          </a:p>
          <a:p>
            <a:r>
              <a:rPr lang="en-IN" dirty="0" smtClean="0">
                <a:latin typeface="Times New Roman" panose="02020603050405020304" pitchFamily="18" charset="0"/>
                <a:cs typeface="Times New Roman" panose="02020603050405020304" pitchFamily="18" charset="0"/>
              </a:rPr>
              <a:t>To calculate the total price of each product which is on order from the available stock.</a:t>
            </a:r>
          </a:p>
          <a:p>
            <a:r>
              <a:rPr lang="en-IN" dirty="0" smtClean="0">
                <a:latin typeface="Times New Roman" panose="02020603050405020304" pitchFamily="18" charset="0"/>
                <a:cs typeface="Times New Roman" panose="02020603050405020304" pitchFamily="18" charset="0"/>
              </a:rPr>
              <a:t>Calculating Discount Price for each Order’s products.</a:t>
            </a:r>
          </a:p>
          <a:p>
            <a:r>
              <a:rPr lang="en-IN" dirty="0" smtClean="0">
                <a:latin typeface="Times New Roman" panose="02020603050405020304" pitchFamily="18" charset="0"/>
                <a:cs typeface="Times New Roman" panose="02020603050405020304" pitchFamily="18" charset="0"/>
              </a:rPr>
              <a:t>Calculating Discounted Unit Price for each Order’s products.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01635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Data warehouse Diagram</a:t>
            </a:r>
            <a:endParaRPr lang="en-IN" sz="3200"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stretch>
            <a:fillRect/>
          </a:stretch>
        </p:blipFill>
        <p:spPr>
          <a:xfrm>
            <a:off x="1409075" y="1993692"/>
            <a:ext cx="7824866" cy="4864308"/>
          </a:xfrm>
          <a:prstGeom prst="rect">
            <a:avLst/>
          </a:prstGeom>
        </p:spPr>
      </p:pic>
    </p:spTree>
    <p:extLst>
      <p:ext uri="{BB962C8B-B14F-4D97-AF65-F5344CB8AC3E}">
        <p14:creationId xmlns:p14="http://schemas.microsoft.com/office/powerpoint/2010/main" val="3357150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ETL Process </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IN" b="1" dirty="0" smtClean="0">
                <a:latin typeface="Times New Roman" panose="02020603050405020304" pitchFamily="18" charset="0"/>
                <a:cs typeface="Times New Roman" panose="02020603050405020304" pitchFamily="18" charset="0"/>
              </a:rPr>
              <a:t>Extract-Transform-Load(ETL</a:t>
            </a:r>
            <a:r>
              <a:rPr lang="en-IN" b="1"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is a process for extracting the data from the data source and transforming the source data as per the desired analysis and then loading the transformed data into the data warehouse. The data warehouse consists of fact and dimension tables.  </a:t>
            </a:r>
          </a:p>
          <a:p>
            <a:r>
              <a:rPr lang="en-IN" dirty="0" smtClean="0">
                <a:latin typeface="Times New Roman" panose="02020603050405020304" pitchFamily="18" charset="0"/>
                <a:cs typeface="Times New Roman" panose="02020603050405020304" pitchFamily="18" charset="0"/>
              </a:rPr>
              <a:t>Each dimension and fact table is loaded using the ETL process in Microsoft Visual Studio(SSDT)</a:t>
            </a:r>
          </a:p>
          <a:p>
            <a:r>
              <a:rPr lang="en-IN" dirty="0" smtClean="0">
                <a:latin typeface="Times New Roman" panose="02020603050405020304" pitchFamily="18" charset="0"/>
                <a:cs typeface="Times New Roman" panose="02020603050405020304" pitchFamily="18" charset="0"/>
              </a:rPr>
              <a:t>ETL is done by creating SSIS package using Business Intelligence -&gt; Integration Services in Visual Studio</a:t>
            </a:r>
          </a:p>
          <a:p>
            <a:r>
              <a:rPr lang="en-IN" dirty="0" smtClean="0">
                <a:latin typeface="Times New Roman" panose="02020603050405020304" pitchFamily="18" charset="0"/>
                <a:cs typeface="Times New Roman" panose="02020603050405020304" pitchFamily="18" charset="0"/>
              </a:rPr>
              <a:t>Using </a:t>
            </a:r>
            <a:r>
              <a:rPr lang="en-IN" b="1" dirty="0" smtClean="0">
                <a:latin typeface="Times New Roman" panose="02020603050405020304" pitchFamily="18" charset="0"/>
                <a:cs typeface="Times New Roman" panose="02020603050405020304" pitchFamily="18" charset="0"/>
              </a:rPr>
              <a:t>OLEDB source </a:t>
            </a:r>
            <a:r>
              <a:rPr lang="en-IN" dirty="0" smtClean="0">
                <a:latin typeface="Times New Roman" panose="02020603050405020304" pitchFamily="18" charset="0"/>
                <a:cs typeface="Times New Roman" panose="02020603050405020304" pitchFamily="18" charset="0"/>
              </a:rPr>
              <a:t>for source data and </a:t>
            </a:r>
            <a:r>
              <a:rPr lang="en-IN" b="1" dirty="0" smtClean="0">
                <a:latin typeface="Times New Roman" panose="02020603050405020304" pitchFamily="18" charset="0"/>
                <a:cs typeface="Times New Roman" panose="02020603050405020304" pitchFamily="18" charset="0"/>
              </a:rPr>
              <a:t>OLEDB destination </a:t>
            </a:r>
            <a:r>
              <a:rPr lang="en-IN" dirty="0" smtClean="0">
                <a:latin typeface="Times New Roman" panose="02020603050405020304" pitchFamily="18" charset="0"/>
                <a:cs typeface="Times New Roman" panose="02020603050405020304" pitchFamily="18" charset="0"/>
              </a:rPr>
              <a:t>for the destination table.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649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SSIS Package-&gt;Data Flow (Inventory)</a:t>
            </a:r>
            <a:endParaRPr lang="en-IN" sz="3200" dirty="0">
              <a:latin typeface="Times New Roman" panose="02020603050405020304" pitchFamily="18" charset="0"/>
              <a:cs typeface="Times New Roman" panose="02020603050405020304" pitchFamily="18" charset="0"/>
            </a:endParaRPr>
          </a:p>
        </p:txBody>
      </p:sp>
      <p:pic>
        <p:nvPicPr>
          <p:cNvPr id="4" name="Content Placeholder 3" descr="C:\Users\Ahmed95\Desktop\DB Assign Screenshots\Screenshot (16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911" y="2038663"/>
            <a:ext cx="10283253" cy="4631960"/>
          </a:xfrm>
          <a:prstGeom prst="rect">
            <a:avLst/>
          </a:prstGeom>
          <a:noFill/>
          <a:ln>
            <a:noFill/>
          </a:ln>
        </p:spPr>
      </p:pic>
    </p:spTree>
    <p:extLst>
      <p:ext uri="{BB962C8B-B14F-4D97-AF65-F5344CB8AC3E}">
        <p14:creationId xmlns:p14="http://schemas.microsoft.com/office/powerpoint/2010/main" val="1718299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SSIS Package-&gt;Data Flow (Inventory)</a:t>
            </a:r>
            <a:endParaRPr lang="en-IN" sz="3200" dirty="0">
              <a:latin typeface="Times New Roman" panose="02020603050405020304" pitchFamily="18" charset="0"/>
              <a:cs typeface="Times New Roman" panose="02020603050405020304" pitchFamily="18" charset="0"/>
            </a:endParaRPr>
          </a:p>
        </p:txBody>
      </p:sp>
      <p:pic>
        <p:nvPicPr>
          <p:cNvPr id="4" name="Content Placeholder 3" descr="C:\Users\Ahmed95\Desktop\DB Assign Screenshots\Screenshot (163).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629" y="2061029"/>
            <a:ext cx="10290628" cy="4601028"/>
          </a:xfrm>
          <a:prstGeom prst="rect">
            <a:avLst/>
          </a:prstGeom>
          <a:noFill/>
          <a:ln>
            <a:noFill/>
          </a:ln>
        </p:spPr>
      </p:pic>
    </p:spTree>
    <p:extLst>
      <p:ext uri="{BB962C8B-B14F-4D97-AF65-F5344CB8AC3E}">
        <p14:creationId xmlns:p14="http://schemas.microsoft.com/office/powerpoint/2010/main" val="2564989537"/>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649</TotalTime>
  <Words>528</Words>
  <Application>Microsoft Office PowerPoint</Application>
  <PresentationFormat>Widescreen</PresentationFormat>
  <Paragraphs>58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Times New Roman</vt:lpstr>
      <vt:lpstr>Trebuchet MS</vt:lpstr>
      <vt:lpstr>Berlin</vt:lpstr>
      <vt:lpstr>B9DA102 Data Storage Solutions for Data Analytics</vt:lpstr>
      <vt:lpstr>NORTHWIND TRADERS</vt:lpstr>
      <vt:lpstr>INTRODUCTION</vt:lpstr>
      <vt:lpstr>About Northwind Traders dataset</vt:lpstr>
      <vt:lpstr>Goals of my Data Warehouse</vt:lpstr>
      <vt:lpstr>Data warehouse Diagram</vt:lpstr>
      <vt:lpstr>ETL Process </vt:lpstr>
      <vt:lpstr>SSIS Package-&gt;Data Flow (Inventory)</vt:lpstr>
      <vt:lpstr>SSIS Package-&gt;Data Flow (Inventory)</vt:lpstr>
      <vt:lpstr>SSIS Package-&gt;Data Flow (Orders)</vt:lpstr>
      <vt:lpstr>SSIS Package-&gt;Data Flow (Orders)</vt:lpstr>
      <vt:lpstr>Reporting Services</vt:lpstr>
      <vt:lpstr>SSRS Reports(Inventory)</vt:lpstr>
      <vt:lpstr>SSRS Reports(Orders)</vt:lpstr>
      <vt:lpstr>Data Visualization using R</vt:lpstr>
      <vt:lpstr>R Visualization for Inventory</vt:lpstr>
      <vt:lpstr>R Visualization for Orders</vt:lpstr>
      <vt:lpstr>XML and XSD Schema Validation</vt:lpstr>
      <vt:lpstr>Graphical Representation using Neo4j</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B9DA102 Data Storage Solutions for Data Analytics</dc:title>
  <dc:creator>Ahmed95</dc:creator>
  <cp:lastModifiedBy>Ahmed95</cp:lastModifiedBy>
  <cp:revision>58</cp:revision>
  <dcterms:created xsi:type="dcterms:W3CDTF">2018-12-28T13:45:12Z</dcterms:created>
  <dcterms:modified xsi:type="dcterms:W3CDTF">2019-01-10T08:23:03Z</dcterms:modified>
</cp:coreProperties>
</file>