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78" r:id="rId5"/>
    <p:sldId id="279" r:id="rId6"/>
    <p:sldId id="285" r:id="rId7"/>
    <p:sldId id="287" r:id="rId8"/>
    <p:sldId id="288" r:id="rId9"/>
    <p:sldId id="289" r:id="rId10"/>
    <p:sldId id="290" r:id="rId11"/>
    <p:sldId id="291" r:id="rId12"/>
    <p:sldId id="292"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4D419D-7A78-4EB6-B1B0-C7F4D125C09E}" type="datetime1">
              <a:rPr lang="fr-FR" smtClean="0"/>
              <a:t>27/04/2022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7CDAC-C694-4EDB-9D9B-30A18B0B1F5D}" type="slidenum">
              <a:rPr lang="fr-FR" smtClean="0"/>
              <a:t>‹N°›</a:t>
            </a:fld>
            <a:endParaRPr lang="fr-FR" dirty="0"/>
          </a:p>
        </p:txBody>
      </p:sp>
    </p:spTree>
    <p:extLst>
      <p:ext uri="{BB962C8B-B14F-4D97-AF65-F5344CB8AC3E}">
        <p14:creationId xmlns:p14="http://schemas.microsoft.com/office/powerpoint/2010/main" val="216904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04D1DB3-262B-4CAB-9798-16AA7AD26B79}" type="datetime1">
              <a:rPr lang="fr-FR" noProof="0" smtClean="0"/>
              <a:t>27/04/2022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fr-FR" noProof="0" smtClean="0"/>
              <a:t>‹N°›</a:t>
            </a:fld>
            <a:endParaRPr lang="fr-F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2E6DE88F-1F85-4A27-9D34-D74A50E7B0DA}" type="slidenum">
              <a:rPr lang="fr-FR" smtClean="0"/>
              <a:t>1</a:t>
            </a:fld>
            <a:endParaRPr lang="fr-FR" dirty="0"/>
          </a:p>
        </p:txBody>
      </p:sp>
    </p:spTree>
    <p:extLst>
      <p:ext uri="{BB962C8B-B14F-4D97-AF65-F5344CB8AC3E}">
        <p14:creationId xmlns:p14="http://schemas.microsoft.com/office/powerpoint/2010/main" val="9619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p>
            <a:pPr rtl="0"/>
            <a:fld id="{95220AFC-4747-4500-A8C7-A10B7DCF6892}" type="datetime1">
              <a:rPr lang="fr-FR" noProof="0" smtClean="0"/>
              <a:t>27/04/2022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Imag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r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E6A0542B-C18D-4D58-B9F4-F1C967D21EB7}"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8437"/>
            <a:ext cx="10353762" cy="3534344"/>
          </a:xfrm>
        </p:spPr>
        <p:txBody>
          <a:bodyPr rtlCol="0" anchor="ctr">
            <a:normAutofit/>
          </a:bodyPr>
          <a:lstStyle>
            <a:lvl1pPr>
              <a:defRPr sz="40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9584237C-71E1-407D-8A95-5D0DA132D162}"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600"/>
            <a:ext cx="9302752" cy="2992904"/>
          </a:xfrm>
        </p:spPr>
        <p:txBody>
          <a:bodyPr rtlCol="0" anchor="ctr">
            <a:normAutofit/>
          </a:bodyPr>
          <a:lstStyle>
            <a:lvl1pPr>
              <a:defRPr sz="3600"/>
            </a:lvl1pPr>
          </a:lstStyle>
          <a:p>
            <a:pPr rtl="0"/>
            <a:r>
              <a:rPr lang="fr-FR" noProof="0"/>
              <a:t>Modifiez le style du titre</a:t>
            </a:r>
            <a:endParaRPr lang="fr-FR" noProof="0" dirty="0"/>
          </a:p>
        </p:txBody>
      </p:sp>
      <p:sp>
        <p:nvSpPr>
          <p:cNvPr id="12" name="Espace réservé du texte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4" name="Espace réservé du texte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B597CC64-7194-4D10-B1B7-D418C059154B}"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1" name="Zone de texte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dirty="0">
                <a:solidFill>
                  <a:schemeClr val="tx1"/>
                </a:solidFill>
                <a:effectLst/>
              </a:rPr>
              <a:t>“</a:t>
            </a:r>
          </a:p>
        </p:txBody>
      </p:sp>
      <p:sp>
        <p:nvSpPr>
          <p:cNvPr id="13" name="Zone de texte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913794" y="2126942"/>
            <a:ext cx="10353763" cy="2511835"/>
          </a:xfrm>
        </p:spPr>
        <p:txBody>
          <a:bodyPr rtlCol="0" anchor="b"/>
          <a:lstStyle>
            <a:lvl1pPr>
              <a:defRPr sz="32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4B258E07-2681-4DDC-9761-F27D26D96DD2}"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913795" y="609600"/>
            <a:ext cx="10353762" cy="970450"/>
          </a:xfrm>
        </p:spPr>
        <p:txBody>
          <a:bodyPr rtlCol="0"/>
          <a:lstStyle/>
          <a:p>
            <a:pPr rtl="0"/>
            <a:r>
              <a:rPr lang="fr-FR" noProof="0"/>
              <a:t>Modifiez le style du titre</a:t>
            </a:r>
            <a:endParaRPr lang="fr-FR" noProof="0" dirty="0"/>
          </a:p>
        </p:txBody>
      </p:sp>
      <p:sp>
        <p:nvSpPr>
          <p:cNvPr id="7" name="Espace réservé du texte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8" name="Espace réservé du texte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9" name="Espace réservé du texte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0" name="Espace réservé du texte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11" name="Espace réservé du texte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2" name="Espace réservé du texte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1A782C4C-DCAC-4DF2-B481-A8A61F7BCD4E}" type="datetime1">
              <a:rPr lang="fr-FR" noProof="0" smtClean="0"/>
              <a:t>27/04/2022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pic>
        <p:nvPicPr>
          <p:cNvPr id="2" name="Imag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re 1"/>
          <p:cNvSpPr>
            <a:spLocks noGrp="1"/>
          </p:cNvSpPr>
          <p:nvPr>
            <p:ph type="title"/>
          </p:nvPr>
        </p:nvSpPr>
        <p:spPr>
          <a:xfrm>
            <a:off x="913794" y="609600"/>
            <a:ext cx="10353763" cy="970450"/>
          </a:xfrm>
        </p:spPr>
        <p:txBody>
          <a:bodyPr rtlCol="0"/>
          <a:lstStyle/>
          <a:p>
            <a:pPr rtl="0"/>
            <a:r>
              <a:rPr lang="fr-FR" noProof="0"/>
              <a:t>Modifiez le style du titre</a:t>
            </a:r>
            <a:endParaRPr lang="fr-FR" noProof="0" dirty="0"/>
          </a:p>
        </p:txBody>
      </p:sp>
      <p:sp>
        <p:nvSpPr>
          <p:cNvPr id="19" name="Espace réservé du texte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0" name="Espace réservé d’imag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1" name="Espace réservé du texte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2" name="Espace réservé du texte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3" name="Espace réservé d’imag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4" name="Espace réservé du texte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5" name="Espace réservé du texte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6" name="Espace réservé d’imag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7" name="Espace réservé du texte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789ECA3B-6A37-4E6A-BC7F-3768BC7915C0}" type="datetime1">
              <a:rPr lang="fr-FR" noProof="0" smtClean="0"/>
              <a:t>27/04/2022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61D8E831-8378-4BAB-BCBD-A7C304698550}" type="datetime1">
              <a:rPr lang="fr-FR" noProof="0" smtClean="0"/>
              <a:t>27/04/2022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95401" y="1761067"/>
            <a:ext cx="9590550" cy="1828813"/>
          </a:xfrm>
        </p:spPr>
        <p:txBody>
          <a:bodyPr rtlCol="0" anchor="b"/>
          <a:lstStyle>
            <a:lvl1pPr algn="ctr">
              <a:defRPr sz="4000" b="0" cap="none"/>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p:txBody>
          <a:bodyPr rtlCol="0"/>
          <a:lstStyle/>
          <a:p>
            <a:pPr rtl="0"/>
            <a:fld id="{C0DB5431-7B28-41AD-AA99-418F5276FE32}" type="datetime1">
              <a:rPr lang="fr-FR" noProof="0" smtClean="0"/>
              <a:t>27/04/2022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1261872"/>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913795" y="2076450"/>
            <a:ext cx="4856841" cy="3622671"/>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10716" y="2076451"/>
            <a:ext cx="4856841" cy="3622672"/>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38322A63-6AB9-4C19-B727-7468EB6EEF12}"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Imag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re 1"/>
          <p:cNvSpPr>
            <a:spLocks noGrp="1"/>
          </p:cNvSpPr>
          <p:nvPr>
            <p:ph type="title"/>
          </p:nvPr>
        </p:nvSpPr>
        <p:spPr>
          <a:xfrm>
            <a:off x="913795" y="609600"/>
            <a:ext cx="10353762" cy="97045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0F6ED83E-2F3C-4802-B3FE-A9F66A10C59C}" type="datetime1">
              <a:rPr lang="fr-FR" noProof="0" smtClean="0"/>
              <a:t>27/04/2022</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2F4ECA66-1FE5-4FCF-969D-2E5E7C29642C}" type="datetime1">
              <a:rPr lang="fr-FR" noProof="0" smtClean="0"/>
              <a:t>27/04/2022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57EFBA03-FEEE-4037-AB6D-57576DBA45E2}" type="datetime1">
              <a:rPr lang="fr-FR" noProof="0" smtClean="0"/>
              <a:t>27/04/2022</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55633" y="609600"/>
            <a:ext cx="6411924" cy="5080001"/>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756F92A-D426-4C37-897E-08EB77489816}"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Imag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r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F130987-7283-4366-815B-537B34C5E13D}" type="datetime1">
              <a:rPr lang="fr-FR" noProof="0" smtClean="0"/>
              <a:t>27/04/2022</a:t>
            </a:fld>
            <a:endParaRPr lang="fr-FR" noProof="0" dirty="0"/>
          </a:p>
        </p:txBody>
      </p:sp>
      <p:sp>
        <p:nvSpPr>
          <p:cNvPr id="6" name="Espace réservé du pied de page 5"/>
          <p:cNvSpPr>
            <a:spLocks noGrp="1"/>
          </p:cNvSpPr>
          <p:nvPr>
            <p:ph type="ftr" sz="quarter" idx="11"/>
          </p:nvPr>
        </p:nvSpPr>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CD2D8CC8-312B-4BBB-8CFE-96DDDB0B6288}" type="datetime1">
              <a:rPr lang="fr-FR" noProof="0" smtClean="0"/>
              <a:t>27/04/2022</a:t>
            </a:fld>
            <a:endParaRPr lang="fr-FR" noProof="0" dirty="0"/>
          </a:p>
        </p:txBody>
      </p:sp>
      <p:sp>
        <p:nvSpPr>
          <p:cNvPr id="5" name="Espace réservé du pied de page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fr-FR" noProof="0" dirty="0"/>
          </a:p>
        </p:txBody>
      </p:sp>
      <p:sp>
        <p:nvSpPr>
          <p:cNvPr id="6" name="Espace réservé du numéro de diapositiv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e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re 1">
            <a:extLst>
              <a:ext uri="{FF2B5EF4-FFF2-40B4-BE49-F238E27FC236}">
                <a16:creationId xmlns:a16="http://schemas.microsoft.com/office/drawing/2014/main" id="{0D1F047C-C727-42A7-85C5-68C5AA1B1A93}"/>
              </a:ext>
            </a:extLst>
          </p:cNvPr>
          <p:cNvSpPr>
            <a:spLocks noGrp="1"/>
          </p:cNvSpPr>
          <p:nvPr>
            <p:ph type="ctrTitle"/>
          </p:nvPr>
        </p:nvSpPr>
        <p:spPr>
          <a:xfrm>
            <a:off x="7004807" y="1484388"/>
            <a:ext cx="4192918" cy="2420504"/>
          </a:xfrm>
        </p:spPr>
        <p:txBody>
          <a:bodyPr rtlCol="0">
            <a:normAutofit/>
          </a:bodyPr>
          <a:lstStyle/>
          <a:p>
            <a:r>
              <a:rPr lang="fr-FR" sz="4000" dirty="0"/>
              <a:t>Ben Dhaya  Ahmed Baha Eddine</a:t>
            </a:r>
          </a:p>
        </p:txBody>
      </p:sp>
      <p:sp>
        <p:nvSpPr>
          <p:cNvPr id="3" name="Sous-titre 2">
            <a:extLst>
              <a:ext uri="{FF2B5EF4-FFF2-40B4-BE49-F238E27FC236}">
                <a16:creationId xmlns:a16="http://schemas.microsoft.com/office/drawing/2014/main" id="{DB93FB3F-A8D4-46D3-A1C6-C79C64563729}"/>
              </a:ext>
            </a:extLst>
          </p:cNvPr>
          <p:cNvSpPr>
            <a:spLocks noGrp="1"/>
          </p:cNvSpPr>
          <p:nvPr>
            <p:ph type="subTitle" idx="1"/>
          </p:nvPr>
        </p:nvSpPr>
        <p:spPr>
          <a:xfrm>
            <a:off x="7180976" y="4347068"/>
            <a:ext cx="4016749" cy="1026544"/>
          </a:xfrm>
        </p:spPr>
        <p:txBody>
          <a:bodyPr rtlCol="0">
            <a:normAutofit/>
          </a:bodyPr>
          <a:lstStyle/>
          <a:p>
            <a:pPr algn="l" rtl="0"/>
            <a:r>
              <a:rPr lang="fr-FR" sz="2300" dirty="0"/>
              <a:t>Introduction Aux Tests Logiciels </a:t>
            </a:r>
          </a:p>
        </p:txBody>
      </p:sp>
      <p:pic>
        <p:nvPicPr>
          <p:cNvPr id="6" name="Picture 6" descr="Talan Tunisie - Home | Facebook">
            <a:extLst>
              <a:ext uri="{FF2B5EF4-FFF2-40B4-BE49-F238E27FC236}">
                <a16:creationId xmlns:a16="http://schemas.microsoft.com/office/drawing/2014/main" id="{4F482369-1469-483E-9B06-3236382309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89559F60-4CE1-4E2F-86EA-1B60679F1F4A}"/>
              </a:ext>
            </a:extLst>
          </p:cNvPr>
          <p:cNvSpPr>
            <a:spLocks noGrp="1"/>
          </p:cNvSpPr>
          <p:nvPr>
            <p:ph type="title"/>
          </p:nvPr>
        </p:nvSpPr>
        <p:spPr>
          <a:xfrm>
            <a:off x="6095999" y="609600"/>
            <a:ext cx="6096000" cy="970450"/>
          </a:xfrm>
        </p:spPr>
        <p:txBody>
          <a:bodyPr rtlCol="0" anchor="b">
            <a:normAutofit fontScale="90000"/>
          </a:bodyPr>
          <a:lstStyle/>
          <a:p>
            <a:pPr rtl="0"/>
            <a:r>
              <a:rPr lang="fr-FR" sz="4000" dirty="0"/>
              <a:t>Introduction Aux Tests Logiciels </a:t>
            </a:r>
          </a:p>
        </p:txBody>
      </p:sp>
      <p:sp>
        <p:nvSpPr>
          <p:cNvPr id="24" name="Espace réservé du contenu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92500" lnSpcReduction="10000"/>
          </a:bodyPr>
          <a:lstStyle/>
          <a:p>
            <a:r>
              <a:rPr lang="fr-FR" sz="2400" dirty="0"/>
              <a:t>Définition de tests logiciels</a:t>
            </a:r>
          </a:p>
          <a:p>
            <a:r>
              <a:rPr lang="fr-FR" sz="2400" dirty="0"/>
              <a:t>Types de tests logiciels </a:t>
            </a:r>
          </a:p>
          <a:p>
            <a:r>
              <a:rPr lang="fr-FR" sz="2400" dirty="0"/>
              <a:t>Méthodes de test </a:t>
            </a:r>
          </a:p>
          <a:p>
            <a:r>
              <a:rPr lang="fr-FR" sz="2400" dirty="0"/>
              <a:t>Approches de test </a:t>
            </a:r>
          </a:p>
          <a:p>
            <a:r>
              <a:rPr lang="fr-FR" sz="2400" dirty="0"/>
              <a:t>Les approches de test : Test fonctionnel VS Test non fonctionnel</a:t>
            </a:r>
          </a:p>
          <a:p>
            <a:r>
              <a:rPr lang="fr-FR" sz="2400" dirty="0"/>
              <a:t>Niveaux des tests</a:t>
            </a:r>
          </a:p>
          <a:p>
            <a:r>
              <a:rPr lang="fr-FR" sz="2400" dirty="0"/>
              <a:t>V-Model</a:t>
            </a:r>
          </a:p>
        </p:txBody>
      </p:sp>
      <p:pic>
        <p:nvPicPr>
          <p:cNvPr id="7" name="Picture 6" descr="Talan Tunisie - Home | Facebook">
            <a:extLst>
              <a:ext uri="{FF2B5EF4-FFF2-40B4-BE49-F238E27FC236}">
                <a16:creationId xmlns:a16="http://schemas.microsoft.com/office/drawing/2014/main" id="{31CCE91B-1A92-4654-806F-DC5D8DC990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75A9C-3635-451C-95FC-5F1DA14C836B}"/>
              </a:ext>
            </a:extLst>
          </p:cNvPr>
          <p:cNvSpPr>
            <a:spLocks noGrp="1"/>
          </p:cNvSpPr>
          <p:nvPr>
            <p:ph type="title"/>
          </p:nvPr>
        </p:nvSpPr>
        <p:spPr/>
        <p:txBody>
          <a:bodyPr>
            <a:normAutofit fontScale="90000"/>
          </a:bodyPr>
          <a:lstStyle/>
          <a:p>
            <a:r>
              <a:rPr lang="fr-FR" sz="4800" dirty="0"/>
              <a:t>Définition de tests logiciels</a:t>
            </a:r>
            <a:br>
              <a:rPr lang="fr-FR" sz="4800" dirty="0"/>
            </a:br>
            <a:endParaRPr lang="fr-FR" dirty="0"/>
          </a:p>
        </p:txBody>
      </p:sp>
      <p:sp>
        <p:nvSpPr>
          <p:cNvPr id="3" name="Espace réservé du contenu 2">
            <a:extLst>
              <a:ext uri="{FF2B5EF4-FFF2-40B4-BE49-F238E27FC236}">
                <a16:creationId xmlns:a16="http://schemas.microsoft.com/office/drawing/2014/main" id="{C84EFBBF-EA88-40E0-94CF-55B3A98E217D}"/>
              </a:ext>
            </a:extLst>
          </p:cNvPr>
          <p:cNvSpPr>
            <a:spLocks noGrp="1"/>
          </p:cNvSpPr>
          <p:nvPr>
            <p:ph idx="1"/>
          </p:nvPr>
        </p:nvSpPr>
        <p:spPr>
          <a:xfrm>
            <a:off x="913795" y="1866900"/>
            <a:ext cx="10353762" cy="3714749"/>
          </a:xfrm>
        </p:spPr>
        <p:txBody>
          <a:bodyPr/>
          <a:lstStyle/>
          <a:p>
            <a:r>
              <a:rPr lang="fr-FR" dirty="0"/>
              <a:t>Le test logiciel est un processus permettant d'évaluer la fonctionnalité d'une application logicielle dans le but de déterminer si le logiciel développé répond ou non aux exigences spécifiées et d'identifier les défauts pour s'assurer que le produit est sans défaut afin de produire un produit de qualité. </a:t>
            </a:r>
          </a:p>
        </p:txBody>
      </p:sp>
      <p:pic>
        <p:nvPicPr>
          <p:cNvPr id="1026" name="Picture 2" descr="QA testing: An integral part of the Software lifecycle – RegalMojo InfoTech  Pvt. Ltd.">
            <a:extLst>
              <a:ext uri="{FF2B5EF4-FFF2-40B4-BE49-F238E27FC236}">
                <a16:creationId xmlns:a16="http://schemas.microsoft.com/office/drawing/2014/main" id="{237CEACA-3651-4E7F-9324-BB01C9284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320" y="3883057"/>
            <a:ext cx="4665317" cy="24298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Talan Tunisie - Home | Facebook">
            <a:extLst>
              <a:ext uri="{FF2B5EF4-FFF2-40B4-BE49-F238E27FC236}">
                <a16:creationId xmlns:a16="http://schemas.microsoft.com/office/drawing/2014/main" id="{6F87C3B7-9459-4A3B-9CDB-241EFA4831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56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4DAF6-A1B2-4C82-84BB-C8E65E175EF7}"/>
              </a:ext>
            </a:extLst>
          </p:cNvPr>
          <p:cNvSpPr>
            <a:spLocks noGrp="1"/>
          </p:cNvSpPr>
          <p:nvPr>
            <p:ph type="title"/>
          </p:nvPr>
        </p:nvSpPr>
        <p:spPr/>
        <p:txBody>
          <a:bodyPr>
            <a:normAutofit fontScale="90000"/>
          </a:bodyPr>
          <a:lstStyle/>
          <a:p>
            <a:r>
              <a:rPr lang="fr-FR" sz="4400" dirty="0"/>
              <a:t>Types de tests logiciels </a:t>
            </a:r>
            <a:br>
              <a:rPr lang="fr-FR" sz="4400" dirty="0"/>
            </a:br>
            <a:endParaRPr lang="fr-FR" dirty="0"/>
          </a:p>
        </p:txBody>
      </p:sp>
      <p:sp>
        <p:nvSpPr>
          <p:cNvPr id="3" name="Espace réservé du texte 2">
            <a:extLst>
              <a:ext uri="{FF2B5EF4-FFF2-40B4-BE49-F238E27FC236}">
                <a16:creationId xmlns:a16="http://schemas.microsoft.com/office/drawing/2014/main" id="{F6D886F3-78C3-4123-BE55-D8DDFEA828BC}"/>
              </a:ext>
            </a:extLst>
          </p:cNvPr>
          <p:cNvSpPr>
            <a:spLocks noGrp="1"/>
          </p:cNvSpPr>
          <p:nvPr>
            <p:ph type="body" idx="1"/>
          </p:nvPr>
        </p:nvSpPr>
        <p:spPr/>
        <p:txBody>
          <a:bodyPr/>
          <a:lstStyle/>
          <a:p>
            <a:r>
              <a:rPr lang="fr-FR" dirty="0"/>
              <a:t>Test Manuel</a:t>
            </a:r>
          </a:p>
        </p:txBody>
      </p:sp>
      <p:sp>
        <p:nvSpPr>
          <p:cNvPr id="4" name="Espace réservé du contenu 3">
            <a:extLst>
              <a:ext uri="{FF2B5EF4-FFF2-40B4-BE49-F238E27FC236}">
                <a16:creationId xmlns:a16="http://schemas.microsoft.com/office/drawing/2014/main" id="{A2A71010-554E-46A5-B9B4-FB0BCEB4F3BA}"/>
              </a:ext>
            </a:extLst>
          </p:cNvPr>
          <p:cNvSpPr>
            <a:spLocks noGrp="1"/>
          </p:cNvSpPr>
          <p:nvPr>
            <p:ph sz="half" idx="2"/>
          </p:nvPr>
        </p:nvSpPr>
        <p:spPr/>
        <p:txBody>
          <a:bodyPr>
            <a:normAutofit fontScale="77500" lnSpcReduction="20000"/>
          </a:bodyPr>
          <a:lstStyle/>
          <a:p>
            <a:r>
              <a:rPr lang="fr-FR" b="1" dirty="0"/>
              <a:t>Le test manuel </a:t>
            </a:r>
            <a:r>
              <a:rPr lang="fr-FR" dirty="0"/>
              <a:t>est le processus de test manuel du logiciel pour en savoir plus à son sujet, pour trouver </a:t>
            </a:r>
            <a:r>
              <a:rPr lang="fr-FR" b="1" dirty="0"/>
              <a:t>ce qui fonctionne et ce qui ne fonctionne pas.</a:t>
            </a:r>
          </a:p>
          <a:p>
            <a:r>
              <a:rPr lang="fr-FR" dirty="0"/>
              <a:t>Cela inclut généralement la vérification de toutes les fonctionnalités spécifiées dans les documents d'exigences, mais inclut également souvent les testeurs essayant le logiciel en gardant à l'esprit la perspective de leur utilisateur final.</a:t>
            </a:r>
          </a:p>
          <a:p>
            <a:r>
              <a:rPr lang="fr-FR" dirty="0"/>
              <a:t>Les plans de test manuels varient des cas de test entièrement scénarisés, donnant aux testeurs des étapes détaillées et les résultats attendus, jusqu'aux guides de haut niveau qui dirigent les sessions de test exploratoires.</a:t>
            </a:r>
          </a:p>
          <a:p>
            <a:endParaRPr lang="fr-FR" dirty="0"/>
          </a:p>
        </p:txBody>
      </p:sp>
      <p:sp>
        <p:nvSpPr>
          <p:cNvPr id="5" name="Espace réservé du texte 4">
            <a:extLst>
              <a:ext uri="{FF2B5EF4-FFF2-40B4-BE49-F238E27FC236}">
                <a16:creationId xmlns:a16="http://schemas.microsoft.com/office/drawing/2014/main" id="{29923721-DDE9-4A40-8F60-D22767CC6D5E}"/>
              </a:ext>
            </a:extLst>
          </p:cNvPr>
          <p:cNvSpPr>
            <a:spLocks noGrp="1"/>
          </p:cNvSpPr>
          <p:nvPr>
            <p:ph type="body" sz="quarter" idx="3"/>
          </p:nvPr>
        </p:nvSpPr>
        <p:spPr/>
        <p:txBody>
          <a:bodyPr/>
          <a:lstStyle/>
          <a:p>
            <a:r>
              <a:rPr lang="fr-FR" dirty="0"/>
              <a:t>Test d'automatisation :</a:t>
            </a:r>
          </a:p>
        </p:txBody>
      </p:sp>
      <p:sp>
        <p:nvSpPr>
          <p:cNvPr id="6" name="Espace réservé du contenu 5">
            <a:extLst>
              <a:ext uri="{FF2B5EF4-FFF2-40B4-BE49-F238E27FC236}">
                <a16:creationId xmlns:a16="http://schemas.microsoft.com/office/drawing/2014/main" id="{E9584866-831A-41C9-BDE4-8BF67BE03FA1}"/>
              </a:ext>
            </a:extLst>
          </p:cNvPr>
          <p:cNvSpPr>
            <a:spLocks noGrp="1"/>
          </p:cNvSpPr>
          <p:nvPr>
            <p:ph sz="quarter" idx="4"/>
          </p:nvPr>
        </p:nvSpPr>
        <p:spPr/>
        <p:txBody>
          <a:bodyPr>
            <a:normAutofit fontScale="77500" lnSpcReduction="20000"/>
          </a:bodyPr>
          <a:lstStyle/>
          <a:p>
            <a:r>
              <a:rPr lang="fr-FR" dirty="0"/>
              <a:t>Le test d'automatisation est le processus de test du logiciel à </a:t>
            </a:r>
            <a:r>
              <a:rPr lang="fr-FR" b="1" dirty="0"/>
              <a:t>l'aide d'un outil d'automatisation pour trouver les défauts.</a:t>
            </a:r>
          </a:p>
          <a:p>
            <a:r>
              <a:rPr lang="fr-FR" dirty="0"/>
              <a:t>Dans ce processus, les testeurs exécutent les scripts de test et génèrent automatiquement les résultats des tests à l'aide d'outils d'automatisation.</a:t>
            </a:r>
          </a:p>
          <a:p>
            <a:r>
              <a:rPr lang="fr-FR" dirty="0"/>
              <a:t>Parmi les célèbres outils de test d'automatisation pour les tests fonctionnels, citons </a:t>
            </a:r>
            <a:r>
              <a:rPr lang="fr-FR" dirty="0" err="1"/>
              <a:t>Selenium</a:t>
            </a:r>
            <a:r>
              <a:rPr lang="fr-FR" dirty="0"/>
              <a:t> et </a:t>
            </a:r>
            <a:r>
              <a:rPr lang="fr-FR" dirty="0" err="1"/>
              <a:t>Katalon</a:t>
            </a:r>
            <a:r>
              <a:rPr lang="fr-FR" dirty="0"/>
              <a:t> Studio.</a:t>
            </a:r>
          </a:p>
        </p:txBody>
      </p:sp>
      <p:pic>
        <p:nvPicPr>
          <p:cNvPr id="8" name="Picture 6" descr="Talan Tunisie - Home | Facebook">
            <a:extLst>
              <a:ext uri="{FF2B5EF4-FFF2-40B4-BE49-F238E27FC236}">
                <a16:creationId xmlns:a16="http://schemas.microsoft.com/office/drawing/2014/main" id="{04563B3A-E254-4CAE-8BBA-04FCFACFB7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2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0AA76-71BF-4E68-ADBD-F83BA2C5F0CB}"/>
              </a:ext>
            </a:extLst>
          </p:cNvPr>
          <p:cNvSpPr>
            <a:spLocks noGrp="1"/>
          </p:cNvSpPr>
          <p:nvPr>
            <p:ph type="title"/>
          </p:nvPr>
        </p:nvSpPr>
        <p:spPr>
          <a:xfrm>
            <a:off x="737626" y="299208"/>
            <a:ext cx="10353762" cy="1257300"/>
          </a:xfrm>
        </p:spPr>
        <p:txBody>
          <a:bodyPr/>
          <a:lstStyle/>
          <a:p>
            <a:r>
              <a:rPr lang="fr-FR" dirty="0"/>
              <a:t>Méthodes</a:t>
            </a:r>
          </a:p>
        </p:txBody>
      </p:sp>
      <p:graphicFrame>
        <p:nvGraphicFramePr>
          <p:cNvPr id="3" name="Tableau 3">
            <a:extLst>
              <a:ext uri="{FF2B5EF4-FFF2-40B4-BE49-F238E27FC236}">
                <a16:creationId xmlns:a16="http://schemas.microsoft.com/office/drawing/2014/main" id="{5204FB90-134E-42CD-A9DF-7DBB137BECFB}"/>
              </a:ext>
            </a:extLst>
          </p:cNvPr>
          <p:cNvGraphicFramePr>
            <a:graphicFrameLocks noGrp="1"/>
          </p:cNvGraphicFramePr>
          <p:nvPr>
            <p:extLst>
              <p:ext uri="{D42A27DB-BD31-4B8C-83A1-F6EECF244321}">
                <p14:modId xmlns:p14="http://schemas.microsoft.com/office/powerpoint/2010/main" val="2206402621"/>
              </p:ext>
            </p:extLst>
          </p:nvPr>
        </p:nvGraphicFramePr>
        <p:xfrm>
          <a:off x="1048624" y="1690801"/>
          <a:ext cx="10353762" cy="4541520"/>
        </p:xfrm>
        <a:graphic>
          <a:graphicData uri="http://schemas.openxmlformats.org/drawingml/2006/table">
            <a:tbl>
              <a:tblPr firstRow="1" bandRow="1">
                <a:tableStyleId>{D7AC3CCA-C797-4891-BE02-D94E43425B78}</a:tableStyleId>
              </a:tblPr>
              <a:tblGrid>
                <a:gridCol w="5489237">
                  <a:extLst>
                    <a:ext uri="{9D8B030D-6E8A-4147-A177-3AD203B41FA5}">
                      <a16:colId xmlns:a16="http://schemas.microsoft.com/office/drawing/2014/main" val="778470353"/>
                    </a:ext>
                  </a:extLst>
                </a:gridCol>
                <a:gridCol w="4864525">
                  <a:extLst>
                    <a:ext uri="{9D8B030D-6E8A-4147-A177-3AD203B41FA5}">
                      <a16:colId xmlns:a16="http://schemas.microsoft.com/office/drawing/2014/main" val="4167122974"/>
                    </a:ext>
                  </a:extLst>
                </a:gridCol>
              </a:tblGrid>
              <a:tr h="171911">
                <a:tc>
                  <a:txBody>
                    <a:bodyPr/>
                    <a:lstStyle/>
                    <a:p>
                      <a:pPr algn="l"/>
                      <a:r>
                        <a:rPr lang="fr-FR" sz="1600" dirty="0">
                          <a:effectLst/>
                        </a:rPr>
                        <a:t>Essais statiques</a:t>
                      </a:r>
                    </a:p>
                  </a:txBody>
                  <a:tcPr anchor="ctr"/>
                </a:tc>
                <a:tc>
                  <a:txBody>
                    <a:bodyPr/>
                    <a:lstStyle/>
                    <a:p>
                      <a:pPr algn="l"/>
                      <a:r>
                        <a:rPr lang="fr-FR" sz="1600" dirty="0">
                          <a:effectLst/>
                        </a:rPr>
                        <a:t>Tests dynamiques</a:t>
                      </a:r>
                    </a:p>
                  </a:txBody>
                  <a:tcPr anchor="ctr"/>
                </a:tc>
                <a:extLst>
                  <a:ext uri="{0D108BD9-81ED-4DB2-BD59-A6C34878D82A}">
                    <a16:rowId xmlns:a16="http://schemas.microsoft.com/office/drawing/2014/main" val="1623222020"/>
                  </a:ext>
                </a:extLst>
              </a:tr>
              <a:tr h="300845">
                <a:tc>
                  <a:txBody>
                    <a:bodyPr/>
                    <a:lstStyle/>
                    <a:p>
                      <a:r>
                        <a:rPr lang="fr-FR" sz="1400" dirty="0">
                          <a:effectLst/>
                        </a:rPr>
                        <a:t>Le test a été effectué sans exécuter le programme</a:t>
                      </a:r>
                    </a:p>
                  </a:txBody>
                  <a:tcPr anchor="ctr"/>
                </a:tc>
                <a:tc>
                  <a:txBody>
                    <a:bodyPr/>
                    <a:lstStyle/>
                    <a:p>
                      <a:r>
                        <a:rPr lang="fr-FR" sz="1400" dirty="0">
                          <a:effectLst/>
                        </a:rPr>
                        <a:t>Le test se fait en exécutant le programme</a:t>
                      </a:r>
                    </a:p>
                  </a:txBody>
                  <a:tcPr anchor="ctr"/>
                </a:tc>
                <a:extLst>
                  <a:ext uri="{0D108BD9-81ED-4DB2-BD59-A6C34878D82A}">
                    <a16:rowId xmlns:a16="http://schemas.microsoft.com/office/drawing/2014/main" val="271108972"/>
                  </a:ext>
                </a:extLst>
              </a:tr>
              <a:tr h="300845">
                <a:tc>
                  <a:txBody>
                    <a:bodyPr/>
                    <a:lstStyle/>
                    <a:p>
                      <a:r>
                        <a:rPr lang="fr-FR" sz="1400">
                          <a:effectLst/>
                        </a:rPr>
                        <a:t>Ce test effectue le processus de vérification</a:t>
                      </a:r>
                    </a:p>
                  </a:txBody>
                  <a:tcPr anchor="ctr"/>
                </a:tc>
                <a:tc>
                  <a:txBody>
                    <a:bodyPr/>
                    <a:lstStyle/>
                    <a:p>
                      <a:r>
                        <a:rPr lang="fr-FR" sz="1400" dirty="0">
                          <a:effectLst/>
                        </a:rPr>
                        <a:t>Les tests dynamiques effectuent le processus de validation</a:t>
                      </a:r>
                    </a:p>
                  </a:txBody>
                  <a:tcPr anchor="ctr"/>
                </a:tc>
                <a:extLst>
                  <a:ext uri="{0D108BD9-81ED-4DB2-BD59-A6C34878D82A}">
                    <a16:rowId xmlns:a16="http://schemas.microsoft.com/office/drawing/2014/main" val="2329162762"/>
                  </a:ext>
                </a:extLst>
              </a:tr>
              <a:tr h="300845">
                <a:tc>
                  <a:txBody>
                    <a:bodyPr/>
                    <a:lstStyle/>
                    <a:p>
                      <a:r>
                        <a:rPr lang="fr-FR" sz="1400">
                          <a:effectLst/>
                        </a:rPr>
                        <a:t>Les tests statiques concernent la prévention des défauts</a:t>
                      </a:r>
                    </a:p>
                  </a:txBody>
                  <a:tcPr anchor="ctr"/>
                </a:tc>
                <a:tc>
                  <a:txBody>
                    <a:bodyPr/>
                    <a:lstStyle/>
                    <a:p>
                      <a:r>
                        <a:rPr lang="fr-FR" sz="1400" dirty="0">
                          <a:effectLst/>
                        </a:rPr>
                        <a:t>Les tests dynamiques consistent à trouver et à corriger les défauts</a:t>
                      </a:r>
                    </a:p>
                  </a:txBody>
                  <a:tcPr anchor="ctr"/>
                </a:tc>
                <a:extLst>
                  <a:ext uri="{0D108BD9-81ED-4DB2-BD59-A6C34878D82A}">
                    <a16:rowId xmlns:a16="http://schemas.microsoft.com/office/drawing/2014/main" val="2073144232"/>
                  </a:ext>
                </a:extLst>
              </a:tr>
              <a:tr h="429778">
                <a:tc>
                  <a:txBody>
                    <a:bodyPr/>
                    <a:lstStyle/>
                    <a:p>
                      <a:r>
                        <a:rPr lang="fr-FR" sz="1400" dirty="0">
                          <a:effectLst/>
                        </a:rPr>
                        <a:t>Les tests statiques donnent une évaluation du code et de la documentation</a:t>
                      </a:r>
                    </a:p>
                  </a:txBody>
                  <a:tcPr anchor="ctr"/>
                </a:tc>
                <a:tc>
                  <a:txBody>
                    <a:bodyPr/>
                    <a:lstStyle/>
                    <a:p>
                      <a:r>
                        <a:rPr lang="fr-FR" sz="1400" dirty="0">
                          <a:effectLst/>
                        </a:rPr>
                        <a:t>Les tests dynamiques génèrent des bogues/goulots d'étranglement dans le système logiciel.</a:t>
                      </a:r>
                    </a:p>
                  </a:txBody>
                  <a:tcPr anchor="ctr"/>
                </a:tc>
                <a:extLst>
                  <a:ext uri="{0D108BD9-81ED-4DB2-BD59-A6C34878D82A}">
                    <a16:rowId xmlns:a16="http://schemas.microsoft.com/office/drawing/2014/main" val="726571948"/>
                  </a:ext>
                </a:extLst>
              </a:tr>
              <a:tr h="300845">
                <a:tc>
                  <a:txBody>
                    <a:bodyPr/>
                    <a:lstStyle/>
                    <a:p>
                      <a:r>
                        <a:rPr lang="fr-FR" sz="1400">
                          <a:effectLst/>
                        </a:rPr>
                        <a:t>Les tests statiques impliquent une liste de contrôle et un processus à suivre</a:t>
                      </a:r>
                    </a:p>
                  </a:txBody>
                  <a:tcPr anchor="ctr"/>
                </a:tc>
                <a:tc>
                  <a:txBody>
                    <a:bodyPr/>
                    <a:lstStyle/>
                    <a:p>
                      <a:r>
                        <a:rPr lang="fr-FR" sz="1400" dirty="0">
                          <a:effectLst/>
                        </a:rPr>
                        <a:t>Les tests dynamiques impliquent des cas de test pour l'exécution</a:t>
                      </a:r>
                    </a:p>
                  </a:txBody>
                  <a:tcPr anchor="ctr"/>
                </a:tc>
                <a:extLst>
                  <a:ext uri="{0D108BD9-81ED-4DB2-BD59-A6C34878D82A}">
                    <a16:rowId xmlns:a16="http://schemas.microsoft.com/office/drawing/2014/main" val="1702755786"/>
                  </a:ext>
                </a:extLst>
              </a:tr>
              <a:tr h="300845">
                <a:tc>
                  <a:txBody>
                    <a:bodyPr/>
                    <a:lstStyle/>
                    <a:p>
                      <a:r>
                        <a:rPr lang="fr-FR" sz="1400">
                          <a:effectLst/>
                        </a:rPr>
                        <a:t>Ce test peut être effectué avant la compilation</a:t>
                      </a:r>
                    </a:p>
                  </a:txBody>
                  <a:tcPr anchor="ctr"/>
                </a:tc>
                <a:tc>
                  <a:txBody>
                    <a:bodyPr/>
                    <a:lstStyle/>
                    <a:p>
                      <a:r>
                        <a:rPr lang="fr-FR" sz="1400" dirty="0">
                          <a:effectLst/>
                        </a:rPr>
                        <a:t>Les tests dynamiques sont effectués après la compilation</a:t>
                      </a:r>
                    </a:p>
                  </a:txBody>
                  <a:tcPr anchor="ctr"/>
                </a:tc>
                <a:extLst>
                  <a:ext uri="{0D108BD9-81ED-4DB2-BD59-A6C34878D82A}">
                    <a16:rowId xmlns:a16="http://schemas.microsoft.com/office/drawing/2014/main" val="3256505635"/>
                  </a:ext>
                </a:extLst>
              </a:tr>
              <a:tr h="429778">
                <a:tc>
                  <a:txBody>
                    <a:bodyPr/>
                    <a:lstStyle/>
                    <a:p>
                      <a:r>
                        <a:rPr lang="fr-FR" sz="1400" dirty="0">
                          <a:effectLst/>
                        </a:rPr>
                        <a:t>Les tests statiques couvrent les tests de couverture structurelle et de déclaration</a:t>
                      </a:r>
                    </a:p>
                  </a:txBody>
                  <a:tcPr anchor="ctr"/>
                </a:tc>
                <a:tc>
                  <a:txBody>
                    <a:bodyPr/>
                    <a:lstStyle/>
                    <a:p>
                      <a:r>
                        <a:rPr lang="fr-FR" sz="1400" dirty="0">
                          <a:effectLst/>
                        </a:rPr>
                        <a:t>Les techniques de test dynamique sont l'analyse de la valeur limite et le partitionnement d'équivalence.</a:t>
                      </a:r>
                    </a:p>
                  </a:txBody>
                  <a:tcPr anchor="ctr"/>
                </a:tc>
                <a:extLst>
                  <a:ext uri="{0D108BD9-81ED-4DB2-BD59-A6C34878D82A}">
                    <a16:rowId xmlns:a16="http://schemas.microsoft.com/office/drawing/2014/main" val="3247870577"/>
                  </a:ext>
                </a:extLst>
              </a:tr>
              <a:tr h="300845">
                <a:tc>
                  <a:txBody>
                    <a:bodyPr/>
                    <a:lstStyle/>
                    <a:p>
                      <a:r>
                        <a:rPr lang="fr-FR" sz="1400">
                          <a:effectLst/>
                        </a:rPr>
                        <a:t>Le coût de recherche des défauts et de réparation est moindre</a:t>
                      </a:r>
                    </a:p>
                  </a:txBody>
                  <a:tcPr anchor="ctr"/>
                </a:tc>
                <a:tc>
                  <a:txBody>
                    <a:bodyPr/>
                    <a:lstStyle/>
                    <a:p>
                      <a:r>
                        <a:rPr lang="fr-FR" sz="1400" dirty="0">
                          <a:effectLst/>
                        </a:rPr>
                        <a:t>Le coût de recherche et de correction des défauts est élevé</a:t>
                      </a:r>
                    </a:p>
                  </a:txBody>
                  <a:tcPr anchor="ctr"/>
                </a:tc>
                <a:extLst>
                  <a:ext uri="{0D108BD9-81ED-4DB2-BD59-A6C34878D82A}">
                    <a16:rowId xmlns:a16="http://schemas.microsoft.com/office/drawing/2014/main" val="1900790174"/>
                  </a:ext>
                </a:extLst>
              </a:tr>
              <a:tr h="429778">
                <a:tc>
                  <a:txBody>
                    <a:bodyPr/>
                    <a:lstStyle/>
                    <a:p>
                      <a:r>
                        <a:rPr lang="fr-FR" sz="1400">
                          <a:effectLst/>
                        </a:rPr>
                        <a:t>Le retour sur investissement sera élevé car ce processus implique à un stade précoce</a:t>
                      </a:r>
                    </a:p>
                  </a:txBody>
                  <a:tcPr anchor="ctr"/>
                </a:tc>
                <a:tc>
                  <a:txBody>
                    <a:bodyPr/>
                    <a:lstStyle/>
                    <a:p>
                      <a:r>
                        <a:rPr lang="fr-FR" sz="1400" dirty="0">
                          <a:effectLst/>
                        </a:rPr>
                        <a:t>Le retour sur investissement sera faible car ce processus implique après la phase de développement</a:t>
                      </a:r>
                    </a:p>
                  </a:txBody>
                  <a:tcPr anchor="ctr"/>
                </a:tc>
                <a:extLst>
                  <a:ext uri="{0D108BD9-81ED-4DB2-BD59-A6C34878D82A}">
                    <a16:rowId xmlns:a16="http://schemas.microsoft.com/office/drawing/2014/main" val="1224565294"/>
                  </a:ext>
                </a:extLst>
              </a:tr>
              <a:tr h="441663">
                <a:tc>
                  <a:txBody>
                    <a:bodyPr/>
                    <a:lstStyle/>
                    <a:p>
                      <a:r>
                        <a:rPr lang="fr-FR" sz="1400">
                          <a:effectLst/>
                        </a:rPr>
                        <a:t>Plus de commentaires commentaires sont fortement recommandés pour une bonne qualité</a:t>
                      </a:r>
                    </a:p>
                  </a:txBody>
                  <a:tcPr anchor="ctr"/>
                </a:tc>
                <a:tc>
                  <a:txBody>
                    <a:bodyPr/>
                    <a:lstStyle/>
                    <a:p>
                      <a:r>
                        <a:rPr lang="fr-FR" sz="1400" dirty="0">
                          <a:effectLst/>
                        </a:rPr>
                        <a:t>Plus de défauts sont fortement recommandés pour une bonne qualité.</a:t>
                      </a:r>
                    </a:p>
                  </a:txBody>
                  <a:tcPr anchor="ctr"/>
                </a:tc>
                <a:extLst>
                  <a:ext uri="{0D108BD9-81ED-4DB2-BD59-A6C34878D82A}">
                    <a16:rowId xmlns:a16="http://schemas.microsoft.com/office/drawing/2014/main" val="2374750636"/>
                  </a:ext>
                </a:extLst>
              </a:tr>
              <a:tr h="300845">
                <a:tc>
                  <a:txBody>
                    <a:bodyPr/>
                    <a:lstStyle/>
                    <a:p>
                      <a:r>
                        <a:rPr lang="fr-FR" sz="1400" dirty="0">
                          <a:effectLst/>
                        </a:rPr>
                        <a:t>Nécessite de nombreuses réunions</a:t>
                      </a:r>
                    </a:p>
                  </a:txBody>
                  <a:tcPr anchor="ctr"/>
                </a:tc>
                <a:tc>
                  <a:txBody>
                    <a:bodyPr/>
                    <a:lstStyle/>
                    <a:p>
                      <a:r>
                        <a:rPr lang="fr-FR" sz="1400" dirty="0">
                          <a:effectLst/>
                        </a:rPr>
                        <a:t>Nécessite comparativement moins de réunions</a:t>
                      </a:r>
                    </a:p>
                  </a:txBody>
                  <a:tcPr anchor="ctr"/>
                </a:tc>
                <a:extLst>
                  <a:ext uri="{0D108BD9-81ED-4DB2-BD59-A6C34878D82A}">
                    <a16:rowId xmlns:a16="http://schemas.microsoft.com/office/drawing/2014/main" val="1024122679"/>
                  </a:ext>
                </a:extLst>
              </a:tr>
            </a:tbl>
          </a:graphicData>
        </a:graphic>
      </p:graphicFrame>
      <p:pic>
        <p:nvPicPr>
          <p:cNvPr id="4" name="Picture 6" descr="Talan Tunisie - Home | Facebook">
            <a:extLst>
              <a:ext uri="{FF2B5EF4-FFF2-40B4-BE49-F238E27FC236}">
                <a16:creationId xmlns:a16="http://schemas.microsoft.com/office/drawing/2014/main" id="{EAC265A8-759B-4E12-9073-1BDADC14A1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0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941AFB-B0EB-4654-8269-115077D7F494}"/>
              </a:ext>
            </a:extLst>
          </p:cNvPr>
          <p:cNvSpPr>
            <a:spLocks noGrp="1"/>
          </p:cNvSpPr>
          <p:nvPr>
            <p:ph type="title"/>
          </p:nvPr>
        </p:nvSpPr>
        <p:spPr/>
        <p:txBody>
          <a:bodyPr/>
          <a:lstStyle/>
          <a:p>
            <a:r>
              <a:rPr lang="fr-FR" dirty="0"/>
              <a:t>Approches de test</a:t>
            </a:r>
          </a:p>
        </p:txBody>
      </p:sp>
      <p:sp>
        <p:nvSpPr>
          <p:cNvPr id="3" name="Espace réservé du texte 2">
            <a:extLst>
              <a:ext uri="{FF2B5EF4-FFF2-40B4-BE49-F238E27FC236}">
                <a16:creationId xmlns:a16="http://schemas.microsoft.com/office/drawing/2014/main" id="{8AC47AC4-CCB9-498E-A337-1903CE625F9A}"/>
              </a:ext>
            </a:extLst>
          </p:cNvPr>
          <p:cNvSpPr>
            <a:spLocks noGrp="1"/>
          </p:cNvSpPr>
          <p:nvPr>
            <p:ph type="body" idx="1"/>
          </p:nvPr>
        </p:nvSpPr>
        <p:spPr/>
        <p:txBody>
          <a:bodyPr/>
          <a:lstStyle/>
          <a:p>
            <a:r>
              <a:rPr lang="fr-FR" dirty="0"/>
              <a:t>Test de la boîte blanche </a:t>
            </a:r>
          </a:p>
        </p:txBody>
      </p:sp>
      <p:sp>
        <p:nvSpPr>
          <p:cNvPr id="4" name="Espace réservé du texte 3">
            <a:extLst>
              <a:ext uri="{FF2B5EF4-FFF2-40B4-BE49-F238E27FC236}">
                <a16:creationId xmlns:a16="http://schemas.microsoft.com/office/drawing/2014/main" id="{47DD361C-19B0-4E99-8DCE-F5F7F1CA38D2}"/>
              </a:ext>
            </a:extLst>
          </p:cNvPr>
          <p:cNvSpPr>
            <a:spLocks noGrp="1"/>
          </p:cNvSpPr>
          <p:nvPr>
            <p:ph type="body" sz="half" idx="15"/>
          </p:nvPr>
        </p:nvSpPr>
        <p:spPr/>
        <p:txBody>
          <a:bodyPr/>
          <a:lstStyle/>
          <a:p>
            <a:r>
              <a:rPr lang="fr-FR" dirty="0"/>
              <a:t>Il est également appelé Glass Box, Clear Box, Structural </a:t>
            </a:r>
            <a:r>
              <a:rPr lang="fr-FR" dirty="0" err="1"/>
              <a:t>Testing</a:t>
            </a:r>
            <a:r>
              <a:rPr lang="fr-FR" dirty="0"/>
              <a:t>. Le test White Box est basé sur la structure de code interne de l'application. Dans les tests en boîte blanche, une perspective interne du système, ainsi que des compétences en programmation, sont utilisées pour concevoir des cas de test. Ces tests sont généralement effectués au niveau de l'unité.</a:t>
            </a:r>
          </a:p>
        </p:txBody>
      </p:sp>
      <p:sp>
        <p:nvSpPr>
          <p:cNvPr id="5" name="Espace réservé du texte 4">
            <a:extLst>
              <a:ext uri="{FF2B5EF4-FFF2-40B4-BE49-F238E27FC236}">
                <a16:creationId xmlns:a16="http://schemas.microsoft.com/office/drawing/2014/main" id="{11A832C7-0DD6-4303-B6E7-2B1210E9A408}"/>
              </a:ext>
            </a:extLst>
          </p:cNvPr>
          <p:cNvSpPr>
            <a:spLocks noGrp="1"/>
          </p:cNvSpPr>
          <p:nvPr>
            <p:ph type="body" sz="quarter" idx="3"/>
          </p:nvPr>
        </p:nvSpPr>
        <p:spPr/>
        <p:txBody>
          <a:bodyPr/>
          <a:lstStyle/>
          <a:p>
            <a:r>
              <a:rPr lang="fr-FR" dirty="0"/>
              <a:t>Test de la boîte noire</a:t>
            </a:r>
          </a:p>
        </p:txBody>
      </p:sp>
      <p:sp>
        <p:nvSpPr>
          <p:cNvPr id="6" name="Espace réservé du texte 5">
            <a:extLst>
              <a:ext uri="{FF2B5EF4-FFF2-40B4-BE49-F238E27FC236}">
                <a16:creationId xmlns:a16="http://schemas.microsoft.com/office/drawing/2014/main" id="{D446B7C1-A8BC-4CED-8A3A-83C8E37F5FAF}"/>
              </a:ext>
            </a:extLst>
          </p:cNvPr>
          <p:cNvSpPr>
            <a:spLocks noGrp="1"/>
          </p:cNvSpPr>
          <p:nvPr>
            <p:ph type="body" sz="half" idx="16"/>
          </p:nvPr>
        </p:nvSpPr>
        <p:spPr/>
        <p:txBody>
          <a:bodyPr/>
          <a:lstStyle/>
          <a:p>
            <a:r>
              <a:rPr lang="fr-FR" dirty="0"/>
              <a:t>Il est également appelé test comportemental/basé sur les spécifications/entrées-sorties. Le test Black Box est une méthode de test de logiciel dans laquelle les testeurs évaluent la fonctionnalité du logiciel testé sans regarder la structure interne du code.</a:t>
            </a:r>
          </a:p>
        </p:txBody>
      </p:sp>
      <p:sp>
        <p:nvSpPr>
          <p:cNvPr id="7" name="Espace réservé du texte 6">
            <a:extLst>
              <a:ext uri="{FF2B5EF4-FFF2-40B4-BE49-F238E27FC236}">
                <a16:creationId xmlns:a16="http://schemas.microsoft.com/office/drawing/2014/main" id="{51936B7D-3F23-4B50-B44B-E8DFD8DF895A}"/>
              </a:ext>
            </a:extLst>
          </p:cNvPr>
          <p:cNvSpPr>
            <a:spLocks noGrp="1"/>
          </p:cNvSpPr>
          <p:nvPr>
            <p:ph type="body" sz="quarter" idx="13"/>
          </p:nvPr>
        </p:nvSpPr>
        <p:spPr/>
        <p:txBody>
          <a:bodyPr/>
          <a:lstStyle/>
          <a:p>
            <a:r>
              <a:rPr lang="fr-FR" dirty="0"/>
              <a:t>Test de la boîte grise</a:t>
            </a:r>
          </a:p>
        </p:txBody>
      </p:sp>
      <p:sp>
        <p:nvSpPr>
          <p:cNvPr id="8" name="Espace réservé du texte 7">
            <a:extLst>
              <a:ext uri="{FF2B5EF4-FFF2-40B4-BE49-F238E27FC236}">
                <a16:creationId xmlns:a16="http://schemas.microsoft.com/office/drawing/2014/main" id="{7416C0AF-4AD0-46FA-BBA0-FEA3234EAC53}"/>
              </a:ext>
            </a:extLst>
          </p:cNvPr>
          <p:cNvSpPr>
            <a:spLocks noGrp="1"/>
          </p:cNvSpPr>
          <p:nvPr>
            <p:ph type="body" sz="half" idx="17"/>
          </p:nvPr>
        </p:nvSpPr>
        <p:spPr/>
        <p:txBody>
          <a:bodyPr/>
          <a:lstStyle/>
          <a:p>
            <a:r>
              <a:rPr lang="fr-FR" dirty="0"/>
              <a:t>La boîte grise est la combinaison des tests de la boîte blanche et de la boîte noire. Le testeur qui travaille sur ce type de test doit avoir accès aux documents de conception. Cela aide à créer de meilleurs cas de test dans ce processus.</a:t>
            </a:r>
          </a:p>
        </p:txBody>
      </p:sp>
      <p:pic>
        <p:nvPicPr>
          <p:cNvPr id="9" name="Picture 6" descr="Talan Tunisie - Home | Facebook">
            <a:extLst>
              <a:ext uri="{FF2B5EF4-FFF2-40B4-BE49-F238E27FC236}">
                <a16:creationId xmlns:a16="http://schemas.microsoft.com/office/drawing/2014/main" id="{0B549AF4-ED14-4481-BDDF-05DE391C0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6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DC569-45B7-4BAD-9D38-0AAC445F72E4}"/>
              </a:ext>
            </a:extLst>
          </p:cNvPr>
          <p:cNvSpPr>
            <a:spLocks noGrp="1"/>
          </p:cNvSpPr>
          <p:nvPr>
            <p:ph type="title"/>
          </p:nvPr>
        </p:nvSpPr>
        <p:spPr/>
        <p:txBody>
          <a:bodyPr>
            <a:normAutofit fontScale="90000"/>
          </a:bodyPr>
          <a:lstStyle/>
          <a:p>
            <a:r>
              <a:rPr lang="fr-FR" sz="4400" dirty="0"/>
              <a:t>Les approches de test : Test fonctionnel VS Test non fonctionnel</a:t>
            </a:r>
          </a:p>
        </p:txBody>
      </p:sp>
      <p:graphicFrame>
        <p:nvGraphicFramePr>
          <p:cNvPr id="9" name="Tableau 9">
            <a:extLst>
              <a:ext uri="{FF2B5EF4-FFF2-40B4-BE49-F238E27FC236}">
                <a16:creationId xmlns:a16="http://schemas.microsoft.com/office/drawing/2014/main" id="{59A40E3A-5614-4134-862F-AC39332B59A1}"/>
              </a:ext>
            </a:extLst>
          </p:cNvPr>
          <p:cNvGraphicFramePr>
            <a:graphicFrameLocks noGrp="1"/>
          </p:cNvGraphicFramePr>
          <p:nvPr>
            <p:ph sz="half" idx="1"/>
            <p:extLst>
              <p:ext uri="{D42A27DB-BD31-4B8C-83A1-F6EECF244321}">
                <p14:modId xmlns:p14="http://schemas.microsoft.com/office/powerpoint/2010/main" val="1264043207"/>
              </p:ext>
            </p:extLst>
          </p:nvPr>
        </p:nvGraphicFramePr>
        <p:xfrm>
          <a:off x="392587" y="1808730"/>
          <a:ext cx="11396178" cy="4798546"/>
        </p:xfrm>
        <a:graphic>
          <a:graphicData uri="http://schemas.openxmlformats.org/drawingml/2006/table">
            <a:tbl>
              <a:tblPr firstRow="1" bandRow="1">
                <a:tableStyleId>{D7AC3CCA-C797-4891-BE02-D94E43425B78}</a:tableStyleId>
              </a:tblPr>
              <a:tblGrid>
                <a:gridCol w="1714622">
                  <a:extLst>
                    <a:ext uri="{9D8B030D-6E8A-4147-A177-3AD203B41FA5}">
                      <a16:colId xmlns:a16="http://schemas.microsoft.com/office/drawing/2014/main" val="291904797"/>
                    </a:ext>
                  </a:extLst>
                </a:gridCol>
                <a:gridCol w="5216540">
                  <a:extLst>
                    <a:ext uri="{9D8B030D-6E8A-4147-A177-3AD203B41FA5}">
                      <a16:colId xmlns:a16="http://schemas.microsoft.com/office/drawing/2014/main" val="1360389578"/>
                    </a:ext>
                  </a:extLst>
                </a:gridCol>
                <a:gridCol w="4465016">
                  <a:extLst>
                    <a:ext uri="{9D8B030D-6E8A-4147-A177-3AD203B41FA5}">
                      <a16:colId xmlns:a16="http://schemas.microsoft.com/office/drawing/2014/main" val="1204302691"/>
                    </a:ext>
                  </a:extLst>
                </a:gridCol>
              </a:tblGrid>
              <a:tr h="248115">
                <a:tc>
                  <a:txBody>
                    <a:bodyPr/>
                    <a:lstStyle/>
                    <a:p>
                      <a:pPr algn="l"/>
                      <a:r>
                        <a:rPr lang="fr-FR" sz="1400" dirty="0">
                          <a:effectLst/>
                        </a:rPr>
                        <a:t>Paramètres</a:t>
                      </a:r>
                    </a:p>
                  </a:txBody>
                  <a:tcPr anchor="ctr"/>
                </a:tc>
                <a:tc>
                  <a:txBody>
                    <a:bodyPr/>
                    <a:lstStyle/>
                    <a:p>
                      <a:pPr algn="l"/>
                      <a:r>
                        <a:rPr lang="fr-FR" sz="1400">
                          <a:effectLst/>
                        </a:rPr>
                        <a:t>Fonctionnel</a:t>
                      </a:r>
                    </a:p>
                  </a:txBody>
                  <a:tcPr anchor="ctr"/>
                </a:tc>
                <a:tc>
                  <a:txBody>
                    <a:bodyPr/>
                    <a:lstStyle/>
                    <a:p>
                      <a:pPr algn="l"/>
                      <a:r>
                        <a:rPr lang="fr-FR" sz="1400" dirty="0">
                          <a:effectLst/>
                        </a:rPr>
                        <a:t>Tests non fonctionnels</a:t>
                      </a:r>
                    </a:p>
                  </a:txBody>
                  <a:tcPr anchor="ctr"/>
                </a:tc>
                <a:extLst>
                  <a:ext uri="{0D108BD9-81ED-4DB2-BD59-A6C34878D82A}">
                    <a16:rowId xmlns:a16="http://schemas.microsoft.com/office/drawing/2014/main" val="3922463952"/>
                  </a:ext>
                </a:extLst>
              </a:tr>
              <a:tr h="248115">
                <a:tc>
                  <a:txBody>
                    <a:bodyPr/>
                    <a:lstStyle/>
                    <a:p>
                      <a:r>
                        <a:rPr lang="fr-FR" sz="1200" b="1" dirty="0">
                          <a:effectLst/>
                        </a:rPr>
                        <a:t>Exécution</a:t>
                      </a:r>
                      <a:endParaRPr lang="fr-FR" sz="1200" dirty="0">
                        <a:effectLst/>
                      </a:endParaRPr>
                    </a:p>
                  </a:txBody>
                  <a:tcPr anchor="ctr"/>
                </a:tc>
                <a:tc>
                  <a:txBody>
                    <a:bodyPr/>
                    <a:lstStyle/>
                    <a:p>
                      <a:r>
                        <a:rPr lang="fr-FR" sz="1200">
                          <a:effectLst/>
                        </a:rPr>
                        <a:t>Il est réalisé avant les tests non fonctionnels.</a:t>
                      </a:r>
                    </a:p>
                  </a:txBody>
                  <a:tcPr anchor="ctr"/>
                </a:tc>
                <a:tc>
                  <a:txBody>
                    <a:bodyPr/>
                    <a:lstStyle/>
                    <a:p>
                      <a:r>
                        <a:rPr lang="fr-FR" sz="1200">
                          <a:effectLst/>
                        </a:rPr>
                        <a:t>Elle est réalisée après les tests fonctionnels.</a:t>
                      </a:r>
                    </a:p>
                  </a:txBody>
                  <a:tcPr anchor="ctr"/>
                </a:tc>
                <a:extLst>
                  <a:ext uri="{0D108BD9-81ED-4DB2-BD59-A6C34878D82A}">
                    <a16:rowId xmlns:a16="http://schemas.microsoft.com/office/drawing/2014/main" val="2174147492"/>
                  </a:ext>
                </a:extLst>
              </a:tr>
              <a:tr h="248115">
                <a:tc>
                  <a:txBody>
                    <a:bodyPr/>
                    <a:lstStyle/>
                    <a:p>
                      <a:r>
                        <a:rPr lang="fr-FR" sz="1200" b="1">
                          <a:effectLst/>
                        </a:rPr>
                        <a:t>Secteur d'intérêt</a:t>
                      </a:r>
                      <a:endParaRPr lang="fr-FR" sz="1200">
                        <a:effectLst/>
                      </a:endParaRPr>
                    </a:p>
                  </a:txBody>
                  <a:tcPr anchor="ctr"/>
                </a:tc>
                <a:tc>
                  <a:txBody>
                    <a:bodyPr/>
                    <a:lstStyle/>
                    <a:p>
                      <a:r>
                        <a:rPr lang="fr-FR" sz="1200">
                          <a:effectLst/>
                        </a:rPr>
                        <a:t>Il est basé sur les exigences du client.</a:t>
                      </a:r>
                    </a:p>
                  </a:txBody>
                  <a:tcPr anchor="ctr"/>
                </a:tc>
                <a:tc>
                  <a:txBody>
                    <a:bodyPr/>
                    <a:lstStyle/>
                    <a:p>
                      <a:r>
                        <a:rPr lang="fr-FR" sz="1200">
                          <a:effectLst/>
                        </a:rPr>
                        <a:t>Il se concentre sur les attentes du client.</a:t>
                      </a:r>
                    </a:p>
                  </a:txBody>
                  <a:tcPr anchor="ctr"/>
                </a:tc>
                <a:extLst>
                  <a:ext uri="{0D108BD9-81ED-4DB2-BD59-A6C34878D82A}">
                    <a16:rowId xmlns:a16="http://schemas.microsoft.com/office/drawing/2014/main" val="2944560842"/>
                  </a:ext>
                </a:extLst>
              </a:tr>
              <a:tr h="248115">
                <a:tc>
                  <a:txBody>
                    <a:bodyPr/>
                    <a:lstStyle/>
                    <a:p>
                      <a:r>
                        <a:rPr lang="fr-FR" sz="1200" b="1" dirty="0">
                          <a:effectLst/>
                        </a:rPr>
                        <a:t>Exigence</a:t>
                      </a:r>
                      <a:endParaRPr lang="fr-FR" sz="1200" dirty="0">
                        <a:effectLst/>
                      </a:endParaRPr>
                    </a:p>
                  </a:txBody>
                  <a:tcPr anchor="ctr"/>
                </a:tc>
                <a:tc>
                  <a:txBody>
                    <a:bodyPr/>
                    <a:lstStyle/>
                    <a:p>
                      <a:r>
                        <a:rPr lang="fr-FR" sz="1200">
                          <a:effectLst/>
                        </a:rPr>
                        <a:t>Il est facile de définir les exigences fonctionnelles.</a:t>
                      </a:r>
                    </a:p>
                  </a:txBody>
                  <a:tcPr anchor="ctr"/>
                </a:tc>
                <a:tc>
                  <a:txBody>
                    <a:bodyPr/>
                    <a:lstStyle/>
                    <a:p>
                      <a:r>
                        <a:rPr lang="fr-FR" sz="1200">
                          <a:effectLst/>
                        </a:rPr>
                        <a:t>Il est difficile de définir les exigences pour les tests non fonctionnels.</a:t>
                      </a:r>
                    </a:p>
                  </a:txBody>
                  <a:tcPr anchor="ctr"/>
                </a:tc>
                <a:extLst>
                  <a:ext uri="{0D108BD9-81ED-4DB2-BD59-A6C34878D82A}">
                    <a16:rowId xmlns:a16="http://schemas.microsoft.com/office/drawing/2014/main" val="2846073557"/>
                  </a:ext>
                </a:extLst>
              </a:tr>
              <a:tr h="248115">
                <a:tc>
                  <a:txBody>
                    <a:bodyPr/>
                    <a:lstStyle/>
                    <a:p>
                      <a:r>
                        <a:rPr lang="fr-FR" sz="1200" b="1">
                          <a:effectLst/>
                        </a:rPr>
                        <a:t>Usage</a:t>
                      </a:r>
                      <a:endParaRPr lang="fr-FR" sz="1200">
                        <a:effectLst/>
                      </a:endParaRPr>
                    </a:p>
                  </a:txBody>
                  <a:tcPr anchor="ctr"/>
                </a:tc>
                <a:tc>
                  <a:txBody>
                    <a:bodyPr/>
                    <a:lstStyle/>
                    <a:p>
                      <a:r>
                        <a:rPr lang="fr-FR" sz="1200">
                          <a:effectLst/>
                        </a:rPr>
                        <a:t>Aide à valider le comportement de l'application.</a:t>
                      </a:r>
                    </a:p>
                  </a:txBody>
                  <a:tcPr anchor="ctr"/>
                </a:tc>
                <a:tc>
                  <a:txBody>
                    <a:bodyPr/>
                    <a:lstStyle/>
                    <a:p>
                      <a:r>
                        <a:rPr lang="fr-FR" sz="1200">
                          <a:effectLst/>
                        </a:rPr>
                        <a:t>Aide à valider les performances de l'application.</a:t>
                      </a:r>
                    </a:p>
                  </a:txBody>
                  <a:tcPr anchor="ctr"/>
                </a:tc>
                <a:extLst>
                  <a:ext uri="{0D108BD9-81ED-4DB2-BD59-A6C34878D82A}">
                    <a16:rowId xmlns:a16="http://schemas.microsoft.com/office/drawing/2014/main" val="3391420270"/>
                  </a:ext>
                </a:extLst>
              </a:tr>
              <a:tr h="248115">
                <a:tc>
                  <a:txBody>
                    <a:bodyPr/>
                    <a:lstStyle/>
                    <a:p>
                      <a:r>
                        <a:rPr lang="fr-FR" sz="1200" b="1">
                          <a:effectLst/>
                        </a:rPr>
                        <a:t>Objectif</a:t>
                      </a:r>
                      <a:endParaRPr lang="fr-FR" sz="1200">
                        <a:effectLst/>
                      </a:endParaRPr>
                    </a:p>
                  </a:txBody>
                  <a:tcPr anchor="ctr"/>
                </a:tc>
                <a:tc>
                  <a:txBody>
                    <a:bodyPr/>
                    <a:lstStyle/>
                    <a:p>
                      <a:r>
                        <a:rPr lang="fr-FR" sz="1200">
                          <a:effectLst/>
                        </a:rPr>
                        <a:t>Réalisé pour valider les actions logicielles.</a:t>
                      </a:r>
                    </a:p>
                  </a:txBody>
                  <a:tcPr anchor="ctr"/>
                </a:tc>
                <a:tc>
                  <a:txBody>
                    <a:bodyPr/>
                    <a:lstStyle/>
                    <a:p>
                      <a:r>
                        <a:rPr lang="fr-FR" sz="1200">
                          <a:effectLst/>
                        </a:rPr>
                        <a:t>Il est fait pour valider les performances du logiciel.</a:t>
                      </a:r>
                    </a:p>
                  </a:txBody>
                  <a:tcPr anchor="ctr"/>
                </a:tc>
                <a:extLst>
                  <a:ext uri="{0D108BD9-81ED-4DB2-BD59-A6C34878D82A}">
                    <a16:rowId xmlns:a16="http://schemas.microsoft.com/office/drawing/2014/main" val="962725152"/>
                  </a:ext>
                </a:extLst>
              </a:tr>
              <a:tr h="248115">
                <a:tc>
                  <a:txBody>
                    <a:bodyPr/>
                    <a:lstStyle/>
                    <a:p>
                      <a:r>
                        <a:rPr lang="fr-FR" sz="1200" b="1">
                          <a:effectLst/>
                        </a:rPr>
                        <a:t>Conditions</a:t>
                      </a:r>
                      <a:endParaRPr lang="fr-FR" sz="1200">
                        <a:effectLst/>
                      </a:endParaRPr>
                    </a:p>
                  </a:txBody>
                  <a:tcPr anchor="ctr"/>
                </a:tc>
                <a:tc>
                  <a:txBody>
                    <a:bodyPr/>
                    <a:lstStyle/>
                    <a:p>
                      <a:r>
                        <a:rPr lang="fr-FR" sz="1200">
                          <a:effectLst/>
                        </a:rPr>
                        <a:t>Les tests fonctionnels sont effectués à l'aide de la spécification fonctionnelle.</a:t>
                      </a:r>
                    </a:p>
                  </a:txBody>
                  <a:tcPr anchor="ctr"/>
                </a:tc>
                <a:tc>
                  <a:txBody>
                    <a:bodyPr/>
                    <a:lstStyle/>
                    <a:p>
                      <a:r>
                        <a:rPr lang="fr-FR" sz="1200">
                          <a:effectLst/>
                        </a:rPr>
                        <a:t>Ce type de test est effectué par des spécifications de performance</a:t>
                      </a:r>
                    </a:p>
                  </a:txBody>
                  <a:tcPr anchor="ctr"/>
                </a:tc>
                <a:extLst>
                  <a:ext uri="{0D108BD9-81ED-4DB2-BD59-A6C34878D82A}">
                    <a16:rowId xmlns:a16="http://schemas.microsoft.com/office/drawing/2014/main" val="129761182"/>
                  </a:ext>
                </a:extLst>
              </a:tr>
              <a:tr h="378946">
                <a:tc>
                  <a:txBody>
                    <a:bodyPr/>
                    <a:lstStyle/>
                    <a:p>
                      <a:r>
                        <a:rPr lang="fr-FR" sz="1200" b="1">
                          <a:effectLst/>
                        </a:rPr>
                        <a:t>Test manuel</a:t>
                      </a:r>
                      <a:endParaRPr lang="fr-FR" sz="1200">
                        <a:effectLst/>
                      </a:endParaRPr>
                    </a:p>
                  </a:txBody>
                  <a:tcPr anchor="ctr"/>
                </a:tc>
                <a:tc>
                  <a:txBody>
                    <a:bodyPr/>
                    <a:lstStyle/>
                    <a:p>
                      <a:r>
                        <a:rPr lang="fr-FR" sz="1200">
                          <a:effectLst/>
                        </a:rPr>
                        <a:t>Les tests fonctionnels sont faciles à exécuter par des tests manuels.</a:t>
                      </a:r>
                    </a:p>
                  </a:txBody>
                  <a:tcPr anchor="ctr"/>
                </a:tc>
                <a:tc>
                  <a:txBody>
                    <a:bodyPr/>
                    <a:lstStyle/>
                    <a:p>
                      <a:r>
                        <a:rPr lang="fr-FR" sz="1200">
                          <a:effectLst/>
                        </a:rPr>
                        <a:t>Il est très difficile d'effectuer manuellement des tests non fonctionnels.</a:t>
                      </a:r>
                    </a:p>
                  </a:txBody>
                  <a:tcPr anchor="ctr"/>
                </a:tc>
                <a:extLst>
                  <a:ext uri="{0D108BD9-81ED-4DB2-BD59-A6C34878D82A}">
                    <a16:rowId xmlns:a16="http://schemas.microsoft.com/office/drawing/2014/main" val="787550959"/>
                  </a:ext>
                </a:extLst>
              </a:tr>
              <a:tr h="248115">
                <a:tc>
                  <a:txBody>
                    <a:bodyPr/>
                    <a:lstStyle/>
                    <a:p>
                      <a:r>
                        <a:rPr lang="fr-FR" sz="1200" b="1">
                          <a:effectLst/>
                        </a:rPr>
                        <a:t>Fonctionnalité</a:t>
                      </a:r>
                      <a:endParaRPr lang="fr-FR" sz="1200">
                        <a:effectLst/>
                      </a:endParaRPr>
                    </a:p>
                  </a:txBody>
                  <a:tcPr anchor="ctr"/>
                </a:tc>
                <a:tc>
                  <a:txBody>
                    <a:bodyPr/>
                    <a:lstStyle/>
                    <a:p>
                      <a:r>
                        <a:rPr lang="fr-FR" sz="1200">
                          <a:effectLst/>
                        </a:rPr>
                        <a:t>Il décrit ce que fait le produit.</a:t>
                      </a:r>
                    </a:p>
                  </a:txBody>
                  <a:tcPr anchor="ctr"/>
                </a:tc>
                <a:tc>
                  <a:txBody>
                    <a:bodyPr/>
                    <a:lstStyle/>
                    <a:p>
                      <a:r>
                        <a:rPr lang="fr-FR" sz="1200">
                          <a:effectLst/>
                        </a:rPr>
                        <a:t>Il décrit le fonctionnement du produit.</a:t>
                      </a:r>
                    </a:p>
                  </a:txBody>
                  <a:tcPr anchor="ctr"/>
                </a:tc>
                <a:extLst>
                  <a:ext uri="{0D108BD9-81ED-4DB2-BD59-A6C34878D82A}">
                    <a16:rowId xmlns:a16="http://schemas.microsoft.com/office/drawing/2014/main" val="306516946"/>
                  </a:ext>
                </a:extLst>
              </a:tr>
              <a:tr h="248115">
                <a:tc>
                  <a:txBody>
                    <a:bodyPr/>
                    <a:lstStyle/>
                    <a:p>
                      <a:r>
                        <a:rPr lang="fr-FR" sz="1200" b="1">
                          <a:effectLst/>
                        </a:rPr>
                        <a:t>Exemple de cas de test</a:t>
                      </a:r>
                      <a:endParaRPr lang="fr-FR" sz="1200">
                        <a:effectLst/>
                      </a:endParaRPr>
                    </a:p>
                  </a:txBody>
                  <a:tcPr anchor="ctr"/>
                </a:tc>
                <a:tc>
                  <a:txBody>
                    <a:bodyPr/>
                    <a:lstStyle/>
                    <a:p>
                      <a:r>
                        <a:rPr lang="fr-FR" sz="1200">
                          <a:effectLst/>
                        </a:rPr>
                        <a:t>Vérifiez la fonctionnalité de connexion.</a:t>
                      </a:r>
                    </a:p>
                  </a:txBody>
                  <a:tcPr anchor="ctr"/>
                </a:tc>
                <a:tc>
                  <a:txBody>
                    <a:bodyPr/>
                    <a:lstStyle/>
                    <a:p>
                      <a:r>
                        <a:rPr lang="fr-FR" sz="1200">
                          <a:effectLst/>
                        </a:rPr>
                        <a:t>Le tableau de bord devrait se charger en 2 secondes.</a:t>
                      </a:r>
                    </a:p>
                  </a:txBody>
                  <a:tcPr anchor="ctr"/>
                </a:tc>
                <a:extLst>
                  <a:ext uri="{0D108BD9-81ED-4DB2-BD59-A6C34878D82A}">
                    <a16:rowId xmlns:a16="http://schemas.microsoft.com/office/drawing/2014/main" val="1888018648"/>
                  </a:ext>
                </a:extLst>
              </a:tr>
              <a:tr h="1736806">
                <a:tc>
                  <a:txBody>
                    <a:bodyPr/>
                    <a:lstStyle/>
                    <a:p>
                      <a:r>
                        <a:rPr lang="fr-FR" sz="1200" b="1" dirty="0">
                          <a:effectLst/>
                        </a:rPr>
                        <a:t>Types de tests</a:t>
                      </a:r>
                      <a:endParaRPr lang="fr-FR" sz="1200" dirty="0">
                        <a:effectLst/>
                      </a:endParaRPr>
                    </a:p>
                  </a:txBody>
                  <a:tcPr anchor="ctr"/>
                </a:tc>
                <a:tc>
                  <a:txBody>
                    <a:bodyPr/>
                    <a:lstStyle/>
                    <a:p>
                      <a:r>
                        <a:rPr lang="fr-FR" sz="1200" dirty="0">
                          <a:effectLst/>
                        </a:rPr>
                        <a:t>Exemples de types de tests fonctionnels</a:t>
                      </a:r>
                    </a:p>
                    <a:p>
                      <a:pPr>
                        <a:buFont typeface="Arial" panose="020B0604020202020204" pitchFamily="34" charset="0"/>
                        <a:buChar char="•"/>
                      </a:pPr>
                      <a:r>
                        <a:rPr lang="fr-FR" sz="1200" dirty="0">
                          <a:effectLst/>
                        </a:rPr>
                        <a:t>Tests unitaires</a:t>
                      </a:r>
                    </a:p>
                    <a:p>
                      <a:pPr>
                        <a:buFont typeface="Arial" panose="020B0604020202020204" pitchFamily="34" charset="0"/>
                        <a:buChar char="•"/>
                      </a:pPr>
                      <a:r>
                        <a:rPr lang="fr-FR" sz="1200" dirty="0">
                          <a:effectLst/>
                        </a:rPr>
                        <a:t>Test de fumée</a:t>
                      </a:r>
                    </a:p>
                    <a:p>
                      <a:pPr>
                        <a:buFont typeface="Arial" panose="020B0604020202020204" pitchFamily="34" charset="0"/>
                        <a:buChar char="•"/>
                      </a:pPr>
                      <a:r>
                        <a:rPr lang="fr-FR" sz="1200" dirty="0">
                          <a:effectLst/>
                        </a:rPr>
                        <a:t>Acceptation de l'utilisateur</a:t>
                      </a:r>
                    </a:p>
                    <a:p>
                      <a:pPr>
                        <a:buFont typeface="Arial" panose="020B0604020202020204" pitchFamily="34" charset="0"/>
                        <a:buChar char="•"/>
                      </a:pPr>
                      <a:r>
                        <a:rPr lang="fr-FR" sz="1200" dirty="0">
                          <a:effectLst/>
                        </a:rPr>
                        <a:t>Tests d'intégration</a:t>
                      </a:r>
                    </a:p>
                    <a:p>
                      <a:pPr>
                        <a:buFont typeface="Arial" panose="020B0604020202020204" pitchFamily="34" charset="0"/>
                        <a:buChar char="•"/>
                      </a:pPr>
                      <a:r>
                        <a:rPr lang="fr-FR" sz="1200" dirty="0">
                          <a:effectLst/>
                        </a:rPr>
                        <a:t>Les tests de régression</a:t>
                      </a:r>
                    </a:p>
                    <a:p>
                      <a:pPr>
                        <a:buFont typeface="Arial" panose="020B0604020202020204" pitchFamily="34" charset="0"/>
                        <a:buChar char="•"/>
                      </a:pPr>
                      <a:r>
                        <a:rPr lang="fr-FR" sz="1200" dirty="0">
                          <a:effectLst/>
                        </a:rPr>
                        <a:t>Localisation</a:t>
                      </a:r>
                    </a:p>
                    <a:p>
                      <a:pPr>
                        <a:buFont typeface="Arial" panose="020B0604020202020204" pitchFamily="34" charset="0"/>
                        <a:buChar char="•"/>
                      </a:pPr>
                      <a:r>
                        <a:rPr lang="fr-FR" sz="1200" dirty="0">
                          <a:effectLst/>
                        </a:rPr>
                        <a:t>Mondialisation</a:t>
                      </a:r>
                    </a:p>
                    <a:p>
                      <a:pPr>
                        <a:buFont typeface="Arial" panose="020B0604020202020204" pitchFamily="34" charset="0"/>
                        <a:buChar char="•"/>
                      </a:pPr>
                      <a:r>
                        <a:rPr lang="fr-FR" sz="1200" dirty="0">
                          <a:effectLst/>
                        </a:rPr>
                        <a:t>Interopérabilité</a:t>
                      </a:r>
                    </a:p>
                  </a:txBody>
                  <a:tcPr anchor="ctr"/>
                </a:tc>
                <a:tc>
                  <a:txBody>
                    <a:bodyPr/>
                    <a:lstStyle/>
                    <a:p>
                      <a:r>
                        <a:rPr lang="fr-FR" sz="1200" dirty="0">
                          <a:effectLst/>
                        </a:rPr>
                        <a:t>Exemples de types de tests non fonctionnels</a:t>
                      </a:r>
                    </a:p>
                    <a:p>
                      <a:pPr>
                        <a:buFont typeface="Arial" panose="020B0604020202020204" pitchFamily="34" charset="0"/>
                        <a:buChar char="•"/>
                      </a:pPr>
                      <a:r>
                        <a:rPr lang="fr-FR" sz="1200" dirty="0">
                          <a:effectLst/>
                        </a:rPr>
                        <a:t>Test de performance</a:t>
                      </a:r>
                    </a:p>
                    <a:p>
                      <a:pPr>
                        <a:buFont typeface="Arial" panose="020B0604020202020204" pitchFamily="34" charset="0"/>
                        <a:buChar char="•"/>
                      </a:pPr>
                      <a:r>
                        <a:rPr lang="fr-FR" sz="1200" dirty="0">
                          <a:effectLst/>
                        </a:rPr>
                        <a:t>Tests de volume</a:t>
                      </a:r>
                    </a:p>
                    <a:p>
                      <a:pPr>
                        <a:buFont typeface="Arial" panose="020B0604020202020204" pitchFamily="34" charset="0"/>
                        <a:buChar char="•"/>
                      </a:pPr>
                      <a:r>
                        <a:rPr lang="fr-FR" sz="1200" dirty="0">
                          <a:effectLst/>
                        </a:rPr>
                        <a:t>Évolutivité</a:t>
                      </a:r>
                    </a:p>
                    <a:p>
                      <a:pPr>
                        <a:buFont typeface="Arial" panose="020B0604020202020204" pitchFamily="34" charset="0"/>
                        <a:buChar char="•"/>
                      </a:pPr>
                      <a:r>
                        <a:rPr lang="fr-FR" sz="1200" dirty="0">
                          <a:effectLst/>
                        </a:rPr>
                        <a:t>Tests d'utilisation</a:t>
                      </a:r>
                    </a:p>
                    <a:p>
                      <a:pPr>
                        <a:buFont typeface="Arial" panose="020B0604020202020204" pitchFamily="34" charset="0"/>
                        <a:buChar char="•"/>
                      </a:pPr>
                      <a:r>
                        <a:rPr lang="fr-FR" sz="1200" dirty="0">
                          <a:effectLst/>
                        </a:rPr>
                        <a:t>Test de charge</a:t>
                      </a:r>
                    </a:p>
                    <a:p>
                      <a:pPr>
                        <a:buFont typeface="Arial" panose="020B0604020202020204" pitchFamily="34" charset="0"/>
                        <a:buChar char="•"/>
                      </a:pPr>
                      <a:r>
                        <a:rPr lang="fr-FR" sz="1200" dirty="0">
                          <a:effectLst/>
                        </a:rPr>
                        <a:t>Tests de résistance</a:t>
                      </a:r>
                    </a:p>
                    <a:p>
                      <a:pPr>
                        <a:buFont typeface="Arial" panose="020B0604020202020204" pitchFamily="34" charset="0"/>
                        <a:buChar char="•"/>
                      </a:pPr>
                      <a:r>
                        <a:rPr lang="fr-FR" sz="1200" dirty="0">
                          <a:effectLst/>
                        </a:rPr>
                        <a:t>Test de conformité</a:t>
                      </a:r>
                    </a:p>
                    <a:p>
                      <a:pPr>
                        <a:buFont typeface="Arial" panose="020B0604020202020204" pitchFamily="34" charset="0"/>
                        <a:buChar char="•"/>
                      </a:pPr>
                      <a:r>
                        <a:rPr lang="fr-FR" sz="1200" dirty="0">
                          <a:effectLst/>
                        </a:rPr>
                        <a:t>Test de portabilité</a:t>
                      </a:r>
                    </a:p>
                    <a:p>
                      <a:pPr>
                        <a:buFont typeface="Arial" panose="020B0604020202020204" pitchFamily="34" charset="0"/>
                        <a:buChar char="•"/>
                      </a:pPr>
                      <a:r>
                        <a:rPr lang="fr-FR" sz="1200" dirty="0">
                          <a:effectLst/>
                        </a:rPr>
                        <a:t>Test de récupération après sinistre</a:t>
                      </a:r>
                    </a:p>
                  </a:txBody>
                  <a:tcPr anchor="ctr"/>
                </a:tc>
                <a:extLst>
                  <a:ext uri="{0D108BD9-81ED-4DB2-BD59-A6C34878D82A}">
                    <a16:rowId xmlns:a16="http://schemas.microsoft.com/office/drawing/2014/main" val="2522929662"/>
                  </a:ext>
                </a:extLst>
              </a:tr>
            </a:tbl>
          </a:graphicData>
        </a:graphic>
      </p:graphicFrame>
      <p:sp>
        <p:nvSpPr>
          <p:cNvPr id="4" name="Espace réservé du contenu 3">
            <a:extLst>
              <a:ext uri="{FF2B5EF4-FFF2-40B4-BE49-F238E27FC236}">
                <a16:creationId xmlns:a16="http://schemas.microsoft.com/office/drawing/2014/main" id="{A41A0DC9-E143-46EA-A24F-EDCF94F249E0}"/>
              </a:ext>
            </a:extLst>
          </p:cNvPr>
          <p:cNvSpPr>
            <a:spLocks noGrp="1"/>
          </p:cNvSpPr>
          <p:nvPr>
            <p:ph sz="half" idx="2"/>
          </p:nvPr>
        </p:nvSpPr>
        <p:spPr/>
        <p:txBody>
          <a:bodyPr>
            <a:normAutofit/>
          </a:bodyPr>
          <a:lstStyle/>
          <a:p>
            <a:endParaRPr lang="fr-FR" sz="2000"/>
          </a:p>
        </p:txBody>
      </p:sp>
      <p:pic>
        <p:nvPicPr>
          <p:cNvPr id="10" name="Picture 6" descr="Talan Tunisie - Home | Facebook">
            <a:extLst>
              <a:ext uri="{FF2B5EF4-FFF2-40B4-BE49-F238E27FC236}">
                <a16:creationId xmlns:a16="http://schemas.microsoft.com/office/drawing/2014/main" id="{19ECD412-77F3-4468-A467-3DB44B34C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4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CAA44-545D-4013-99E1-19CDF2076C55}"/>
              </a:ext>
            </a:extLst>
          </p:cNvPr>
          <p:cNvSpPr>
            <a:spLocks noGrp="1"/>
          </p:cNvSpPr>
          <p:nvPr>
            <p:ph type="title"/>
          </p:nvPr>
        </p:nvSpPr>
        <p:spPr>
          <a:xfrm>
            <a:off x="787960" y="408265"/>
            <a:ext cx="10353762" cy="1257300"/>
          </a:xfrm>
        </p:spPr>
        <p:txBody>
          <a:bodyPr>
            <a:normAutofit fontScale="90000"/>
          </a:bodyPr>
          <a:lstStyle/>
          <a:p>
            <a:r>
              <a:rPr lang="fr-FR" dirty="0"/>
              <a:t>Niveaux des tests</a:t>
            </a:r>
            <a:br>
              <a:rPr lang="fr-FR" dirty="0"/>
            </a:br>
            <a:endParaRPr lang="fr-FR" dirty="0"/>
          </a:p>
        </p:txBody>
      </p:sp>
      <p:sp>
        <p:nvSpPr>
          <p:cNvPr id="8" name="ZoneTexte 7">
            <a:extLst>
              <a:ext uri="{FF2B5EF4-FFF2-40B4-BE49-F238E27FC236}">
                <a16:creationId xmlns:a16="http://schemas.microsoft.com/office/drawing/2014/main" id="{2CEC9E54-212E-48F6-B56F-D08B7D56C255}"/>
              </a:ext>
            </a:extLst>
          </p:cNvPr>
          <p:cNvSpPr txBox="1"/>
          <p:nvPr/>
        </p:nvSpPr>
        <p:spPr>
          <a:xfrm>
            <a:off x="193062" y="1272616"/>
            <a:ext cx="7719297" cy="5386090"/>
          </a:xfrm>
          <a:prstGeom prst="rect">
            <a:avLst/>
          </a:prstGeom>
          <a:noFill/>
        </p:spPr>
        <p:txBody>
          <a:bodyPr wrap="square">
            <a:spAutoFit/>
          </a:bodyPr>
          <a:lstStyle/>
          <a:p>
            <a:pPr algn="ctr"/>
            <a:r>
              <a:rPr lang="fr-FR" sz="1600" b="1" dirty="0"/>
              <a:t>Tests unitaires : </a:t>
            </a:r>
          </a:p>
          <a:p>
            <a:endParaRPr lang="fr-FR" sz="1400" b="1" dirty="0"/>
          </a:p>
          <a:p>
            <a:r>
              <a:rPr lang="fr-FR" sz="1400" dirty="0"/>
              <a:t>Les tests unitaires sont effectués pour vérifier si les modules individuels du code source fonctionnent correctement. c'est-à-dire tester chaque unité de l'application séparément par le développeur dans l'environnement du développeur. Il s'agit d'un test de module AKA ou d'un test de composant.</a:t>
            </a:r>
          </a:p>
          <a:p>
            <a:endParaRPr lang="fr-FR" sz="1400" dirty="0"/>
          </a:p>
          <a:p>
            <a:pPr algn="ctr"/>
            <a:r>
              <a:rPr lang="fr-FR" sz="1600" b="1" dirty="0"/>
              <a:t>Test d'intégration : </a:t>
            </a:r>
          </a:p>
          <a:p>
            <a:endParaRPr lang="fr-FR" sz="1400" b="1" dirty="0"/>
          </a:p>
          <a:p>
            <a:r>
              <a:rPr lang="fr-FR" sz="1400" dirty="0"/>
              <a:t>Le test d'intégration est le processus de test de la connectivité ou du transfert de données entre deux modules testés par unité. C'est AKA I&amp;T </a:t>
            </a:r>
            <a:r>
              <a:rPr lang="fr-FR" sz="1400" dirty="0" err="1"/>
              <a:t>Testing</a:t>
            </a:r>
            <a:r>
              <a:rPr lang="fr-FR" sz="1400" dirty="0"/>
              <a:t> ou String </a:t>
            </a:r>
            <a:r>
              <a:rPr lang="fr-FR" sz="1400" dirty="0" err="1"/>
              <a:t>Testing</a:t>
            </a:r>
            <a:r>
              <a:rPr lang="fr-FR" sz="1400" dirty="0"/>
              <a:t>. Elle est subdivisée en approche descendante, approche ascendante et approche sandwich (combinaison de l'approche descendante et ascendante)</a:t>
            </a:r>
          </a:p>
          <a:p>
            <a:endParaRPr lang="fr-FR" sz="1400" dirty="0"/>
          </a:p>
          <a:p>
            <a:pPr algn="ctr"/>
            <a:r>
              <a:rPr lang="fr-FR" sz="1600" b="1" dirty="0"/>
              <a:t>Test du système (test de bout en bout) :</a:t>
            </a:r>
          </a:p>
          <a:p>
            <a:endParaRPr lang="fr-FR" sz="1400" b="1" dirty="0"/>
          </a:p>
          <a:p>
            <a:r>
              <a:rPr lang="fr-FR" sz="1400" dirty="0"/>
              <a:t>C'est un test boîte noire. Le test de l'application entièrement intégrée est également appelé test de scénario de bout en bout. Pour s'assurer que le logiciel fonctionne dans tous les systèmes cibles prévus. Vérifiez les tests approfondis de chaque entrée dans l'application pour vérifier les sorties souhaitées. Test des expériences de l'utilisateur avec l'application.</a:t>
            </a:r>
          </a:p>
          <a:p>
            <a:endParaRPr lang="fr-FR" sz="1400" dirty="0"/>
          </a:p>
          <a:p>
            <a:pPr algn="ctr"/>
            <a:r>
              <a:rPr lang="fr-FR" sz="1600" b="1" dirty="0"/>
              <a:t>Tests d'acceptation : </a:t>
            </a:r>
          </a:p>
          <a:p>
            <a:endParaRPr lang="fr-FR" sz="1400" b="1" dirty="0"/>
          </a:p>
          <a:p>
            <a:r>
              <a:rPr lang="fr-FR" sz="1400" dirty="0"/>
              <a:t>Pour obtenir l'approbation du client afin que le logiciel puisse être livré et que les paiements soient reçus. Les types de tests d'acceptation sont les tests alpha, bêta et gamma.</a:t>
            </a:r>
          </a:p>
        </p:txBody>
      </p:sp>
      <p:pic>
        <p:nvPicPr>
          <p:cNvPr id="9" name="Image 8">
            <a:extLst>
              <a:ext uri="{FF2B5EF4-FFF2-40B4-BE49-F238E27FC236}">
                <a16:creationId xmlns:a16="http://schemas.microsoft.com/office/drawing/2014/main" id="{FBE331EF-C826-4844-AE05-29322AF9D13C}"/>
              </a:ext>
            </a:extLst>
          </p:cNvPr>
          <p:cNvPicPr>
            <a:picLocks noChangeAspect="1"/>
          </p:cNvPicPr>
          <p:nvPr/>
        </p:nvPicPr>
        <p:blipFill>
          <a:blip r:embed="rId2"/>
          <a:stretch>
            <a:fillRect/>
          </a:stretch>
        </p:blipFill>
        <p:spPr>
          <a:xfrm>
            <a:off x="8164056" y="1474236"/>
            <a:ext cx="3834882" cy="514116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1" name="Picture 6" descr="Talan Tunisie - Home | Facebook">
            <a:extLst>
              <a:ext uri="{FF2B5EF4-FFF2-40B4-BE49-F238E27FC236}">
                <a16:creationId xmlns:a16="http://schemas.microsoft.com/office/drawing/2014/main" id="{654C4EE8-CCF3-4392-BD6C-B833C9EC1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8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E8A9F-8AC0-4E11-A7DF-7C388AA9CDDA}"/>
              </a:ext>
            </a:extLst>
          </p:cNvPr>
          <p:cNvSpPr>
            <a:spLocks noGrp="1"/>
          </p:cNvSpPr>
          <p:nvPr>
            <p:ph type="title"/>
          </p:nvPr>
        </p:nvSpPr>
        <p:spPr>
          <a:xfrm>
            <a:off x="611791" y="164983"/>
            <a:ext cx="10353762" cy="1261872"/>
          </a:xfrm>
        </p:spPr>
        <p:txBody>
          <a:bodyPr/>
          <a:lstStyle/>
          <a:p>
            <a:r>
              <a:rPr lang="fr-FR" dirty="0"/>
              <a:t>V-MODEL</a:t>
            </a:r>
          </a:p>
        </p:txBody>
      </p:sp>
      <p:sp>
        <p:nvSpPr>
          <p:cNvPr id="3" name="Espace réservé du contenu 2">
            <a:extLst>
              <a:ext uri="{FF2B5EF4-FFF2-40B4-BE49-F238E27FC236}">
                <a16:creationId xmlns:a16="http://schemas.microsoft.com/office/drawing/2014/main" id="{3D2D0FA8-D0A7-483F-8AE8-7F4AA01B2098}"/>
              </a:ext>
            </a:extLst>
          </p:cNvPr>
          <p:cNvSpPr>
            <a:spLocks noGrp="1"/>
          </p:cNvSpPr>
          <p:nvPr>
            <p:ph sz="half" idx="1"/>
          </p:nvPr>
        </p:nvSpPr>
        <p:spPr>
          <a:xfrm>
            <a:off x="427233" y="1426855"/>
            <a:ext cx="4856841" cy="3622671"/>
          </a:xfrm>
        </p:spPr>
        <p:txBody>
          <a:bodyPr>
            <a:noAutofit/>
          </a:bodyPr>
          <a:lstStyle/>
          <a:p>
            <a:pPr marL="36900" indent="0">
              <a:buNone/>
            </a:pPr>
            <a:r>
              <a:rPr lang="fr-FR" sz="1400" b="1" dirty="0"/>
              <a:t>Problème avec le modèle en cascade</a:t>
            </a:r>
          </a:p>
          <a:p>
            <a:r>
              <a:rPr lang="fr-FR" sz="1200" dirty="0"/>
              <a:t>Comme vous pouvez le constater, les tests dans le modèle ne commencent qu'une fois la mise en œuvre terminée.</a:t>
            </a:r>
          </a:p>
          <a:p>
            <a:endParaRPr lang="fr-FR" sz="1200" dirty="0"/>
          </a:p>
          <a:p>
            <a:r>
              <a:rPr lang="fr-FR" sz="1200" dirty="0"/>
              <a:t>Mais si vous travaillez dans un grand projet, où les systèmes sont complexes, il est facile de passer à côté des détails clés dans la phase des exigences elle-même. Dans de tels cas, un produit entièrement erroné sera livré au client et vous devrez peut-être recommencer le projet OU si vous parvenez à noter correctement les exigences mais faites de graves erreurs dans la conception et l'architecture de votre logiciel, vous devrez reconcevoir le logiciel complet pour corriger l'erreur.</a:t>
            </a:r>
          </a:p>
          <a:p>
            <a:endParaRPr lang="fr-FR" sz="1200" dirty="0"/>
          </a:p>
          <a:p>
            <a:r>
              <a:rPr lang="fr-FR" sz="1200" dirty="0"/>
              <a:t>Les évaluations de milliers de projets ont montré que les défauts introduits lors des exigences et de la conception représentent près de la moitié du nombre total de défauts.</a:t>
            </a:r>
          </a:p>
          <a:p>
            <a:r>
              <a:rPr lang="fr-FR" sz="1200" dirty="0"/>
              <a:t>En outre, les coûts de correction d'un défaut augmentent tout au long du cycle de vie du développement. Plus un défaut est détecté tôt dans le cycle de vie, moins il est coûteux de le réparer. Comme on dit, "Un point dans le temps en sauve neuf."</a:t>
            </a:r>
          </a:p>
        </p:txBody>
      </p:sp>
      <p:sp>
        <p:nvSpPr>
          <p:cNvPr id="4" name="Espace réservé du contenu 3">
            <a:extLst>
              <a:ext uri="{FF2B5EF4-FFF2-40B4-BE49-F238E27FC236}">
                <a16:creationId xmlns:a16="http://schemas.microsoft.com/office/drawing/2014/main" id="{402EC6E9-4CFE-4649-85C9-B4AD8F21DD88}"/>
              </a:ext>
            </a:extLst>
          </p:cNvPr>
          <p:cNvSpPr>
            <a:spLocks noGrp="1"/>
          </p:cNvSpPr>
          <p:nvPr>
            <p:ph sz="half" idx="2"/>
          </p:nvPr>
        </p:nvSpPr>
        <p:spPr>
          <a:xfrm>
            <a:off x="6664645" y="1426855"/>
            <a:ext cx="4856841" cy="5266162"/>
          </a:xfrm>
        </p:spPr>
        <p:txBody>
          <a:bodyPr>
            <a:normAutofit fontScale="77500" lnSpcReduction="20000"/>
          </a:bodyPr>
          <a:lstStyle/>
          <a:p>
            <a:pPr marL="36900" indent="0">
              <a:buNone/>
            </a:pPr>
            <a:r>
              <a:rPr lang="fr-FR" sz="2000" b="1" dirty="0"/>
              <a:t>V-Model </a:t>
            </a:r>
          </a:p>
          <a:p>
            <a:pPr marL="36900" indent="0">
              <a:buNone/>
            </a:pPr>
            <a:endParaRPr lang="fr-FR" b="1" dirty="0"/>
          </a:p>
          <a:p>
            <a:pPr marL="36900" indent="0">
              <a:buNone/>
            </a:pPr>
            <a:endParaRPr lang="fr-FR" b="1" dirty="0"/>
          </a:p>
          <a:p>
            <a:pPr marL="36900" indent="0">
              <a:buNone/>
            </a:pPr>
            <a:endParaRPr lang="fr-FR" b="1" dirty="0"/>
          </a:p>
          <a:p>
            <a:pPr marL="36900" indent="0">
              <a:buNone/>
            </a:pPr>
            <a:endParaRPr lang="fr-FR" b="1" dirty="0"/>
          </a:p>
          <a:p>
            <a:pPr marL="36900" indent="0">
              <a:buNone/>
            </a:pPr>
            <a:endParaRPr lang="fr-FR" sz="1200" b="1" dirty="0"/>
          </a:p>
          <a:p>
            <a:pPr marL="36900" indent="0">
              <a:buNone/>
            </a:pPr>
            <a:endParaRPr lang="fr-FR" sz="1200" b="1" dirty="0"/>
          </a:p>
          <a:p>
            <a:pPr marL="36900" indent="0">
              <a:buNone/>
            </a:pPr>
            <a:endParaRPr lang="fr-FR" sz="1500" b="1" dirty="0"/>
          </a:p>
          <a:p>
            <a:pPr marL="36900" indent="0">
              <a:buNone/>
            </a:pPr>
            <a:r>
              <a:rPr lang="fr-FR" sz="1500" dirty="0"/>
              <a:t>Le côté gauche du modèle est Cycle de vie du développement logiciel - SDLC</a:t>
            </a:r>
          </a:p>
          <a:p>
            <a:pPr marL="36900" indent="0">
              <a:buNone/>
            </a:pPr>
            <a:r>
              <a:rPr lang="fr-FR" sz="1500" dirty="0"/>
              <a:t>Le côté droit du modèle est Cycle de vie des tests logiciels - STLC</a:t>
            </a:r>
          </a:p>
          <a:p>
            <a:pPr marL="36900" indent="0">
              <a:buNone/>
            </a:pPr>
            <a:r>
              <a:rPr lang="fr-FR" sz="1500" dirty="0"/>
              <a:t>La figure entière ressemble à un V, d'où le nom V - modèle</a:t>
            </a:r>
          </a:p>
          <a:p>
            <a:pPr marL="36900" indent="0">
              <a:buNone/>
            </a:pPr>
            <a:r>
              <a:rPr lang="fr-FR" sz="1500" dirty="0"/>
              <a:t>Outre le modèle en V, il existe des modèles de développement itératifs, où le développement s'effectue par phases, chaque phase ajoutant une fonctionnalité au logiciel. Chaque phase comprend son ensemble indépendant d'activités de développement et de test.</a:t>
            </a:r>
          </a:p>
          <a:p>
            <a:pPr marL="36900" indent="0">
              <a:buNone/>
            </a:pPr>
            <a:endParaRPr lang="fr-FR" sz="1500" dirty="0"/>
          </a:p>
          <a:p>
            <a:pPr marL="36900" indent="0">
              <a:buNone/>
            </a:pPr>
            <a:r>
              <a:rPr lang="fr-FR" sz="1500" dirty="0"/>
              <a:t>De bons exemples de cycles de vie de développement suivant une méthode itérative sont le développement rapide d'applications, le développement agile</a:t>
            </a:r>
          </a:p>
        </p:txBody>
      </p:sp>
      <p:pic>
        <p:nvPicPr>
          <p:cNvPr id="6150" name="Picture 6" descr="v modèle">
            <a:extLst>
              <a:ext uri="{FF2B5EF4-FFF2-40B4-BE49-F238E27FC236}">
                <a16:creationId xmlns:a16="http://schemas.microsoft.com/office/drawing/2014/main" id="{D6D96951-BAA5-4C19-A0DD-CE4ADB0A5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529" y="1816272"/>
            <a:ext cx="3432102" cy="200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10_TF55705232.potx" id="{02AF44FE-3C0F-483E-AB42-A62B4B49395F}" vid="{F23FCEBA-AEA9-4629-922F-EE14B03EEF7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{651146EF-720A-453E-B54A-0A9BFC4CB327}tf55705232_win32</Template>
  <TotalTime>50</TotalTime>
  <Words>1454</Words>
  <Application>Microsoft Office PowerPoint</Application>
  <PresentationFormat>Grand écran</PresentationFormat>
  <Paragraphs>144</Paragraphs>
  <Slides>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Goudy Old Style</vt:lpstr>
      <vt:lpstr>Wingdings 2</vt:lpstr>
      <vt:lpstr>SlateVTI</vt:lpstr>
      <vt:lpstr>Ben Dhaya  Ahmed Baha Eddine</vt:lpstr>
      <vt:lpstr>Introduction Aux Tests Logiciels </vt:lpstr>
      <vt:lpstr>Définition de tests logiciels </vt:lpstr>
      <vt:lpstr>Types de tests logiciels  </vt:lpstr>
      <vt:lpstr>Méthodes</vt:lpstr>
      <vt:lpstr>Approches de test</vt:lpstr>
      <vt:lpstr>Les approches de test : Test fonctionnel VS Test non fonctionnel</vt:lpstr>
      <vt:lpstr>Niveaux des tests </vt:lpstr>
      <vt:lpstr>V-MODEL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 Dhaya  Ahmed Baha Eddine</dc:title>
  <dc:creator>Ahmed Baha Eddine Ben Dhaya</dc:creator>
  <cp:lastModifiedBy>Ahmed Baha Eddine Ben Dhaya</cp:lastModifiedBy>
  <cp:revision>1</cp:revision>
  <dcterms:created xsi:type="dcterms:W3CDTF">2022-04-27T14:38:16Z</dcterms:created>
  <dcterms:modified xsi:type="dcterms:W3CDTF">2022-04-27T15:28:23Z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