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BB42D-B11D-4272-8070-ABC02D3C45CC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E8EAE-0ACA-4F34-B646-A0A639AAD1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66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CB46B0C-61A2-48B1-9E1A-0B7D7D2DE02F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88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E9D0-AD25-4C71-A0C4-CC0E62F3FEF6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9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1A94859-48EC-4645-9EDA-C5E06B45602F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96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9ADE-1C6E-472C-B5B5-42ABA8A4CFFA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9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DA5FEB9F-2E83-424A-ACDE-4F417BA0B4E1}" type="datetime1">
              <a:rPr lang="en-US" smtClean="0"/>
              <a:t>6/15/2022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CF567-6558-4B50-83E8-E941D3B2C6C1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3BF6E-B4E8-424D-94DF-AD8E79C0E21E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335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4E32-F45E-42D4-8E91-F0BE4852D1FA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4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5179-1ED9-4390-AF7D-2B25C708A5A0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23386C03-FE14-4E52-90DE-B14BB49C1FCF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1A99028E-190A-4E0A-9CB0-504EA971BCFC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E7EED44-3744-491D-A6DE-E42D4EC3E644}" type="datetime1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7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1CDE5B56-0221-0E0C-5755-541DEFD29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9" r="12458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542580-A053-71DC-FCEC-B500FD73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Autofit/>
          </a:bodyPr>
          <a:lstStyle/>
          <a:p>
            <a:r>
              <a:rPr lang="fr-FR" sz="36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Les stratégies de sélections des éléments Web via «  </a:t>
            </a:r>
            <a:r>
              <a:rPr lang="fr-FR" sz="3600" dirty="0" err="1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Appium</a:t>
            </a:r>
            <a:r>
              <a:rPr lang="fr-FR" sz="36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EE986C-5689-7D41-55CB-E2EE735D6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35" y="4658124"/>
            <a:ext cx="4162357" cy="1576188"/>
          </a:xfrm>
        </p:spPr>
        <p:txBody>
          <a:bodyPr anchor="t">
            <a:normAutofit lnSpcReduction="10000"/>
          </a:bodyPr>
          <a:lstStyle/>
          <a:p>
            <a:r>
              <a:rPr lang="fr-FR" dirty="0"/>
              <a:t>Elaboré par : Ben Dhaya Ahmed Baha Eddine</a:t>
            </a:r>
          </a:p>
        </p:txBody>
      </p:sp>
      <p:pic>
        <p:nvPicPr>
          <p:cNvPr id="1028" name="Picture 4" descr="Groupe de conseil en innovation et transformation | Talan">
            <a:extLst>
              <a:ext uri="{FF2B5EF4-FFF2-40B4-BE49-F238E27FC236}">
                <a16:creationId xmlns:a16="http://schemas.microsoft.com/office/drawing/2014/main" id="{DAEA6160-CA94-29F7-5C92-0AC64BA1F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59" y="222688"/>
            <a:ext cx="1334362" cy="5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EB4443-4AD3-C04B-9539-ABA08542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090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DC8D8-66C4-542D-FBFF-EF4D8EBE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Stratégie de sélection par XPATH</a:t>
            </a:r>
            <a:b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ED34D3-D94B-39D5-6C49-560E7FAF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488788" cy="3651504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Nous connaissons tous très bien XPath, une stratégie couramment utilisée et puissante, en particulier pour les éléments dynamiques, pas besoin d'expliquer grand-chose car nous l'utilisons tous beaucoup.</a:t>
            </a:r>
          </a:p>
          <a:p>
            <a:pPr algn="just"/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Les tests Web sans XPath sont inimaginables. 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xpath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est également considéré comme la stratégie de localisation non fiable.</a:t>
            </a:r>
          </a:p>
          <a:p>
            <a:pPr algn="just"/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Appium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permet à l'utilisateur d'utiliser XPath dans certaines conditions, mais il n'est pas recommandé en raison de ses performances également pour d'autres bonnes raisons telles que.</a:t>
            </a:r>
          </a:p>
          <a:p>
            <a:endParaRPr lang="fr-FR" dirty="0"/>
          </a:p>
        </p:txBody>
      </p:sp>
      <p:pic>
        <p:nvPicPr>
          <p:cNvPr id="4" name="Picture 4" descr="Groupe de conseil en innovation et transformation | Talan">
            <a:extLst>
              <a:ext uri="{FF2B5EF4-FFF2-40B4-BE49-F238E27FC236}">
                <a16:creationId xmlns:a16="http://schemas.microsoft.com/office/drawing/2014/main" id="{7DAE738D-6351-61C0-1718-69FBE027F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811" y="187478"/>
            <a:ext cx="1334362" cy="5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09CF48-F4C9-4BAD-019C-255FF4BC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0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24E42-7CBE-C598-268B-E200887C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Prise en charge des sélecteurs d’éléments WEB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69D2342-5852-C06A-511F-934FB7B21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157640"/>
              </p:ext>
            </p:extLst>
          </p:nvPr>
        </p:nvGraphicFramePr>
        <p:xfrm>
          <a:off x="2776756" y="2308681"/>
          <a:ext cx="6034439" cy="3657949"/>
        </p:xfrm>
        <a:graphic>
          <a:graphicData uri="http://schemas.openxmlformats.org/drawingml/2006/table">
            <a:tbl>
              <a:tblPr/>
              <a:tblGrid>
                <a:gridCol w="2890316">
                  <a:extLst>
                    <a:ext uri="{9D8B030D-6E8A-4147-A177-3AD203B41FA5}">
                      <a16:colId xmlns:a16="http://schemas.microsoft.com/office/drawing/2014/main" val="3375104005"/>
                    </a:ext>
                  </a:extLst>
                </a:gridCol>
                <a:gridCol w="3144123">
                  <a:extLst>
                    <a:ext uri="{9D8B030D-6E8A-4147-A177-3AD203B41FA5}">
                      <a16:colId xmlns:a16="http://schemas.microsoft.com/office/drawing/2014/main" val="1642081782"/>
                    </a:ext>
                  </a:extLst>
                </a:gridCol>
              </a:tblGrid>
              <a:tr h="655593">
                <a:tc>
                  <a:txBody>
                    <a:bodyPr/>
                    <a:lstStyle/>
                    <a:p>
                      <a:pPr algn="l"/>
                      <a:r>
                        <a:rPr lang="fr-FR" sz="1500" b="1" dirty="0">
                          <a:solidFill>
                            <a:schemeClr val="bg1"/>
                          </a:solidFill>
                          <a:effectLst/>
                        </a:rPr>
                        <a:t>Stratégies de localisation</a:t>
                      </a:r>
                      <a:endParaRPr lang="fr-FR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b="1">
                          <a:solidFill>
                            <a:schemeClr val="bg1"/>
                          </a:solidFill>
                          <a:effectLst/>
                        </a:rPr>
                        <a:t>Plate-forme prise en charge</a:t>
                      </a:r>
                      <a:endParaRPr lang="fr-FR" sz="15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867218"/>
                  </a:ext>
                </a:extLst>
              </a:tr>
              <a:tr h="427951">
                <a:tc>
                  <a:txBody>
                    <a:bodyPr/>
                    <a:lstStyle/>
                    <a:p>
                      <a:pPr algn="l"/>
                      <a:r>
                        <a:rPr lang="fr-FR" sz="1500" dirty="0">
                          <a:solidFill>
                            <a:schemeClr val="bg1"/>
                          </a:solidFill>
                          <a:effectLst/>
                        </a:rPr>
                        <a:t>ID d'accessibilité ou ID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>
                          <a:solidFill>
                            <a:schemeClr val="bg1"/>
                          </a:solidFill>
                          <a:effectLst/>
                        </a:rPr>
                        <a:t>Android et iOS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39182"/>
                  </a:ext>
                </a:extLst>
              </a:tr>
              <a:tr h="427951"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solidFill>
                            <a:schemeClr val="bg1"/>
                          </a:solidFill>
                          <a:effectLst/>
                        </a:rPr>
                        <a:t>Nom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>
                          <a:solidFill>
                            <a:schemeClr val="bg1"/>
                          </a:solidFill>
                          <a:effectLst/>
                        </a:rPr>
                        <a:t>Android et iOS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61180"/>
                  </a:ext>
                </a:extLst>
              </a:tr>
              <a:tr h="427951"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solidFill>
                            <a:schemeClr val="bg1"/>
                          </a:solidFill>
                          <a:effectLst/>
                        </a:rPr>
                        <a:t>nom du cours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>
                          <a:solidFill>
                            <a:schemeClr val="bg1"/>
                          </a:solidFill>
                          <a:effectLst/>
                        </a:rPr>
                        <a:t>Android et iOS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2319"/>
                  </a:ext>
                </a:extLst>
              </a:tr>
              <a:tr h="427951"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solidFill>
                            <a:schemeClr val="bg1"/>
                          </a:solidFill>
                          <a:effectLst/>
                        </a:rPr>
                        <a:t>Sélecteur Uiautomator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>
                          <a:solidFill>
                            <a:schemeClr val="bg1"/>
                          </a:solidFill>
                          <a:effectLst/>
                        </a:rPr>
                        <a:t>Android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407755"/>
                  </a:ext>
                </a:extLst>
              </a:tr>
              <a:tr h="427951"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solidFill>
                            <a:schemeClr val="bg1"/>
                          </a:solidFill>
                          <a:effectLst/>
                        </a:rPr>
                        <a:t>Chaîne de prédicat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>
                          <a:solidFill>
                            <a:schemeClr val="bg1"/>
                          </a:solidFill>
                          <a:effectLst/>
                        </a:rPr>
                        <a:t>iOS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306547"/>
                  </a:ext>
                </a:extLst>
              </a:tr>
              <a:tr h="427951"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solidFill>
                            <a:schemeClr val="bg1"/>
                          </a:solidFill>
                          <a:effectLst/>
                        </a:rPr>
                        <a:t>Chaîne de classe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>
                          <a:solidFill>
                            <a:schemeClr val="bg1"/>
                          </a:solidFill>
                          <a:effectLst/>
                        </a:rPr>
                        <a:t>iOS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45353"/>
                  </a:ext>
                </a:extLst>
              </a:tr>
              <a:tr h="427951">
                <a:tc>
                  <a:txBody>
                    <a:bodyPr/>
                    <a:lstStyle/>
                    <a:p>
                      <a:pPr algn="l"/>
                      <a:r>
                        <a:rPr lang="fr-FR" sz="1500">
                          <a:solidFill>
                            <a:schemeClr val="bg1"/>
                          </a:solidFill>
                          <a:effectLst/>
                        </a:rPr>
                        <a:t>Xpath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500" dirty="0">
                          <a:solidFill>
                            <a:schemeClr val="bg1"/>
                          </a:solidFill>
                          <a:effectLst/>
                        </a:rPr>
                        <a:t>Android et iOS</a:t>
                      </a:r>
                    </a:p>
                  </a:txBody>
                  <a:tcPr marL="100154" marR="100154" marT="100154" marB="1001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598029"/>
                  </a:ext>
                </a:extLst>
              </a:tr>
            </a:tbl>
          </a:graphicData>
        </a:graphic>
      </p:graphicFrame>
      <p:pic>
        <p:nvPicPr>
          <p:cNvPr id="5" name="Picture 4" descr="Groupe de conseil en innovation et transformation | Talan">
            <a:extLst>
              <a:ext uri="{FF2B5EF4-FFF2-40B4-BE49-F238E27FC236}">
                <a16:creationId xmlns:a16="http://schemas.microsoft.com/office/drawing/2014/main" id="{9CD08983-2509-7367-5E58-C06E1942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811" y="187478"/>
            <a:ext cx="1334362" cy="5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195197-2ADB-2A10-9BD0-8B9DCF08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2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1CDE5B56-0221-0E0C-5755-541DEFD29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9" r="12458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542580-A053-71DC-FCEC-B500FD73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891388" cy="3561292"/>
          </a:xfrm>
        </p:spPr>
        <p:txBody>
          <a:bodyPr anchor="b">
            <a:noAutofit/>
          </a:bodyPr>
          <a:lstStyle/>
          <a:p>
            <a:r>
              <a:rPr lang="fr-FR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MERCI DE VOTRE ATTENTION</a:t>
            </a:r>
          </a:p>
        </p:txBody>
      </p:sp>
      <p:pic>
        <p:nvPicPr>
          <p:cNvPr id="1028" name="Picture 4" descr="Groupe de conseil en innovation et transformation | Talan">
            <a:extLst>
              <a:ext uri="{FF2B5EF4-FFF2-40B4-BE49-F238E27FC236}">
                <a16:creationId xmlns:a16="http://schemas.microsoft.com/office/drawing/2014/main" id="{DAEA6160-CA94-29F7-5C92-0AC64BA1F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59" y="222688"/>
            <a:ext cx="1334362" cy="5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20CA2F-595E-B5EA-1433-22B2FD1C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8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5DC00-28B2-BC89-BCD2-12848B54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56D29-E052-3D47-5AAF-1B59AC26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1- ID</a:t>
            </a:r>
          </a:p>
          <a:p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2-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AccesibilityID</a:t>
            </a:r>
            <a:endParaRPr lang="fr-FR" b="0" i="0" dirty="0">
              <a:solidFill>
                <a:srgbClr val="4054B2"/>
              </a:solidFill>
              <a:effectLst/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4054B2"/>
                </a:solidFill>
                <a:latin typeface="Verdana" panose="020B0604030504040204" pitchFamily="34" charset="0"/>
              </a:rPr>
              <a:t>3- 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Name</a:t>
            </a:r>
            <a:endParaRPr lang="fr-FR" dirty="0">
              <a:solidFill>
                <a:srgbClr val="4054B2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4054B2"/>
                </a:solidFill>
                <a:latin typeface="Verdana" panose="020B0604030504040204" pitchFamily="34" charset="0"/>
              </a:rPr>
              <a:t>4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- class Name</a:t>
            </a:r>
          </a:p>
          <a:p>
            <a:r>
              <a:rPr lang="fr-FR" dirty="0">
                <a:solidFill>
                  <a:srgbClr val="4054B2"/>
                </a:solidFill>
                <a:latin typeface="Verdana" panose="020B0604030504040204" pitchFamily="34" charset="0"/>
              </a:rPr>
              <a:t>5-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Uiautomator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selector</a:t>
            </a:r>
            <a:endParaRPr lang="fr-FR" b="0" i="0" dirty="0">
              <a:solidFill>
                <a:srgbClr val="4054B2"/>
              </a:solidFill>
              <a:effectLst/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4054B2"/>
                </a:solidFill>
                <a:latin typeface="Verdana" panose="020B0604030504040204" pitchFamily="34" charset="0"/>
              </a:rPr>
              <a:t>6-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Predicate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string</a:t>
            </a:r>
            <a:endParaRPr lang="fr-FR" dirty="0">
              <a:solidFill>
                <a:srgbClr val="4054B2"/>
              </a:solidFill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4054B2"/>
                </a:solidFill>
                <a:latin typeface="Verdana" panose="020B0604030504040204" pitchFamily="34" charset="0"/>
              </a:rPr>
              <a:t>7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-Class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chain</a:t>
            </a:r>
            <a:endParaRPr lang="fr-FR" b="0" i="0" dirty="0">
              <a:solidFill>
                <a:srgbClr val="4054B2"/>
              </a:solidFill>
              <a:effectLst/>
              <a:latin typeface="Verdana" panose="020B0604030504040204" pitchFamily="34" charset="0"/>
            </a:endParaRPr>
          </a:p>
          <a:p>
            <a:r>
              <a:rPr lang="fr-FR" dirty="0">
                <a:solidFill>
                  <a:srgbClr val="4054B2"/>
                </a:solidFill>
                <a:latin typeface="Verdana" panose="020B0604030504040204" pitchFamily="34" charset="0"/>
              </a:rPr>
              <a:t>8-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Xpath</a:t>
            </a:r>
            <a:r>
              <a:rPr lang="fr-FR" dirty="0">
                <a:solidFill>
                  <a:srgbClr val="4054B2"/>
                </a:solidFill>
                <a:latin typeface="Verdana" panose="020B0604030504040204" pitchFamily="34" charset="0"/>
              </a:rPr>
              <a:t> </a:t>
            </a:r>
            <a:endParaRPr lang="fr-FR" b="0" i="0" dirty="0">
              <a:solidFill>
                <a:srgbClr val="4054B2"/>
              </a:solidFill>
              <a:effectLst/>
              <a:latin typeface="Verdana" panose="020B0604030504040204" pitchFamily="34" charset="0"/>
            </a:endParaRPr>
          </a:p>
          <a:p>
            <a:endParaRPr lang="fr-FR" b="0" i="0" dirty="0">
              <a:solidFill>
                <a:srgbClr val="4054B2"/>
              </a:solidFill>
              <a:effectLst/>
              <a:latin typeface="Verdana" panose="020B0604030504040204" pitchFamily="34" charset="0"/>
            </a:endParaRPr>
          </a:p>
          <a:p>
            <a:endParaRPr lang="fr-FR" b="0" i="0" dirty="0">
              <a:solidFill>
                <a:srgbClr val="4054B2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" name="Picture 4" descr="Groupe de conseil en innovation et transformation | Talan">
            <a:extLst>
              <a:ext uri="{FF2B5EF4-FFF2-40B4-BE49-F238E27FC236}">
                <a16:creationId xmlns:a16="http://schemas.microsoft.com/office/drawing/2014/main" id="{8E1D7202-4D5D-C332-31E3-02F064E28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811" y="187478"/>
            <a:ext cx="1334362" cy="5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130CBA-039C-5BDA-7ADB-C40711FC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3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D59FA-A427-D0F6-4460-10AD380E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Stratégie de sélection par 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6B67D2-FA96-95A8-6FBC-6B75640E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L'une des stratégies de localisation les plus simples et les plus couramment utilisées. En fait, chaque élément a son propre identifiant qui lui est associé.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Dans Android, nous pouvons utiliser des attributs comme 'ID' ou '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resource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-id’</a:t>
            </a:r>
          </a:p>
          <a:p>
            <a:pPr algn="l"/>
            <a:endParaRPr lang="fr-FR" b="0" i="0" dirty="0">
              <a:solidFill>
                <a:srgbClr val="4054B2"/>
              </a:solidFill>
              <a:effectLst/>
              <a:latin typeface="Verdana" panose="020B0604030504040204" pitchFamily="34" charset="0"/>
            </a:endParaRPr>
          </a:p>
          <a:p>
            <a:endParaRPr lang="fr-FR" dirty="0"/>
          </a:p>
        </p:txBody>
      </p:sp>
      <p:pic>
        <p:nvPicPr>
          <p:cNvPr id="4" name="Picture 4" descr="Groupe de conseil en innovation et transformation | Talan">
            <a:extLst>
              <a:ext uri="{FF2B5EF4-FFF2-40B4-BE49-F238E27FC236}">
                <a16:creationId xmlns:a16="http://schemas.microsoft.com/office/drawing/2014/main" id="{C00120D4-2142-D71A-5054-DAEBABBB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811" y="187478"/>
            <a:ext cx="1334362" cy="5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C8A8E1-22EE-D216-6C39-FE1FD488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8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1A891-6F7E-A3F3-8B38-AB4EFB05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918336" cy="1345269"/>
          </a:xfrm>
        </p:spPr>
        <p:txBody>
          <a:bodyPr>
            <a:normAutofit fontScale="90000"/>
          </a:bodyPr>
          <a:lstStyle/>
          <a:p>
            <a:r>
              <a:rPr lang="fr-FR" dirty="0"/>
              <a:t>Stratégie de sélection par </a:t>
            </a:r>
            <a:r>
              <a:rPr lang="fr-FR" dirty="0" err="1"/>
              <a:t>AccesibilityID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47882B-9432-06C0-DAB9-2BD1666B9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2312276"/>
            <a:ext cx="5925231" cy="3651504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Ce localisateur est couramment utilisé pour les applications basées sur iOS. Dans Android, ce localisateur est reconnu comme un attribut "content-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desc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".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C'est l'une des meilleures stratégies à utiliser pour Android et iOS, car elle sera la même sur les deux plates-formes si l'application est conçue avec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ReactNative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ou Xamarin.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Android : l'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accessibility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id ou "content-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desc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" est toujours un choix préféré en raison de ses performances.</a:t>
            </a:r>
          </a:p>
          <a:p>
            <a:endParaRPr lang="fr-FR" dirty="0"/>
          </a:p>
        </p:txBody>
      </p:sp>
      <p:pic>
        <p:nvPicPr>
          <p:cNvPr id="4" name="Picture 4" descr="Groupe de conseil en innovation et transformation | Talan">
            <a:extLst>
              <a:ext uri="{FF2B5EF4-FFF2-40B4-BE49-F238E27FC236}">
                <a16:creationId xmlns:a16="http://schemas.microsoft.com/office/drawing/2014/main" id="{0A00D181-4513-D2C4-9A70-6C482184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811" y="187478"/>
            <a:ext cx="1334362" cy="5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92521C-0EC1-47DA-B7AA-55729258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027" y="2903339"/>
            <a:ext cx="5074457" cy="2611053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007F81-510C-4DA4-99B1-33F036C0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5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DC772-2AC5-4CFF-5EF3-754F2DC4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Stratégie de sélection par Name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B2699-4813-9ADC-99B1-BCADB12A8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Il s'agit de l'une des stratégies de localisation courantes dans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Appium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ou le sélénium. L'élément sera identifié à l'aide du nom du champ.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4B4A1B-0285-8F17-DBBD-D27094F1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73" y="4138028"/>
            <a:ext cx="6296025" cy="1562100"/>
          </a:xfrm>
          <a:prstGeom prst="rect">
            <a:avLst/>
          </a:prstGeom>
        </p:spPr>
      </p:pic>
      <p:pic>
        <p:nvPicPr>
          <p:cNvPr id="8" name="Picture 4" descr="Groupe de conseil en innovation et transformation | Talan">
            <a:extLst>
              <a:ext uri="{FF2B5EF4-FFF2-40B4-BE49-F238E27FC236}">
                <a16:creationId xmlns:a16="http://schemas.microsoft.com/office/drawing/2014/main" id="{E7E56FDF-536F-F29A-6B70-FFFE01A2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811" y="187478"/>
            <a:ext cx="1334362" cy="5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0505D7-80A4-0E8B-216D-6228CDBF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9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3D60D-9E7D-8CBA-54C4-A1B56F54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Stratégie de sélection par </a:t>
            </a:r>
            <a:r>
              <a:rPr lang="fr-FR" dirty="0" err="1"/>
              <a:t>ClassName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ED445B-4650-5633-E530-32E33F5B8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4363114" cy="3651504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Comme nous l'avons déjà vu, la hiérarchie "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Appsource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" dans les balises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Inspector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n'est rien d'autre qu'un nom de classe.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Pour IOS, il s'agit du nom complet de l'élément XCUI et commence par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XCUIElementType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Pour Android, il s'agit du nom complet de la classe UIAutomator2 et commence par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android.widget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2C1D8A-3697-67B8-B2C0-9916E0B6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224" y="2732410"/>
            <a:ext cx="4506537" cy="2188812"/>
          </a:xfrm>
          <a:prstGeom prst="rect">
            <a:avLst/>
          </a:prstGeom>
        </p:spPr>
      </p:pic>
      <p:pic>
        <p:nvPicPr>
          <p:cNvPr id="6" name="Picture 4" descr="Groupe de conseil en innovation et transformation | Talan">
            <a:extLst>
              <a:ext uri="{FF2B5EF4-FFF2-40B4-BE49-F238E27FC236}">
                <a16:creationId xmlns:a16="http://schemas.microsoft.com/office/drawing/2014/main" id="{DB9DAE62-4071-2660-9B65-8EE841804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811" y="187478"/>
            <a:ext cx="1334362" cy="5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B43B2D-3560-A4D0-56C3-5F6B6721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1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58FB3-B32E-8D54-A235-4924ABEA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Stratégie de sélection par </a:t>
            </a:r>
            <a:r>
              <a:rPr lang="fr-FR" dirty="0" err="1"/>
              <a:t>UIautomator</a:t>
            </a:r>
            <a:r>
              <a:rPr lang="fr-FR" dirty="0"/>
              <a:t> </a:t>
            </a:r>
            <a:r>
              <a:rPr lang="fr-FR" dirty="0" err="1"/>
              <a:t>Selector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FCC9C-BE95-E6B7-CA41-7CE9B8EA4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7" y="2312275"/>
            <a:ext cx="4583899" cy="397655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L'API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UIAutomator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est une méthode native Android pour rechercher des éléments, elle utilise la classe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UISelector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pour localiser les éléments.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Dans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Appium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, vous envoyez le code Java, sous forme de chaîne, au serveur, qui l'exécute dans l'environnement de l'application, renvoyant l'élément ou les éléments.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EF3E56-BB7D-EFD7-F4EE-3FA81FA8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77" y="2949216"/>
            <a:ext cx="5251595" cy="1300780"/>
          </a:xfrm>
          <a:prstGeom prst="rect">
            <a:avLst/>
          </a:prstGeom>
        </p:spPr>
      </p:pic>
      <p:pic>
        <p:nvPicPr>
          <p:cNvPr id="6" name="Picture 4" descr="Groupe de conseil en innovation et transformation | Talan">
            <a:extLst>
              <a:ext uri="{FF2B5EF4-FFF2-40B4-BE49-F238E27FC236}">
                <a16:creationId xmlns:a16="http://schemas.microsoft.com/office/drawing/2014/main" id="{A4416720-37E9-EEC4-881B-0DE8E6BB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811" y="187478"/>
            <a:ext cx="1334362" cy="5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7CE6E-C8DD-CE3B-30F3-FB710C66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5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21BA-E5C1-D1E7-7F73-715A7162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1" y="1645510"/>
            <a:ext cx="8770571" cy="893269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/>
              <a:t>Stratégie de sélection par </a:t>
            </a:r>
            <a:r>
              <a:rPr lang="fr-FR" dirty="0" err="1"/>
              <a:t>Predicate</a:t>
            </a:r>
            <a:r>
              <a:rPr lang="fr-FR" dirty="0"/>
              <a:t> string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A8D098-6D8E-8714-E4C2-626A1629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794" y="2302946"/>
            <a:ext cx="5491537" cy="365150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Cette stratégie de localisation est dans ma liste de favoris en ce qui concerne l'automatisation XCUI.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Il s'agit d'une approche de recherche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NativeJS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optimisée par Apple pour son propre SDK (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XCode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) et vous pouvez la concevoir davantage comme une requête XPath.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8E00B8-7151-83DA-2B84-7FE5BD5A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01" y="2613424"/>
            <a:ext cx="4291896" cy="2673711"/>
          </a:xfrm>
          <a:prstGeom prst="rect">
            <a:avLst/>
          </a:prstGeom>
        </p:spPr>
      </p:pic>
      <p:pic>
        <p:nvPicPr>
          <p:cNvPr id="6" name="Picture 4" descr="Groupe de conseil en innovation et transformation | Talan">
            <a:extLst>
              <a:ext uri="{FF2B5EF4-FFF2-40B4-BE49-F238E27FC236}">
                <a16:creationId xmlns:a16="http://schemas.microsoft.com/office/drawing/2014/main" id="{DE63E88F-7E5A-912C-ACC3-5CBCD624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811" y="187478"/>
            <a:ext cx="1334362" cy="5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B7E7B-D5B2-B812-3766-6300D51C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4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F21E1-B81F-C2BD-1EE5-8958E922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Stratégie de sélection par Class </a:t>
            </a:r>
            <a:r>
              <a:rPr lang="fr-FR" dirty="0" err="1"/>
              <a:t>chain</a:t>
            </a:r>
            <a:b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89B926-0D39-7439-31D6-D8CC6F50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13" y="2461566"/>
            <a:ext cx="5080630" cy="3651504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L'une des meilleures et puissantes stratégies de localisation conçues pour remplacer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Xpath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 et pour creuser et trouver rapidement les éléments hiérarchiques.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Ceci est conçu par l'équipe </a:t>
            </a:r>
            <a:r>
              <a:rPr lang="fr-FR" b="0" i="0" dirty="0" err="1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Appium</a:t>
            </a: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054B2"/>
                </a:solidFill>
                <a:effectLst/>
                <a:latin typeface="Verdana" panose="020B0604030504040204" pitchFamily="34" charset="0"/>
              </a:rPr>
              <a:t>Cette stratégie de localisation est dans ma liste de favoris en ce qui concerne l'automatisation XCUI.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41CF0D-322B-74FF-4F78-4CBB296C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18" y="2867566"/>
            <a:ext cx="4891638" cy="1863054"/>
          </a:xfrm>
          <a:prstGeom prst="rect">
            <a:avLst/>
          </a:prstGeom>
        </p:spPr>
      </p:pic>
      <p:pic>
        <p:nvPicPr>
          <p:cNvPr id="6" name="Picture 4" descr="Groupe de conseil en innovation et transformation | Talan">
            <a:extLst>
              <a:ext uri="{FF2B5EF4-FFF2-40B4-BE49-F238E27FC236}">
                <a16:creationId xmlns:a16="http://schemas.microsoft.com/office/drawing/2014/main" id="{5E37D23A-EE30-029B-9B28-13599E52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811" y="187478"/>
            <a:ext cx="1334362" cy="5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F7820E-C3C5-246F-0FE7-07C72C59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94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2431"/>
      </a:dk2>
      <a:lt2>
        <a:srgbClr val="F0F3F1"/>
      </a:lt2>
      <a:accent1>
        <a:srgbClr val="C34DA5"/>
      </a:accent1>
      <a:accent2>
        <a:srgbClr val="9E3BB1"/>
      </a:accent2>
      <a:accent3>
        <a:srgbClr val="7E4DC3"/>
      </a:accent3>
      <a:accent4>
        <a:srgbClr val="4444B5"/>
      </a:accent4>
      <a:accent5>
        <a:srgbClr val="4D7EC3"/>
      </a:accent5>
      <a:accent6>
        <a:srgbClr val="3B9DB1"/>
      </a:accent6>
      <a:hlink>
        <a:srgbClr val="3F5F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570</Words>
  <Application>Microsoft Office PowerPoint</Application>
  <PresentationFormat>Grand écran</PresentationFormat>
  <Paragraphs>68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Meiryo</vt:lpstr>
      <vt:lpstr>Algerian</vt:lpstr>
      <vt:lpstr>Arial</vt:lpstr>
      <vt:lpstr>Calibri</vt:lpstr>
      <vt:lpstr>Corbel</vt:lpstr>
      <vt:lpstr>Verdana</vt:lpstr>
      <vt:lpstr>SketchLinesVTI</vt:lpstr>
      <vt:lpstr>Les stratégies de sélections des éléments Web via «  Appium »</vt:lpstr>
      <vt:lpstr>Plan</vt:lpstr>
      <vt:lpstr>Stratégie de sélection par ID</vt:lpstr>
      <vt:lpstr>Stratégie de sélection par AccesibilityID</vt:lpstr>
      <vt:lpstr>Stratégie de sélection par Name</vt:lpstr>
      <vt:lpstr>Stratégie de sélection par ClassName</vt:lpstr>
      <vt:lpstr>Stratégie de sélection par UIautomator Selector</vt:lpstr>
      <vt:lpstr>  Stratégie de sélection par Predicate string </vt:lpstr>
      <vt:lpstr>Stratégie de sélection par Class chain </vt:lpstr>
      <vt:lpstr>Stratégie de sélection par XPATH </vt:lpstr>
      <vt:lpstr>Prise en charge des sélecteurs d’éléments WEB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stratégies de sélections des éléments Web via «  Appium »</dc:title>
  <dc:creator>Ahmed Baha Eddine Ben Dhaya</dc:creator>
  <cp:lastModifiedBy>Ahmed Baha Eddine Ben Dhaya</cp:lastModifiedBy>
  <cp:revision>2</cp:revision>
  <dcterms:created xsi:type="dcterms:W3CDTF">2022-06-15T12:29:53Z</dcterms:created>
  <dcterms:modified xsi:type="dcterms:W3CDTF">2022-06-15T13:00:43Z</dcterms:modified>
</cp:coreProperties>
</file>