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93" autoAdjust="0"/>
    <p:restoredTop sz="94689" autoAdjust="0"/>
  </p:normalViewPr>
  <p:slideViewPr>
    <p:cSldViewPr snapToGrid="0">
      <p:cViewPr>
        <p:scale>
          <a:sx n="82" d="100"/>
          <a:sy n="82" d="100"/>
        </p:scale>
        <p:origin x="4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785B-4466-4FBA-92F6-956DAEFED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024F7-8FC5-497F-982E-7F83132FB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96250-2FB4-43B4-BF48-5DABA051C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75A6-961D-4144-AEE8-F00B2604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1511F-FF31-45D0-B807-2BC97408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65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93E07-9F91-4222-8914-B856D97B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8EBBA-B8E4-4DB2-997A-064DF7F9A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567C7-7274-4BFC-AB35-D0F7CEBB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094D8-1D50-49A5-9E69-416CD149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B91E0-3EC9-4CFA-86F3-EC4A1AA1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65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3E01B8-F867-4379-A633-5C16F9164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DC2D2-49A9-4758-9DB6-C9988F06B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6F256-35E2-4BE5-9FC0-936102EF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A639A-D9EF-4EEA-85B1-59FCE613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0CB7B-771F-4B7F-94A1-A4E2B827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35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27BA-561D-431C-BA56-BF3692DF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ACBE1-E895-458C-AB7B-658C35A84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9CAF4-76B6-4C36-8829-DD0B05DB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600C3-126E-40C1-8C7F-6FC13A68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C48E2-2B2C-4427-9048-D400007F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56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F682-21C3-4C56-BA1F-530A0188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2B60C-0AD2-4E17-9956-3746B0117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3394F-9D6E-4E8F-8B6D-BBBB94BE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BBF7-DA63-465E-850A-18445F6A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2993E-7DA7-43B7-A594-812F0833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18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63E6-D9C1-4AA2-920B-B33371EF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3DC44-390B-419C-B61F-7A4F68FCC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60685-998A-4B61-AAFA-E65B70244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FE8AB-426A-4B00-8E58-8A1CCC4A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76A11-FBEF-4BF7-A31E-775F4C93B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1436B-118C-4ED0-965F-B63D3E5A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52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F296-2DCC-4AD9-9EAB-85EA3897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96A20-1070-471C-A171-1F88890A8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10267-FCBC-430F-A279-344A90437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5A797-9F44-4B74-95D5-3571097C9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77B79-245F-440F-94E6-00B6E2600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70A2BE-0CDE-47E7-A200-2A3EF739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F0B508-9C83-4C67-BE6F-FE0090602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D9D5E3-8F9A-44C1-B50B-26E167AE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05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ED38A-E464-48DE-A714-A3506243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45865-992D-433E-BCD5-898B8DCA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35361-2B78-4926-84B6-6F610A36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B567E-9F36-4739-9DD8-5D2E0B1A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55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9D4C72-7242-4BE3-AEB8-2E8DD6B5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7E959-1F39-4ECA-A23D-C39A5438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6989A-A76B-49C5-AF90-FC954B85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95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96306-B5D5-45DF-9E81-C8B0C5609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BF54F-87E9-4F8E-8E3A-4EDD28A15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C8326-5C7B-48F9-81A5-4C1BF6A27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6E349-3017-4871-9D72-E6293C631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E5986-C9CF-442C-A884-D1EB3706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0A077-D203-476A-AEEC-7A0F5ECB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07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E1DA-3763-475A-815D-D36CCA1C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ECB889-77D6-48B4-B058-83E81FC32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C105F-130B-4730-92A7-0CBC28B75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2AADC-684F-4544-9848-2CC70C984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34987-203A-4298-8CE1-6FAE52F5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040CC-956C-4A98-BAB1-0709B389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04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ECE47-30B0-4676-BA15-5627F3BD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4847C-A479-4E49-86DC-84FB8C6B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8490C-9FEB-4B2B-B62A-4B37F8651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B2E8D-3EEE-4538-9B9D-16FC815DA76B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56520-0700-4F74-8D26-88E57DA2D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EB144-FD64-4B85-A5E8-C59D96F29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90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73">
            <a:extLst>
              <a:ext uri="{FF2B5EF4-FFF2-40B4-BE49-F238E27FC236}">
                <a16:creationId xmlns:a16="http://schemas.microsoft.com/office/drawing/2014/main" id="{AA8A024B-22C1-4967-8F5C-2707239D95BE}"/>
              </a:ext>
            </a:extLst>
          </p:cNvPr>
          <p:cNvSpPr/>
          <p:nvPr/>
        </p:nvSpPr>
        <p:spPr>
          <a:xfrm>
            <a:off x="203200" y="640079"/>
            <a:ext cx="11553056" cy="5751559"/>
          </a:xfrm>
          <a:prstGeom prst="rect">
            <a:avLst/>
          </a:prstGeom>
          <a:noFill/>
          <a:ln w="254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rgbClr val="FFFF00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99D35121-F66E-4908-A3CF-5AC46AB12305}"/>
              </a:ext>
            </a:extLst>
          </p:cNvPr>
          <p:cNvSpPr/>
          <p:nvPr/>
        </p:nvSpPr>
        <p:spPr>
          <a:xfrm>
            <a:off x="333829" y="1072353"/>
            <a:ext cx="11004731" cy="5145568"/>
          </a:xfrm>
          <a:prstGeom prst="rect">
            <a:avLst/>
          </a:prstGeom>
          <a:noFill/>
          <a:ln w="349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918A149-4280-47B4-8CAE-F932A595A7D6}"/>
              </a:ext>
            </a:extLst>
          </p:cNvPr>
          <p:cNvSpPr txBox="1"/>
          <p:nvPr/>
        </p:nvSpPr>
        <p:spPr>
          <a:xfrm>
            <a:off x="203200" y="671550"/>
            <a:ext cx="456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Virtual private cloud (VPC) (172.31.0.0/16)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B91A5C-B2D1-4DA3-B494-2D5BF2835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499" y="83152"/>
            <a:ext cx="821739" cy="540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186675B-D15F-49DE-BF09-D0E51E051569}"/>
              </a:ext>
            </a:extLst>
          </p:cNvPr>
          <p:cNvSpPr/>
          <p:nvPr/>
        </p:nvSpPr>
        <p:spPr>
          <a:xfrm>
            <a:off x="435744" y="1640937"/>
            <a:ext cx="10709887" cy="4382492"/>
          </a:xfrm>
          <a:prstGeom prst="rect">
            <a:avLst/>
          </a:prstGeom>
          <a:noFill/>
          <a:ln w="3492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5F23BA-A21B-4490-AD42-DD123CBF8916}"/>
              </a:ext>
            </a:extLst>
          </p:cNvPr>
          <p:cNvSpPr txBox="1"/>
          <p:nvPr/>
        </p:nvSpPr>
        <p:spPr>
          <a:xfrm>
            <a:off x="405477" y="1175051"/>
            <a:ext cx="293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Subnet (172.31.16.0/20)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6FE1D53-A8C1-E148-B95C-739D3EA568CB}"/>
              </a:ext>
            </a:extLst>
          </p:cNvPr>
          <p:cNvGrpSpPr>
            <a:grpSpLocks noChangeAspect="1"/>
          </p:cNvGrpSpPr>
          <p:nvPr/>
        </p:nvGrpSpPr>
        <p:grpSpPr>
          <a:xfrm>
            <a:off x="4047018" y="1852829"/>
            <a:ext cx="2243291" cy="1953690"/>
            <a:chOff x="6850036" y="2094858"/>
            <a:chExt cx="3717413" cy="3237507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B1A9752-6220-4A34-BA49-AA98E83F5FF8}"/>
                </a:ext>
              </a:extLst>
            </p:cNvPr>
            <p:cNvGrpSpPr/>
            <p:nvPr/>
          </p:nvGrpSpPr>
          <p:grpSpPr>
            <a:xfrm>
              <a:off x="8045149" y="2821136"/>
              <a:ext cx="1298336" cy="1151082"/>
              <a:chOff x="3805156" y="2630138"/>
              <a:chExt cx="1359122" cy="1204973"/>
            </a:xfrm>
          </p:grpSpPr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48B41840-802B-4EE6-A0DD-09BCD2EDE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156" y="2630138"/>
                <a:ext cx="700193" cy="180000"/>
              </a:xfrm>
              <a:prstGeom prst="rect">
                <a:avLst/>
              </a:prstGeom>
            </p:spPr>
          </p:pic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D0E7B6D-8FDB-4ECB-B008-26B1929F13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6933" y="2935111"/>
                <a:ext cx="1337345" cy="900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09643A31-8A65-4C4C-9749-B99786477F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3273" y="3460802"/>
                <a:ext cx="484152" cy="252000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F1A8F89-F821-43F7-A135-D44997474F0D}"/>
                  </a:ext>
                </a:extLst>
              </p:cNvPr>
              <p:cNvSpPr txBox="1"/>
              <p:nvPr/>
            </p:nvSpPr>
            <p:spPr>
              <a:xfrm>
                <a:off x="4018844" y="2909272"/>
                <a:ext cx="947781" cy="519887"/>
              </a:xfrm>
              <a:prstGeom prst="rect">
                <a:avLst/>
              </a:prstGeom>
              <a:noFill/>
            </p:spPr>
            <p:txBody>
              <a:bodyPr wrap="square" lIns="0" tIns="36576" rIns="0" bIns="0" rtlCol="0">
                <a:spAutoFit/>
              </a:bodyPr>
              <a:lstStyle/>
              <a:p>
                <a:pPr algn="ctr">
                  <a:lnSpc>
                    <a:spcPct val="85000"/>
                  </a:lnSpc>
                  <a:spcAft>
                    <a:spcPts val="600"/>
                  </a:spcAft>
                  <a:buClr>
                    <a:schemeClr val="accent2"/>
                  </a:buClr>
                  <a:buSzPct val="70000"/>
                </a:pPr>
                <a:r>
                  <a:rPr lang="en-GB" sz="1000" dirty="0">
                    <a:solidFill>
                      <a:schemeClr val="bg1"/>
                    </a:solidFill>
                  </a:rPr>
                  <a:t>Spark worker 2</a:t>
                </a:r>
              </a:p>
            </p:txBody>
          </p:sp>
        </p:grpSp>
        <p:grpSp>
          <p:nvGrpSpPr>
            <p:cNvPr id="59" name="Group 128">
              <a:extLst>
                <a:ext uri="{FF2B5EF4-FFF2-40B4-BE49-F238E27FC236}">
                  <a16:creationId xmlns:a16="http://schemas.microsoft.com/office/drawing/2014/main" id="{9FF219A0-EBC0-417C-BE72-542E6D30D23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365414" y="4429682"/>
              <a:ext cx="845699" cy="648000"/>
              <a:chOff x="4470" y="3004"/>
              <a:chExt cx="924" cy="708"/>
            </a:xfrm>
            <a:solidFill>
              <a:schemeClr val="bg1"/>
            </a:solidFill>
          </p:grpSpPr>
          <p:sp>
            <p:nvSpPr>
              <p:cNvPr id="60" name="Freeform 129">
                <a:extLst>
                  <a:ext uri="{FF2B5EF4-FFF2-40B4-BE49-F238E27FC236}">
                    <a16:creationId xmlns:a16="http://schemas.microsoft.com/office/drawing/2014/main" id="{E916DD71-1522-4194-A576-025259FB97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70" y="3004"/>
                <a:ext cx="762" cy="506"/>
              </a:xfrm>
              <a:custGeom>
                <a:avLst/>
                <a:gdLst>
                  <a:gd name="T0" fmla="*/ 762 w 762"/>
                  <a:gd name="T1" fmla="*/ 506 h 506"/>
                  <a:gd name="T2" fmla="*/ 0 w 762"/>
                  <a:gd name="T3" fmla="*/ 506 h 506"/>
                  <a:gd name="T4" fmla="*/ 0 w 762"/>
                  <a:gd name="T5" fmla="*/ 46 h 506"/>
                  <a:gd name="T6" fmla="*/ 0 w 762"/>
                  <a:gd name="T7" fmla="*/ 46 h 506"/>
                  <a:gd name="T8" fmla="*/ 2 w 762"/>
                  <a:gd name="T9" fmla="*/ 36 h 506"/>
                  <a:gd name="T10" fmla="*/ 4 w 762"/>
                  <a:gd name="T11" fmla="*/ 28 h 506"/>
                  <a:gd name="T12" fmla="*/ 8 w 762"/>
                  <a:gd name="T13" fmla="*/ 20 h 506"/>
                  <a:gd name="T14" fmla="*/ 14 w 762"/>
                  <a:gd name="T15" fmla="*/ 14 h 506"/>
                  <a:gd name="T16" fmla="*/ 20 w 762"/>
                  <a:gd name="T17" fmla="*/ 8 h 506"/>
                  <a:gd name="T18" fmla="*/ 28 w 762"/>
                  <a:gd name="T19" fmla="*/ 4 h 506"/>
                  <a:gd name="T20" fmla="*/ 36 w 762"/>
                  <a:gd name="T21" fmla="*/ 0 h 506"/>
                  <a:gd name="T22" fmla="*/ 46 w 762"/>
                  <a:gd name="T23" fmla="*/ 0 h 506"/>
                  <a:gd name="T24" fmla="*/ 716 w 762"/>
                  <a:gd name="T25" fmla="*/ 0 h 506"/>
                  <a:gd name="T26" fmla="*/ 716 w 762"/>
                  <a:gd name="T27" fmla="*/ 0 h 506"/>
                  <a:gd name="T28" fmla="*/ 726 w 762"/>
                  <a:gd name="T29" fmla="*/ 0 h 506"/>
                  <a:gd name="T30" fmla="*/ 734 w 762"/>
                  <a:gd name="T31" fmla="*/ 4 h 506"/>
                  <a:gd name="T32" fmla="*/ 742 w 762"/>
                  <a:gd name="T33" fmla="*/ 8 h 506"/>
                  <a:gd name="T34" fmla="*/ 748 w 762"/>
                  <a:gd name="T35" fmla="*/ 14 h 506"/>
                  <a:gd name="T36" fmla="*/ 754 w 762"/>
                  <a:gd name="T37" fmla="*/ 20 h 506"/>
                  <a:gd name="T38" fmla="*/ 758 w 762"/>
                  <a:gd name="T39" fmla="*/ 28 h 506"/>
                  <a:gd name="T40" fmla="*/ 760 w 762"/>
                  <a:gd name="T41" fmla="*/ 36 h 506"/>
                  <a:gd name="T42" fmla="*/ 762 w 762"/>
                  <a:gd name="T43" fmla="*/ 46 h 506"/>
                  <a:gd name="T44" fmla="*/ 762 w 762"/>
                  <a:gd name="T45" fmla="*/ 506 h 506"/>
                  <a:gd name="T46" fmla="*/ 18 w 762"/>
                  <a:gd name="T47" fmla="*/ 488 h 506"/>
                  <a:gd name="T48" fmla="*/ 744 w 762"/>
                  <a:gd name="T49" fmla="*/ 488 h 506"/>
                  <a:gd name="T50" fmla="*/ 744 w 762"/>
                  <a:gd name="T51" fmla="*/ 46 h 506"/>
                  <a:gd name="T52" fmla="*/ 744 w 762"/>
                  <a:gd name="T53" fmla="*/ 46 h 506"/>
                  <a:gd name="T54" fmla="*/ 742 w 762"/>
                  <a:gd name="T55" fmla="*/ 34 h 506"/>
                  <a:gd name="T56" fmla="*/ 736 w 762"/>
                  <a:gd name="T57" fmla="*/ 26 h 506"/>
                  <a:gd name="T58" fmla="*/ 726 w 762"/>
                  <a:gd name="T59" fmla="*/ 20 h 506"/>
                  <a:gd name="T60" fmla="*/ 716 w 762"/>
                  <a:gd name="T61" fmla="*/ 18 h 506"/>
                  <a:gd name="T62" fmla="*/ 46 w 762"/>
                  <a:gd name="T63" fmla="*/ 18 h 506"/>
                  <a:gd name="T64" fmla="*/ 46 w 762"/>
                  <a:gd name="T65" fmla="*/ 18 h 506"/>
                  <a:gd name="T66" fmla="*/ 36 w 762"/>
                  <a:gd name="T67" fmla="*/ 20 h 506"/>
                  <a:gd name="T68" fmla="*/ 26 w 762"/>
                  <a:gd name="T69" fmla="*/ 26 h 506"/>
                  <a:gd name="T70" fmla="*/ 20 w 762"/>
                  <a:gd name="T71" fmla="*/ 34 h 506"/>
                  <a:gd name="T72" fmla="*/ 18 w 762"/>
                  <a:gd name="T73" fmla="*/ 46 h 506"/>
                  <a:gd name="T74" fmla="*/ 18 w 762"/>
                  <a:gd name="T75" fmla="*/ 488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62" h="506">
                    <a:moveTo>
                      <a:pt x="762" y="506"/>
                    </a:moveTo>
                    <a:lnTo>
                      <a:pt x="0" y="506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2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4" y="14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6" y="0"/>
                    </a:lnTo>
                    <a:lnTo>
                      <a:pt x="46" y="0"/>
                    </a:lnTo>
                    <a:lnTo>
                      <a:pt x="716" y="0"/>
                    </a:lnTo>
                    <a:lnTo>
                      <a:pt x="716" y="0"/>
                    </a:lnTo>
                    <a:lnTo>
                      <a:pt x="726" y="0"/>
                    </a:lnTo>
                    <a:lnTo>
                      <a:pt x="734" y="4"/>
                    </a:lnTo>
                    <a:lnTo>
                      <a:pt x="742" y="8"/>
                    </a:lnTo>
                    <a:lnTo>
                      <a:pt x="748" y="14"/>
                    </a:lnTo>
                    <a:lnTo>
                      <a:pt x="754" y="20"/>
                    </a:lnTo>
                    <a:lnTo>
                      <a:pt x="758" y="28"/>
                    </a:lnTo>
                    <a:lnTo>
                      <a:pt x="760" y="36"/>
                    </a:lnTo>
                    <a:lnTo>
                      <a:pt x="762" y="46"/>
                    </a:lnTo>
                    <a:lnTo>
                      <a:pt x="762" y="506"/>
                    </a:lnTo>
                    <a:close/>
                    <a:moveTo>
                      <a:pt x="18" y="488"/>
                    </a:moveTo>
                    <a:lnTo>
                      <a:pt x="744" y="488"/>
                    </a:lnTo>
                    <a:lnTo>
                      <a:pt x="744" y="46"/>
                    </a:lnTo>
                    <a:lnTo>
                      <a:pt x="744" y="46"/>
                    </a:lnTo>
                    <a:lnTo>
                      <a:pt x="742" y="34"/>
                    </a:lnTo>
                    <a:lnTo>
                      <a:pt x="736" y="26"/>
                    </a:lnTo>
                    <a:lnTo>
                      <a:pt x="726" y="20"/>
                    </a:lnTo>
                    <a:lnTo>
                      <a:pt x="716" y="18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36" y="20"/>
                    </a:lnTo>
                    <a:lnTo>
                      <a:pt x="26" y="26"/>
                    </a:lnTo>
                    <a:lnTo>
                      <a:pt x="20" y="34"/>
                    </a:lnTo>
                    <a:lnTo>
                      <a:pt x="18" y="46"/>
                    </a:lnTo>
                    <a:lnTo>
                      <a:pt x="18" y="4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130">
                <a:extLst>
                  <a:ext uri="{FF2B5EF4-FFF2-40B4-BE49-F238E27FC236}">
                    <a16:creationId xmlns:a16="http://schemas.microsoft.com/office/drawing/2014/main" id="{13EE85D6-E202-46F3-9A66-167CDA3DF9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70" y="3492"/>
                <a:ext cx="762" cy="116"/>
              </a:xfrm>
              <a:custGeom>
                <a:avLst/>
                <a:gdLst>
                  <a:gd name="T0" fmla="*/ 734 w 762"/>
                  <a:gd name="T1" fmla="*/ 116 h 116"/>
                  <a:gd name="T2" fmla="*/ 28 w 762"/>
                  <a:gd name="T3" fmla="*/ 116 h 116"/>
                  <a:gd name="T4" fmla="*/ 28 w 762"/>
                  <a:gd name="T5" fmla="*/ 116 h 116"/>
                  <a:gd name="T6" fmla="*/ 18 w 762"/>
                  <a:gd name="T7" fmla="*/ 114 h 116"/>
                  <a:gd name="T8" fmla="*/ 8 w 762"/>
                  <a:gd name="T9" fmla="*/ 108 h 116"/>
                  <a:gd name="T10" fmla="*/ 2 w 762"/>
                  <a:gd name="T11" fmla="*/ 100 h 116"/>
                  <a:gd name="T12" fmla="*/ 0 w 762"/>
                  <a:gd name="T13" fmla="*/ 88 h 116"/>
                  <a:gd name="T14" fmla="*/ 0 w 762"/>
                  <a:gd name="T15" fmla="*/ 0 h 116"/>
                  <a:gd name="T16" fmla="*/ 762 w 762"/>
                  <a:gd name="T17" fmla="*/ 0 h 116"/>
                  <a:gd name="T18" fmla="*/ 762 w 762"/>
                  <a:gd name="T19" fmla="*/ 88 h 116"/>
                  <a:gd name="T20" fmla="*/ 762 w 762"/>
                  <a:gd name="T21" fmla="*/ 88 h 116"/>
                  <a:gd name="T22" fmla="*/ 760 w 762"/>
                  <a:gd name="T23" fmla="*/ 100 h 116"/>
                  <a:gd name="T24" fmla="*/ 754 w 762"/>
                  <a:gd name="T25" fmla="*/ 108 h 116"/>
                  <a:gd name="T26" fmla="*/ 744 w 762"/>
                  <a:gd name="T27" fmla="*/ 114 h 116"/>
                  <a:gd name="T28" fmla="*/ 734 w 762"/>
                  <a:gd name="T29" fmla="*/ 116 h 116"/>
                  <a:gd name="T30" fmla="*/ 734 w 762"/>
                  <a:gd name="T31" fmla="*/ 116 h 116"/>
                  <a:gd name="T32" fmla="*/ 18 w 762"/>
                  <a:gd name="T33" fmla="*/ 18 h 116"/>
                  <a:gd name="T34" fmla="*/ 18 w 762"/>
                  <a:gd name="T35" fmla="*/ 88 h 116"/>
                  <a:gd name="T36" fmla="*/ 18 w 762"/>
                  <a:gd name="T37" fmla="*/ 88 h 116"/>
                  <a:gd name="T38" fmla="*/ 20 w 762"/>
                  <a:gd name="T39" fmla="*/ 92 h 116"/>
                  <a:gd name="T40" fmla="*/ 22 w 762"/>
                  <a:gd name="T41" fmla="*/ 94 h 116"/>
                  <a:gd name="T42" fmla="*/ 24 w 762"/>
                  <a:gd name="T43" fmla="*/ 96 h 116"/>
                  <a:gd name="T44" fmla="*/ 28 w 762"/>
                  <a:gd name="T45" fmla="*/ 98 h 116"/>
                  <a:gd name="T46" fmla="*/ 734 w 762"/>
                  <a:gd name="T47" fmla="*/ 98 h 116"/>
                  <a:gd name="T48" fmla="*/ 734 w 762"/>
                  <a:gd name="T49" fmla="*/ 98 h 116"/>
                  <a:gd name="T50" fmla="*/ 738 w 762"/>
                  <a:gd name="T51" fmla="*/ 96 h 116"/>
                  <a:gd name="T52" fmla="*/ 740 w 762"/>
                  <a:gd name="T53" fmla="*/ 94 h 116"/>
                  <a:gd name="T54" fmla="*/ 742 w 762"/>
                  <a:gd name="T55" fmla="*/ 92 h 116"/>
                  <a:gd name="T56" fmla="*/ 744 w 762"/>
                  <a:gd name="T57" fmla="*/ 88 h 116"/>
                  <a:gd name="T58" fmla="*/ 744 w 762"/>
                  <a:gd name="T59" fmla="*/ 18 h 116"/>
                  <a:gd name="T60" fmla="*/ 18 w 762"/>
                  <a:gd name="T61" fmla="*/ 1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2" h="116">
                    <a:moveTo>
                      <a:pt x="734" y="116"/>
                    </a:moveTo>
                    <a:lnTo>
                      <a:pt x="28" y="116"/>
                    </a:lnTo>
                    <a:lnTo>
                      <a:pt x="28" y="116"/>
                    </a:lnTo>
                    <a:lnTo>
                      <a:pt x="18" y="114"/>
                    </a:lnTo>
                    <a:lnTo>
                      <a:pt x="8" y="108"/>
                    </a:lnTo>
                    <a:lnTo>
                      <a:pt x="2" y="100"/>
                    </a:lnTo>
                    <a:lnTo>
                      <a:pt x="0" y="88"/>
                    </a:lnTo>
                    <a:lnTo>
                      <a:pt x="0" y="0"/>
                    </a:lnTo>
                    <a:lnTo>
                      <a:pt x="762" y="0"/>
                    </a:lnTo>
                    <a:lnTo>
                      <a:pt x="762" y="88"/>
                    </a:lnTo>
                    <a:lnTo>
                      <a:pt x="762" y="88"/>
                    </a:lnTo>
                    <a:lnTo>
                      <a:pt x="760" y="100"/>
                    </a:lnTo>
                    <a:lnTo>
                      <a:pt x="754" y="108"/>
                    </a:lnTo>
                    <a:lnTo>
                      <a:pt x="744" y="114"/>
                    </a:lnTo>
                    <a:lnTo>
                      <a:pt x="734" y="116"/>
                    </a:lnTo>
                    <a:lnTo>
                      <a:pt x="734" y="116"/>
                    </a:lnTo>
                    <a:close/>
                    <a:moveTo>
                      <a:pt x="18" y="18"/>
                    </a:moveTo>
                    <a:lnTo>
                      <a:pt x="18" y="88"/>
                    </a:lnTo>
                    <a:lnTo>
                      <a:pt x="18" y="88"/>
                    </a:lnTo>
                    <a:lnTo>
                      <a:pt x="20" y="92"/>
                    </a:lnTo>
                    <a:lnTo>
                      <a:pt x="22" y="94"/>
                    </a:lnTo>
                    <a:lnTo>
                      <a:pt x="24" y="96"/>
                    </a:lnTo>
                    <a:lnTo>
                      <a:pt x="28" y="98"/>
                    </a:lnTo>
                    <a:lnTo>
                      <a:pt x="734" y="98"/>
                    </a:lnTo>
                    <a:lnTo>
                      <a:pt x="734" y="98"/>
                    </a:lnTo>
                    <a:lnTo>
                      <a:pt x="738" y="96"/>
                    </a:lnTo>
                    <a:lnTo>
                      <a:pt x="740" y="94"/>
                    </a:lnTo>
                    <a:lnTo>
                      <a:pt x="742" y="92"/>
                    </a:lnTo>
                    <a:lnTo>
                      <a:pt x="744" y="88"/>
                    </a:lnTo>
                    <a:lnTo>
                      <a:pt x="744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Rectangle 131">
                <a:extLst>
                  <a:ext uri="{FF2B5EF4-FFF2-40B4-BE49-F238E27FC236}">
                    <a16:creationId xmlns:a16="http://schemas.microsoft.com/office/drawing/2014/main" id="{C97609AD-1654-410D-B39E-329373750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6" y="3536"/>
                <a:ext cx="90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32">
                <a:extLst>
                  <a:ext uri="{FF2B5EF4-FFF2-40B4-BE49-F238E27FC236}">
                    <a16:creationId xmlns:a16="http://schemas.microsoft.com/office/drawing/2014/main" id="{1B6E63BE-8306-45CF-8317-08ABB65998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40" y="3590"/>
                <a:ext cx="222" cy="122"/>
              </a:xfrm>
              <a:custGeom>
                <a:avLst/>
                <a:gdLst>
                  <a:gd name="T0" fmla="*/ 222 w 222"/>
                  <a:gd name="T1" fmla="*/ 122 h 122"/>
                  <a:gd name="T2" fmla="*/ 0 w 222"/>
                  <a:gd name="T3" fmla="*/ 122 h 122"/>
                  <a:gd name="T4" fmla="*/ 20 w 222"/>
                  <a:gd name="T5" fmla="*/ 0 h 122"/>
                  <a:gd name="T6" fmla="*/ 202 w 222"/>
                  <a:gd name="T7" fmla="*/ 0 h 122"/>
                  <a:gd name="T8" fmla="*/ 222 w 222"/>
                  <a:gd name="T9" fmla="*/ 122 h 122"/>
                  <a:gd name="T10" fmla="*/ 20 w 222"/>
                  <a:gd name="T11" fmla="*/ 104 h 122"/>
                  <a:gd name="T12" fmla="*/ 200 w 222"/>
                  <a:gd name="T13" fmla="*/ 104 h 122"/>
                  <a:gd name="T14" fmla="*/ 186 w 222"/>
                  <a:gd name="T15" fmla="*/ 18 h 122"/>
                  <a:gd name="T16" fmla="*/ 36 w 222"/>
                  <a:gd name="T17" fmla="*/ 18 h 122"/>
                  <a:gd name="T18" fmla="*/ 20 w 222"/>
                  <a:gd name="T19" fmla="*/ 10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122">
                    <a:moveTo>
                      <a:pt x="222" y="122"/>
                    </a:moveTo>
                    <a:lnTo>
                      <a:pt x="0" y="122"/>
                    </a:lnTo>
                    <a:lnTo>
                      <a:pt x="20" y="0"/>
                    </a:lnTo>
                    <a:lnTo>
                      <a:pt x="202" y="0"/>
                    </a:lnTo>
                    <a:lnTo>
                      <a:pt x="222" y="122"/>
                    </a:lnTo>
                    <a:close/>
                    <a:moveTo>
                      <a:pt x="20" y="104"/>
                    </a:moveTo>
                    <a:lnTo>
                      <a:pt x="200" y="104"/>
                    </a:lnTo>
                    <a:lnTo>
                      <a:pt x="186" y="18"/>
                    </a:lnTo>
                    <a:lnTo>
                      <a:pt x="36" y="18"/>
                    </a:lnTo>
                    <a:lnTo>
                      <a:pt x="20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Rectangle 133">
                <a:extLst>
                  <a:ext uri="{FF2B5EF4-FFF2-40B4-BE49-F238E27FC236}">
                    <a16:creationId xmlns:a16="http://schemas.microsoft.com/office/drawing/2014/main" id="{6905D68D-3D68-4B94-B996-6E3C0CAD2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3694"/>
                <a:ext cx="386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34">
                <a:extLst>
                  <a:ext uri="{FF2B5EF4-FFF2-40B4-BE49-F238E27FC236}">
                    <a16:creationId xmlns:a16="http://schemas.microsoft.com/office/drawing/2014/main" id="{7817393F-96D2-41FB-96E0-E5BE95FEA1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8" y="3200"/>
                <a:ext cx="276" cy="512"/>
              </a:xfrm>
              <a:custGeom>
                <a:avLst/>
                <a:gdLst>
                  <a:gd name="T0" fmla="*/ 276 w 276"/>
                  <a:gd name="T1" fmla="*/ 512 h 512"/>
                  <a:gd name="T2" fmla="*/ 0 w 276"/>
                  <a:gd name="T3" fmla="*/ 512 h 512"/>
                  <a:gd name="T4" fmla="*/ 0 w 276"/>
                  <a:gd name="T5" fmla="*/ 398 h 512"/>
                  <a:gd name="T6" fmla="*/ 0 w 276"/>
                  <a:gd name="T7" fmla="*/ 398 h 512"/>
                  <a:gd name="T8" fmla="*/ 0 w 276"/>
                  <a:gd name="T9" fmla="*/ 396 h 512"/>
                  <a:gd name="T10" fmla="*/ 2 w 276"/>
                  <a:gd name="T11" fmla="*/ 392 h 512"/>
                  <a:gd name="T12" fmla="*/ 4 w 276"/>
                  <a:gd name="T13" fmla="*/ 390 h 512"/>
                  <a:gd name="T14" fmla="*/ 8 w 276"/>
                  <a:gd name="T15" fmla="*/ 390 h 512"/>
                  <a:gd name="T16" fmla="*/ 8 w 276"/>
                  <a:gd name="T17" fmla="*/ 390 h 512"/>
                  <a:gd name="T18" fmla="*/ 12 w 276"/>
                  <a:gd name="T19" fmla="*/ 390 h 512"/>
                  <a:gd name="T20" fmla="*/ 14 w 276"/>
                  <a:gd name="T21" fmla="*/ 392 h 512"/>
                  <a:gd name="T22" fmla="*/ 16 w 276"/>
                  <a:gd name="T23" fmla="*/ 396 h 512"/>
                  <a:gd name="T24" fmla="*/ 18 w 276"/>
                  <a:gd name="T25" fmla="*/ 398 h 512"/>
                  <a:gd name="T26" fmla="*/ 18 w 276"/>
                  <a:gd name="T27" fmla="*/ 494 h 512"/>
                  <a:gd name="T28" fmla="*/ 258 w 276"/>
                  <a:gd name="T29" fmla="*/ 494 h 512"/>
                  <a:gd name="T30" fmla="*/ 258 w 276"/>
                  <a:gd name="T31" fmla="*/ 18 h 512"/>
                  <a:gd name="T32" fmla="*/ 104 w 276"/>
                  <a:gd name="T33" fmla="*/ 18 h 512"/>
                  <a:gd name="T34" fmla="*/ 104 w 276"/>
                  <a:gd name="T35" fmla="*/ 18 h 512"/>
                  <a:gd name="T36" fmla="*/ 100 w 276"/>
                  <a:gd name="T37" fmla="*/ 18 h 512"/>
                  <a:gd name="T38" fmla="*/ 98 w 276"/>
                  <a:gd name="T39" fmla="*/ 16 h 512"/>
                  <a:gd name="T40" fmla="*/ 96 w 276"/>
                  <a:gd name="T41" fmla="*/ 12 h 512"/>
                  <a:gd name="T42" fmla="*/ 96 w 276"/>
                  <a:gd name="T43" fmla="*/ 8 h 512"/>
                  <a:gd name="T44" fmla="*/ 96 w 276"/>
                  <a:gd name="T45" fmla="*/ 8 h 512"/>
                  <a:gd name="T46" fmla="*/ 96 w 276"/>
                  <a:gd name="T47" fmla="*/ 6 h 512"/>
                  <a:gd name="T48" fmla="*/ 98 w 276"/>
                  <a:gd name="T49" fmla="*/ 2 h 512"/>
                  <a:gd name="T50" fmla="*/ 100 w 276"/>
                  <a:gd name="T51" fmla="*/ 0 h 512"/>
                  <a:gd name="T52" fmla="*/ 104 w 276"/>
                  <a:gd name="T53" fmla="*/ 0 h 512"/>
                  <a:gd name="T54" fmla="*/ 276 w 276"/>
                  <a:gd name="T55" fmla="*/ 0 h 512"/>
                  <a:gd name="T56" fmla="*/ 276 w 276"/>
                  <a:gd name="T57" fmla="*/ 512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76" h="512">
                    <a:moveTo>
                      <a:pt x="276" y="512"/>
                    </a:moveTo>
                    <a:lnTo>
                      <a:pt x="0" y="512"/>
                    </a:lnTo>
                    <a:lnTo>
                      <a:pt x="0" y="398"/>
                    </a:lnTo>
                    <a:lnTo>
                      <a:pt x="0" y="398"/>
                    </a:lnTo>
                    <a:lnTo>
                      <a:pt x="0" y="396"/>
                    </a:lnTo>
                    <a:lnTo>
                      <a:pt x="2" y="392"/>
                    </a:lnTo>
                    <a:lnTo>
                      <a:pt x="4" y="390"/>
                    </a:lnTo>
                    <a:lnTo>
                      <a:pt x="8" y="390"/>
                    </a:lnTo>
                    <a:lnTo>
                      <a:pt x="8" y="390"/>
                    </a:lnTo>
                    <a:lnTo>
                      <a:pt x="12" y="390"/>
                    </a:lnTo>
                    <a:lnTo>
                      <a:pt x="14" y="392"/>
                    </a:lnTo>
                    <a:lnTo>
                      <a:pt x="16" y="396"/>
                    </a:lnTo>
                    <a:lnTo>
                      <a:pt x="18" y="398"/>
                    </a:lnTo>
                    <a:lnTo>
                      <a:pt x="18" y="494"/>
                    </a:lnTo>
                    <a:lnTo>
                      <a:pt x="258" y="494"/>
                    </a:lnTo>
                    <a:lnTo>
                      <a:pt x="258" y="18"/>
                    </a:lnTo>
                    <a:lnTo>
                      <a:pt x="104" y="18"/>
                    </a:lnTo>
                    <a:lnTo>
                      <a:pt x="104" y="18"/>
                    </a:lnTo>
                    <a:lnTo>
                      <a:pt x="100" y="18"/>
                    </a:lnTo>
                    <a:lnTo>
                      <a:pt x="98" y="16"/>
                    </a:lnTo>
                    <a:lnTo>
                      <a:pt x="96" y="12"/>
                    </a:lnTo>
                    <a:lnTo>
                      <a:pt x="96" y="8"/>
                    </a:lnTo>
                    <a:lnTo>
                      <a:pt x="96" y="8"/>
                    </a:lnTo>
                    <a:lnTo>
                      <a:pt x="96" y="6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104" y="0"/>
                    </a:lnTo>
                    <a:lnTo>
                      <a:pt x="276" y="0"/>
                    </a:lnTo>
                    <a:lnTo>
                      <a:pt x="276" y="5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135">
                <a:extLst>
                  <a:ext uri="{FF2B5EF4-FFF2-40B4-BE49-F238E27FC236}">
                    <a16:creationId xmlns:a16="http://schemas.microsoft.com/office/drawing/2014/main" id="{B7390CD2-2CA5-49D4-B337-59C37DFC6D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4" y="3318"/>
                <a:ext cx="180" cy="18"/>
              </a:xfrm>
              <a:custGeom>
                <a:avLst/>
                <a:gdLst>
                  <a:gd name="T0" fmla="*/ 170 w 180"/>
                  <a:gd name="T1" fmla="*/ 18 h 18"/>
                  <a:gd name="T2" fmla="*/ 8 w 180"/>
                  <a:gd name="T3" fmla="*/ 18 h 18"/>
                  <a:gd name="T4" fmla="*/ 8 w 180"/>
                  <a:gd name="T5" fmla="*/ 18 h 18"/>
                  <a:gd name="T6" fmla="*/ 4 w 180"/>
                  <a:gd name="T7" fmla="*/ 18 h 18"/>
                  <a:gd name="T8" fmla="*/ 2 w 180"/>
                  <a:gd name="T9" fmla="*/ 16 h 18"/>
                  <a:gd name="T10" fmla="*/ 0 w 180"/>
                  <a:gd name="T11" fmla="*/ 12 h 18"/>
                  <a:gd name="T12" fmla="*/ 0 w 180"/>
                  <a:gd name="T13" fmla="*/ 10 h 18"/>
                  <a:gd name="T14" fmla="*/ 0 w 180"/>
                  <a:gd name="T15" fmla="*/ 10 h 18"/>
                  <a:gd name="T16" fmla="*/ 0 w 180"/>
                  <a:gd name="T17" fmla="*/ 6 h 18"/>
                  <a:gd name="T18" fmla="*/ 2 w 180"/>
                  <a:gd name="T19" fmla="*/ 2 h 18"/>
                  <a:gd name="T20" fmla="*/ 4 w 180"/>
                  <a:gd name="T21" fmla="*/ 0 h 18"/>
                  <a:gd name="T22" fmla="*/ 8 w 180"/>
                  <a:gd name="T23" fmla="*/ 0 h 18"/>
                  <a:gd name="T24" fmla="*/ 170 w 180"/>
                  <a:gd name="T25" fmla="*/ 0 h 18"/>
                  <a:gd name="T26" fmla="*/ 170 w 180"/>
                  <a:gd name="T27" fmla="*/ 0 h 18"/>
                  <a:gd name="T28" fmla="*/ 174 w 180"/>
                  <a:gd name="T29" fmla="*/ 0 h 18"/>
                  <a:gd name="T30" fmla="*/ 176 w 180"/>
                  <a:gd name="T31" fmla="*/ 2 h 18"/>
                  <a:gd name="T32" fmla="*/ 178 w 180"/>
                  <a:gd name="T33" fmla="*/ 6 h 18"/>
                  <a:gd name="T34" fmla="*/ 180 w 180"/>
                  <a:gd name="T35" fmla="*/ 10 h 18"/>
                  <a:gd name="T36" fmla="*/ 180 w 180"/>
                  <a:gd name="T37" fmla="*/ 10 h 18"/>
                  <a:gd name="T38" fmla="*/ 178 w 180"/>
                  <a:gd name="T39" fmla="*/ 12 h 18"/>
                  <a:gd name="T40" fmla="*/ 176 w 180"/>
                  <a:gd name="T41" fmla="*/ 16 h 18"/>
                  <a:gd name="T42" fmla="*/ 174 w 180"/>
                  <a:gd name="T43" fmla="*/ 18 h 18"/>
                  <a:gd name="T44" fmla="*/ 170 w 180"/>
                  <a:gd name="T45" fmla="*/ 18 h 18"/>
                  <a:gd name="T46" fmla="*/ 170 w 180"/>
                  <a:gd name="T4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0" h="18">
                    <a:moveTo>
                      <a:pt x="170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4" y="18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70" y="0"/>
                    </a:lnTo>
                    <a:lnTo>
                      <a:pt x="170" y="0"/>
                    </a:lnTo>
                    <a:lnTo>
                      <a:pt x="174" y="0"/>
                    </a:lnTo>
                    <a:lnTo>
                      <a:pt x="176" y="2"/>
                    </a:lnTo>
                    <a:lnTo>
                      <a:pt x="178" y="6"/>
                    </a:lnTo>
                    <a:lnTo>
                      <a:pt x="180" y="10"/>
                    </a:lnTo>
                    <a:lnTo>
                      <a:pt x="180" y="10"/>
                    </a:lnTo>
                    <a:lnTo>
                      <a:pt x="178" y="12"/>
                    </a:lnTo>
                    <a:lnTo>
                      <a:pt x="176" y="16"/>
                    </a:lnTo>
                    <a:lnTo>
                      <a:pt x="174" y="18"/>
                    </a:lnTo>
                    <a:lnTo>
                      <a:pt x="170" y="18"/>
                    </a:lnTo>
                    <a:lnTo>
                      <a:pt x="17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36">
                <a:extLst>
                  <a:ext uri="{FF2B5EF4-FFF2-40B4-BE49-F238E27FC236}">
                    <a16:creationId xmlns:a16="http://schemas.microsoft.com/office/drawing/2014/main" id="{D038D62A-9292-430F-92D9-F1243D08C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6" y="3634"/>
                <a:ext cx="18" cy="78"/>
              </a:xfrm>
              <a:custGeom>
                <a:avLst/>
                <a:gdLst>
                  <a:gd name="T0" fmla="*/ 10 w 18"/>
                  <a:gd name="T1" fmla="*/ 78 h 78"/>
                  <a:gd name="T2" fmla="*/ 10 w 18"/>
                  <a:gd name="T3" fmla="*/ 78 h 78"/>
                  <a:gd name="T4" fmla="*/ 6 w 18"/>
                  <a:gd name="T5" fmla="*/ 78 h 78"/>
                  <a:gd name="T6" fmla="*/ 2 w 18"/>
                  <a:gd name="T7" fmla="*/ 76 h 78"/>
                  <a:gd name="T8" fmla="*/ 2 w 18"/>
                  <a:gd name="T9" fmla="*/ 74 h 78"/>
                  <a:gd name="T10" fmla="*/ 0 w 18"/>
                  <a:gd name="T11" fmla="*/ 70 h 78"/>
                  <a:gd name="T12" fmla="*/ 0 w 18"/>
                  <a:gd name="T13" fmla="*/ 8 h 78"/>
                  <a:gd name="T14" fmla="*/ 0 w 18"/>
                  <a:gd name="T15" fmla="*/ 8 h 78"/>
                  <a:gd name="T16" fmla="*/ 2 w 18"/>
                  <a:gd name="T17" fmla="*/ 4 h 78"/>
                  <a:gd name="T18" fmla="*/ 2 w 18"/>
                  <a:gd name="T19" fmla="*/ 2 h 78"/>
                  <a:gd name="T20" fmla="*/ 6 w 18"/>
                  <a:gd name="T21" fmla="*/ 0 h 78"/>
                  <a:gd name="T22" fmla="*/ 10 w 18"/>
                  <a:gd name="T23" fmla="*/ 0 h 78"/>
                  <a:gd name="T24" fmla="*/ 10 w 18"/>
                  <a:gd name="T25" fmla="*/ 0 h 78"/>
                  <a:gd name="T26" fmla="*/ 12 w 18"/>
                  <a:gd name="T27" fmla="*/ 0 h 78"/>
                  <a:gd name="T28" fmla="*/ 16 w 18"/>
                  <a:gd name="T29" fmla="*/ 2 h 78"/>
                  <a:gd name="T30" fmla="*/ 18 w 18"/>
                  <a:gd name="T31" fmla="*/ 4 h 78"/>
                  <a:gd name="T32" fmla="*/ 18 w 18"/>
                  <a:gd name="T33" fmla="*/ 8 h 78"/>
                  <a:gd name="T34" fmla="*/ 18 w 18"/>
                  <a:gd name="T35" fmla="*/ 70 h 78"/>
                  <a:gd name="T36" fmla="*/ 18 w 18"/>
                  <a:gd name="T37" fmla="*/ 70 h 78"/>
                  <a:gd name="T38" fmla="*/ 18 w 18"/>
                  <a:gd name="T39" fmla="*/ 74 h 78"/>
                  <a:gd name="T40" fmla="*/ 16 w 18"/>
                  <a:gd name="T41" fmla="*/ 76 h 78"/>
                  <a:gd name="T42" fmla="*/ 12 w 18"/>
                  <a:gd name="T43" fmla="*/ 78 h 78"/>
                  <a:gd name="T44" fmla="*/ 10 w 18"/>
                  <a:gd name="T45" fmla="*/ 78 h 78"/>
                  <a:gd name="T46" fmla="*/ 10 w 18"/>
                  <a:gd name="T4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" h="78">
                    <a:moveTo>
                      <a:pt x="10" y="78"/>
                    </a:moveTo>
                    <a:lnTo>
                      <a:pt x="10" y="78"/>
                    </a:lnTo>
                    <a:lnTo>
                      <a:pt x="6" y="78"/>
                    </a:lnTo>
                    <a:lnTo>
                      <a:pt x="2" y="76"/>
                    </a:lnTo>
                    <a:lnTo>
                      <a:pt x="2" y="74"/>
                    </a:lnTo>
                    <a:lnTo>
                      <a:pt x="0" y="7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18" y="4"/>
                    </a:lnTo>
                    <a:lnTo>
                      <a:pt x="18" y="8"/>
                    </a:lnTo>
                    <a:lnTo>
                      <a:pt x="18" y="70"/>
                    </a:lnTo>
                    <a:lnTo>
                      <a:pt x="18" y="70"/>
                    </a:lnTo>
                    <a:lnTo>
                      <a:pt x="18" y="74"/>
                    </a:lnTo>
                    <a:lnTo>
                      <a:pt x="16" y="76"/>
                    </a:lnTo>
                    <a:lnTo>
                      <a:pt x="12" y="78"/>
                    </a:lnTo>
                    <a:lnTo>
                      <a:pt x="10" y="78"/>
                    </a:lnTo>
                    <a:lnTo>
                      <a:pt x="10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F46438F-1CE3-4309-AFD5-3C7C7BEAFA16}"/>
                </a:ext>
              </a:extLst>
            </p:cNvPr>
            <p:cNvCxnSpPr>
              <a:cxnSpLocks/>
              <a:stCxn id="60" idx="16"/>
            </p:cNvCxnSpPr>
            <p:nvPr/>
          </p:nvCxnSpPr>
          <p:spPr>
            <a:xfrm flipV="1">
              <a:off x="9044536" y="4184262"/>
              <a:ext cx="1522913" cy="252742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E566ABE-DA81-49D2-9973-C5CAEE7B47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50036" y="2094858"/>
              <a:ext cx="2183920" cy="276999"/>
              <a:chOff x="1556446" y="365514"/>
              <a:chExt cx="3230711" cy="409770"/>
            </a:xfrm>
          </p:grpSpPr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5D13ABCE-386B-402A-A492-C6786411F4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6446" y="365514"/>
                <a:ext cx="1260347" cy="324000"/>
              </a:xfrm>
              <a:prstGeom prst="rect">
                <a:avLst/>
              </a:prstGeom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7C9201F-3D10-4A7C-89FF-24D39C9372A7}"/>
                  </a:ext>
                </a:extLst>
              </p:cNvPr>
              <p:cNvSpPr txBox="1"/>
              <p:nvPr/>
            </p:nvSpPr>
            <p:spPr>
              <a:xfrm>
                <a:off x="2809187" y="365514"/>
                <a:ext cx="1977970" cy="40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</a:rPr>
                  <a:t>daemon</a:t>
                </a:r>
              </a:p>
            </p:txBody>
          </p: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06D49AA-99FF-4706-BDA7-5DC295BB5A62}"/>
                </a:ext>
              </a:extLst>
            </p:cNvPr>
            <p:cNvSpPr/>
            <p:nvPr/>
          </p:nvSpPr>
          <p:spPr>
            <a:xfrm>
              <a:off x="6850036" y="2445547"/>
              <a:ext cx="3717413" cy="1751020"/>
            </a:xfrm>
            <a:prstGeom prst="rect">
              <a:avLst/>
            </a:prstGeom>
            <a:noFill/>
            <a:ln w="2222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4BDC3C8-763D-42D2-B4A1-AC536C44333D}"/>
                </a:ext>
              </a:extLst>
            </p:cNvPr>
            <p:cNvCxnSpPr>
              <a:cxnSpLocks/>
              <a:stCxn id="60" idx="36"/>
            </p:cNvCxnSpPr>
            <p:nvPr/>
          </p:nvCxnSpPr>
          <p:spPr>
            <a:xfrm flipH="1" flipV="1">
              <a:off x="6850036" y="4196309"/>
              <a:ext cx="1531853" cy="275475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07F0EFCB-CDA4-41A2-B8EF-382D8095D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6087" y="4463821"/>
              <a:ext cx="297316" cy="360000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67A9101-D204-45A8-9AB8-ACA08B5C6FB2}"/>
                </a:ext>
              </a:extLst>
            </p:cNvPr>
            <p:cNvSpPr txBox="1"/>
            <p:nvPr/>
          </p:nvSpPr>
          <p:spPr>
            <a:xfrm>
              <a:off x="9190246" y="4669333"/>
              <a:ext cx="1030380" cy="663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</a:rPr>
                <a:t>ec2 </a:t>
              </a:r>
            </a:p>
            <a:p>
              <a:r>
                <a:rPr lang="en-GB" sz="1000" dirty="0">
                  <a:solidFill>
                    <a:schemeClr val="bg1"/>
                  </a:solidFill>
                </a:rPr>
                <a:t>instance</a:t>
              </a: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6055C813-05D4-4E9B-A5E3-058AFAFE2131}"/>
              </a:ext>
            </a:extLst>
          </p:cNvPr>
          <p:cNvSpPr txBox="1"/>
          <p:nvPr/>
        </p:nvSpPr>
        <p:spPr>
          <a:xfrm>
            <a:off x="4058762" y="4699353"/>
            <a:ext cx="1772042" cy="157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‘overlay’ network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73104CE-B74F-4FD3-B27C-C8AF2D87D699}"/>
              </a:ext>
            </a:extLst>
          </p:cNvPr>
          <p:cNvSpPr/>
          <p:nvPr/>
        </p:nvSpPr>
        <p:spPr>
          <a:xfrm>
            <a:off x="1180598" y="2279598"/>
            <a:ext cx="8483321" cy="2691256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500B152-055C-3E47-A436-A3E0395F46D5}"/>
              </a:ext>
            </a:extLst>
          </p:cNvPr>
          <p:cNvGrpSpPr>
            <a:grpSpLocks noChangeAspect="1"/>
          </p:cNvGrpSpPr>
          <p:nvPr/>
        </p:nvGrpSpPr>
        <p:grpSpPr>
          <a:xfrm>
            <a:off x="902492" y="1852829"/>
            <a:ext cx="2243291" cy="1953690"/>
            <a:chOff x="6850036" y="2094858"/>
            <a:chExt cx="3717413" cy="3237507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3652B26-C41F-2A41-AB56-3DB33AF03B5D}"/>
                </a:ext>
              </a:extLst>
            </p:cNvPr>
            <p:cNvGrpSpPr/>
            <p:nvPr/>
          </p:nvGrpSpPr>
          <p:grpSpPr>
            <a:xfrm>
              <a:off x="8045149" y="2821136"/>
              <a:ext cx="1298336" cy="1151082"/>
              <a:chOff x="3805156" y="2630138"/>
              <a:chExt cx="1359122" cy="1204973"/>
            </a:xfrm>
          </p:grpSpPr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7D80EC32-5E58-CF4E-867F-561CDDCC6C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156" y="2630138"/>
                <a:ext cx="700193" cy="180000"/>
              </a:xfrm>
              <a:prstGeom prst="rect">
                <a:avLst/>
              </a:prstGeom>
            </p:spPr>
          </p:pic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1064A88-A6C2-E04D-A5D7-C1896CB152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6933" y="2935111"/>
                <a:ext cx="1337345" cy="900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1606E3E3-F66B-114A-832B-804D5EA823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3273" y="3460802"/>
                <a:ext cx="484152" cy="252000"/>
              </a:xfrm>
              <a:prstGeom prst="rect">
                <a:avLst/>
              </a:prstGeom>
            </p:spPr>
          </p:pic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4FD7964-8BE2-D94B-97E8-193487993C9E}"/>
                  </a:ext>
                </a:extLst>
              </p:cNvPr>
              <p:cNvSpPr txBox="1"/>
              <p:nvPr/>
            </p:nvSpPr>
            <p:spPr>
              <a:xfrm>
                <a:off x="4018844" y="2909272"/>
                <a:ext cx="947781" cy="519887"/>
              </a:xfrm>
              <a:prstGeom prst="rect">
                <a:avLst/>
              </a:prstGeom>
              <a:noFill/>
            </p:spPr>
            <p:txBody>
              <a:bodyPr wrap="square" lIns="0" tIns="36576" rIns="0" bIns="0" rtlCol="0">
                <a:spAutoFit/>
              </a:bodyPr>
              <a:lstStyle/>
              <a:p>
                <a:pPr algn="ctr">
                  <a:lnSpc>
                    <a:spcPct val="85000"/>
                  </a:lnSpc>
                  <a:spcAft>
                    <a:spcPts val="600"/>
                  </a:spcAft>
                  <a:buClr>
                    <a:schemeClr val="accent2"/>
                  </a:buClr>
                  <a:buSzPct val="70000"/>
                </a:pPr>
                <a:r>
                  <a:rPr lang="en-GB" sz="1000" dirty="0">
                    <a:solidFill>
                      <a:schemeClr val="bg1"/>
                    </a:solidFill>
                  </a:rPr>
                  <a:t>Spark worker 1</a:t>
                </a:r>
              </a:p>
            </p:txBody>
          </p:sp>
        </p:grpSp>
        <p:grpSp>
          <p:nvGrpSpPr>
            <p:cNvPr id="79" name="Group 128">
              <a:extLst>
                <a:ext uri="{FF2B5EF4-FFF2-40B4-BE49-F238E27FC236}">
                  <a16:creationId xmlns:a16="http://schemas.microsoft.com/office/drawing/2014/main" id="{9398E4CA-8FF8-4942-B64C-A07B39AD908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365414" y="4429682"/>
              <a:ext cx="845699" cy="648000"/>
              <a:chOff x="4470" y="3004"/>
              <a:chExt cx="924" cy="708"/>
            </a:xfrm>
            <a:solidFill>
              <a:schemeClr val="bg1"/>
            </a:solidFill>
          </p:grpSpPr>
          <p:sp>
            <p:nvSpPr>
              <p:cNvPr id="97" name="Freeform 129">
                <a:extLst>
                  <a:ext uri="{FF2B5EF4-FFF2-40B4-BE49-F238E27FC236}">
                    <a16:creationId xmlns:a16="http://schemas.microsoft.com/office/drawing/2014/main" id="{DADD460F-ABAF-2748-886B-0DB5344F67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70" y="3004"/>
                <a:ext cx="762" cy="506"/>
              </a:xfrm>
              <a:custGeom>
                <a:avLst/>
                <a:gdLst>
                  <a:gd name="T0" fmla="*/ 762 w 762"/>
                  <a:gd name="T1" fmla="*/ 506 h 506"/>
                  <a:gd name="T2" fmla="*/ 0 w 762"/>
                  <a:gd name="T3" fmla="*/ 506 h 506"/>
                  <a:gd name="T4" fmla="*/ 0 w 762"/>
                  <a:gd name="T5" fmla="*/ 46 h 506"/>
                  <a:gd name="T6" fmla="*/ 0 w 762"/>
                  <a:gd name="T7" fmla="*/ 46 h 506"/>
                  <a:gd name="T8" fmla="*/ 2 w 762"/>
                  <a:gd name="T9" fmla="*/ 36 h 506"/>
                  <a:gd name="T10" fmla="*/ 4 w 762"/>
                  <a:gd name="T11" fmla="*/ 28 h 506"/>
                  <a:gd name="T12" fmla="*/ 8 w 762"/>
                  <a:gd name="T13" fmla="*/ 20 h 506"/>
                  <a:gd name="T14" fmla="*/ 14 w 762"/>
                  <a:gd name="T15" fmla="*/ 14 h 506"/>
                  <a:gd name="T16" fmla="*/ 20 w 762"/>
                  <a:gd name="T17" fmla="*/ 8 h 506"/>
                  <a:gd name="T18" fmla="*/ 28 w 762"/>
                  <a:gd name="T19" fmla="*/ 4 h 506"/>
                  <a:gd name="T20" fmla="*/ 36 w 762"/>
                  <a:gd name="T21" fmla="*/ 0 h 506"/>
                  <a:gd name="T22" fmla="*/ 46 w 762"/>
                  <a:gd name="T23" fmla="*/ 0 h 506"/>
                  <a:gd name="T24" fmla="*/ 716 w 762"/>
                  <a:gd name="T25" fmla="*/ 0 h 506"/>
                  <a:gd name="T26" fmla="*/ 716 w 762"/>
                  <a:gd name="T27" fmla="*/ 0 h 506"/>
                  <a:gd name="T28" fmla="*/ 726 w 762"/>
                  <a:gd name="T29" fmla="*/ 0 h 506"/>
                  <a:gd name="T30" fmla="*/ 734 w 762"/>
                  <a:gd name="T31" fmla="*/ 4 h 506"/>
                  <a:gd name="T32" fmla="*/ 742 w 762"/>
                  <a:gd name="T33" fmla="*/ 8 h 506"/>
                  <a:gd name="T34" fmla="*/ 748 w 762"/>
                  <a:gd name="T35" fmla="*/ 14 h 506"/>
                  <a:gd name="T36" fmla="*/ 754 w 762"/>
                  <a:gd name="T37" fmla="*/ 20 h 506"/>
                  <a:gd name="T38" fmla="*/ 758 w 762"/>
                  <a:gd name="T39" fmla="*/ 28 h 506"/>
                  <a:gd name="T40" fmla="*/ 760 w 762"/>
                  <a:gd name="T41" fmla="*/ 36 h 506"/>
                  <a:gd name="T42" fmla="*/ 762 w 762"/>
                  <a:gd name="T43" fmla="*/ 46 h 506"/>
                  <a:gd name="T44" fmla="*/ 762 w 762"/>
                  <a:gd name="T45" fmla="*/ 506 h 506"/>
                  <a:gd name="T46" fmla="*/ 18 w 762"/>
                  <a:gd name="T47" fmla="*/ 488 h 506"/>
                  <a:gd name="T48" fmla="*/ 744 w 762"/>
                  <a:gd name="T49" fmla="*/ 488 h 506"/>
                  <a:gd name="T50" fmla="*/ 744 w 762"/>
                  <a:gd name="T51" fmla="*/ 46 h 506"/>
                  <a:gd name="T52" fmla="*/ 744 w 762"/>
                  <a:gd name="T53" fmla="*/ 46 h 506"/>
                  <a:gd name="T54" fmla="*/ 742 w 762"/>
                  <a:gd name="T55" fmla="*/ 34 h 506"/>
                  <a:gd name="T56" fmla="*/ 736 w 762"/>
                  <a:gd name="T57" fmla="*/ 26 h 506"/>
                  <a:gd name="T58" fmla="*/ 726 w 762"/>
                  <a:gd name="T59" fmla="*/ 20 h 506"/>
                  <a:gd name="T60" fmla="*/ 716 w 762"/>
                  <a:gd name="T61" fmla="*/ 18 h 506"/>
                  <a:gd name="T62" fmla="*/ 46 w 762"/>
                  <a:gd name="T63" fmla="*/ 18 h 506"/>
                  <a:gd name="T64" fmla="*/ 46 w 762"/>
                  <a:gd name="T65" fmla="*/ 18 h 506"/>
                  <a:gd name="T66" fmla="*/ 36 w 762"/>
                  <a:gd name="T67" fmla="*/ 20 h 506"/>
                  <a:gd name="T68" fmla="*/ 26 w 762"/>
                  <a:gd name="T69" fmla="*/ 26 h 506"/>
                  <a:gd name="T70" fmla="*/ 20 w 762"/>
                  <a:gd name="T71" fmla="*/ 34 h 506"/>
                  <a:gd name="T72" fmla="*/ 18 w 762"/>
                  <a:gd name="T73" fmla="*/ 46 h 506"/>
                  <a:gd name="T74" fmla="*/ 18 w 762"/>
                  <a:gd name="T75" fmla="*/ 488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62" h="506">
                    <a:moveTo>
                      <a:pt x="762" y="506"/>
                    </a:moveTo>
                    <a:lnTo>
                      <a:pt x="0" y="506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2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4" y="14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6" y="0"/>
                    </a:lnTo>
                    <a:lnTo>
                      <a:pt x="46" y="0"/>
                    </a:lnTo>
                    <a:lnTo>
                      <a:pt x="716" y="0"/>
                    </a:lnTo>
                    <a:lnTo>
                      <a:pt x="716" y="0"/>
                    </a:lnTo>
                    <a:lnTo>
                      <a:pt x="726" y="0"/>
                    </a:lnTo>
                    <a:lnTo>
                      <a:pt x="734" y="4"/>
                    </a:lnTo>
                    <a:lnTo>
                      <a:pt x="742" y="8"/>
                    </a:lnTo>
                    <a:lnTo>
                      <a:pt x="748" y="14"/>
                    </a:lnTo>
                    <a:lnTo>
                      <a:pt x="754" y="20"/>
                    </a:lnTo>
                    <a:lnTo>
                      <a:pt x="758" y="28"/>
                    </a:lnTo>
                    <a:lnTo>
                      <a:pt x="760" y="36"/>
                    </a:lnTo>
                    <a:lnTo>
                      <a:pt x="762" y="46"/>
                    </a:lnTo>
                    <a:lnTo>
                      <a:pt x="762" y="506"/>
                    </a:lnTo>
                    <a:close/>
                    <a:moveTo>
                      <a:pt x="18" y="488"/>
                    </a:moveTo>
                    <a:lnTo>
                      <a:pt x="744" y="488"/>
                    </a:lnTo>
                    <a:lnTo>
                      <a:pt x="744" y="46"/>
                    </a:lnTo>
                    <a:lnTo>
                      <a:pt x="744" y="46"/>
                    </a:lnTo>
                    <a:lnTo>
                      <a:pt x="742" y="34"/>
                    </a:lnTo>
                    <a:lnTo>
                      <a:pt x="736" y="26"/>
                    </a:lnTo>
                    <a:lnTo>
                      <a:pt x="726" y="20"/>
                    </a:lnTo>
                    <a:lnTo>
                      <a:pt x="716" y="18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36" y="20"/>
                    </a:lnTo>
                    <a:lnTo>
                      <a:pt x="26" y="26"/>
                    </a:lnTo>
                    <a:lnTo>
                      <a:pt x="20" y="34"/>
                    </a:lnTo>
                    <a:lnTo>
                      <a:pt x="18" y="46"/>
                    </a:lnTo>
                    <a:lnTo>
                      <a:pt x="18" y="4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130">
                <a:extLst>
                  <a:ext uri="{FF2B5EF4-FFF2-40B4-BE49-F238E27FC236}">
                    <a16:creationId xmlns:a16="http://schemas.microsoft.com/office/drawing/2014/main" id="{168F281C-2A8D-DC46-84C5-314280C235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70" y="3492"/>
                <a:ext cx="762" cy="116"/>
              </a:xfrm>
              <a:custGeom>
                <a:avLst/>
                <a:gdLst>
                  <a:gd name="T0" fmla="*/ 734 w 762"/>
                  <a:gd name="T1" fmla="*/ 116 h 116"/>
                  <a:gd name="T2" fmla="*/ 28 w 762"/>
                  <a:gd name="T3" fmla="*/ 116 h 116"/>
                  <a:gd name="T4" fmla="*/ 28 w 762"/>
                  <a:gd name="T5" fmla="*/ 116 h 116"/>
                  <a:gd name="T6" fmla="*/ 18 w 762"/>
                  <a:gd name="T7" fmla="*/ 114 h 116"/>
                  <a:gd name="T8" fmla="*/ 8 w 762"/>
                  <a:gd name="T9" fmla="*/ 108 h 116"/>
                  <a:gd name="T10" fmla="*/ 2 w 762"/>
                  <a:gd name="T11" fmla="*/ 100 h 116"/>
                  <a:gd name="T12" fmla="*/ 0 w 762"/>
                  <a:gd name="T13" fmla="*/ 88 h 116"/>
                  <a:gd name="T14" fmla="*/ 0 w 762"/>
                  <a:gd name="T15" fmla="*/ 0 h 116"/>
                  <a:gd name="T16" fmla="*/ 762 w 762"/>
                  <a:gd name="T17" fmla="*/ 0 h 116"/>
                  <a:gd name="T18" fmla="*/ 762 w 762"/>
                  <a:gd name="T19" fmla="*/ 88 h 116"/>
                  <a:gd name="T20" fmla="*/ 762 w 762"/>
                  <a:gd name="T21" fmla="*/ 88 h 116"/>
                  <a:gd name="T22" fmla="*/ 760 w 762"/>
                  <a:gd name="T23" fmla="*/ 100 h 116"/>
                  <a:gd name="T24" fmla="*/ 754 w 762"/>
                  <a:gd name="T25" fmla="*/ 108 h 116"/>
                  <a:gd name="T26" fmla="*/ 744 w 762"/>
                  <a:gd name="T27" fmla="*/ 114 h 116"/>
                  <a:gd name="T28" fmla="*/ 734 w 762"/>
                  <a:gd name="T29" fmla="*/ 116 h 116"/>
                  <a:gd name="T30" fmla="*/ 734 w 762"/>
                  <a:gd name="T31" fmla="*/ 116 h 116"/>
                  <a:gd name="T32" fmla="*/ 18 w 762"/>
                  <a:gd name="T33" fmla="*/ 18 h 116"/>
                  <a:gd name="T34" fmla="*/ 18 w 762"/>
                  <a:gd name="T35" fmla="*/ 88 h 116"/>
                  <a:gd name="T36" fmla="*/ 18 w 762"/>
                  <a:gd name="T37" fmla="*/ 88 h 116"/>
                  <a:gd name="T38" fmla="*/ 20 w 762"/>
                  <a:gd name="T39" fmla="*/ 92 h 116"/>
                  <a:gd name="T40" fmla="*/ 22 w 762"/>
                  <a:gd name="T41" fmla="*/ 94 h 116"/>
                  <a:gd name="T42" fmla="*/ 24 w 762"/>
                  <a:gd name="T43" fmla="*/ 96 h 116"/>
                  <a:gd name="T44" fmla="*/ 28 w 762"/>
                  <a:gd name="T45" fmla="*/ 98 h 116"/>
                  <a:gd name="T46" fmla="*/ 734 w 762"/>
                  <a:gd name="T47" fmla="*/ 98 h 116"/>
                  <a:gd name="T48" fmla="*/ 734 w 762"/>
                  <a:gd name="T49" fmla="*/ 98 h 116"/>
                  <a:gd name="T50" fmla="*/ 738 w 762"/>
                  <a:gd name="T51" fmla="*/ 96 h 116"/>
                  <a:gd name="T52" fmla="*/ 740 w 762"/>
                  <a:gd name="T53" fmla="*/ 94 h 116"/>
                  <a:gd name="T54" fmla="*/ 742 w 762"/>
                  <a:gd name="T55" fmla="*/ 92 h 116"/>
                  <a:gd name="T56" fmla="*/ 744 w 762"/>
                  <a:gd name="T57" fmla="*/ 88 h 116"/>
                  <a:gd name="T58" fmla="*/ 744 w 762"/>
                  <a:gd name="T59" fmla="*/ 18 h 116"/>
                  <a:gd name="T60" fmla="*/ 18 w 762"/>
                  <a:gd name="T61" fmla="*/ 1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2" h="116">
                    <a:moveTo>
                      <a:pt x="734" y="116"/>
                    </a:moveTo>
                    <a:lnTo>
                      <a:pt x="28" y="116"/>
                    </a:lnTo>
                    <a:lnTo>
                      <a:pt x="28" y="116"/>
                    </a:lnTo>
                    <a:lnTo>
                      <a:pt x="18" y="114"/>
                    </a:lnTo>
                    <a:lnTo>
                      <a:pt x="8" y="108"/>
                    </a:lnTo>
                    <a:lnTo>
                      <a:pt x="2" y="100"/>
                    </a:lnTo>
                    <a:lnTo>
                      <a:pt x="0" y="88"/>
                    </a:lnTo>
                    <a:lnTo>
                      <a:pt x="0" y="0"/>
                    </a:lnTo>
                    <a:lnTo>
                      <a:pt x="762" y="0"/>
                    </a:lnTo>
                    <a:lnTo>
                      <a:pt x="762" y="88"/>
                    </a:lnTo>
                    <a:lnTo>
                      <a:pt x="762" y="88"/>
                    </a:lnTo>
                    <a:lnTo>
                      <a:pt x="760" y="100"/>
                    </a:lnTo>
                    <a:lnTo>
                      <a:pt x="754" y="108"/>
                    </a:lnTo>
                    <a:lnTo>
                      <a:pt x="744" y="114"/>
                    </a:lnTo>
                    <a:lnTo>
                      <a:pt x="734" y="116"/>
                    </a:lnTo>
                    <a:lnTo>
                      <a:pt x="734" y="116"/>
                    </a:lnTo>
                    <a:close/>
                    <a:moveTo>
                      <a:pt x="18" y="18"/>
                    </a:moveTo>
                    <a:lnTo>
                      <a:pt x="18" y="88"/>
                    </a:lnTo>
                    <a:lnTo>
                      <a:pt x="18" y="88"/>
                    </a:lnTo>
                    <a:lnTo>
                      <a:pt x="20" y="92"/>
                    </a:lnTo>
                    <a:lnTo>
                      <a:pt x="22" y="94"/>
                    </a:lnTo>
                    <a:lnTo>
                      <a:pt x="24" y="96"/>
                    </a:lnTo>
                    <a:lnTo>
                      <a:pt x="28" y="98"/>
                    </a:lnTo>
                    <a:lnTo>
                      <a:pt x="734" y="98"/>
                    </a:lnTo>
                    <a:lnTo>
                      <a:pt x="734" y="98"/>
                    </a:lnTo>
                    <a:lnTo>
                      <a:pt x="738" y="96"/>
                    </a:lnTo>
                    <a:lnTo>
                      <a:pt x="740" y="94"/>
                    </a:lnTo>
                    <a:lnTo>
                      <a:pt x="742" y="92"/>
                    </a:lnTo>
                    <a:lnTo>
                      <a:pt x="744" y="88"/>
                    </a:lnTo>
                    <a:lnTo>
                      <a:pt x="744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Rectangle 131">
                <a:extLst>
                  <a:ext uri="{FF2B5EF4-FFF2-40B4-BE49-F238E27FC236}">
                    <a16:creationId xmlns:a16="http://schemas.microsoft.com/office/drawing/2014/main" id="{396C6036-6892-854B-B15B-B623462F57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6" y="3536"/>
                <a:ext cx="90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132">
                <a:extLst>
                  <a:ext uri="{FF2B5EF4-FFF2-40B4-BE49-F238E27FC236}">
                    <a16:creationId xmlns:a16="http://schemas.microsoft.com/office/drawing/2014/main" id="{56A5970A-096C-D84E-822D-03653FC59E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40" y="3590"/>
                <a:ext cx="222" cy="122"/>
              </a:xfrm>
              <a:custGeom>
                <a:avLst/>
                <a:gdLst>
                  <a:gd name="T0" fmla="*/ 222 w 222"/>
                  <a:gd name="T1" fmla="*/ 122 h 122"/>
                  <a:gd name="T2" fmla="*/ 0 w 222"/>
                  <a:gd name="T3" fmla="*/ 122 h 122"/>
                  <a:gd name="T4" fmla="*/ 20 w 222"/>
                  <a:gd name="T5" fmla="*/ 0 h 122"/>
                  <a:gd name="T6" fmla="*/ 202 w 222"/>
                  <a:gd name="T7" fmla="*/ 0 h 122"/>
                  <a:gd name="T8" fmla="*/ 222 w 222"/>
                  <a:gd name="T9" fmla="*/ 122 h 122"/>
                  <a:gd name="T10" fmla="*/ 20 w 222"/>
                  <a:gd name="T11" fmla="*/ 104 h 122"/>
                  <a:gd name="T12" fmla="*/ 200 w 222"/>
                  <a:gd name="T13" fmla="*/ 104 h 122"/>
                  <a:gd name="T14" fmla="*/ 186 w 222"/>
                  <a:gd name="T15" fmla="*/ 18 h 122"/>
                  <a:gd name="T16" fmla="*/ 36 w 222"/>
                  <a:gd name="T17" fmla="*/ 18 h 122"/>
                  <a:gd name="T18" fmla="*/ 20 w 222"/>
                  <a:gd name="T19" fmla="*/ 10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122">
                    <a:moveTo>
                      <a:pt x="222" y="122"/>
                    </a:moveTo>
                    <a:lnTo>
                      <a:pt x="0" y="122"/>
                    </a:lnTo>
                    <a:lnTo>
                      <a:pt x="20" y="0"/>
                    </a:lnTo>
                    <a:lnTo>
                      <a:pt x="202" y="0"/>
                    </a:lnTo>
                    <a:lnTo>
                      <a:pt x="222" y="122"/>
                    </a:lnTo>
                    <a:close/>
                    <a:moveTo>
                      <a:pt x="20" y="104"/>
                    </a:moveTo>
                    <a:lnTo>
                      <a:pt x="200" y="104"/>
                    </a:lnTo>
                    <a:lnTo>
                      <a:pt x="186" y="18"/>
                    </a:lnTo>
                    <a:lnTo>
                      <a:pt x="36" y="18"/>
                    </a:lnTo>
                    <a:lnTo>
                      <a:pt x="20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Rectangle 133">
                <a:extLst>
                  <a:ext uri="{FF2B5EF4-FFF2-40B4-BE49-F238E27FC236}">
                    <a16:creationId xmlns:a16="http://schemas.microsoft.com/office/drawing/2014/main" id="{2EE30CB2-7789-8B46-AF18-823965EDD6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3694"/>
                <a:ext cx="386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134">
                <a:extLst>
                  <a:ext uri="{FF2B5EF4-FFF2-40B4-BE49-F238E27FC236}">
                    <a16:creationId xmlns:a16="http://schemas.microsoft.com/office/drawing/2014/main" id="{07C66BAD-D53E-0F49-83B5-9EF07484C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8" y="3200"/>
                <a:ext cx="276" cy="512"/>
              </a:xfrm>
              <a:custGeom>
                <a:avLst/>
                <a:gdLst>
                  <a:gd name="T0" fmla="*/ 276 w 276"/>
                  <a:gd name="T1" fmla="*/ 512 h 512"/>
                  <a:gd name="T2" fmla="*/ 0 w 276"/>
                  <a:gd name="T3" fmla="*/ 512 h 512"/>
                  <a:gd name="T4" fmla="*/ 0 w 276"/>
                  <a:gd name="T5" fmla="*/ 398 h 512"/>
                  <a:gd name="T6" fmla="*/ 0 w 276"/>
                  <a:gd name="T7" fmla="*/ 398 h 512"/>
                  <a:gd name="T8" fmla="*/ 0 w 276"/>
                  <a:gd name="T9" fmla="*/ 396 h 512"/>
                  <a:gd name="T10" fmla="*/ 2 w 276"/>
                  <a:gd name="T11" fmla="*/ 392 h 512"/>
                  <a:gd name="T12" fmla="*/ 4 w 276"/>
                  <a:gd name="T13" fmla="*/ 390 h 512"/>
                  <a:gd name="T14" fmla="*/ 8 w 276"/>
                  <a:gd name="T15" fmla="*/ 390 h 512"/>
                  <a:gd name="T16" fmla="*/ 8 w 276"/>
                  <a:gd name="T17" fmla="*/ 390 h 512"/>
                  <a:gd name="T18" fmla="*/ 12 w 276"/>
                  <a:gd name="T19" fmla="*/ 390 h 512"/>
                  <a:gd name="T20" fmla="*/ 14 w 276"/>
                  <a:gd name="T21" fmla="*/ 392 h 512"/>
                  <a:gd name="T22" fmla="*/ 16 w 276"/>
                  <a:gd name="T23" fmla="*/ 396 h 512"/>
                  <a:gd name="T24" fmla="*/ 18 w 276"/>
                  <a:gd name="T25" fmla="*/ 398 h 512"/>
                  <a:gd name="T26" fmla="*/ 18 w 276"/>
                  <a:gd name="T27" fmla="*/ 494 h 512"/>
                  <a:gd name="T28" fmla="*/ 258 w 276"/>
                  <a:gd name="T29" fmla="*/ 494 h 512"/>
                  <a:gd name="T30" fmla="*/ 258 w 276"/>
                  <a:gd name="T31" fmla="*/ 18 h 512"/>
                  <a:gd name="T32" fmla="*/ 104 w 276"/>
                  <a:gd name="T33" fmla="*/ 18 h 512"/>
                  <a:gd name="T34" fmla="*/ 104 w 276"/>
                  <a:gd name="T35" fmla="*/ 18 h 512"/>
                  <a:gd name="T36" fmla="*/ 100 w 276"/>
                  <a:gd name="T37" fmla="*/ 18 h 512"/>
                  <a:gd name="T38" fmla="*/ 98 w 276"/>
                  <a:gd name="T39" fmla="*/ 16 h 512"/>
                  <a:gd name="T40" fmla="*/ 96 w 276"/>
                  <a:gd name="T41" fmla="*/ 12 h 512"/>
                  <a:gd name="T42" fmla="*/ 96 w 276"/>
                  <a:gd name="T43" fmla="*/ 8 h 512"/>
                  <a:gd name="T44" fmla="*/ 96 w 276"/>
                  <a:gd name="T45" fmla="*/ 8 h 512"/>
                  <a:gd name="T46" fmla="*/ 96 w 276"/>
                  <a:gd name="T47" fmla="*/ 6 h 512"/>
                  <a:gd name="T48" fmla="*/ 98 w 276"/>
                  <a:gd name="T49" fmla="*/ 2 h 512"/>
                  <a:gd name="T50" fmla="*/ 100 w 276"/>
                  <a:gd name="T51" fmla="*/ 0 h 512"/>
                  <a:gd name="T52" fmla="*/ 104 w 276"/>
                  <a:gd name="T53" fmla="*/ 0 h 512"/>
                  <a:gd name="T54" fmla="*/ 276 w 276"/>
                  <a:gd name="T55" fmla="*/ 0 h 512"/>
                  <a:gd name="T56" fmla="*/ 276 w 276"/>
                  <a:gd name="T57" fmla="*/ 512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76" h="512">
                    <a:moveTo>
                      <a:pt x="276" y="512"/>
                    </a:moveTo>
                    <a:lnTo>
                      <a:pt x="0" y="512"/>
                    </a:lnTo>
                    <a:lnTo>
                      <a:pt x="0" y="398"/>
                    </a:lnTo>
                    <a:lnTo>
                      <a:pt x="0" y="398"/>
                    </a:lnTo>
                    <a:lnTo>
                      <a:pt x="0" y="396"/>
                    </a:lnTo>
                    <a:lnTo>
                      <a:pt x="2" y="392"/>
                    </a:lnTo>
                    <a:lnTo>
                      <a:pt x="4" y="390"/>
                    </a:lnTo>
                    <a:lnTo>
                      <a:pt x="8" y="390"/>
                    </a:lnTo>
                    <a:lnTo>
                      <a:pt x="8" y="390"/>
                    </a:lnTo>
                    <a:lnTo>
                      <a:pt x="12" y="390"/>
                    </a:lnTo>
                    <a:lnTo>
                      <a:pt x="14" y="392"/>
                    </a:lnTo>
                    <a:lnTo>
                      <a:pt x="16" y="396"/>
                    </a:lnTo>
                    <a:lnTo>
                      <a:pt x="18" y="398"/>
                    </a:lnTo>
                    <a:lnTo>
                      <a:pt x="18" y="494"/>
                    </a:lnTo>
                    <a:lnTo>
                      <a:pt x="258" y="494"/>
                    </a:lnTo>
                    <a:lnTo>
                      <a:pt x="258" y="18"/>
                    </a:lnTo>
                    <a:lnTo>
                      <a:pt x="104" y="18"/>
                    </a:lnTo>
                    <a:lnTo>
                      <a:pt x="104" y="18"/>
                    </a:lnTo>
                    <a:lnTo>
                      <a:pt x="100" y="18"/>
                    </a:lnTo>
                    <a:lnTo>
                      <a:pt x="98" y="16"/>
                    </a:lnTo>
                    <a:lnTo>
                      <a:pt x="96" y="12"/>
                    </a:lnTo>
                    <a:lnTo>
                      <a:pt x="96" y="8"/>
                    </a:lnTo>
                    <a:lnTo>
                      <a:pt x="96" y="8"/>
                    </a:lnTo>
                    <a:lnTo>
                      <a:pt x="96" y="6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104" y="0"/>
                    </a:lnTo>
                    <a:lnTo>
                      <a:pt x="276" y="0"/>
                    </a:lnTo>
                    <a:lnTo>
                      <a:pt x="276" y="5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135">
                <a:extLst>
                  <a:ext uri="{FF2B5EF4-FFF2-40B4-BE49-F238E27FC236}">
                    <a16:creationId xmlns:a16="http://schemas.microsoft.com/office/drawing/2014/main" id="{033B25C9-359F-E64D-A8FA-78D8212EE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4" y="3318"/>
                <a:ext cx="180" cy="18"/>
              </a:xfrm>
              <a:custGeom>
                <a:avLst/>
                <a:gdLst>
                  <a:gd name="T0" fmla="*/ 170 w 180"/>
                  <a:gd name="T1" fmla="*/ 18 h 18"/>
                  <a:gd name="T2" fmla="*/ 8 w 180"/>
                  <a:gd name="T3" fmla="*/ 18 h 18"/>
                  <a:gd name="T4" fmla="*/ 8 w 180"/>
                  <a:gd name="T5" fmla="*/ 18 h 18"/>
                  <a:gd name="T6" fmla="*/ 4 w 180"/>
                  <a:gd name="T7" fmla="*/ 18 h 18"/>
                  <a:gd name="T8" fmla="*/ 2 w 180"/>
                  <a:gd name="T9" fmla="*/ 16 h 18"/>
                  <a:gd name="T10" fmla="*/ 0 w 180"/>
                  <a:gd name="T11" fmla="*/ 12 h 18"/>
                  <a:gd name="T12" fmla="*/ 0 w 180"/>
                  <a:gd name="T13" fmla="*/ 10 h 18"/>
                  <a:gd name="T14" fmla="*/ 0 w 180"/>
                  <a:gd name="T15" fmla="*/ 10 h 18"/>
                  <a:gd name="T16" fmla="*/ 0 w 180"/>
                  <a:gd name="T17" fmla="*/ 6 h 18"/>
                  <a:gd name="T18" fmla="*/ 2 w 180"/>
                  <a:gd name="T19" fmla="*/ 2 h 18"/>
                  <a:gd name="T20" fmla="*/ 4 w 180"/>
                  <a:gd name="T21" fmla="*/ 0 h 18"/>
                  <a:gd name="T22" fmla="*/ 8 w 180"/>
                  <a:gd name="T23" fmla="*/ 0 h 18"/>
                  <a:gd name="T24" fmla="*/ 170 w 180"/>
                  <a:gd name="T25" fmla="*/ 0 h 18"/>
                  <a:gd name="T26" fmla="*/ 170 w 180"/>
                  <a:gd name="T27" fmla="*/ 0 h 18"/>
                  <a:gd name="T28" fmla="*/ 174 w 180"/>
                  <a:gd name="T29" fmla="*/ 0 h 18"/>
                  <a:gd name="T30" fmla="*/ 176 w 180"/>
                  <a:gd name="T31" fmla="*/ 2 h 18"/>
                  <a:gd name="T32" fmla="*/ 178 w 180"/>
                  <a:gd name="T33" fmla="*/ 6 h 18"/>
                  <a:gd name="T34" fmla="*/ 180 w 180"/>
                  <a:gd name="T35" fmla="*/ 10 h 18"/>
                  <a:gd name="T36" fmla="*/ 180 w 180"/>
                  <a:gd name="T37" fmla="*/ 10 h 18"/>
                  <a:gd name="T38" fmla="*/ 178 w 180"/>
                  <a:gd name="T39" fmla="*/ 12 h 18"/>
                  <a:gd name="T40" fmla="*/ 176 w 180"/>
                  <a:gd name="T41" fmla="*/ 16 h 18"/>
                  <a:gd name="T42" fmla="*/ 174 w 180"/>
                  <a:gd name="T43" fmla="*/ 18 h 18"/>
                  <a:gd name="T44" fmla="*/ 170 w 180"/>
                  <a:gd name="T45" fmla="*/ 18 h 18"/>
                  <a:gd name="T46" fmla="*/ 170 w 180"/>
                  <a:gd name="T4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0" h="18">
                    <a:moveTo>
                      <a:pt x="170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4" y="18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70" y="0"/>
                    </a:lnTo>
                    <a:lnTo>
                      <a:pt x="170" y="0"/>
                    </a:lnTo>
                    <a:lnTo>
                      <a:pt x="174" y="0"/>
                    </a:lnTo>
                    <a:lnTo>
                      <a:pt x="176" y="2"/>
                    </a:lnTo>
                    <a:lnTo>
                      <a:pt x="178" y="6"/>
                    </a:lnTo>
                    <a:lnTo>
                      <a:pt x="180" y="10"/>
                    </a:lnTo>
                    <a:lnTo>
                      <a:pt x="180" y="10"/>
                    </a:lnTo>
                    <a:lnTo>
                      <a:pt x="178" y="12"/>
                    </a:lnTo>
                    <a:lnTo>
                      <a:pt x="176" y="16"/>
                    </a:lnTo>
                    <a:lnTo>
                      <a:pt x="174" y="18"/>
                    </a:lnTo>
                    <a:lnTo>
                      <a:pt x="170" y="18"/>
                    </a:lnTo>
                    <a:lnTo>
                      <a:pt x="17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36">
                <a:extLst>
                  <a:ext uri="{FF2B5EF4-FFF2-40B4-BE49-F238E27FC236}">
                    <a16:creationId xmlns:a16="http://schemas.microsoft.com/office/drawing/2014/main" id="{9BE6A0A1-2E10-FA45-BF4A-2297C8732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6" y="3634"/>
                <a:ext cx="18" cy="78"/>
              </a:xfrm>
              <a:custGeom>
                <a:avLst/>
                <a:gdLst>
                  <a:gd name="T0" fmla="*/ 10 w 18"/>
                  <a:gd name="T1" fmla="*/ 78 h 78"/>
                  <a:gd name="T2" fmla="*/ 10 w 18"/>
                  <a:gd name="T3" fmla="*/ 78 h 78"/>
                  <a:gd name="T4" fmla="*/ 6 w 18"/>
                  <a:gd name="T5" fmla="*/ 78 h 78"/>
                  <a:gd name="T6" fmla="*/ 2 w 18"/>
                  <a:gd name="T7" fmla="*/ 76 h 78"/>
                  <a:gd name="T8" fmla="*/ 2 w 18"/>
                  <a:gd name="T9" fmla="*/ 74 h 78"/>
                  <a:gd name="T10" fmla="*/ 0 w 18"/>
                  <a:gd name="T11" fmla="*/ 70 h 78"/>
                  <a:gd name="T12" fmla="*/ 0 w 18"/>
                  <a:gd name="T13" fmla="*/ 8 h 78"/>
                  <a:gd name="T14" fmla="*/ 0 w 18"/>
                  <a:gd name="T15" fmla="*/ 8 h 78"/>
                  <a:gd name="T16" fmla="*/ 2 w 18"/>
                  <a:gd name="T17" fmla="*/ 4 h 78"/>
                  <a:gd name="T18" fmla="*/ 2 w 18"/>
                  <a:gd name="T19" fmla="*/ 2 h 78"/>
                  <a:gd name="T20" fmla="*/ 6 w 18"/>
                  <a:gd name="T21" fmla="*/ 0 h 78"/>
                  <a:gd name="T22" fmla="*/ 10 w 18"/>
                  <a:gd name="T23" fmla="*/ 0 h 78"/>
                  <a:gd name="T24" fmla="*/ 10 w 18"/>
                  <a:gd name="T25" fmla="*/ 0 h 78"/>
                  <a:gd name="T26" fmla="*/ 12 w 18"/>
                  <a:gd name="T27" fmla="*/ 0 h 78"/>
                  <a:gd name="T28" fmla="*/ 16 w 18"/>
                  <a:gd name="T29" fmla="*/ 2 h 78"/>
                  <a:gd name="T30" fmla="*/ 18 w 18"/>
                  <a:gd name="T31" fmla="*/ 4 h 78"/>
                  <a:gd name="T32" fmla="*/ 18 w 18"/>
                  <a:gd name="T33" fmla="*/ 8 h 78"/>
                  <a:gd name="T34" fmla="*/ 18 w 18"/>
                  <a:gd name="T35" fmla="*/ 70 h 78"/>
                  <a:gd name="T36" fmla="*/ 18 w 18"/>
                  <a:gd name="T37" fmla="*/ 70 h 78"/>
                  <a:gd name="T38" fmla="*/ 18 w 18"/>
                  <a:gd name="T39" fmla="*/ 74 h 78"/>
                  <a:gd name="T40" fmla="*/ 16 w 18"/>
                  <a:gd name="T41" fmla="*/ 76 h 78"/>
                  <a:gd name="T42" fmla="*/ 12 w 18"/>
                  <a:gd name="T43" fmla="*/ 78 h 78"/>
                  <a:gd name="T44" fmla="*/ 10 w 18"/>
                  <a:gd name="T45" fmla="*/ 78 h 78"/>
                  <a:gd name="T46" fmla="*/ 10 w 18"/>
                  <a:gd name="T4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" h="78">
                    <a:moveTo>
                      <a:pt x="10" y="78"/>
                    </a:moveTo>
                    <a:lnTo>
                      <a:pt x="10" y="78"/>
                    </a:lnTo>
                    <a:lnTo>
                      <a:pt x="6" y="78"/>
                    </a:lnTo>
                    <a:lnTo>
                      <a:pt x="2" y="76"/>
                    </a:lnTo>
                    <a:lnTo>
                      <a:pt x="2" y="74"/>
                    </a:lnTo>
                    <a:lnTo>
                      <a:pt x="0" y="7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18" y="4"/>
                    </a:lnTo>
                    <a:lnTo>
                      <a:pt x="18" y="8"/>
                    </a:lnTo>
                    <a:lnTo>
                      <a:pt x="18" y="70"/>
                    </a:lnTo>
                    <a:lnTo>
                      <a:pt x="18" y="70"/>
                    </a:lnTo>
                    <a:lnTo>
                      <a:pt x="18" y="74"/>
                    </a:lnTo>
                    <a:lnTo>
                      <a:pt x="16" y="76"/>
                    </a:lnTo>
                    <a:lnTo>
                      <a:pt x="12" y="78"/>
                    </a:lnTo>
                    <a:lnTo>
                      <a:pt x="10" y="78"/>
                    </a:lnTo>
                    <a:lnTo>
                      <a:pt x="10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47A77A9-4321-954D-9FA0-4143F45A7DB6}"/>
                </a:ext>
              </a:extLst>
            </p:cNvPr>
            <p:cNvCxnSpPr>
              <a:cxnSpLocks/>
              <a:stCxn id="97" idx="16"/>
            </p:cNvCxnSpPr>
            <p:nvPr/>
          </p:nvCxnSpPr>
          <p:spPr>
            <a:xfrm flipV="1">
              <a:off x="9044536" y="4184262"/>
              <a:ext cx="1522913" cy="252742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8EF28E7E-3833-6246-8636-0AB2E80C1C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50036" y="2094858"/>
              <a:ext cx="2183920" cy="276999"/>
              <a:chOff x="1556446" y="365514"/>
              <a:chExt cx="3230711" cy="409770"/>
            </a:xfrm>
          </p:grpSpPr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BFDA2254-0BBC-C94D-ADB8-4ABB79C8E9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6446" y="365514"/>
                <a:ext cx="1260347" cy="324000"/>
              </a:xfrm>
              <a:prstGeom prst="rect">
                <a:avLst/>
              </a:prstGeom>
            </p:spPr>
          </p:pic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0088602-38D1-9142-86A8-895977EDB042}"/>
                  </a:ext>
                </a:extLst>
              </p:cNvPr>
              <p:cNvSpPr txBox="1"/>
              <p:nvPr/>
            </p:nvSpPr>
            <p:spPr>
              <a:xfrm>
                <a:off x="2809187" y="365514"/>
                <a:ext cx="1977970" cy="40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</a:rPr>
                  <a:t>daemon</a:t>
                </a:r>
              </a:p>
            </p:txBody>
          </p: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1AA9EE2-7F54-3C4E-B8CA-71A7D2B44BF1}"/>
                </a:ext>
              </a:extLst>
            </p:cNvPr>
            <p:cNvSpPr/>
            <p:nvPr/>
          </p:nvSpPr>
          <p:spPr>
            <a:xfrm>
              <a:off x="6850036" y="2445547"/>
              <a:ext cx="3717413" cy="1751020"/>
            </a:xfrm>
            <a:prstGeom prst="rect">
              <a:avLst/>
            </a:prstGeom>
            <a:noFill/>
            <a:ln w="2222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35E4FD4-5EC1-F347-A683-32BC25A69149}"/>
                </a:ext>
              </a:extLst>
            </p:cNvPr>
            <p:cNvCxnSpPr>
              <a:cxnSpLocks/>
              <a:stCxn id="97" idx="36"/>
            </p:cNvCxnSpPr>
            <p:nvPr/>
          </p:nvCxnSpPr>
          <p:spPr>
            <a:xfrm flipH="1" flipV="1">
              <a:off x="6850036" y="4196309"/>
              <a:ext cx="1531853" cy="275475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59C3BA02-05BC-4541-B3F7-0B312AF4C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6087" y="4463821"/>
              <a:ext cx="297316" cy="360000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B7E977C-A033-2A43-AE83-43052445FBB9}"/>
                </a:ext>
              </a:extLst>
            </p:cNvPr>
            <p:cNvSpPr txBox="1"/>
            <p:nvPr/>
          </p:nvSpPr>
          <p:spPr>
            <a:xfrm>
              <a:off x="9190246" y="4669333"/>
              <a:ext cx="1030380" cy="663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</a:rPr>
                <a:t>ec2 </a:t>
              </a:r>
            </a:p>
            <a:p>
              <a:r>
                <a:rPr lang="en-GB" sz="1000" dirty="0">
                  <a:solidFill>
                    <a:schemeClr val="bg1"/>
                  </a:solidFill>
                </a:rPr>
                <a:t>instance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7860CC4-9687-F64A-8DBB-1B6166CDB782}"/>
              </a:ext>
            </a:extLst>
          </p:cNvPr>
          <p:cNvGrpSpPr>
            <a:grpSpLocks noChangeAspect="1"/>
          </p:cNvGrpSpPr>
          <p:nvPr/>
        </p:nvGrpSpPr>
        <p:grpSpPr>
          <a:xfrm>
            <a:off x="6945772" y="1825148"/>
            <a:ext cx="2243291" cy="1953690"/>
            <a:chOff x="6850036" y="2094858"/>
            <a:chExt cx="3717413" cy="3237507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022B982-643A-044C-83FF-BA1626997E46}"/>
                </a:ext>
              </a:extLst>
            </p:cNvPr>
            <p:cNvGrpSpPr/>
            <p:nvPr/>
          </p:nvGrpSpPr>
          <p:grpSpPr>
            <a:xfrm>
              <a:off x="8045149" y="2821136"/>
              <a:ext cx="1298336" cy="1151082"/>
              <a:chOff x="3805156" y="2630138"/>
              <a:chExt cx="1359122" cy="1204973"/>
            </a:xfrm>
          </p:grpSpPr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4173DF97-8EF9-F044-944F-164BCAB233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156" y="2630138"/>
                <a:ext cx="700193" cy="180000"/>
              </a:xfrm>
              <a:prstGeom prst="rect">
                <a:avLst/>
              </a:prstGeom>
            </p:spPr>
          </p:pic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5DC1A4AC-55FF-C940-AC3D-FD02B40226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6933" y="2935111"/>
                <a:ext cx="1337345" cy="900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43" name="Picture 142">
                <a:extLst>
                  <a:ext uri="{FF2B5EF4-FFF2-40B4-BE49-F238E27FC236}">
                    <a16:creationId xmlns:a16="http://schemas.microsoft.com/office/drawing/2014/main" id="{E4FF4DAB-A5AD-5943-B96F-7FE1B6273F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3273" y="3460802"/>
                <a:ext cx="484152" cy="252000"/>
              </a:xfrm>
              <a:prstGeom prst="rect">
                <a:avLst/>
              </a:prstGeom>
            </p:spPr>
          </p:pic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C56F2952-EF12-4140-8BC4-7F5976AF3833}"/>
                  </a:ext>
                </a:extLst>
              </p:cNvPr>
              <p:cNvSpPr txBox="1"/>
              <p:nvPr/>
            </p:nvSpPr>
            <p:spPr>
              <a:xfrm>
                <a:off x="4018844" y="2909272"/>
                <a:ext cx="947781" cy="519887"/>
              </a:xfrm>
              <a:prstGeom prst="rect">
                <a:avLst/>
              </a:prstGeom>
              <a:noFill/>
            </p:spPr>
            <p:txBody>
              <a:bodyPr wrap="square" lIns="0" tIns="36576" rIns="0" bIns="0" rtlCol="0">
                <a:spAutoFit/>
              </a:bodyPr>
              <a:lstStyle/>
              <a:p>
                <a:pPr algn="ctr">
                  <a:lnSpc>
                    <a:spcPct val="85000"/>
                  </a:lnSpc>
                  <a:spcAft>
                    <a:spcPts val="600"/>
                  </a:spcAft>
                  <a:buClr>
                    <a:schemeClr val="accent2"/>
                  </a:buClr>
                  <a:buSzPct val="70000"/>
                </a:pPr>
                <a:r>
                  <a:rPr lang="en-GB" sz="1000" dirty="0">
                    <a:solidFill>
                      <a:schemeClr val="bg1"/>
                    </a:solidFill>
                  </a:rPr>
                  <a:t>Spark worker 3</a:t>
                </a:r>
              </a:p>
            </p:txBody>
          </p:sp>
        </p:grpSp>
        <p:grpSp>
          <p:nvGrpSpPr>
            <p:cNvPr id="111" name="Group 128">
              <a:extLst>
                <a:ext uri="{FF2B5EF4-FFF2-40B4-BE49-F238E27FC236}">
                  <a16:creationId xmlns:a16="http://schemas.microsoft.com/office/drawing/2014/main" id="{AA8C6459-C1E9-6642-899B-F155B013468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365414" y="4429682"/>
              <a:ext cx="845699" cy="648000"/>
              <a:chOff x="4470" y="3004"/>
              <a:chExt cx="924" cy="708"/>
            </a:xfrm>
            <a:solidFill>
              <a:schemeClr val="bg1"/>
            </a:solidFill>
          </p:grpSpPr>
          <p:sp>
            <p:nvSpPr>
              <p:cNvPr id="133" name="Freeform 129">
                <a:extLst>
                  <a:ext uri="{FF2B5EF4-FFF2-40B4-BE49-F238E27FC236}">
                    <a16:creationId xmlns:a16="http://schemas.microsoft.com/office/drawing/2014/main" id="{F61CEC2C-9C79-8446-A110-CCF5884EFF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70" y="3004"/>
                <a:ext cx="762" cy="506"/>
              </a:xfrm>
              <a:custGeom>
                <a:avLst/>
                <a:gdLst>
                  <a:gd name="T0" fmla="*/ 762 w 762"/>
                  <a:gd name="T1" fmla="*/ 506 h 506"/>
                  <a:gd name="T2" fmla="*/ 0 w 762"/>
                  <a:gd name="T3" fmla="*/ 506 h 506"/>
                  <a:gd name="T4" fmla="*/ 0 w 762"/>
                  <a:gd name="T5" fmla="*/ 46 h 506"/>
                  <a:gd name="T6" fmla="*/ 0 w 762"/>
                  <a:gd name="T7" fmla="*/ 46 h 506"/>
                  <a:gd name="T8" fmla="*/ 2 w 762"/>
                  <a:gd name="T9" fmla="*/ 36 h 506"/>
                  <a:gd name="T10" fmla="*/ 4 w 762"/>
                  <a:gd name="T11" fmla="*/ 28 h 506"/>
                  <a:gd name="T12" fmla="*/ 8 w 762"/>
                  <a:gd name="T13" fmla="*/ 20 h 506"/>
                  <a:gd name="T14" fmla="*/ 14 w 762"/>
                  <a:gd name="T15" fmla="*/ 14 h 506"/>
                  <a:gd name="T16" fmla="*/ 20 w 762"/>
                  <a:gd name="T17" fmla="*/ 8 h 506"/>
                  <a:gd name="T18" fmla="*/ 28 w 762"/>
                  <a:gd name="T19" fmla="*/ 4 h 506"/>
                  <a:gd name="T20" fmla="*/ 36 w 762"/>
                  <a:gd name="T21" fmla="*/ 0 h 506"/>
                  <a:gd name="T22" fmla="*/ 46 w 762"/>
                  <a:gd name="T23" fmla="*/ 0 h 506"/>
                  <a:gd name="T24" fmla="*/ 716 w 762"/>
                  <a:gd name="T25" fmla="*/ 0 h 506"/>
                  <a:gd name="T26" fmla="*/ 716 w 762"/>
                  <a:gd name="T27" fmla="*/ 0 h 506"/>
                  <a:gd name="T28" fmla="*/ 726 w 762"/>
                  <a:gd name="T29" fmla="*/ 0 h 506"/>
                  <a:gd name="T30" fmla="*/ 734 w 762"/>
                  <a:gd name="T31" fmla="*/ 4 h 506"/>
                  <a:gd name="T32" fmla="*/ 742 w 762"/>
                  <a:gd name="T33" fmla="*/ 8 h 506"/>
                  <a:gd name="T34" fmla="*/ 748 w 762"/>
                  <a:gd name="T35" fmla="*/ 14 h 506"/>
                  <a:gd name="T36" fmla="*/ 754 w 762"/>
                  <a:gd name="T37" fmla="*/ 20 h 506"/>
                  <a:gd name="T38" fmla="*/ 758 w 762"/>
                  <a:gd name="T39" fmla="*/ 28 h 506"/>
                  <a:gd name="T40" fmla="*/ 760 w 762"/>
                  <a:gd name="T41" fmla="*/ 36 h 506"/>
                  <a:gd name="T42" fmla="*/ 762 w 762"/>
                  <a:gd name="T43" fmla="*/ 46 h 506"/>
                  <a:gd name="T44" fmla="*/ 762 w 762"/>
                  <a:gd name="T45" fmla="*/ 506 h 506"/>
                  <a:gd name="T46" fmla="*/ 18 w 762"/>
                  <a:gd name="T47" fmla="*/ 488 h 506"/>
                  <a:gd name="T48" fmla="*/ 744 w 762"/>
                  <a:gd name="T49" fmla="*/ 488 h 506"/>
                  <a:gd name="T50" fmla="*/ 744 w 762"/>
                  <a:gd name="T51" fmla="*/ 46 h 506"/>
                  <a:gd name="T52" fmla="*/ 744 w 762"/>
                  <a:gd name="T53" fmla="*/ 46 h 506"/>
                  <a:gd name="T54" fmla="*/ 742 w 762"/>
                  <a:gd name="T55" fmla="*/ 34 h 506"/>
                  <a:gd name="T56" fmla="*/ 736 w 762"/>
                  <a:gd name="T57" fmla="*/ 26 h 506"/>
                  <a:gd name="T58" fmla="*/ 726 w 762"/>
                  <a:gd name="T59" fmla="*/ 20 h 506"/>
                  <a:gd name="T60" fmla="*/ 716 w 762"/>
                  <a:gd name="T61" fmla="*/ 18 h 506"/>
                  <a:gd name="T62" fmla="*/ 46 w 762"/>
                  <a:gd name="T63" fmla="*/ 18 h 506"/>
                  <a:gd name="T64" fmla="*/ 46 w 762"/>
                  <a:gd name="T65" fmla="*/ 18 h 506"/>
                  <a:gd name="T66" fmla="*/ 36 w 762"/>
                  <a:gd name="T67" fmla="*/ 20 h 506"/>
                  <a:gd name="T68" fmla="*/ 26 w 762"/>
                  <a:gd name="T69" fmla="*/ 26 h 506"/>
                  <a:gd name="T70" fmla="*/ 20 w 762"/>
                  <a:gd name="T71" fmla="*/ 34 h 506"/>
                  <a:gd name="T72" fmla="*/ 18 w 762"/>
                  <a:gd name="T73" fmla="*/ 46 h 506"/>
                  <a:gd name="T74" fmla="*/ 18 w 762"/>
                  <a:gd name="T75" fmla="*/ 488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62" h="506">
                    <a:moveTo>
                      <a:pt x="762" y="506"/>
                    </a:moveTo>
                    <a:lnTo>
                      <a:pt x="0" y="506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2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4" y="14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6" y="0"/>
                    </a:lnTo>
                    <a:lnTo>
                      <a:pt x="46" y="0"/>
                    </a:lnTo>
                    <a:lnTo>
                      <a:pt x="716" y="0"/>
                    </a:lnTo>
                    <a:lnTo>
                      <a:pt x="716" y="0"/>
                    </a:lnTo>
                    <a:lnTo>
                      <a:pt x="726" y="0"/>
                    </a:lnTo>
                    <a:lnTo>
                      <a:pt x="734" y="4"/>
                    </a:lnTo>
                    <a:lnTo>
                      <a:pt x="742" y="8"/>
                    </a:lnTo>
                    <a:lnTo>
                      <a:pt x="748" y="14"/>
                    </a:lnTo>
                    <a:lnTo>
                      <a:pt x="754" y="20"/>
                    </a:lnTo>
                    <a:lnTo>
                      <a:pt x="758" y="28"/>
                    </a:lnTo>
                    <a:lnTo>
                      <a:pt x="760" y="36"/>
                    </a:lnTo>
                    <a:lnTo>
                      <a:pt x="762" y="46"/>
                    </a:lnTo>
                    <a:lnTo>
                      <a:pt x="762" y="506"/>
                    </a:lnTo>
                    <a:close/>
                    <a:moveTo>
                      <a:pt x="18" y="488"/>
                    </a:moveTo>
                    <a:lnTo>
                      <a:pt x="744" y="488"/>
                    </a:lnTo>
                    <a:lnTo>
                      <a:pt x="744" y="46"/>
                    </a:lnTo>
                    <a:lnTo>
                      <a:pt x="744" y="46"/>
                    </a:lnTo>
                    <a:lnTo>
                      <a:pt x="742" y="34"/>
                    </a:lnTo>
                    <a:lnTo>
                      <a:pt x="736" y="26"/>
                    </a:lnTo>
                    <a:lnTo>
                      <a:pt x="726" y="20"/>
                    </a:lnTo>
                    <a:lnTo>
                      <a:pt x="716" y="18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36" y="20"/>
                    </a:lnTo>
                    <a:lnTo>
                      <a:pt x="26" y="26"/>
                    </a:lnTo>
                    <a:lnTo>
                      <a:pt x="20" y="34"/>
                    </a:lnTo>
                    <a:lnTo>
                      <a:pt x="18" y="46"/>
                    </a:lnTo>
                    <a:lnTo>
                      <a:pt x="18" y="4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130">
                <a:extLst>
                  <a:ext uri="{FF2B5EF4-FFF2-40B4-BE49-F238E27FC236}">
                    <a16:creationId xmlns:a16="http://schemas.microsoft.com/office/drawing/2014/main" id="{56A18D9B-3DFF-3A45-A877-91DC545185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70" y="3492"/>
                <a:ext cx="762" cy="116"/>
              </a:xfrm>
              <a:custGeom>
                <a:avLst/>
                <a:gdLst>
                  <a:gd name="T0" fmla="*/ 734 w 762"/>
                  <a:gd name="T1" fmla="*/ 116 h 116"/>
                  <a:gd name="T2" fmla="*/ 28 w 762"/>
                  <a:gd name="T3" fmla="*/ 116 h 116"/>
                  <a:gd name="T4" fmla="*/ 28 w 762"/>
                  <a:gd name="T5" fmla="*/ 116 h 116"/>
                  <a:gd name="T6" fmla="*/ 18 w 762"/>
                  <a:gd name="T7" fmla="*/ 114 h 116"/>
                  <a:gd name="T8" fmla="*/ 8 w 762"/>
                  <a:gd name="T9" fmla="*/ 108 h 116"/>
                  <a:gd name="T10" fmla="*/ 2 w 762"/>
                  <a:gd name="T11" fmla="*/ 100 h 116"/>
                  <a:gd name="T12" fmla="*/ 0 w 762"/>
                  <a:gd name="T13" fmla="*/ 88 h 116"/>
                  <a:gd name="T14" fmla="*/ 0 w 762"/>
                  <a:gd name="T15" fmla="*/ 0 h 116"/>
                  <a:gd name="T16" fmla="*/ 762 w 762"/>
                  <a:gd name="T17" fmla="*/ 0 h 116"/>
                  <a:gd name="T18" fmla="*/ 762 w 762"/>
                  <a:gd name="T19" fmla="*/ 88 h 116"/>
                  <a:gd name="T20" fmla="*/ 762 w 762"/>
                  <a:gd name="T21" fmla="*/ 88 h 116"/>
                  <a:gd name="T22" fmla="*/ 760 w 762"/>
                  <a:gd name="T23" fmla="*/ 100 h 116"/>
                  <a:gd name="T24" fmla="*/ 754 w 762"/>
                  <a:gd name="T25" fmla="*/ 108 h 116"/>
                  <a:gd name="T26" fmla="*/ 744 w 762"/>
                  <a:gd name="T27" fmla="*/ 114 h 116"/>
                  <a:gd name="T28" fmla="*/ 734 w 762"/>
                  <a:gd name="T29" fmla="*/ 116 h 116"/>
                  <a:gd name="T30" fmla="*/ 734 w 762"/>
                  <a:gd name="T31" fmla="*/ 116 h 116"/>
                  <a:gd name="T32" fmla="*/ 18 w 762"/>
                  <a:gd name="T33" fmla="*/ 18 h 116"/>
                  <a:gd name="T34" fmla="*/ 18 w 762"/>
                  <a:gd name="T35" fmla="*/ 88 h 116"/>
                  <a:gd name="T36" fmla="*/ 18 w 762"/>
                  <a:gd name="T37" fmla="*/ 88 h 116"/>
                  <a:gd name="T38" fmla="*/ 20 w 762"/>
                  <a:gd name="T39" fmla="*/ 92 h 116"/>
                  <a:gd name="T40" fmla="*/ 22 w 762"/>
                  <a:gd name="T41" fmla="*/ 94 h 116"/>
                  <a:gd name="T42" fmla="*/ 24 w 762"/>
                  <a:gd name="T43" fmla="*/ 96 h 116"/>
                  <a:gd name="T44" fmla="*/ 28 w 762"/>
                  <a:gd name="T45" fmla="*/ 98 h 116"/>
                  <a:gd name="T46" fmla="*/ 734 w 762"/>
                  <a:gd name="T47" fmla="*/ 98 h 116"/>
                  <a:gd name="T48" fmla="*/ 734 w 762"/>
                  <a:gd name="T49" fmla="*/ 98 h 116"/>
                  <a:gd name="T50" fmla="*/ 738 w 762"/>
                  <a:gd name="T51" fmla="*/ 96 h 116"/>
                  <a:gd name="T52" fmla="*/ 740 w 762"/>
                  <a:gd name="T53" fmla="*/ 94 h 116"/>
                  <a:gd name="T54" fmla="*/ 742 w 762"/>
                  <a:gd name="T55" fmla="*/ 92 h 116"/>
                  <a:gd name="T56" fmla="*/ 744 w 762"/>
                  <a:gd name="T57" fmla="*/ 88 h 116"/>
                  <a:gd name="T58" fmla="*/ 744 w 762"/>
                  <a:gd name="T59" fmla="*/ 18 h 116"/>
                  <a:gd name="T60" fmla="*/ 18 w 762"/>
                  <a:gd name="T61" fmla="*/ 1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2" h="116">
                    <a:moveTo>
                      <a:pt x="734" y="116"/>
                    </a:moveTo>
                    <a:lnTo>
                      <a:pt x="28" y="116"/>
                    </a:lnTo>
                    <a:lnTo>
                      <a:pt x="28" y="116"/>
                    </a:lnTo>
                    <a:lnTo>
                      <a:pt x="18" y="114"/>
                    </a:lnTo>
                    <a:lnTo>
                      <a:pt x="8" y="108"/>
                    </a:lnTo>
                    <a:lnTo>
                      <a:pt x="2" y="100"/>
                    </a:lnTo>
                    <a:lnTo>
                      <a:pt x="0" y="88"/>
                    </a:lnTo>
                    <a:lnTo>
                      <a:pt x="0" y="0"/>
                    </a:lnTo>
                    <a:lnTo>
                      <a:pt x="762" y="0"/>
                    </a:lnTo>
                    <a:lnTo>
                      <a:pt x="762" y="88"/>
                    </a:lnTo>
                    <a:lnTo>
                      <a:pt x="762" y="88"/>
                    </a:lnTo>
                    <a:lnTo>
                      <a:pt x="760" y="100"/>
                    </a:lnTo>
                    <a:lnTo>
                      <a:pt x="754" y="108"/>
                    </a:lnTo>
                    <a:lnTo>
                      <a:pt x="744" y="114"/>
                    </a:lnTo>
                    <a:lnTo>
                      <a:pt x="734" y="116"/>
                    </a:lnTo>
                    <a:lnTo>
                      <a:pt x="734" y="116"/>
                    </a:lnTo>
                    <a:close/>
                    <a:moveTo>
                      <a:pt x="18" y="18"/>
                    </a:moveTo>
                    <a:lnTo>
                      <a:pt x="18" y="88"/>
                    </a:lnTo>
                    <a:lnTo>
                      <a:pt x="18" y="88"/>
                    </a:lnTo>
                    <a:lnTo>
                      <a:pt x="20" y="92"/>
                    </a:lnTo>
                    <a:lnTo>
                      <a:pt x="22" y="94"/>
                    </a:lnTo>
                    <a:lnTo>
                      <a:pt x="24" y="96"/>
                    </a:lnTo>
                    <a:lnTo>
                      <a:pt x="28" y="98"/>
                    </a:lnTo>
                    <a:lnTo>
                      <a:pt x="734" y="98"/>
                    </a:lnTo>
                    <a:lnTo>
                      <a:pt x="734" y="98"/>
                    </a:lnTo>
                    <a:lnTo>
                      <a:pt x="738" y="96"/>
                    </a:lnTo>
                    <a:lnTo>
                      <a:pt x="740" y="94"/>
                    </a:lnTo>
                    <a:lnTo>
                      <a:pt x="742" y="92"/>
                    </a:lnTo>
                    <a:lnTo>
                      <a:pt x="744" y="88"/>
                    </a:lnTo>
                    <a:lnTo>
                      <a:pt x="744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Rectangle 131">
                <a:extLst>
                  <a:ext uri="{FF2B5EF4-FFF2-40B4-BE49-F238E27FC236}">
                    <a16:creationId xmlns:a16="http://schemas.microsoft.com/office/drawing/2014/main" id="{33A5C8DB-3688-FE41-BE3A-E21FA5802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6" y="3536"/>
                <a:ext cx="90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132">
                <a:extLst>
                  <a:ext uri="{FF2B5EF4-FFF2-40B4-BE49-F238E27FC236}">
                    <a16:creationId xmlns:a16="http://schemas.microsoft.com/office/drawing/2014/main" id="{1B5B1AE3-B9D9-3144-A8C5-F86AA743DF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40" y="3590"/>
                <a:ext cx="222" cy="122"/>
              </a:xfrm>
              <a:custGeom>
                <a:avLst/>
                <a:gdLst>
                  <a:gd name="T0" fmla="*/ 222 w 222"/>
                  <a:gd name="T1" fmla="*/ 122 h 122"/>
                  <a:gd name="T2" fmla="*/ 0 w 222"/>
                  <a:gd name="T3" fmla="*/ 122 h 122"/>
                  <a:gd name="T4" fmla="*/ 20 w 222"/>
                  <a:gd name="T5" fmla="*/ 0 h 122"/>
                  <a:gd name="T6" fmla="*/ 202 w 222"/>
                  <a:gd name="T7" fmla="*/ 0 h 122"/>
                  <a:gd name="T8" fmla="*/ 222 w 222"/>
                  <a:gd name="T9" fmla="*/ 122 h 122"/>
                  <a:gd name="T10" fmla="*/ 20 w 222"/>
                  <a:gd name="T11" fmla="*/ 104 h 122"/>
                  <a:gd name="T12" fmla="*/ 200 w 222"/>
                  <a:gd name="T13" fmla="*/ 104 h 122"/>
                  <a:gd name="T14" fmla="*/ 186 w 222"/>
                  <a:gd name="T15" fmla="*/ 18 h 122"/>
                  <a:gd name="T16" fmla="*/ 36 w 222"/>
                  <a:gd name="T17" fmla="*/ 18 h 122"/>
                  <a:gd name="T18" fmla="*/ 20 w 222"/>
                  <a:gd name="T19" fmla="*/ 10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122">
                    <a:moveTo>
                      <a:pt x="222" y="122"/>
                    </a:moveTo>
                    <a:lnTo>
                      <a:pt x="0" y="122"/>
                    </a:lnTo>
                    <a:lnTo>
                      <a:pt x="20" y="0"/>
                    </a:lnTo>
                    <a:lnTo>
                      <a:pt x="202" y="0"/>
                    </a:lnTo>
                    <a:lnTo>
                      <a:pt x="222" y="122"/>
                    </a:lnTo>
                    <a:close/>
                    <a:moveTo>
                      <a:pt x="20" y="104"/>
                    </a:moveTo>
                    <a:lnTo>
                      <a:pt x="200" y="104"/>
                    </a:lnTo>
                    <a:lnTo>
                      <a:pt x="186" y="18"/>
                    </a:lnTo>
                    <a:lnTo>
                      <a:pt x="36" y="18"/>
                    </a:lnTo>
                    <a:lnTo>
                      <a:pt x="20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Rectangle 133">
                <a:extLst>
                  <a:ext uri="{FF2B5EF4-FFF2-40B4-BE49-F238E27FC236}">
                    <a16:creationId xmlns:a16="http://schemas.microsoft.com/office/drawing/2014/main" id="{5E967001-ADB9-3C4D-9173-B041D62A37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3694"/>
                <a:ext cx="386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134">
                <a:extLst>
                  <a:ext uri="{FF2B5EF4-FFF2-40B4-BE49-F238E27FC236}">
                    <a16:creationId xmlns:a16="http://schemas.microsoft.com/office/drawing/2014/main" id="{4422726C-178C-2B49-A0D7-C086A429CA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8" y="3200"/>
                <a:ext cx="276" cy="512"/>
              </a:xfrm>
              <a:custGeom>
                <a:avLst/>
                <a:gdLst>
                  <a:gd name="T0" fmla="*/ 276 w 276"/>
                  <a:gd name="T1" fmla="*/ 512 h 512"/>
                  <a:gd name="T2" fmla="*/ 0 w 276"/>
                  <a:gd name="T3" fmla="*/ 512 h 512"/>
                  <a:gd name="T4" fmla="*/ 0 w 276"/>
                  <a:gd name="T5" fmla="*/ 398 h 512"/>
                  <a:gd name="T6" fmla="*/ 0 w 276"/>
                  <a:gd name="T7" fmla="*/ 398 h 512"/>
                  <a:gd name="T8" fmla="*/ 0 w 276"/>
                  <a:gd name="T9" fmla="*/ 396 h 512"/>
                  <a:gd name="T10" fmla="*/ 2 w 276"/>
                  <a:gd name="T11" fmla="*/ 392 h 512"/>
                  <a:gd name="T12" fmla="*/ 4 w 276"/>
                  <a:gd name="T13" fmla="*/ 390 h 512"/>
                  <a:gd name="T14" fmla="*/ 8 w 276"/>
                  <a:gd name="T15" fmla="*/ 390 h 512"/>
                  <a:gd name="T16" fmla="*/ 8 w 276"/>
                  <a:gd name="T17" fmla="*/ 390 h 512"/>
                  <a:gd name="T18" fmla="*/ 12 w 276"/>
                  <a:gd name="T19" fmla="*/ 390 h 512"/>
                  <a:gd name="T20" fmla="*/ 14 w 276"/>
                  <a:gd name="T21" fmla="*/ 392 h 512"/>
                  <a:gd name="T22" fmla="*/ 16 w 276"/>
                  <a:gd name="T23" fmla="*/ 396 h 512"/>
                  <a:gd name="T24" fmla="*/ 18 w 276"/>
                  <a:gd name="T25" fmla="*/ 398 h 512"/>
                  <a:gd name="T26" fmla="*/ 18 w 276"/>
                  <a:gd name="T27" fmla="*/ 494 h 512"/>
                  <a:gd name="T28" fmla="*/ 258 w 276"/>
                  <a:gd name="T29" fmla="*/ 494 h 512"/>
                  <a:gd name="T30" fmla="*/ 258 w 276"/>
                  <a:gd name="T31" fmla="*/ 18 h 512"/>
                  <a:gd name="T32" fmla="*/ 104 w 276"/>
                  <a:gd name="T33" fmla="*/ 18 h 512"/>
                  <a:gd name="T34" fmla="*/ 104 w 276"/>
                  <a:gd name="T35" fmla="*/ 18 h 512"/>
                  <a:gd name="T36" fmla="*/ 100 w 276"/>
                  <a:gd name="T37" fmla="*/ 18 h 512"/>
                  <a:gd name="T38" fmla="*/ 98 w 276"/>
                  <a:gd name="T39" fmla="*/ 16 h 512"/>
                  <a:gd name="T40" fmla="*/ 96 w 276"/>
                  <a:gd name="T41" fmla="*/ 12 h 512"/>
                  <a:gd name="T42" fmla="*/ 96 w 276"/>
                  <a:gd name="T43" fmla="*/ 8 h 512"/>
                  <a:gd name="T44" fmla="*/ 96 w 276"/>
                  <a:gd name="T45" fmla="*/ 8 h 512"/>
                  <a:gd name="T46" fmla="*/ 96 w 276"/>
                  <a:gd name="T47" fmla="*/ 6 h 512"/>
                  <a:gd name="T48" fmla="*/ 98 w 276"/>
                  <a:gd name="T49" fmla="*/ 2 h 512"/>
                  <a:gd name="T50" fmla="*/ 100 w 276"/>
                  <a:gd name="T51" fmla="*/ 0 h 512"/>
                  <a:gd name="T52" fmla="*/ 104 w 276"/>
                  <a:gd name="T53" fmla="*/ 0 h 512"/>
                  <a:gd name="T54" fmla="*/ 276 w 276"/>
                  <a:gd name="T55" fmla="*/ 0 h 512"/>
                  <a:gd name="T56" fmla="*/ 276 w 276"/>
                  <a:gd name="T57" fmla="*/ 512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76" h="512">
                    <a:moveTo>
                      <a:pt x="276" y="512"/>
                    </a:moveTo>
                    <a:lnTo>
                      <a:pt x="0" y="512"/>
                    </a:lnTo>
                    <a:lnTo>
                      <a:pt x="0" y="398"/>
                    </a:lnTo>
                    <a:lnTo>
                      <a:pt x="0" y="398"/>
                    </a:lnTo>
                    <a:lnTo>
                      <a:pt x="0" y="396"/>
                    </a:lnTo>
                    <a:lnTo>
                      <a:pt x="2" y="392"/>
                    </a:lnTo>
                    <a:lnTo>
                      <a:pt x="4" y="390"/>
                    </a:lnTo>
                    <a:lnTo>
                      <a:pt x="8" y="390"/>
                    </a:lnTo>
                    <a:lnTo>
                      <a:pt x="8" y="390"/>
                    </a:lnTo>
                    <a:lnTo>
                      <a:pt x="12" y="390"/>
                    </a:lnTo>
                    <a:lnTo>
                      <a:pt x="14" y="392"/>
                    </a:lnTo>
                    <a:lnTo>
                      <a:pt x="16" y="396"/>
                    </a:lnTo>
                    <a:lnTo>
                      <a:pt x="18" y="398"/>
                    </a:lnTo>
                    <a:lnTo>
                      <a:pt x="18" y="494"/>
                    </a:lnTo>
                    <a:lnTo>
                      <a:pt x="258" y="494"/>
                    </a:lnTo>
                    <a:lnTo>
                      <a:pt x="258" y="18"/>
                    </a:lnTo>
                    <a:lnTo>
                      <a:pt x="104" y="18"/>
                    </a:lnTo>
                    <a:lnTo>
                      <a:pt x="104" y="18"/>
                    </a:lnTo>
                    <a:lnTo>
                      <a:pt x="100" y="18"/>
                    </a:lnTo>
                    <a:lnTo>
                      <a:pt x="98" y="16"/>
                    </a:lnTo>
                    <a:lnTo>
                      <a:pt x="96" y="12"/>
                    </a:lnTo>
                    <a:lnTo>
                      <a:pt x="96" y="8"/>
                    </a:lnTo>
                    <a:lnTo>
                      <a:pt x="96" y="8"/>
                    </a:lnTo>
                    <a:lnTo>
                      <a:pt x="96" y="6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104" y="0"/>
                    </a:lnTo>
                    <a:lnTo>
                      <a:pt x="276" y="0"/>
                    </a:lnTo>
                    <a:lnTo>
                      <a:pt x="276" y="5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135">
                <a:extLst>
                  <a:ext uri="{FF2B5EF4-FFF2-40B4-BE49-F238E27FC236}">
                    <a16:creationId xmlns:a16="http://schemas.microsoft.com/office/drawing/2014/main" id="{123812BE-22BA-7C47-941D-B3FD1A5BD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4" y="3318"/>
                <a:ext cx="180" cy="18"/>
              </a:xfrm>
              <a:custGeom>
                <a:avLst/>
                <a:gdLst>
                  <a:gd name="T0" fmla="*/ 170 w 180"/>
                  <a:gd name="T1" fmla="*/ 18 h 18"/>
                  <a:gd name="T2" fmla="*/ 8 w 180"/>
                  <a:gd name="T3" fmla="*/ 18 h 18"/>
                  <a:gd name="T4" fmla="*/ 8 w 180"/>
                  <a:gd name="T5" fmla="*/ 18 h 18"/>
                  <a:gd name="T6" fmla="*/ 4 w 180"/>
                  <a:gd name="T7" fmla="*/ 18 h 18"/>
                  <a:gd name="T8" fmla="*/ 2 w 180"/>
                  <a:gd name="T9" fmla="*/ 16 h 18"/>
                  <a:gd name="T10" fmla="*/ 0 w 180"/>
                  <a:gd name="T11" fmla="*/ 12 h 18"/>
                  <a:gd name="T12" fmla="*/ 0 w 180"/>
                  <a:gd name="T13" fmla="*/ 10 h 18"/>
                  <a:gd name="T14" fmla="*/ 0 w 180"/>
                  <a:gd name="T15" fmla="*/ 10 h 18"/>
                  <a:gd name="T16" fmla="*/ 0 w 180"/>
                  <a:gd name="T17" fmla="*/ 6 h 18"/>
                  <a:gd name="T18" fmla="*/ 2 w 180"/>
                  <a:gd name="T19" fmla="*/ 2 h 18"/>
                  <a:gd name="T20" fmla="*/ 4 w 180"/>
                  <a:gd name="T21" fmla="*/ 0 h 18"/>
                  <a:gd name="T22" fmla="*/ 8 w 180"/>
                  <a:gd name="T23" fmla="*/ 0 h 18"/>
                  <a:gd name="T24" fmla="*/ 170 w 180"/>
                  <a:gd name="T25" fmla="*/ 0 h 18"/>
                  <a:gd name="T26" fmla="*/ 170 w 180"/>
                  <a:gd name="T27" fmla="*/ 0 h 18"/>
                  <a:gd name="T28" fmla="*/ 174 w 180"/>
                  <a:gd name="T29" fmla="*/ 0 h 18"/>
                  <a:gd name="T30" fmla="*/ 176 w 180"/>
                  <a:gd name="T31" fmla="*/ 2 h 18"/>
                  <a:gd name="T32" fmla="*/ 178 w 180"/>
                  <a:gd name="T33" fmla="*/ 6 h 18"/>
                  <a:gd name="T34" fmla="*/ 180 w 180"/>
                  <a:gd name="T35" fmla="*/ 10 h 18"/>
                  <a:gd name="T36" fmla="*/ 180 w 180"/>
                  <a:gd name="T37" fmla="*/ 10 h 18"/>
                  <a:gd name="T38" fmla="*/ 178 w 180"/>
                  <a:gd name="T39" fmla="*/ 12 h 18"/>
                  <a:gd name="T40" fmla="*/ 176 w 180"/>
                  <a:gd name="T41" fmla="*/ 16 h 18"/>
                  <a:gd name="T42" fmla="*/ 174 w 180"/>
                  <a:gd name="T43" fmla="*/ 18 h 18"/>
                  <a:gd name="T44" fmla="*/ 170 w 180"/>
                  <a:gd name="T45" fmla="*/ 18 h 18"/>
                  <a:gd name="T46" fmla="*/ 170 w 180"/>
                  <a:gd name="T4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0" h="18">
                    <a:moveTo>
                      <a:pt x="170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4" y="18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70" y="0"/>
                    </a:lnTo>
                    <a:lnTo>
                      <a:pt x="170" y="0"/>
                    </a:lnTo>
                    <a:lnTo>
                      <a:pt x="174" y="0"/>
                    </a:lnTo>
                    <a:lnTo>
                      <a:pt x="176" y="2"/>
                    </a:lnTo>
                    <a:lnTo>
                      <a:pt x="178" y="6"/>
                    </a:lnTo>
                    <a:lnTo>
                      <a:pt x="180" y="10"/>
                    </a:lnTo>
                    <a:lnTo>
                      <a:pt x="180" y="10"/>
                    </a:lnTo>
                    <a:lnTo>
                      <a:pt x="178" y="12"/>
                    </a:lnTo>
                    <a:lnTo>
                      <a:pt x="176" y="16"/>
                    </a:lnTo>
                    <a:lnTo>
                      <a:pt x="174" y="18"/>
                    </a:lnTo>
                    <a:lnTo>
                      <a:pt x="170" y="18"/>
                    </a:lnTo>
                    <a:lnTo>
                      <a:pt x="17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136">
                <a:extLst>
                  <a:ext uri="{FF2B5EF4-FFF2-40B4-BE49-F238E27FC236}">
                    <a16:creationId xmlns:a16="http://schemas.microsoft.com/office/drawing/2014/main" id="{7A30925B-71A8-164D-A62B-790FFB7AC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6" y="3634"/>
                <a:ext cx="18" cy="78"/>
              </a:xfrm>
              <a:custGeom>
                <a:avLst/>
                <a:gdLst>
                  <a:gd name="T0" fmla="*/ 10 w 18"/>
                  <a:gd name="T1" fmla="*/ 78 h 78"/>
                  <a:gd name="T2" fmla="*/ 10 w 18"/>
                  <a:gd name="T3" fmla="*/ 78 h 78"/>
                  <a:gd name="T4" fmla="*/ 6 w 18"/>
                  <a:gd name="T5" fmla="*/ 78 h 78"/>
                  <a:gd name="T6" fmla="*/ 2 w 18"/>
                  <a:gd name="T7" fmla="*/ 76 h 78"/>
                  <a:gd name="T8" fmla="*/ 2 w 18"/>
                  <a:gd name="T9" fmla="*/ 74 h 78"/>
                  <a:gd name="T10" fmla="*/ 0 w 18"/>
                  <a:gd name="T11" fmla="*/ 70 h 78"/>
                  <a:gd name="T12" fmla="*/ 0 w 18"/>
                  <a:gd name="T13" fmla="*/ 8 h 78"/>
                  <a:gd name="T14" fmla="*/ 0 w 18"/>
                  <a:gd name="T15" fmla="*/ 8 h 78"/>
                  <a:gd name="T16" fmla="*/ 2 w 18"/>
                  <a:gd name="T17" fmla="*/ 4 h 78"/>
                  <a:gd name="T18" fmla="*/ 2 w 18"/>
                  <a:gd name="T19" fmla="*/ 2 h 78"/>
                  <a:gd name="T20" fmla="*/ 6 w 18"/>
                  <a:gd name="T21" fmla="*/ 0 h 78"/>
                  <a:gd name="T22" fmla="*/ 10 w 18"/>
                  <a:gd name="T23" fmla="*/ 0 h 78"/>
                  <a:gd name="T24" fmla="*/ 10 w 18"/>
                  <a:gd name="T25" fmla="*/ 0 h 78"/>
                  <a:gd name="T26" fmla="*/ 12 w 18"/>
                  <a:gd name="T27" fmla="*/ 0 h 78"/>
                  <a:gd name="T28" fmla="*/ 16 w 18"/>
                  <a:gd name="T29" fmla="*/ 2 h 78"/>
                  <a:gd name="T30" fmla="*/ 18 w 18"/>
                  <a:gd name="T31" fmla="*/ 4 h 78"/>
                  <a:gd name="T32" fmla="*/ 18 w 18"/>
                  <a:gd name="T33" fmla="*/ 8 h 78"/>
                  <a:gd name="T34" fmla="*/ 18 w 18"/>
                  <a:gd name="T35" fmla="*/ 70 h 78"/>
                  <a:gd name="T36" fmla="*/ 18 w 18"/>
                  <a:gd name="T37" fmla="*/ 70 h 78"/>
                  <a:gd name="T38" fmla="*/ 18 w 18"/>
                  <a:gd name="T39" fmla="*/ 74 h 78"/>
                  <a:gd name="T40" fmla="*/ 16 w 18"/>
                  <a:gd name="T41" fmla="*/ 76 h 78"/>
                  <a:gd name="T42" fmla="*/ 12 w 18"/>
                  <a:gd name="T43" fmla="*/ 78 h 78"/>
                  <a:gd name="T44" fmla="*/ 10 w 18"/>
                  <a:gd name="T45" fmla="*/ 78 h 78"/>
                  <a:gd name="T46" fmla="*/ 10 w 18"/>
                  <a:gd name="T4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" h="78">
                    <a:moveTo>
                      <a:pt x="10" y="78"/>
                    </a:moveTo>
                    <a:lnTo>
                      <a:pt x="10" y="78"/>
                    </a:lnTo>
                    <a:lnTo>
                      <a:pt x="6" y="78"/>
                    </a:lnTo>
                    <a:lnTo>
                      <a:pt x="2" y="76"/>
                    </a:lnTo>
                    <a:lnTo>
                      <a:pt x="2" y="74"/>
                    </a:lnTo>
                    <a:lnTo>
                      <a:pt x="0" y="7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18" y="4"/>
                    </a:lnTo>
                    <a:lnTo>
                      <a:pt x="18" y="8"/>
                    </a:lnTo>
                    <a:lnTo>
                      <a:pt x="18" y="70"/>
                    </a:lnTo>
                    <a:lnTo>
                      <a:pt x="18" y="70"/>
                    </a:lnTo>
                    <a:lnTo>
                      <a:pt x="18" y="74"/>
                    </a:lnTo>
                    <a:lnTo>
                      <a:pt x="16" y="76"/>
                    </a:lnTo>
                    <a:lnTo>
                      <a:pt x="12" y="78"/>
                    </a:lnTo>
                    <a:lnTo>
                      <a:pt x="10" y="78"/>
                    </a:lnTo>
                    <a:lnTo>
                      <a:pt x="10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9E275FA-1EE6-824E-9041-D7649464EA49}"/>
                </a:ext>
              </a:extLst>
            </p:cNvPr>
            <p:cNvCxnSpPr>
              <a:cxnSpLocks/>
              <a:stCxn id="133" idx="16"/>
            </p:cNvCxnSpPr>
            <p:nvPr/>
          </p:nvCxnSpPr>
          <p:spPr>
            <a:xfrm flipV="1">
              <a:off x="9044536" y="4184262"/>
              <a:ext cx="1522913" cy="252742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722A2AB-7F05-CB48-8546-CF0A28E9C86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50036" y="2094858"/>
              <a:ext cx="2183920" cy="276999"/>
              <a:chOff x="1556446" y="365514"/>
              <a:chExt cx="3230711" cy="409770"/>
            </a:xfrm>
          </p:grpSpPr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F58BB881-5171-0741-A55D-08F097413F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6446" y="365514"/>
                <a:ext cx="1260347" cy="324000"/>
              </a:xfrm>
              <a:prstGeom prst="rect">
                <a:avLst/>
              </a:prstGeom>
            </p:spPr>
          </p:pic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D7C4CEA1-649F-BF42-8BB2-B355067A9050}"/>
                  </a:ext>
                </a:extLst>
              </p:cNvPr>
              <p:cNvSpPr txBox="1"/>
              <p:nvPr/>
            </p:nvSpPr>
            <p:spPr>
              <a:xfrm>
                <a:off x="2809187" y="365514"/>
                <a:ext cx="1977970" cy="40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</a:rPr>
                  <a:t>daemon</a:t>
                </a:r>
              </a:p>
            </p:txBody>
          </p:sp>
        </p:grp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0FA9A31-C05F-F84F-9CC0-3CCC0727954F}"/>
                </a:ext>
              </a:extLst>
            </p:cNvPr>
            <p:cNvSpPr/>
            <p:nvPr/>
          </p:nvSpPr>
          <p:spPr>
            <a:xfrm>
              <a:off x="6850036" y="2445547"/>
              <a:ext cx="3717413" cy="1751020"/>
            </a:xfrm>
            <a:prstGeom prst="rect">
              <a:avLst/>
            </a:prstGeom>
            <a:noFill/>
            <a:ln w="2222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BA3BA5D-DA83-2248-AF9D-31BC44B25994}"/>
                </a:ext>
              </a:extLst>
            </p:cNvPr>
            <p:cNvCxnSpPr>
              <a:cxnSpLocks/>
              <a:stCxn id="133" idx="36"/>
            </p:cNvCxnSpPr>
            <p:nvPr/>
          </p:nvCxnSpPr>
          <p:spPr>
            <a:xfrm flipH="1" flipV="1">
              <a:off x="6850036" y="4196309"/>
              <a:ext cx="1531853" cy="275475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5D72FFBA-C401-164E-9C7C-FD96D5661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6087" y="4463821"/>
              <a:ext cx="297316" cy="360000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655F92F6-9877-E44B-B8F1-4FAC45517229}"/>
                </a:ext>
              </a:extLst>
            </p:cNvPr>
            <p:cNvSpPr txBox="1"/>
            <p:nvPr/>
          </p:nvSpPr>
          <p:spPr>
            <a:xfrm>
              <a:off x="9190246" y="4669333"/>
              <a:ext cx="1030380" cy="663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</a:rPr>
                <a:t>ec2 </a:t>
              </a:r>
            </a:p>
            <a:p>
              <a:r>
                <a:rPr lang="en-GB" sz="1000" dirty="0">
                  <a:solidFill>
                    <a:schemeClr val="bg1"/>
                  </a:solidFill>
                </a:rPr>
                <a:t>instance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EA2B7E-6618-4749-888D-536DF776496D}"/>
              </a:ext>
            </a:extLst>
          </p:cNvPr>
          <p:cNvGrpSpPr/>
          <p:nvPr/>
        </p:nvGrpSpPr>
        <p:grpSpPr>
          <a:xfrm>
            <a:off x="853440" y="3788884"/>
            <a:ext cx="2243291" cy="1923413"/>
            <a:chOff x="853440" y="3788884"/>
            <a:chExt cx="2243291" cy="1923413"/>
          </a:xfrm>
        </p:grpSpPr>
        <p:grpSp>
          <p:nvGrpSpPr>
            <p:cNvPr id="158" name="Group 128">
              <a:extLst>
                <a:ext uri="{FF2B5EF4-FFF2-40B4-BE49-F238E27FC236}">
                  <a16:creationId xmlns:a16="http://schemas.microsoft.com/office/drawing/2014/main" id="{7C9920D4-8D84-42CF-B8A6-1E98F7BA731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767902" y="5197845"/>
              <a:ext cx="510341" cy="391039"/>
              <a:chOff x="4470" y="3004"/>
              <a:chExt cx="924" cy="708"/>
            </a:xfrm>
            <a:solidFill>
              <a:schemeClr val="bg1"/>
            </a:solidFill>
          </p:grpSpPr>
          <p:sp>
            <p:nvSpPr>
              <p:cNvPr id="166" name="Freeform 129">
                <a:extLst>
                  <a:ext uri="{FF2B5EF4-FFF2-40B4-BE49-F238E27FC236}">
                    <a16:creationId xmlns:a16="http://schemas.microsoft.com/office/drawing/2014/main" id="{06BEB57F-582D-407B-B547-468C1256E3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70" y="3004"/>
                <a:ext cx="762" cy="506"/>
              </a:xfrm>
              <a:custGeom>
                <a:avLst/>
                <a:gdLst>
                  <a:gd name="T0" fmla="*/ 762 w 762"/>
                  <a:gd name="T1" fmla="*/ 506 h 506"/>
                  <a:gd name="T2" fmla="*/ 0 w 762"/>
                  <a:gd name="T3" fmla="*/ 506 h 506"/>
                  <a:gd name="T4" fmla="*/ 0 w 762"/>
                  <a:gd name="T5" fmla="*/ 46 h 506"/>
                  <a:gd name="T6" fmla="*/ 0 w 762"/>
                  <a:gd name="T7" fmla="*/ 46 h 506"/>
                  <a:gd name="T8" fmla="*/ 2 w 762"/>
                  <a:gd name="T9" fmla="*/ 36 h 506"/>
                  <a:gd name="T10" fmla="*/ 4 w 762"/>
                  <a:gd name="T11" fmla="*/ 28 h 506"/>
                  <a:gd name="T12" fmla="*/ 8 w 762"/>
                  <a:gd name="T13" fmla="*/ 20 h 506"/>
                  <a:gd name="T14" fmla="*/ 14 w 762"/>
                  <a:gd name="T15" fmla="*/ 14 h 506"/>
                  <a:gd name="T16" fmla="*/ 20 w 762"/>
                  <a:gd name="T17" fmla="*/ 8 h 506"/>
                  <a:gd name="T18" fmla="*/ 28 w 762"/>
                  <a:gd name="T19" fmla="*/ 4 h 506"/>
                  <a:gd name="T20" fmla="*/ 36 w 762"/>
                  <a:gd name="T21" fmla="*/ 0 h 506"/>
                  <a:gd name="T22" fmla="*/ 46 w 762"/>
                  <a:gd name="T23" fmla="*/ 0 h 506"/>
                  <a:gd name="T24" fmla="*/ 716 w 762"/>
                  <a:gd name="T25" fmla="*/ 0 h 506"/>
                  <a:gd name="T26" fmla="*/ 716 w 762"/>
                  <a:gd name="T27" fmla="*/ 0 h 506"/>
                  <a:gd name="T28" fmla="*/ 726 w 762"/>
                  <a:gd name="T29" fmla="*/ 0 h 506"/>
                  <a:gd name="T30" fmla="*/ 734 w 762"/>
                  <a:gd name="T31" fmla="*/ 4 h 506"/>
                  <a:gd name="T32" fmla="*/ 742 w 762"/>
                  <a:gd name="T33" fmla="*/ 8 h 506"/>
                  <a:gd name="T34" fmla="*/ 748 w 762"/>
                  <a:gd name="T35" fmla="*/ 14 h 506"/>
                  <a:gd name="T36" fmla="*/ 754 w 762"/>
                  <a:gd name="T37" fmla="*/ 20 h 506"/>
                  <a:gd name="T38" fmla="*/ 758 w 762"/>
                  <a:gd name="T39" fmla="*/ 28 h 506"/>
                  <a:gd name="T40" fmla="*/ 760 w 762"/>
                  <a:gd name="T41" fmla="*/ 36 h 506"/>
                  <a:gd name="T42" fmla="*/ 762 w 762"/>
                  <a:gd name="T43" fmla="*/ 46 h 506"/>
                  <a:gd name="T44" fmla="*/ 762 w 762"/>
                  <a:gd name="T45" fmla="*/ 506 h 506"/>
                  <a:gd name="T46" fmla="*/ 18 w 762"/>
                  <a:gd name="T47" fmla="*/ 488 h 506"/>
                  <a:gd name="T48" fmla="*/ 744 w 762"/>
                  <a:gd name="T49" fmla="*/ 488 h 506"/>
                  <a:gd name="T50" fmla="*/ 744 w 762"/>
                  <a:gd name="T51" fmla="*/ 46 h 506"/>
                  <a:gd name="T52" fmla="*/ 744 w 762"/>
                  <a:gd name="T53" fmla="*/ 46 h 506"/>
                  <a:gd name="T54" fmla="*/ 742 w 762"/>
                  <a:gd name="T55" fmla="*/ 34 h 506"/>
                  <a:gd name="T56" fmla="*/ 736 w 762"/>
                  <a:gd name="T57" fmla="*/ 26 h 506"/>
                  <a:gd name="T58" fmla="*/ 726 w 762"/>
                  <a:gd name="T59" fmla="*/ 20 h 506"/>
                  <a:gd name="T60" fmla="*/ 716 w 762"/>
                  <a:gd name="T61" fmla="*/ 18 h 506"/>
                  <a:gd name="T62" fmla="*/ 46 w 762"/>
                  <a:gd name="T63" fmla="*/ 18 h 506"/>
                  <a:gd name="T64" fmla="*/ 46 w 762"/>
                  <a:gd name="T65" fmla="*/ 18 h 506"/>
                  <a:gd name="T66" fmla="*/ 36 w 762"/>
                  <a:gd name="T67" fmla="*/ 20 h 506"/>
                  <a:gd name="T68" fmla="*/ 26 w 762"/>
                  <a:gd name="T69" fmla="*/ 26 h 506"/>
                  <a:gd name="T70" fmla="*/ 20 w 762"/>
                  <a:gd name="T71" fmla="*/ 34 h 506"/>
                  <a:gd name="T72" fmla="*/ 18 w 762"/>
                  <a:gd name="T73" fmla="*/ 46 h 506"/>
                  <a:gd name="T74" fmla="*/ 18 w 762"/>
                  <a:gd name="T75" fmla="*/ 488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62" h="506">
                    <a:moveTo>
                      <a:pt x="762" y="506"/>
                    </a:moveTo>
                    <a:lnTo>
                      <a:pt x="0" y="506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2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4" y="14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6" y="0"/>
                    </a:lnTo>
                    <a:lnTo>
                      <a:pt x="46" y="0"/>
                    </a:lnTo>
                    <a:lnTo>
                      <a:pt x="716" y="0"/>
                    </a:lnTo>
                    <a:lnTo>
                      <a:pt x="716" y="0"/>
                    </a:lnTo>
                    <a:lnTo>
                      <a:pt x="726" y="0"/>
                    </a:lnTo>
                    <a:lnTo>
                      <a:pt x="734" y="4"/>
                    </a:lnTo>
                    <a:lnTo>
                      <a:pt x="742" y="8"/>
                    </a:lnTo>
                    <a:lnTo>
                      <a:pt x="748" y="14"/>
                    </a:lnTo>
                    <a:lnTo>
                      <a:pt x="754" y="20"/>
                    </a:lnTo>
                    <a:lnTo>
                      <a:pt x="758" y="28"/>
                    </a:lnTo>
                    <a:lnTo>
                      <a:pt x="760" y="36"/>
                    </a:lnTo>
                    <a:lnTo>
                      <a:pt x="762" y="46"/>
                    </a:lnTo>
                    <a:lnTo>
                      <a:pt x="762" y="506"/>
                    </a:lnTo>
                    <a:close/>
                    <a:moveTo>
                      <a:pt x="18" y="488"/>
                    </a:moveTo>
                    <a:lnTo>
                      <a:pt x="744" y="488"/>
                    </a:lnTo>
                    <a:lnTo>
                      <a:pt x="744" y="46"/>
                    </a:lnTo>
                    <a:lnTo>
                      <a:pt x="744" y="46"/>
                    </a:lnTo>
                    <a:lnTo>
                      <a:pt x="742" y="34"/>
                    </a:lnTo>
                    <a:lnTo>
                      <a:pt x="736" y="26"/>
                    </a:lnTo>
                    <a:lnTo>
                      <a:pt x="726" y="20"/>
                    </a:lnTo>
                    <a:lnTo>
                      <a:pt x="716" y="18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36" y="20"/>
                    </a:lnTo>
                    <a:lnTo>
                      <a:pt x="26" y="26"/>
                    </a:lnTo>
                    <a:lnTo>
                      <a:pt x="20" y="34"/>
                    </a:lnTo>
                    <a:lnTo>
                      <a:pt x="18" y="46"/>
                    </a:lnTo>
                    <a:lnTo>
                      <a:pt x="18" y="4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30">
                <a:extLst>
                  <a:ext uri="{FF2B5EF4-FFF2-40B4-BE49-F238E27FC236}">
                    <a16:creationId xmlns:a16="http://schemas.microsoft.com/office/drawing/2014/main" id="{05A6406C-A963-45CA-8E61-CDC21CFB39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70" y="3492"/>
                <a:ext cx="762" cy="116"/>
              </a:xfrm>
              <a:custGeom>
                <a:avLst/>
                <a:gdLst>
                  <a:gd name="T0" fmla="*/ 734 w 762"/>
                  <a:gd name="T1" fmla="*/ 116 h 116"/>
                  <a:gd name="T2" fmla="*/ 28 w 762"/>
                  <a:gd name="T3" fmla="*/ 116 h 116"/>
                  <a:gd name="T4" fmla="*/ 28 w 762"/>
                  <a:gd name="T5" fmla="*/ 116 h 116"/>
                  <a:gd name="T6" fmla="*/ 18 w 762"/>
                  <a:gd name="T7" fmla="*/ 114 h 116"/>
                  <a:gd name="T8" fmla="*/ 8 w 762"/>
                  <a:gd name="T9" fmla="*/ 108 h 116"/>
                  <a:gd name="T10" fmla="*/ 2 w 762"/>
                  <a:gd name="T11" fmla="*/ 100 h 116"/>
                  <a:gd name="T12" fmla="*/ 0 w 762"/>
                  <a:gd name="T13" fmla="*/ 88 h 116"/>
                  <a:gd name="T14" fmla="*/ 0 w 762"/>
                  <a:gd name="T15" fmla="*/ 0 h 116"/>
                  <a:gd name="T16" fmla="*/ 762 w 762"/>
                  <a:gd name="T17" fmla="*/ 0 h 116"/>
                  <a:gd name="T18" fmla="*/ 762 w 762"/>
                  <a:gd name="T19" fmla="*/ 88 h 116"/>
                  <a:gd name="T20" fmla="*/ 762 w 762"/>
                  <a:gd name="T21" fmla="*/ 88 h 116"/>
                  <a:gd name="T22" fmla="*/ 760 w 762"/>
                  <a:gd name="T23" fmla="*/ 100 h 116"/>
                  <a:gd name="T24" fmla="*/ 754 w 762"/>
                  <a:gd name="T25" fmla="*/ 108 h 116"/>
                  <a:gd name="T26" fmla="*/ 744 w 762"/>
                  <a:gd name="T27" fmla="*/ 114 h 116"/>
                  <a:gd name="T28" fmla="*/ 734 w 762"/>
                  <a:gd name="T29" fmla="*/ 116 h 116"/>
                  <a:gd name="T30" fmla="*/ 734 w 762"/>
                  <a:gd name="T31" fmla="*/ 116 h 116"/>
                  <a:gd name="T32" fmla="*/ 18 w 762"/>
                  <a:gd name="T33" fmla="*/ 18 h 116"/>
                  <a:gd name="T34" fmla="*/ 18 w 762"/>
                  <a:gd name="T35" fmla="*/ 88 h 116"/>
                  <a:gd name="T36" fmla="*/ 18 w 762"/>
                  <a:gd name="T37" fmla="*/ 88 h 116"/>
                  <a:gd name="T38" fmla="*/ 20 w 762"/>
                  <a:gd name="T39" fmla="*/ 92 h 116"/>
                  <a:gd name="T40" fmla="*/ 22 w 762"/>
                  <a:gd name="T41" fmla="*/ 94 h 116"/>
                  <a:gd name="T42" fmla="*/ 24 w 762"/>
                  <a:gd name="T43" fmla="*/ 96 h 116"/>
                  <a:gd name="T44" fmla="*/ 28 w 762"/>
                  <a:gd name="T45" fmla="*/ 98 h 116"/>
                  <a:gd name="T46" fmla="*/ 734 w 762"/>
                  <a:gd name="T47" fmla="*/ 98 h 116"/>
                  <a:gd name="T48" fmla="*/ 734 w 762"/>
                  <a:gd name="T49" fmla="*/ 98 h 116"/>
                  <a:gd name="T50" fmla="*/ 738 w 762"/>
                  <a:gd name="T51" fmla="*/ 96 h 116"/>
                  <a:gd name="T52" fmla="*/ 740 w 762"/>
                  <a:gd name="T53" fmla="*/ 94 h 116"/>
                  <a:gd name="T54" fmla="*/ 742 w 762"/>
                  <a:gd name="T55" fmla="*/ 92 h 116"/>
                  <a:gd name="T56" fmla="*/ 744 w 762"/>
                  <a:gd name="T57" fmla="*/ 88 h 116"/>
                  <a:gd name="T58" fmla="*/ 744 w 762"/>
                  <a:gd name="T59" fmla="*/ 18 h 116"/>
                  <a:gd name="T60" fmla="*/ 18 w 762"/>
                  <a:gd name="T61" fmla="*/ 1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2" h="116">
                    <a:moveTo>
                      <a:pt x="734" y="116"/>
                    </a:moveTo>
                    <a:lnTo>
                      <a:pt x="28" y="116"/>
                    </a:lnTo>
                    <a:lnTo>
                      <a:pt x="28" y="116"/>
                    </a:lnTo>
                    <a:lnTo>
                      <a:pt x="18" y="114"/>
                    </a:lnTo>
                    <a:lnTo>
                      <a:pt x="8" y="108"/>
                    </a:lnTo>
                    <a:lnTo>
                      <a:pt x="2" y="100"/>
                    </a:lnTo>
                    <a:lnTo>
                      <a:pt x="0" y="88"/>
                    </a:lnTo>
                    <a:lnTo>
                      <a:pt x="0" y="0"/>
                    </a:lnTo>
                    <a:lnTo>
                      <a:pt x="762" y="0"/>
                    </a:lnTo>
                    <a:lnTo>
                      <a:pt x="762" y="88"/>
                    </a:lnTo>
                    <a:lnTo>
                      <a:pt x="762" y="88"/>
                    </a:lnTo>
                    <a:lnTo>
                      <a:pt x="760" y="100"/>
                    </a:lnTo>
                    <a:lnTo>
                      <a:pt x="754" y="108"/>
                    </a:lnTo>
                    <a:lnTo>
                      <a:pt x="744" y="114"/>
                    </a:lnTo>
                    <a:lnTo>
                      <a:pt x="734" y="116"/>
                    </a:lnTo>
                    <a:lnTo>
                      <a:pt x="734" y="116"/>
                    </a:lnTo>
                    <a:close/>
                    <a:moveTo>
                      <a:pt x="18" y="18"/>
                    </a:moveTo>
                    <a:lnTo>
                      <a:pt x="18" y="88"/>
                    </a:lnTo>
                    <a:lnTo>
                      <a:pt x="18" y="88"/>
                    </a:lnTo>
                    <a:lnTo>
                      <a:pt x="20" y="92"/>
                    </a:lnTo>
                    <a:lnTo>
                      <a:pt x="22" y="94"/>
                    </a:lnTo>
                    <a:lnTo>
                      <a:pt x="24" y="96"/>
                    </a:lnTo>
                    <a:lnTo>
                      <a:pt x="28" y="98"/>
                    </a:lnTo>
                    <a:lnTo>
                      <a:pt x="734" y="98"/>
                    </a:lnTo>
                    <a:lnTo>
                      <a:pt x="734" y="98"/>
                    </a:lnTo>
                    <a:lnTo>
                      <a:pt x="738" y="96"/>
                    </a:lnTo>
                    <a:lnTo>
                      <a:pt x="740" y="94"/>
                    </a:lnTo>
                    <a:lnTo>
                      <a:pt x="742" y="92"/>
                    </a:lnTo>
                    <a:lnTo>
                      <a:pt x="744" y="88"/>
                    </a:lnTo>
                    <a:lnTo>
                      <a:pt x="744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Rectangle 131">
                <a:extLst>
                  <a:ext uri="{FF2B5EF4-FFF2-40B4-BE49-F238E27FC236}">
                    <a16:creationId xmlns:a16="http://schemas.microsoft.com/office/drawing/2014/main" id="{58260FEB-B15F-40C9-BCCC-5AAA95CBF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6" y="3536"/>
                <a:ext cx="90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132">
                <a:extLst>
                  <a:ext uri="{FF2B5EF4-FFF2-40B4-BE49-F238E27FC236}">
                    <a16:creationId xmlns:a16="http://schemas.microsoft.com/office/drawing/2014/main" id="{8E1A675B-6FC4-4444-9F21-EA07C7353C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40" y="3590"/>
                <a:ext cx="222" cy="122"/>
              </a:xfrm>
              <a:custGeom>
                <a:avLst/>
                <a:gdLst>
                  <a:gd name="T0" fmla="*/ 222 w 222"/>
                  <a:gd name="T1" fmla="*/ 122 h 122"/>
                  <a:gd name="T2" fmla="*/ 0 w 222"/>
                  <a:gd name="T3" fmla="*/ 122 h 122"/>
                  <a:gd name="T4" fmla="*/ 20 w 222"/>
                  <a:gd name="T5" fmla="*/ 0 h 122"/>
                  <a:gd name="T6" fmla="*/ 202 w 222"/>
                  <a:gd name="T7" fmla="*/ 0 h 122"/>
                  <a:gd name="T8" fmla="*/ 222 w 222"/>
                  <a:gd name="T9" fmla="*/ 122 h 122"/>
                  <a:gd name="T10" fmla="*/ 20 w 222"/>
                  <a:gd name="T11" fmla="*/ 104 h 122"/>
                  <a:gd name="T12" fmla="*/ 200 w 222"/>
                  <a:gd name="T13" fmla="*/ 104 h 122"/>
                  <a:gd name="T14" fmla="*/ 186 w 222"/>
                  <a:gd name="T15" fmla="*/ 18 h 122"/>
                  <a:gd name="T16" fmla="*/ 36 w 222"/>
                  <a:gd name="T17" fmla="*/ 18 h 122"/>
                  <a:gd name="T18" fmla="*/ 20 w 222"/>
                  <a:gd name="T19" fmla="*/ 10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122">
                    <a:moveTo>
                      <a:pt x="222" y="122"/>
                    </a:moveTo>
                    <a:lnTo>
                      <a:pt x="0" y="122"/>
                    </a:lnTo>
                    <a:lnTo>
                      <a:pt x="20" y="0"/>
                    </a:lnTo>
                    <a:lnTo>
                      <a:pt x="202" y="0"/>
                    </a:lnTo>
                    <a:lnTo>
                      <a:pt x="222" y="122"/>
                    </a:lnTo>
                    <a:close/>
                    <a:moveTo>
                      <a:pt x="20" y="104"/>
                    </a:moveTo>
                    <a:lnTo>
                      <a:pt x="200" y="104"/>
                    </a:lnTo>
                    <a:lnTo>
                      <a:pt x="186" y="18"/>
                    </a:lnTo>
                    <a:lnTo>
                      <a:pt x="36" y="18"/>
                    </a:lnTo>
                    <a:lnTo>
                      <a:pt x="20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Rectangle 133">
                <a:extLst>
                  <a:ext uri="{FF2B5EF4-FFF2-40B4-BE49-F238E27FC236}">
                    <a16:creationId xmlns:a16="http://schemas.microsoft.com/office/drawing/2014/main" id="{F63A0DAD-ED89-4F11-8839-67477DF68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3694"/>
                <a:ext cx="386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34">
                <a:extLst>
                  <a:ext uri="{FF2B5EF4-FFF2-40B4-BE49-F238E27FC236}">
                    <a16:creationId xmlns:a16="http://schemas.microsoft.com/office/drawing/2014/main" id="{052E2394-9AC9-4E99-A3CA-0D8AF80B8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8" y="3200"/>
                <a:ext cx="276" cy="512"/>
              </a:xfrm>
              <a:custGeom>
                <a:avLst/>
                <a:gdLst>
                  <a:gd name="T0" fmla="*/ 276 w 276"/>
                  <a:gd name="T1" fmla="*/ 512 h 512"/>
                  <a:gd name="T2" fmla="*/ 0 w 276"/>
                  <a:gd name="T3" fmla="*/ 512 h 512"/>
                  <a:gd name="T4" fmla="*/ 0 w 276"/>
                  <a:gd name="T5" fmla="*/ 398 h 512"/>
                  <a:gd name="T6" fmla="*/ 0 w 276"/>
                  <a:gd name="T7" fmla="*/ 398 h 512"/>
                  <a:gd name="T8" fmla="*/ 0 w 276"/>
                  <a:gd name="T9" fmla="*/ 396 h 512"/>
                  <a:gd name="T10" fmla="*/ 2 w 276"/>
                  <a:gd name="T11" fmla="*/ 392 h 512"/>
                  <a:gd name="T12" fmla="*/ 4 w 276"/>
                  <a:gd name="T13" fmla="*/ 390 h 512"/>
                  <a:gd name="T14" fmla="*/ 8 w 276"/>
                  <a:gd name="T15" fmla="*/ 390 h 512"/>
                  <a:gd name="T16" fmla="*/ 8 w 276"/>
                  <a:gd name="T17" fmla="*/ 390 h 512"/>
                  <a:gd name="T18" fmla="*/ 12 w 276"/>
                  <a:gd name="T19" fmla="*/ 390 h 512"/>
                  <a:gd name="T20" fmla="*/ 14 w 276"/>
                  <a:gd name="T21" fmla="*/ 392 h 512"/>
                  <a:gd name="T22" fmla="*/ 16 w 276"/>
                  <a:gd name="T23" fmla="*/ 396 h 512"/>
                  <a:gd name="T24" fmla="*/ 18 w 276"/>
                  <a:gd name="T25" fmla="*/ 398 h 512"/>
                  <a:gd name="T26" fmla="*/ 18 w 276"/>
                  <a:gd name="T27" fmla="*/ 494 h 512"/>
                  <a:gd name="T28" fmla="*/ 258 w 276"/>
                  <a:gd name="T29" fmla="*/ 494 h 512"/>
                  <a:gd name="T30" fmla="*/ 258 w 276"/>
                  <a:gd name="T31" fmla="*/ 18 h 512"/>
                  <a:gd name="T32" fmla="*/ 104 w 276"/>
                  <a:gd name="T33" fmla="*/ 18 h 512"/>
                  <a:gd name="T34" fmla="*/ 104 w 276"/>
                  <a:gd name="T35" fmla="*/ 18 h 512"/>
                  <a:gd name="T36" fmla="*/ 100 w 276"/>
                  <a:gd name="T37" fmla="*/ 18 h 512"/>
                  <a:gd name="T38" fmla="*/ 98 w 276"/>
                  <a:gd name="T39" fmla="*/ 16 h 512"/>
                  <a:gd name="T40" fmla="*/ 96 w 276"/>
                  <a:gd name="T41" fmla="*/ 12 h 512"/>
                  <a:gd name="T42" fmla="*/ 96 w 276"/>
                  <a:gd name="T43" fmla="*/ 8 h 512"/>
                  <a:gd name="T44" fmla="*/ 96 w 276"/>
                  <a:gd name="T45" fmla="*/ 8 h 512"/>
                  <a:gd name="T46" fmla="*/ 96 w 276"/>
                  <a:gd name="T47" fmla="*/ 6 h 512"/>
                  <a:gd name="T48" fmla="*/ 98 w 276"/>
                  <a:gd name="T49" fmla="*/ 2 h 512"/>
                  <a:gd name="T50" fmla="*/ 100 w 276"/>
                  <a:gd name="T51" fmla="*/ 0 h 512"/>
                  <a:gd name="T52" fmla="*/ 104 w 276"/>
                  <a:gd name="T53" fmla="*/ 0 h 512"/>
                  <a:gd name="T54" fmla="*/ 276 w 276"/>
                  <a:gd name="T55" fmla="*/ 0 h 512"/>
                  <a:gd name="T56" fmla="*/ 276 w 276"/>
                  <a:gd name="T57" fmla="*/ 512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76" h="512">
                    <a:moveTo>
                      <a:pt x="276" y="512"/>
                    </a:moveTo>
                    <a:lnTo>
                      <a:pt x="0" y="512"/>
                    </a:lnTo>
                    <a:lnTo>
                      <a:pt x="0" y="398"/>
                    </a:lnTo>
                    <a:lnTo>
                      <a:pt x="0" y="398"/>
                    </a:lnTo>
                    <a:lnTo>
                      <a:pt x="0" y="396"/>
                    </a:lnTo>
                    <a:lnTo>
                      <a:pt x="2" y="392"/>
                    </a:lnTo>
                    <a:lnTo>
                      <a:pt x="4" y="390"/>
                    </a:lnTo>
                    <a:lnTo>
                      <a:pt x="8" y="390"/>
                    </a:lnTo>
                    <a:lnTo>
                      <a:pt x="8" y="390"/>
                    </a:lnTo>
                    <a:lnTo>
                      <a:pt x="12" y="390"/>
                    </a:lnTo>
                    <a:lnTo>
                      <a:pt x="14" y="392"/>
                    </a:lnTo>
                    <a:lnTo>
                      <a:pt x="16" y="396"/>
                    </a:lnTo>
                    <a:lnTo>
                      <a:pt x="18" y="398"/>
                    </a:lnTo>
                    <a:lnTo>
                      <a:pt x="18" y="494"/>
                    </a:lnTo>
                    <a:lnTo>
                      <a:pt x="258" y="494"/>
                    </a:lnTo>
                    <a:lnTo>
                      <a:pt x="258" y="18"/>
                    </a:lnTo>
                    <a:lnTo>
                      <a:pt x="104" y="18"/>
                    </a:lnTo>
                    <a:lnTo>
                      <a:pt x="104" y="18"/>
                    </a:lnTo>
                    <a:lnTo>
                      <a:pt x="100" y="18"/>
                    </a:lnTo>
                    <a:lnTo>
                      <a:pt x="98" y="16"/>
                    </a:lnTo>
                    <a:lnTo>
                      <a:pt x="96" y="12"/>
                    </a:lnTo>
                    <a:lnTo>
                      <a:pt x="96" y="8"/>
                    </a:lnTo>
                    <a:lnTo>
                      <a:pt x="96" y="8"/>
                    </a:lnTo>
                    <a:lnTo>
                      <a:pt x="96" y="6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104" y="0"/>
                    </a:lnTo>
                    <a:lnTo>
                      <a:pt x="276" y="0"/>
                    </a:lnTo>
                    <a:lnTo>
                      <a:pt x="276" y="5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35">
                <a:extLst>
                  <a:ext uri="{FF2B5EF4-FFF2-40B4-BE49-F238E27FC236}">
                    <a16:creationId xmlns:a16="http://schemas.microsoft.com/office/drawing/2014/main" id="{C0E8465E-D69A-4629-9966-31DB4C143B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4" y="3318"/>
                <a:ext cx="180" cy="18"/>
              </a:xfrm>
              <a:custGeom>
                <a:avLst/>
                <a:gdLst>
                  <a:gd name="T0" fmla="*/ 170 w 180"/>
                  <a:gd name="T1" fmla="*/ 18 h 18"/>
                  <a:gd name="T2" fmla="*/ 8 w 180"/>
                  <a:gd name="T3" fmla="*/ 18 h 18"/>
                  <a:gd name="T4" fmla="*/ 8 w 180"/>
                  <a:gd name="T5" fmla="*/ 18 h 18"/>
                  <a:gd name="T6" fmla="*/ 4 w 180"/>
                  <a:gd name="T7" fmla="*/ 18 h 18"/>
                  <a:gd name="T8" fmla="*/ 2 w 180"/>
                  <a:gd name="T9" fmla="*/ 16 h 18"/>
                  <a:gd name="T10" fmla="*/ 0 w 180"/>
                  <a:gd name="T11" fmla="*/ 12 h 18"/>
                  <a:gd name="T12" fmla="*/ 0 w 180"/>
                  <a:gd name="T13" fmla="*/ 10 h 18"/>
                  <a:gd name="T14" fmla="*/ 0 w 180"/>
                  <a:gd name="T15" fmla="*/ 10 h 18"/>
                  <a:gd name="T16" fmla="*/ 0 w 180"/>
                  <a:gd name="T17" fmla="*/ 6 h 18"/>
                  <a:gd name="T18" fmla="*/ 2 w 180"/>
                  <a:gd name="T19" fmla="*/ 2 h 18"/>
                  <a:gd name="T20" fmla="*/ 4 w 180"/>
                  <a:gd name="T21" fmla="*/ 0 h 18"/>
                  <a:gd name="T22" fmla="*/ 8 w 180"/>
                  <a:gd name="T23" fmla="*/ 0 h 18"/>
                  <a:gd name="T24" fmla="*/ 170 w 180"/>
                  <a:gd name="T25" fmla="*/ 0 h 18"/>
                  <a:gd name="T26" fmla="*/ 170 w 180"/>
                  <a:gd name="T27" fmla="*/ 0 h 18"/>
                  <a:gd name="T28" fmla="*/ 174 w 180"/>
                  <a:gd name="T29" fmla="*/ 0 h 18"/>
                  <a:gd name="T30" fmla="*/ 176 w 180"/>
                  <a:gd name="T31" fmla="*/ 2 h 18"/>
                  <a:gd name="T32" fmla="*/ 178 w 180"/>
                  <a:gd name="T33" fmla="*/ 6 h 18"/>
                  <a:gd name="T34" fmla="*/ 180 w 180"/>
                  <a:gd name="T35" fmla="*/ 10 h 18"/>
                  <a:gd name="T36" fmla="*/ 180 w 180"/>
                  <a:gd name="T37" fmla="*/ 10 h 18"/>
                  <a:gd name="T38" fmla="*/ 178 w 180"/>
                  <a:gd name="T39" fmla="*/ 12 h 18"/>
                  <a:gd name="T40" fmla="*/ 176 w 180"/>
                  <a:gd name="T41" fmla="*/ 16 h 18"/>
                  <a:gd name="T42" fmla="*/ 174 w 180"/>
                  <a:gd name="T43" fmla="*/ 18 h 18"/>
                  <a:gd name="T44" fmla="*/ 170 w 180"/>
                  <a:gd name="T45" fmla="*/ 18 h 18"/>
                  <a:gd name="T46" fmla="*/ 170 w 180"/>
                  <a:gd name="T4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0" h="18">
                    <a:moveTo>
                      <a:pt x="170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4" y="18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70" y="0"/>
                    </a:lnTo>
                    <a:lnTo>
                      <a:pt x="170" y="0"/>
                    </a:lnTo>
                    <a:lnTo>
                      <a:pt x="174" y="0"/>
                    </a:lnTo>
                    <a:lnTo>
                      <a:pt x="176" y="2"/>
                    </a:lnTo>
                    <a:lnTo>
                      <a:pt x="178" y="6"/>
                    </a:lnTo>
                    <a:lnTo>
                      <a:pt x="180" y="10"/>
                    </a:lnTo>
                    <a:lnTo>
                      <a:pt x="180" y="10"/>
                    </a:lnTo>
                    <a:lnTo>
                      <a:pt x="178" y="12"/>
                    </a:lnTo>
                    <a:lnTo>
                      <a:pt x="176" y="16"/>
                    </a:lnTo>
                    <a:lnTo>
                      <a:pt x="174" y="18"/>
                    </a:lnTo>
                    <a:lnTo>
                      <a:pt x="170" y="18"/>
                    </a:lnTo>
                    <a:lnTo>
                      <a:pt x="17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36">
                <a:extLst>
                  <a:ext uri="{FF2B5EF4-FFF2-40B4-BE49-F238E27FC236}">
                    <a16:creationId xmlns:a16="http://schemas.microsoft.com/office/drawing/2014/main" id="{F934ECAD-32B9-4740-8940-2940BC6C12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6" y="3634"/>
                <a:ext cx="18" cy="78"/>
              </a:xfrm>
              <a:custGeom>
                <a:avLst/>
                <a:gdLst>
                  <a:gd name="T0" fmla="*/ 10 w 18"/>
                  <a:gd name="T1" fmla="*/ 78 h 78"/>
                  <a:gd name="T2" fmla="*/ 10 w 18"/>
                  <a:gd name="T3" fmla="*/ 78 h 78"/>
                  <a:gd name="T4" fmla="*/ 6 w 18"/>
                  <a:gd name="T5" fmla="*/ 78 h 78"/>
                  <a:gd name="T6" fmla="*/ 2 w 18"/>
                  <a:gd name="T7" fmla="*/ 76 h 78"/>
                  <a:gd name="T8" fmla="*/ 2 w 18"/>
                  <a:gd name="T9" fmla="*/ 74 h 78"/>
                  <a:gd name="T10" fmla="*/ 0 w 18"/>
                  <a:gd name="T11" fmla="*/ 70 h 78"/>
                  <a:gd name="T12" fmla="*/ 0 w 18"/>
                  <a:gd name="T13" fmla="*/ 8 h 78"/>
                  <a:gd name="T14" fmla="*/ 0 w 18"/>
                  <a:gd name="T15" fmla="*/ 8 h 78"/>
                  <a:gd name="T16" fmla="*/ 2 w 18"/>
                  <a:gd name="T17" fmla="*/ 4 h 78"/>
                  <a:gd name="T18" fmla="*/ 2 w 18"/>
                  <a:gd name="T19" fmla="*/ 2 h 78"/>
                  <a:gd name="T20" fmla="*/ 6 w 18"/>
                  <a:gd name="T21" fmla="*/ 0 h 78"/>
                  <a:gd name="T22" fmla="*/ 10 w 18"/>
                  <a:gd name="T23" fmla="*/ 0 h 78"/>
                  <a:gd name="T24" fmla="*/ 10 w 18"/>
                  <a:gd name="T25" fmla="*/ 0 h 78"/>
                  <a:gd name="T26" fmla="*/ 12 w 18"/>
                  <a:gd name="T27" fmla="*/ 0 h 78"/>
                  <a:gd name="T28" fmla="*/ 16 w 18"/>
                  <a:gd name="T29" fmla="*/ 2 h 78"/>
                  <a:gd name="T30" fmla="*/ 18 w 18"/>
                  <a:gd name="T31" fmla="*/ 4 h 78"/>
                  <a:gd name="T32" fmla="*/ 18 w 18"/>
                  <a:gd name="T33" fmla="*/ 8 h 78"/>
                  <a:gd name="T34" fmla="*/ 18 w 18"/>
                  <a:gd name="T35" fmla="*/ 70 h 78"/>
                  <a:gd name="T36" fmla="*/ 18 w 18"/>
                  <a:gd name="T37" fmla="*/ 70 h 78"/>
                  <a:gd name="T38" fmla="*/ 18 w 18"/>
                  <a:gd name="T39" fmla="*/ 74 h 78"/>
                  <a:gd name="T40" fmla="*/ 16 w 18"/>
                  <a:gd name="T41" fmla="*/ 76 h 78"/>
                  <a:gd name="T42" fmla="*/ 12 w 18"/>
                  <a:gd name="T43" fmla="*/ 78 h 78"/>
                  <a:gd name="T44" fmla="*/ 10 w 18"/>
                  <a:gd name="T45" fmla="*/ 78 h 78"/>
                  <a:gd name="T46" fmla="*/ 10 w 18"/>
                  <a:gd name="T4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" h="78">
                    <a:moveTo>
                      <a:pt x="10" y="78"/>
                    </a:moveTo>
                    <a:lnTo>
                      <a:pt x="10" y="78"/>
                    </a:lnTo>
                    <a:lnTo>
                      <a:pt x="6" y="78"/>
                    </a:lnTo>
                    <a:lnTo>
                      <a:pt x="2" y="76"/>
                    </a:lnTo>
                    <a:lnTo>
                      <a:pt x="2" y="74"/>
                    </a:lnTo>
                    <a:lnTo>
                      <a:pt x="0" y="7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18" y="4"/>
                    </a:lnTo>
                    <a:lnTo>
                      <a:pt x="18" y="8"/>
                    </a:lnTo>
                    <a:lnTo>
                      <a:pt x="18" y="70"/>
                    </a:lnTo>
                    <a:lnTo>
                      <a:pt x="18" y="70"/>
                    </a:lnTo>
                    <a:lnTo>
                      <a:pt x="18" y="74"/>
                    </a:lnTo>
                    <a:lnTo>
                      <a:pt x="16" y="76"/>
                    </a:lnTo>
                    <a:lnTo>
                      <a:pt x="12" y="78"/>
                    </a:lnTo>
                    <a:lnTo>
                      <a:pt x="10" y="78"/>
                    </a:lnTo>
                    <a:lnTo>
                      <a:pt x="10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1A40DEF1-EB0D-4BAD-B794-D1C7349B72D8}"/>
                </a:ext>
              </a:extLst>
            </p:cNvPr>
            <p:cNvCxnSpPr>
              <a:cxnSpLocks/>
              <a:stCxn id="166" idx="16"/>
            </p:cNvCxnSpPr>
            <p:nvPr/>
          </p:nvCxnSpPr>
          <p:spPr>
            <a:xfrm flipV="1">
              <a:off x="2177722" y="5049745"/>
              <a:ext cx="919009" cy="152518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D6A3B5E-2DF2-48B8-BBA6-B5701BE31D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3440" y="3788884"/>
              <a:ext cx="1586650" cy="167156"/>
              <a:chOff x="1556446" y="365514"/>
              <a:chExt cx="3889537" cy="409771"/>
            </a:xfrm>
          </p:grpSpPr>
          <p:pic>
            <p:nvPicPr>
              <p:cNvPr id="175" name="Picture 174">
                <a:extLst>
                  <a:ext uri="{FF2B5EF4-FFF2-40B4-BE49-F238E27FC236}">
                    <a16:creationId xmlns:a16="http://schemas.microsoft.com/office/drawing/2014/main" id="{C238EA1E-6C5C-43EC-8C52-C4888A7CA9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6446" y="365514"/>
                <a:ext cx="1260347" cy="324000"/>
              </a:xfrm>
              <a:prstGeom prst="rect">
                <a:avLst/>
              </a:prstGeom>
            </p:spPr>
          </p:pic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183393B-6061-45E0-B5D9-B18DBA8AD85D}"/>
                  </a:ext>
                </a:extLst>
              </p:cNvPr>
              <p:cNvSpPr txBox="1"/>
              <p:nvPr/>
            </p:nvSpPr>
            <p:spPr>
              <a:xfrm>
                <a:off x="2809187" y="365514"/>
                <a:ext cx="2636795" cy="40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</a:rPr>
                  <a:t>daemon</a:t>
                </a: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54533FB1-F78D-4AA3-B45D-3D5F58764752}"/>
                </a:ext>
              </a:extLst>
            </p:cNvPr>
            <p:cNvGrpSpPr/>
            <p:nvPr/>
          </p:nvGrpSpPr>
          <p:grpSpPr>
            <a:xfrm>
              <a:off x="1510080" y="4220803"/>
              <a:ext cx="783487" cy="694626"/>
              <a:chOff x="3805156" y="2630138"/>
              <a:chExt cx="1359122" cy="1204973"/>
            </a:xfrm>
          </p:grpSpPr>
          <p:pic>
            <p:nvPicPr>
              <p:cNvPr id="196" name="Picture 195">
                <a:extLst>
                  <a:ext uri="{FF2B5EF4-FFF2-40B4-BE49-F238E27FC236}">
                    <a16:creationId xmlns:a16="http://schemas.microsoft.com/office/drawing/2014/main" id="{388C53B8-713E-477F-A8D1-230CB02A2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156" y="2630138"/>
                <a:ext cx="700193" cy="180000"/>
              </a:xfrm>
              <a:prstGeom prst="rect">
                <a:avLst/>
              </a:prstGeom>
            </p:spPr>
          </p:pic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9B777FF5-BB2C-4454-9CAC-90FBCEBDCA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6933" y="2935111"/>
                <a:ext cx="1337345" cy="900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98" name="Picture 197">
                <a:extLst>
                  <a:ext uri="{FF2B5EF4-FFF2-40B4-BE49-F238E27FC236}">
                    <a16:creationId xmlns:a16="http://schemas.microsoft.com/office/drawing/2014/main" id="{41E3EA3A-921A-498B-9636-897531B08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3273" y="3460802"/>
                <a:ext cx="484152" cy="252000"/>
              </a:xfrm>
              <a:prstGeom prst="rect">
                <a:avLst/>
              </a:prstGeom>
            </p:spPr>
          </p:pic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2C4DE64E-C3B2-49A7-852C-9495CB10B287}"/>
                  </a:ext>
                </a:extLst>
              </p:cNvPr>
              <p:cNvSpPr txBox="1"/>
              <p:nvPr/>
            </p:nvSpPr>
            <p:spPr>
              <a:xfrm>
                <a:off x="4018844" y="2936156"/>
                <a:ext cx="947781" cy="519887"/>
              </a:xfrm>
              <a:prstGeom prst="rect">
                <a:avLst/>
              </a:prstGeom>
              <a:noFill/>
            </p:spPr>
            <p:txBody>
              <a:bodyPr wrap="square" lIns="0" tIns="36576" rIns="0" bIns="0" rtlCol="0">
                <a:spAutoFit/>
              </a:bodyPr>
              <a:lstStyle/>
              <a:p>
                <a:pPr algn="ctr">
                  <a:lnSpc>
                    <a:spcPct val="85000"/>
                  </a:lnSpc>
                  <a:spcAft>
                    <a:spcPts val="600"/>
                  </a:spcAft>
                  <a:buClr>
                    <a:schemeClr val="accent2"/>
                  </a:buClr>
                  <a:buSzPct val="70000"/>
                </a:pPr>
                <a:r>
                  <a:rPr lang="en-GB" sz="1000" dirty="0">
                    <a:solidFill>
                      <a:schemeClr val="bg1"/>
                    </a:solidFill>
                  </a:rPr>
                  <a:t>Spark master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CF4F628-6D42-409F-A09B-B094649DF47E}"/>
                </a:ext>
              </a:extLst>
            </p:cNvPr>
            <p:cNvSpPr/>
            <p:nvPr/>
          </p:nvSpPr>
          <p:spPr>
            <a:xfrm>
              <a:off x="853440" y="4000509"/>
              <a:ext cx="2243291" cy="1056662"/>
            </a:xfrm>
            <a:prstGeom prst="rect">
              <a:avLst/>
            </a:prstGeom>
            <a:noFill/>
            <a:ln w="2222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18D8607-D693-4AD6-8029-EBAD39060775}"/>
                </a:ext>
              </a:extLst>
            </p:cNvPr>
            <p:cNvCxnSpPr>
              <a:cxnSpLocks/>
              <a:stCxn id="166" idx="36"/>
            </p:cNvCxnSpPr>
            <p:nvPr/>
          </p:nvCxnSpPr>
          <p:spPr>
            <a:xfrm flipH="1" flipV="1">
              <a:off x="853440" y="5057015"/>
              <a:ext cx="924404" cy="166237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EB63A00-EA32-4510-88DF-A4C79A74F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445" y="5218078"/>
              <a:ext cx="179417" cy="217244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B8A3A3D-EFE5-47FA-B0EE-5F4B86DF924D}"/>
                </a:ext>
              </a:extLst>
            </p:cNvPr>
            <p:cNvSpPr txBox="1"/>
            <p:nvPr/>
          </p:nvSpPr>
          <p:spPr>
            <a:xfrm>
              <a:off x="2261056" y="5305365"/>
              <a:ext cx="6425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</a:rPr>
                <a:t>ec2 </a:t>
              </a:r>
            </a:p>
            <a:p>
              <a:r>
                <a:rPr lang="en-GB" sz="1000" dirty="0">
                  <a:solidFill>
                    <a:schemeClr val="bg1"/>
                  </a:solidFill>
                </a:rPr>
                <a:t>instance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CF64FF-DEDC-374A-8FA9-058F2FFA0E4A}"/>
                </a:ext>
              </a:extLst>
            </p:cNvPr>
            <p:cNvSpPr txBox="1"/>
            <p:nvPr/>
          </p:nvSpPr>
          <p:spPr>
            <a:xfrm>
              <a:off x="1819835" y="534296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3C97910-758A-1C43-B08E-8022A4B5490D}"/>
              </a:ext>
            </a:extLst>
          </p:cNvPr>
          <p:cNvGrpSpPr/>
          <p:nvPr/>
        </p:nvGrpSpPr>
        <p:grpSpPr>
          <a:xfrm>
            <a:off x="6703032" y="3788884"/>
            <a:ext cx="2243291" cy="1923413"/>
            <a:chOff x="853440" y="3788884"/>
            <a:chExt cx="2243291" cy="1923413"/>
          </a:xfrm>
        </p:grpSpPr>
        <p:grpSp>
          <p:nvGrpSpPr>
            <p:cNvPr id="187" name="Group 128">
              <a:extLst>
                <a:ext uri="{FF2B5EF4-FFF2-40B4-BE49-F238E27FC236}">
                  <a16:creationId xmlns:a16="http://schemas.microsoft.com/office/drawing/2014/main" id="{1A265371-FBE1-3942-9417-FF6381A1565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767902" y="5197845"/>
              <a:ext cx="510341" cy="391039"/>
              <a:chOff x="4470" y="3004"/>
              <a:chExt cx="924" cy="708"/>
            </a:xfrm>
            <a:solidFill>
              <a:schemeClr val="bg1"/>
            </a:solidFill>
          </p:grpSpPr>
          <p:sp>
            <p:nvSpPr>
              <p:cNvPr id="210" name="Freeform 129">
                <a:extLst>
                  <a:ext uri="{FF2B5EF4-FFF2-40B4-BE49-F238E27FC236}">
                    <a16:creationId xmlns:a16="http://schemas.microsoft.com/office/drawing/2014/main" id="{05AD9817-A424-7945-9793-2DACAA3006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70" y="3004"/>
                <a:ext cx="762" cy="506"/>
              </a:xfrm>
              <a:custGeom>
                <a:avLst/>
                <a:gdLst>
                  <a:gd name="T0" fmla="*/ 762 w 762"/>
                  <a:gd name="T1" fmla="*/ 506 h 506"/>
                  <a:gd name="T2" fmla="*/ 0 w 762"/>
                  <a:gd name="T3" fmla="*/ 506 h 506"/>
                  <a:gd name="T4" fmla="*/ 0 w 762"/>
                  <a:gd name="T5" fmla="*/ 46 h 506"/>
                  <a:gd name="T6" fmla="*/ 0 w 762"/>
                  <a:gd name="T7" fmla="*/ 46 h 506"/>
                  <a:gd name="T8" fmla="*/ 2 w 762"/>
                  <a:gd name="T9" fmla="*/ 36 h 506"/>
                  <a:gd name="T10" fmla="*/ 4 w 762"/>
                  <a:gd name="T11" fmla="*/ 28 h 506"/>
                  <a:gd name="T12" fmla="*/ 8 w 762"/>
                  <a:gd name="T13" fmla="*/ 20 h 506"/>
                  <a:gd name="T14" fmla="*/ 14 w 762"/>
                  <a:gd name="T15" fmla="*/ 14 h 506"/>
                  <a:gd name="T16" fmla="*/ 20 w 762"/>
                  <a:gd name="T17" fmla="*/ 8 h 506"/>
                  <a:gd name="T18" fmla="*/ 28 w 762"/>
                  <a:gd name="T19" fmla="*/ 4 h 506"/>
                  <a:gd name="T20" fmla="*/ 36 w 762"/>
                  <a:gd name="T21" fmla="*/ 0 h 506"/>
                  <a:gd name="T22" fmla="*/ 46 w 762"/>
                  <a:gd name="T23" fmla="*/ 0 h 506"/>
                  <a:gd name="T24" fmla="*/ 716 w 762"/>
                  <a:gd name="T25" fmla="*/ 0 h 506"/>
                  <a:gd name="T26" fmla="*/ 716 w 762"/>
                  <a:gd name="T27" fmla="*/ 0 h 506"/>
                  <a:gd name="T28" fmla="*/ 726 w 762"/>
                  <a:gd name="T29" fmla="*/ 0 h 506"/>
                  <a:gd name="T30" fmla="*/ 734 w 762"/>
                  <a:gd name="T31" fmla="*/ 4 h 506"/>
                  <a:gd name="T32" fmla="*/ 742 w 762"/>
                  <a:gd name="T33" fmla="*/ 8 h 506"/>
                  <a:gd name="T34" fmla="*/ 748 w 762"/>
                  <a:gd name="T35" fmla="*/ 14 h 506"/>
                  <a:gd name="T36" fmla="*/ 754 w 762"/>
                  <a:gd name="T37" fmla="*/ 20 h 506"/>
                  <a:gd name="T38" fmla="*/ 758 w 762"/>
                  <a:gd name="T39" fmla="*/ 28 h 506"/>
                  <a:gd name="T40" fmla="*/ 760 w 762"/>
                  <a:gd name="T41" fmla="*/ 36 h 506"/>
                  <a:gd name="T42" fmla="*/ 762 w 762"/>
                  <a:gd name="T43" fmla="*/ 46 h 506"/>
                  <a:gd name="T44" fmla="*/ 762 w 762"/>
                  <a:gd name="T45" fmla="*/ 506 h 506"/>
                  <a:gd name="T46" fmla="*/ 18 w 762"/>
                  <a:gd name="T47" fmla="*/ 488 h 506"/>
                  <a:gd name="T48" fmla="*/ 744 w 762"/>
                  <a:gd name="T49" fmla="*/ 488 h 506"/>
                  <a:gd name="T50" fmla="*/ 744 w 762"/>
                  <a:gd name="T51" fmla="*/ 46 h 506"/>
                  <a:gd name="T52" fmla="*/ 744 w 762"/>
                  <a:gd name="T53" fmla="*/ 46 h 506"/>
                  <a:gd name="T54" fmla="*/ 742 w 762"/>
                  <a:gd name="T55" fmla="*/ 34 h 506"/>
                  <a:gd name="T56" fmla="*/ 736 w 762"/>
                  <a:gd name="T57" fmla="*/ 26 h 506"/>
                  <a:gd name="T58" fmla="*/ 726 w 762"/>
                  <a:gd name="T59" fmla="*/ 20 h 506"/>
                  <a:gd name="T60" fmla="*/ 716 w 762"/>
                  <a:gd name="T61" fmla="*/ 18 h 506"/>
                  <a:gd name="T62" fmla="*/ 46 w 762"/>
                  <a:gd name="T63" fmla="*/ 18 h 506"/>
                  <a:gd name="T64" fmla="*/ 46 w 762"/>
                  <a:gd name="T65" fmla="*/ 18 h 506"/>
                  <a:gd name="T66" fmla="*/ 36 w 762"/>
                  <a:gd name="T67" fmla="*/ 20 h 506"/>
                  <a:gd name="T68" fmla="*/ 26 w 762"/>
                  <a:gd name="T69" fmla="*/ 26 h 506"/>
                  <a:gd name="T70" fmla="*/ 20 w 762"/>
                  <a:gd name="T71" fmla="*/ 34 h 506"/>
                  <a:gd name="T72" fmla="*/ 18 w 762"/>
                  <a:gd name="T73" fmla="*/ 46 h 506"/>
                  <a:gd name="T74" fmla="*/ 18 w 762"/>
                  <a:gd name="T75" fmla="*/ 488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62" h="506">
                    <a:moveTo>
                      <a:pt x="762" y="506"/>
                    </a:moveTo>
                    <a:lnTo>
                      <a:pt x="0" y="506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2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4" y="14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6" y="0"/>
                    </a:lnTo>
                    <a:lnTo>
                      <a:pt x="46" y="0"/>
                    </a:lnTo>
                    <a:lnTo>
                      <a:pt x="716" y="0"/>
                    </a:lnTo>
                    <a:lnTo>
                      <a:pt x="716" y="0"/>
                    </a:lnTo>
                    <a:lnTo>
                      <a:pt x="726" y="0"/>
                    </a:lnTo>
                    <a:lnTo>
                      <a:pt x="734" y="4"/>
                    </a:lnTo>
                    <a:lnTo>
                      <a:pt x="742" y="8"/>
                    </a:lnTo>
                    <a:lnTo>
                      <a:pt x="748" y="14"/>
                    </a:lnTo>
                    <a:lnTo>
                      <a:pt x="754" y="20"/>
                    </a:lnTo>
                    <a:lnTo>
                      <a:pt x="758" y="28"/>
                    </a:lnTo>
                    <a:lnTo>
                      <a:pt x="760" y="36"/>
                    </a:lnTo>
                    <a:lnTo>
                      <a:pt x="762" y="46"/>
                    </a:lnTo>
                    <a:lnTo>
                      <a:pt x="762" y="506"/>
                    </a:lnTo>
                    <a:close/>
                    <a:moveTo>
                      <a:pt x="18" y="488"/>
                    </a:moveTo>
                    <a:lnTo>
                      <a:pt x="744" y="488"/>
                    </a:lnTo>
                    <a:lnTo>
                      <a:pt x="744" y="46"/>
                    </a:lnTo>
                    <a:lnTo>
                      <a:pt x="744" y="46"/>
                    </a:lnTo>
                    <a:lnTo>
                      <a:pt x="742" y="34"/>
                    </a:lnTo>
                    <a:lnTo>
                      <a:pt x="736" y="26"/>
                    </a:lnTo>
                    <a:lnTo>
                      <a:pt x="726" y="20"/>
                    </a:lnTo>
                    <a:lnTo>
                      <a:pt x="716" y="18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36" y="20"/>
                    </a:lnTo>
                    <a:lnTo>
                      <a:pt x="26" y="26"/>
                    </a:lnTo>
                    <a:lnTo>
                      <a:pt x="20" y="34"/>
                    </a:lnTo>
                    <a:lnTo>
                      <a:pt x="18" y="46"/>
                    </a:lnTo>
                    <a:lnTo>
                      <a:pt x="18" y="4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130">
                <a:extLst>
                  <a:ext uri="{FF2B5EF4-FFF2-40B4-BE49-F238E27FC236}">
                    <a16:creationId xmlns:a16="http://schemas.microsoft.com/office/drawing/2014/main" id="{EC70A644-5909-5147-BCEB-4D2160E892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70" y="3492"/>
                <a:ext cx="762" cy="116"/>
              </a:xfrm>
              <a:custGeom>
                <a:avLst/>
                <a:gdLst>
                  <a:gd name="T0" fmla="*/ 734 w 762"/>
                  <a:gd name="T1" fmla="*/ 116 h 116"/>
                  <a:gd name="T2" fmla="*/ 28 w 762"/>
                  <a:gd name="T3" fmla="*/ 116 h 116"/>
                  <a:gd name="T4" fmla="*/ 28 w 762"/>
                  <a:gd name="T5" fmla="*/ 116 h 116"/>
                  <a:gd name="T6" fmla="*/ 18 w 762"/>
                  <a:gd name="T7" fmla="*/ 114 h 116"/>
                  <a:gd name="T8" fmla="*/ 8 w 762"/>
                  <a:gd name="T9" fmla="*/ 108 h 116"/>
                  <a:gd name="T10" fmla="*/ 2 w 762"/>
                  <a:gd name="T11" fmla="*/ 100 h 116"/>
                  <a:gd name="T12" fmla="*/ 0 w 762"/>
                  <a:gd name="T13" fmla="*/ 88 h 116"/>
                  <a:gd name="T14" fmla="*/ 0 w 762"/>
                  <a:gd name="T15" fmla="*/ 0 h 116"/>
                  <a:gd name="T16" fmla="*/ 762 w 762"/>
                  <a:gd name="T17" fmla="*/ 0 h 116"/>
                  <a:gd name="T18" fmla="*/ 762 w 762"/>
                  <a:gd name="T19" fmla="*/ 88 h 116"/>
                  <a:gd name="T20" fmla="*/ 762 w 762"/>
                  <a:gd name="T21" fmla="*/ 88 h 116"/>
                  <a:gd name="T22" fmla="*/ 760 w 762"/>
                  <a:gd name="T23" fmla="*/ 100 h 116"/>
                  <a:gd name="T24" fmla="*/ 754 w 762"/>
                  <a:gd name="T25" fmla="*/ 108 h 116"/>
                  <a:gd name="T26" fmla="*/ 744 w 762"/>
                  <a:gd name="T27" fmla="*/ 114 h 116"/>
                  <a:gd name="T28" fmla="*/ 734 w 762"/>
                  <a:gd name="T29" fmla="*/ 116 h 116"/>
                  <a:gd name="T30" fmla="*/ 734 w 762"/>
                  <a:gd name="T31" fmla="*/ 116 h 116"/>
                  <a:gd name="T32" fmla="*/ 18 w 762"/>
                  <a:gd name="T33" fmla="*/ 18 h 116"/>
                  <a:gd name="T34" fmla="*/ 18 w 762"/>
                  <a:gd name="T35" fmla="*/ 88 h 116"/>
                  <a:gd name="T36" fmla="*/ 18 w 762"/>
                  <a:gd name="T37" fmla="*/ 88 h 116"/>
                  <a:gd name="T38" fmla="*/ 20 w 762"/>
                  <a:gd name="T39" fmla="*/ 92 h 116"/>
                  <a:gd name="T40" fmla="*/ 22 w 762"/>
                  <a:gd name="T41" fmla="*/ 94 h 116"/>
                  <a:gd name="T42" fmla="*/ 24 w 762"/>
                  <a:gd name="T43" fmla="*/ 96 h 116"/>
                  <a:gd name="T44" fmla="*/ 28 w 762"/>
                  <a:gd name="T45" fmla="*/ 98 h 116"/>
                  <a:gd name="T46" fmla="*/ 734 w 762"/>
                  <a:gd name="T47" fmla="*/ 98 h 116"/>
                  <a:gd name="T48" fmla="*/ 734 w 762"/>
                  <a:gd name="T49" fmla="*/ 98 h 116"/>
                  <a:gd name="T50" fmla="*/ 738 w 762"/>
                  <a:gd name="T51" fmla="*/ 96 h 116"/>
                  <a:gd name="T52" fmla="*/ 740 w 762"/>
                  <a:gd name="T53" fmla="*/ 94 h 116"/>
                  <a:gd name="T54" fmla="*/ 742 w 762"/>
                  <a:gd name="T55" fmla="*/ 92 h 116"/>
                  <a:gd name="T56" fmla="*/ 744 w 762"/>
                  <a:gd name="T57" fmla="*/ 88 h 116"/>
                  <a:gd name="T58" fmla="*/ 744 w 762"/>
                  <a:gd name="T59" fmla="*/ 18 h 116"/>
                  <a:gd name="T60" fmla="*/ 18 w 762"/>
                  <a:gd name="T61" fmla="*/ 1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2" h="116">
                    <a:moveTo>
                      <a:pt x="734" y="116"/>
                    </a:moveTo>
                    <a:lnTo>
                      <a:pt x="28" y="116"/>
                    </a:lnTo>
                    <a:lnTo>
                      <a:pt x="28" y="116"/>
                    </a:lnTo>
                    <a:lnTo>
                      <a:pt x="18" y="114"/>
                    </a:lnTo>
                    <a:lnTo>
                      <a:pt x="8" y="108"/>
                    </a:lnTo>
                    <a:lnTo>
                      <a:pt x="2" y="100"/>
                    </a:lnTo>
                    <a:lnTo>
                      <a:pt x="0" y="88"/>
                    </a:lnTo>
                    <a:lnTo>
                      <a:pt x="0" y="0"/>
                    </a:lnTo>
                    <a:lnTo>
                      <a:pt x="762" y="0"/>
                    </a:lnTo>
                    <a:lnTo>
                      <a:pt x="762" y="88"/>
                    </a:lnTo>
                    <a:lnTo>
                      <a:pt x="762" y="88"/>
                    </a:lnTo>
                    <a:lnTo>
                      <a:pt x="760" y="100"/>
                    </a:lnTo>
                    <a:lnTo>
                      <a:pt x="754" y="108"/>
                    </a:lnTo>
                    <a:lnTo>
                      <a:pt x="744" y="114"/>
                    </a:lnTo>
                    <a:lnTo>
                      <a:pt x="734" y="116"/>
                    </a:lnTo>
                    <a:lnTo>
                      <a:pt x="734" y="116"/>
                    </a:lnTo>
                    <a:close/>
                    <a:moveTo>
                      <a:pt x="18" y="18"/>
                    </a:moveTo>
                    <a:lnTo>
                      <a:pt x="18" y="88"/>
                    </a:lnTo>
                    <a:lnTo>
                      <a:pt x="18" y="88"/>
                    </a:lnTo>
                    <a:lnTo>
                      <a:pt x="20" y="92"/>
                    </a:lnTo>
                    <a:lnTo>
                      <a:pt x="22" y="94"/>
                    </a:lnTo>
                    <a:lnTo>
                      <a:pt x="24" y="96"/>
                    </a:lnTo>
                    <a:lnTo>
                      <a:pt x="28" y="98"/>
                    </a:lnTo>
                    <a:lnTo>
                      <a:pt x="734" y="98"/>
                    </a:lnTo>
                    <a:lnTo>
                      <a:pt x="734" y="98"/>
                    </a:lnTo>
                    <a:lnTo>
                      <a:pt x="738" y="96"/>
                    </a:lnTo>
                    <a:lnTo>
                      <a:pt x="740" y="94"/>
                    </a:lnTo>
                    <a:lnTo>
                      <a:pt x="742" y="92"/>
                    </a:lnTo>
                    <a:lnTo>
                      <a:pt x="744" y="88"/>
                    </a:lnTo>
                    <a:lnTo>
                      <a:pt x="744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Rectangle 131">
                <a:extLst>
                  <a:ext uri="{FF2B5EF4-FFF2-40B4-BE49-F238E27FC236}">
                    <a16:creationId xmlns:a16="http://schemas.microsoft.com/office/drawing/2014/main" id="{3948F6BE-4B50-D141-8FBB-9C637EEA2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6" y="3536"/>
                <a:ext cx="90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132">
                <a:extLst>
                  <a:ext uri="{FF2B5EF4-FFF2-40B4-BE49-F238E27FC236}">
                    <a16:creationId xmlns:a16="http://schemas.microsoft.com/office/drawing/2014/main" id="{1DCC9842-8417-3949-8C94-33B594D74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40" y="3590"/>
                <a:ext cx="222" cy="122"/>
              </a:xfrm>
              <a:custGeom>
                <a:avLst/>
                <a:gdLst>
                  <a:gd name="T0" fmla="*/ 222 w 222"/>
                  <a:gd name="T1" fmla="*/ 122 h 122"/>
                  <a:gd name="T2" fmla="*/ 0 w 222"/>
                  <a:gd name="T3" fmla="*/ 122 h 122"/>
                  <a:gd name="T4" fmla="*/ 20 w 222"/>
                  <a:gd name="T5" fmla="*/ 0 h 122"/>
                  <a:gd name="T6" fmla="*/ 202 w 222"/>
                  <a:gd name="T7" fmla="*/ 0 h 122"/>
                  <a:gd name="T8" fmla="*/ 222 w 222"/>
                  <a:gd name="T9" fmla="*/ 122 h 122"/>
                  <a:gd name="T10" fmla="*/ 20 w 222"/>
                  <a:gd name="T11" fmla="*/ 104 h 122"/>
                  <a:gd name="T12" fmla="*/ 200 w 222"/>
                  <a:gd name="T13" fmla="*/ 104 h 122"/>
                  <a:gd name="T14" fmla="*/ 186 w 222"/>
                  <a:gd name="T15" fmla="*/ 18 h 122"/>
                  <a:gd name="T16" fmla="*/ 36 w 222"/>
                  <a:gd name="T17" fmla="*/ 18 h 122"/>
                  <a:gd name="T18" fmla="*/ 20 w 222"/>
                  <a:gd name="T19" fmla="*/ 10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122">
                    <a:moveTo>
                      <a:pt x="222" y="122"/>
                    </a:moveTo>
                    <a:lnTo>
                      <a:pt x="0" y="122"/>
                    </a:lnTo>
                    <a:lnTo>
                      <a:pt x="20" y="0"/>
                    </a:lnTo>
                    <a:lnTo>
                      <a:pt x="202" y="0"/>
                    </a:lnTo>
                    <a:lnTo>
                      <a:pt x="222" y="122"/>
                    </a:lnTo>
                    <a:close/>
                    <a:moveTo>
                      <a:pt x="20" y="104"/>
                    </a:moveTo>
                    <a:lnTo>
                      <a:pt x="200" y="104"/>
                    </a:lnTo>
                    <a:lnTo>
                      <a:pt x="186" y="18"/>
                    </a:lnTo>
                    <a:lnTo>
                      <a:pt x="36" y="18"/>
                    </a:lnTo>
                    <a:lnTo>
                      <a:pt x="20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Rectangle 133">
                <a:extLst>
                  <a:ext uri="{FF2B5EF4-FFF2-40B4-BE49-F238E27FC236}">
                    <a16:creationId xmlns:a16="http://schemas.microsoft.com/office/drawing/2014/main" id="{E77CD5E2-95A7-8247-B84F-D6685E02E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3694"/>
                <a:ext cx="386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134">
                <a:extLst>
                  <a:ext uri="{FF2B5EF4-FFF2-40B4-BE49-F238E27FC236}">
                    <a16:creationId xmlns:a16="http://schemas.microsoft.com/office/drawing/2014/main" id="{253B628D-3A33-D943-A130-A6FA31F7B4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8" y="3200"/>
                <a:ext cx="276" cy="512"/>
              </a:xfrm>
              <a:custGeom>
                <a:avLst/>
                <a:gdLst>
                  <a:gd name="T0" fmla="*/ 276 w 276"/>
                  <a:gd name="T1" fmla="*/ 512 h 512"/>
                  <a:gd name="T2" fmla="*/ 0 w 276"/>
                  <a:gd name="T3" fmla="*/ 512 h 512"/>
                  <a:gd name="T4" fmla="*/ 0 w 276"/>
                  <a:gd name="T5" fmla="*/ 398 h 512"/>
                  <a:gd name="T6" fmla="*/ 0 w 276"/>
                  <a:gd name="T7" fmla="*/ 398 h 512"/>
                  <a:gd name="T8" fmla="*/ 0 w 276"/>
                  <a:gd name="T9" fmla="*/ 396 h 512"/>
                  <a:gd name="T10" fmla="*/ 2 w 276"/>
                  <a:gd name="T11" fmla="*/ 392 h 512"/>
                  <a:gd name="T12" fmla="*/ 4 w 276"/>
                  <a:gd name="T13" fmla="*/ 390 h 512"/>
                  <a:gd name="T14" fmla="*/ 8 w 276"/>
                  <a:gd name="T15" fmla="*/ 390 h 512"/>
                  <a:gd name="T16" fmla="*/ 8 w 276"/>
                  <a:gd name="T17" fmla="*/ 390 h 512"/>
                  <a:gd name="T18" fmla="*/ 12 w 276"/>
                  <a:gd name="T19" fmla="*/ 390 h 512"/>
                  <a:gd name="T20" fmla="*/ 14 w 276"/>
                  <a:gd name="T21" fmla="*/ 392 h 512"/>
                  <a:gd name="T22" fmla="*/ 16 w 276"/>
                  <a:gd name="T23" fmla="*/ 396 h 512"/>
                  <a:gd name="T24" fmla="*/ 18 w 276"/>
                  <a:gd name="T25" fmla="*/ 398 h 512"/>
                  <a:gd name="T26" fmla="*/ 18 w 276"/>
                  <a:gd name="T27" fmla="*/ 494 h 512"/>
                  <a:gd name="T28" fmla="*/ 258 w 276"/>
                  <a:gd name="T29" fmla="*/ 494 h 512"/>
                  <a:gd name="T30" fmla="*/ 258 w 276"/>
                  <a:gd name="T31" fmla="*/ 18 h 512"/>
                  <a:gd name="T32" fmla="*/ 104 w 276"/>
                  <a:gd name="T33" fmla="*/ 18 h 512"/>
                  <a:gd name="T34" fmla="*/ 104 w 276"/>
                  <a:gd name="T35" fmla="*/ 18 h 512"/>
                  <a:gd name="T36" fmla="*/ 100 w 276"/>
                  <a:gd name="T37" fmla="*/ 18 h 512"/>
                  <a:gd name="T38" fmla="*/ 98 w 276"/>
                  <a:gd name="T39" fmla="*/ 16 h 512"/>
                  <a:gd name="T40" fmla="*/ 96 w 276"/>
                  <a:gd name="T41" fmla="*/ 12 h 512"/>
                  <a:gd name="T42" fmla="*/ 96 w 276"/>
                  <a:gd name="T43" fmla="*/ 8 h 512"/>
                  <a:gd name="T44" fmla="*/ 96 w 276"/>
                  <a:gd name="T45" fmla="*/ 8 h 512"/>
                  <a:gd name="T46" fmla="*/ 96 w 276"/>
                  <a:gd name="T47" fmla="*/ 6 h 512"/>
                  <a:gd name="T48" fmla="*/ 98 w 276"/>
                  <a:gd name="T49" fmla="*/ 2 h 512"/>
                  <a:gd name="T50" fmla="*/ 100 w 276"/>
                  <a:gd name="T51" fmla="*/ 0 h 512"/>
                  <a:gd name="T52" fmla="*/ 104 w 276"/>
                  <a:gd name="T53" fmla="*/ 0 h 512"/>
                  <a:gd name="T54" fmla="*/ 276 w 276"/>
                  <a:gd name="T55" fmla="*/ 0 h 512"/>
                  <a:gd name="T56" fmla="*/ 276 w 276"/>
                  <a:gd name="T57" fmla="*/ 512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76" h="512">
                    <a:moveTo>
                      <a:pt x="276" y="512"/>
                    </a:moveTo>
                    <a:lnTo>
                      <a:pt x="0" y="512"/>
                    </a:lnTo>
                    <a:lnTo>
                      <a:pt x="0" y="398"/>
                    </a:lnTo>
                    <a:lnTo>
                      <a:pt x="0" y="398"/>
                    </a:lnTo>
                    <a:lnTo>
                      <a:pt x="0" y="396"/>
                    </a:lnTo>
                    <a:lnTo>
                      <a:pt x="2" y="392"/>
                    </a:lnTo>
                    <a:lnTo>
                      <a:pt x="4" y="390"/>
                    </a:lnTo>
                    <a:lnTo>
                      <a:pt x="8" y="390"/>
                    </a:lnTo>
                    <a:lnTo>
                      <a:pt x="8" y="390"/>
                    </a:lnTo>
                    <a:lnTo>
                      <a:pt x="12" y="390"/>
                    </a:lnTo>
                    <a:lnTo>
                      <a:pt x="14" y="392"/>
                    </a:lnTo>
                    <a:lnTo>
                      <a:pt x="16" y="396"/>
                    </a:lnTo>
                    <a:lnTo>
                      <a:pt x="18" y="398"/>
                    </a:lnTo>
                    <a:lnTo>
                      <a:pt x="18" y="494"/>
                    </a:lnTo>
                    <a:lnTo>
                      <a:pt x="258" y="494"/>
                    </a:lnTo>
                    <a:lnTo>
                      <a:pt x="258" y="18"/>
                    </a:lnTo>
                    <a:lnTo>
                      <a:pt x="104" y="18"/>
                    </a:lnTo>
                    <a:lnTo>
                      <a:pt x="104" y="18"/>
                    </a:lnTo>
                    <a:lnTo>
                      <a:pt x="100" y="18"/>
                    </a:lnTo>
                    <a:lnTo>
                      <a:pt x="98" y="16"/>
                    </a:lnTo>
                    <a:lnTo>
                      <a:pt x="96" y="12"/>
                    </a:lnTo>
                    <a:lnTo>
                      <a:pt x="96" y="8"/>
                    </a:lnTo>
                    <a:lnTo>
                      <a:pt x="96" y="8"/>
                    </a:lnTo>
                    <a:lnTo>
                      <a:pt x="96" y="6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104" y="0"/>
                    </a:lnTo>
                    <a:lnTo>
                      <a:pt x="276" y="0"/>
                    </a:lnTo>
                    <a:lnTo>
                      <a:pt x="276" y="5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135">
                <a:extLst>
                  <a:ext uri="{FF2B5EF4-FFF2-40B4-BE49-F238E27FC236}">
                    <a16:creationId xmlns:a16="http://schemas.microsoft.com/office/drawing/2014/main" id="{BCA219EB-CF32-7840-B9DC-9277B0BC4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4" y="3318"/>
                <a:ext cx="180" cy="18"/>
              </a:xfrm>
              <a:custGeom>
                <a:avLst/>
                <a:gdLst>
                  <a:gd name="T0" fmla="*/ 170 w 180"/>
                  <a:gd name="T1" fmla="*/ 18 h 18"/>
                  <a:gd name="T2" fmla="*/ 8 w 180"/>
                  <a:gd name="T3" fmla="*/ 18 h 18"/>
                  <a:gd name="T4" fmla="*/ 8 w 180"/>
                  <a:gd name="T5" fmla="*/ 18 h 18"/>
                  <a:gd name="T6" fmla="*/ 4 w 180"/>
                  <a:gd name="T7" fmla="*/ 18 h 18"/>
                  <a:gd name="T8" fmla="*/ 2 w 180"/>
                  <a:gd name="T9" fmla="*/ 16 h 18"/>
                  <a:gd name="T10" fmla="*/ 0 w 180"/>
                  <a:gd name="T11" fmla="*/ 12 h 18"/>
                  <a:gd name="T12" fmla="*/ 0 w 180"/>
                  <a:gd name="T13" fmla="*/ 10 h 18"/>
                  <a:gd name="T14" fmla="*/ 0 w 180"/>
                  <a:gd name="T15" fmla="*/ 10 h 18"/>
                  <a:gd name="T16" fmla="*/ 0 w 180"/>
                  <a:gd name="T17" fmla="*/ 6 h 18"/>
                  <a:gd name="T18" fmla="*/ 2 w 180"/>
                  <a:gd name="T19" fmla="*/ 2 h 18"/>
                  <a:gd name="T20" fmla="*/ 4 w 180"/>
                  <a:gd name="T21" fmla="*/ 0 h 18"/>
                  <a:gd name="T22" fmla="*/ 8 w 180"/>
                  <a:gd name="T23" fmla="*/ 0 h 18"/>
                  <a:gd name="T24" fmla="*/ 170 w 180"/>
                  <a:gd name="T25" fmla="*/ 0 h 18"/>
                  <a:gd name="T26" fmla="*/ 170 w 180"/>
                  <a:gd name="T27" fmla="*/ 0 h 18"/>
                  <a:gd name="T28" fmla="*/ 174 w 180"/>
                  <a:gd name="T29" fmla="*/ 0 h 18"/>
                  <a:gd name="T30" fmla="*/ 176 w 180"/>
                  <a:gd name="T31" fmla="*/ 2 h 18"/>
                  <a:gd name="T32" fmla="*/ 178 w 180"/>
                  <a:gd name="T33" fmla="*/ 6 h 18"/>
                  <a:gd name="T34" fmla="*/ 180 w 180"/>
                  <a:gd name="T35" fmla="*/ 10 h 18"/>
                  <a:gd name="T36" fmla="*/ 180 w 180"/>
                  <a:gd name="T37" fmla="*/ 10 h 18"/>
                  <a:gd name="T38" fmla="*/ 178 w 180"/>
                  <a:gd name="T39" fmla="*/ 12 h 18"/>
                  <a:gd name="T40" fmla="*/ 176 w 180"/>
                  <a:gd name="T41" fmla="*/ 16 h 18"/>
                  <a:gd name="T42" fmla="*/ 174 w 180"/>
                  <a:gd name="T43" fmla="*/ 18 h 18"/>
                  <a:gd name="T44" fmla="*/ 170 w 180"/>
                  <a:gd name="T45" fmla="*/ 18 h 18"/>
                  <a:gd name="T46" fmla="*/ 170 w 180"/>
                  <a:gd name="T4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0" h="18">
                    <a:moveTo>
                      <a:pt x="170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4" y="18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70" y="0"/>
                    </a:lnTo>
                    <a:lnTo>
                      <a:pt x="170" y="0"/>
                    </a:lnTo>
                    <a:lnTo>
                      <a:pt x="174" y="0"/>
                    </a:lnTo>
                    <a:lnTo>
                      <a:pt x="176" y="2"/>
                    </a:lnTo>
                    <a:lnTo>
                      <a:pt x="178" y="6"/>
                    </a:lnTo>
                    <a:lnTo>
                      <a:pt x="180" y="10"/>
                    </a:lnTo>
                    <a:lnTo>
                      <a:pt x="180" y="10"/>
                    </a:lnTo>
                    <a:lnTo>
                      <a:pt x="178" y="12"/>
                    </a:lnTo>
                    <a:lnTo>
                      <a:pt x="176" y="16"/>
                    </a:lnTo>
                    <a:lnTo>
                      <a:pt x="174" y="18"/>
                    </a:lnTo>
                    <a:lnTo>
                      <a:pt x="170" y="18"/>
                    </a:lnTo>
                    <a:lnTo>
                      <a:pt x="17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36">
                <a:extLst>
                  <a:ext uri="{FF2B5EF4-FFF2-40B4-BE49-F238E27FC236}">
                    <a16:creationId xmlns:a16="http://schemas.microsoft.com/office/drawing/2014/main" id="{1B646C3F-E279-2344-B49B-1A7BFB662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6" y="3634"/>
                <a:ext cx="18" cy="78"/>
              </a:xfrm>
              <a:custGeom>
                <a:avLst/>
                <a:gdLst>
                  <a:gd name="T0" fmla="*/ 10 w 18"/>
                  <a:gd name="T1" fmla="*/ 78 h 78"/>
                  <a:gd name="T2" fmla="*/ 10 w 18"/>
                  <a:gd name="T3" fmla="*/ 78 h 78"/>
                  <a:gd name="T4" fmla="*/ 6 w 18"/>
                  <a:gd name="T5" fmla="*/ 78 h 78"/>
                  <a:gd name="T6" fmla="*/ 2 w 18"/>
                  <a:gd name="T7" fmla="*/ 76 h 78"/>
                  <a:gd name="T8" fmla="*/ 2 w 18"/>
                  <a:gd name="T9" fmla="*/ 74 h 78"/>
                  <a:gd name="T10" fmla="*/ 0 w 18"/>
                  <a:gd name="T11" fmla="*/ 70 h 78"/>
                  <a:gd name="T12" fmla="*/ 0 w 18"/>
                  <a:gd name="T13" fmla="*/ 8 h 78"/>
                  <a:gd name="T14" fmla="*/ 0 w 18"/>
                  <a:gd name="T15" fmla="*/ 8 h 78"/>
                  <a:gd name="T16" fmla="*/ 2 w 18"/>
                  <a:gd name="T17" fmla="*/ 4 h 78"/>
                  <a:gd name="T18" fmla="*/ 2 w 18"/>
                  <a:gd name="T19" fmla="*/ 2 h 78"/>
                  <a:gd name="T20" fmla="*/ 6 w 18"/>
                  <a:gd name="T21" fmla="*/ 0 h 78"/>
                  <a:gd name="T22" fmla="*/ 10 w 18"/>
                  <a:gd name="T23" fmla="*/ 0 h 78"/>
                  <a:gd name="T24" fmla="*/ 10 w 18"/>
                  <a:gd name="T25" fmla="*/ 0 h 78"/>
                  <a:gd name="T26" fmla="*/ 12 w 18"/>
                  <a:gd name="T27" fmla="*/ 0 h 78"/>
                  <a:gd name="T28" fmla="*/ 16 w 18"/>
                  <a:gd name="T29" fmla="*/ 2 h 78"/>
                  <a:gd name="T30" fmla="*/ 18 w 18"/>
                  <a:gd name="T31" fmla="*/ 4 h 78"/>
                  <a:gd name="T32" fmla="*/ 18 w 18"/>
                  <a:gd name="T33" fmla="*/ 8 h 78"/>
                  <a:gd name="T34" fmla="*/ 18 w 18"/>
                  <a:gd name="T35" fmla="*/ 70 h 78"/>
                  <a:gd name="T36" fmla="*/ 18 w 18"/>
                  <a:gd name="T37" fmla="*/ 70 h 78"/>
                  <a:gd name="T38" fmla="*/ 18 w 18"/>
                  <a:gd name="T39" fmla="*/ 74 h 78"/>
                  <a:gd name="T40" fmla="*/ 16 w 18"/>
                  <a:gd name="T41" fmla="*/ 76 h 78"/>
                  <a:gd name="T42" fmla="*/ 12 w 18"/>
                  <a:gd name="T43" fmla="*/ 78 h 78"/>
                  <a:gd name="T44" fmla="*/ 10 w 18"/>
                  <a:gd name="T45" fmla="*/ 78 h 78"/>
                  <a:gd name="T46" fmla="*/ 10 w 18"/>
                  <a:gd name="T4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" h="78">
                    <a:moveTo>
                      <a:pt x="10" y="78"/>
                    </a:moveTo>
                    <a:lnTo>
                      <a:pt x="10" y="78"/>
                    </a:lnTo>
                    <a:lnTo>
                      <a:pt x="6" y="78"/>
                    </a:lnTo>
                    <a:lnTo>
                      <a:pt x="2" y="76"/>
                    </a:lnTo>
                    <a:lnTo>
                      <a:pt x="2" y="74"/>
                    </a:lnTo>
                    <a:lnTo>
                      <a:pt x="0" y="7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18" y="4"/>
                    </a:lnTo>
                    <a:lnTo>
                      <a:pt x="18" y="8"/>
                    </a:lnTo>
                    <a:lnTo>
                      <a:pt x="18" y="70"/>
                    </a:lnTo>
                    <a:lnTo>
                      <a:pt x="18" y="70"/>
                    </a:lnTo>
                    <a:lnTo>
                      <a:pt x="18" y="74"/>
                    </a:lnTo>
                    <a:lnTo>
                      <a:pt x="16" y="76"/>
                    </a:lnTo>
                    <a:lnTo>
                      <a:pt x="12" y="78"/>
                    </a:lnTo>
                    <a:lnTo>
                      <a:pt x="10" y="78"/>
                    </a:lnTo>
                    <a:lnTo>
                      <a:pt x="10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44E871FC-6447-E642-A52F-A2E0F66AC413}"/>
                </a:ext>
              </a:extLst>
            </p:cNvPr>
            <p:cNvCxnSpPr>
              <a:cxnSpLocks/>
              <a:stCxn id="210" idx="16"/>
            </p:cNvCxnSpPr>
            <p:nvPr/>
          </p:nvCxnSpPr>
          <p:spPr>
            <a:xfrm flipV="1">
              <a:off x="2177722" y="5049745"/>
              <a:ext cx="919009" cy="152518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55E31265-6DFC-DE4F-A228-9FD395D614F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3440" y="3788884"/>
              <a:ext cx="1586650" cy="167156"/>
              <a:chOff x="1556446" y="365514"/>
              <a:chExt cx="3889537" cy="409771"/>
            </a:xfrm>
          </p:grpSpPr>
          <p:pic>
            <p:nvPicPr>
              <p:cNvPr id="208" name="Picture 207">
                <a:extLst>
                  <a:ext uri="{FF2B5EF4-FFF2-40B4-BE49-F238E27FC236}">
                    <a16:creationId xmlns:a16="http://schemas.microsoft.com/office/drawing/2014/main" id="{27F42240-F91D-7143-BA68-7A5BF58F45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6446" y="365514"/>
                <a:ext cx="1260347" cy="324000"/>
              </a:xfrm>
              <a:prstGeom prst="rect">
                <a:avLst/>
              </a:prstGeom>
            </p:spPr>
          </p:pic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3A48A9D5-9667-9D41-A18B-AAC1D97037A6}"/>
                  </a:ext>
                </a:extLst>
              </p:cNvPr>
              <p:cNvSpPr txBox="1"/>
              <p:nvPr/>
            </p:nvSpPr>
            <p:spPr>
              <a:xfrm>
                <a:off x="2809187" y="365514"/>
                <a:ext cx="2636795" cy="40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</a:rPr>
                  <a:t>daemon</a:t>
                </a:r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D5A3F445-E400-7E4C-ADA6-4DF96A5CD889}"/>
                </a:ext>
              </a:extLst>
            </p:cNvPr>
            <p:cNvGrpSpPr/>
            <p:nvPr/>
          </p:nvGrpSpPr>
          <p:grpSpPr>
            <a:xfrm>
              <a:off x="1510080" y="4220803"/>
              <a:ext cx="783487" cy="694626"/>
              <a:chOff x="3805156" y="2630138"/>
              <a:chExt cx="1359122" cy="1204973"/>
            </a:xfrm>
          </p:grpSpPr>
          <p:pic>
            <p:nvPicPr>
              <p:cNvPr id="204" name="Picture 203">
                <a:extLst>
                  <a:ext uri="{FF2B5EF4-FFF2-40B4-BE49-F238E27FC236}">
                    <a16:creationId xmlns:a16="http://schemas.microsoft.com/office/drawing/2014/main" id="{183793DD-5C8F-6C4D-8572-27054111CF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156" y="2630138"/>
                <a:ext cx="700193" cy="180000"/>
              </a:xfrm>
              <a:prstGeom prst="rect">
                <a:avLst/>
              </a:prstGeom>
            </p:spPr>
          </p:pic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A8207489-3596-DE41-BD32-41ABF54CA7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6933" y="2935111"/>
                <a:ext cx="1337345" cy="900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06" name="Picture 205">
                <a:extLst>
                  <a:ext uri="{FF2B5EF4-FFF2-40B4-BE49-F238E27FC236}">
                    <a16:creationId xmlns:a16="http://schemas.microsoft.com/office/drawing/2014/main" id="{E56B4032-DB6D-094B-AEEF-BB5976BEFA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3273" y="3460802"/>
                <a:ext cx="484152" cy="252000"/>
              </a:xfrm>
              <a:prstGeom prst="rect">
                <a:avLst/>
              </a:prstGeom>
            </p:spPr>
          </p:pic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84B5F81C-B22C-DE46-90A2-B9333F0CB55E}"/>
                  </a:ext>
                </a:extLst>
              </p:cNvPr>
              <p:cNvSpPr txBox="1"/>
              <p:nvPr/>
            </p:nvSpPr>
            <p:spPr>
              <a:xfrm>
                <a:off x="4018844" y="2936156"/>
                <a:ext cx="947781" cy="519887"/>
              </a:xfrm>
              <a:prstGeom prst="rect">
                <a:avLst/>
              </a:prstGeom>
              <a:noFill/>
            </p:spPr>
            <p:txBody>
              <a:bodyPr wrap="square" lIns="0" tIns="36576" rIns="0" bIns="0" rtlCol="0">
                <a:spAutoFit/>
              </a:bodyPr>
              <a:lstStyle/>
              <a:p>
                <a:pPr algn="ctr">
                  <a:lnSpc>
                    <a:spcPct val="85000"/>
                  </a:lnSpc>
                  <a:spcAft>
                    <a:spcPts val="600"/>
                  </a:spcAft>
                  <a:buClr>
                    <a:schemeClr val="accent2"/>
                  </a:buClr>
                  <a:buSzPct val="70000"/>
                </a:pPr>
                <a:r>
                  <a:rPr lang="en-GB" sz="1000" dirty="0">
                    <a:solidFill>
                      <a:schemeClr val="bg1"/>
                    </a:solidFill>
                  </a:rPr>
                  <a:t>Spark driver</a:t>
                </a:r>
              </a:p>
            </p:txBody>
          </p:sp>
        </p:grp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5F3523D-835D-B443-9577-C44241BEEDE3}"/>
                </a:ext>
              </a:extLst>
            </p:cNvPr>
            <p:cNvSpPr/>
            <p:nvPr/>
          </p:nvSpPr>
          <p:spPr>
            <a:xfrm>
              <a:off x="853440" y="4000509"/>
              <a:ext cx="2243291" cy="1056662"/>
            </a:xfrm>
            <a:prstGeom prst="rect">
              <a:avLst/>
            </a:prstGeom>
            <a:noFill/>
            <a:ln w="2222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BC826051-2762-5549-879F-7492CDAD0346}"/>
                </a:ext>
              </a:extLst>
            </p:cNvPr>
            <p:cNvCxnSpPr>
              <a:cxnSpLocks/>
              <a:stCxn id="210" idx="36"/>
            </p:cNvCxnSpPr>
            <p:nvPr/>
          </p:nvCxnSpPr>
          <p:spPr>
            <a:xfrm flipH="1" flipV="1">
              <a:off x="853440" y="5057015"/>
              <a:ext cx="924404" cy="166237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02375486-0D10-9D42-B92B-BB0D447B0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445" y="5218078"/>
              <a:ext cx="179417" cy="217244"/>
            </a:xfrm>
            <a:prstGeom prst="rect">
              <a:avLst/>
            </a:prstGeom>
          </p:spPr>
        </p:pic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8896F838-388B-FD40-B136-80386E22B6B1}"/>
                </a:ext>
              </a:extLst>
            </p:cNvPr>
            <p:cNvSpPr txBox="1"/>
            <p:nvPr/>
          </p:nvSpPr>
          <p:spPr>
            <a:xfrm>
              <a:off x="2261056" y="5305365"/>
              <a:ext cx="6425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</a:rPr>
                <a:t>ec2 </a:t>
              </a:r>
            </a:p>
            <a:p>
              <a:r>
                <a:rPr lang="en-GB" sz="1000" dirty="0">
                  <a:solidFill>
                    <a:schemeClr val="bg1"/>
                  </a:solidFill>
                </a:rPr>
                <a:t>instance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7F224D7-6D7A-D04E-9B47-648072CA160B}"/>
                </a:ext>
              </a:extLst>
            </p:cNvPr>
            <p:cNvSpPr txBox="1"/>
            <p:nvPr/>
          </p:nvSpPr>
          <p:spPr>
            <a:xfrm>
              <a:off x="1819835" y="534296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18" name="Flowchart: Delay 62">
            <a:extLst>
              <a:ext uri="{FF2B5EF4-FFF2-40B4-BE49-F238E27FC236}">
                <a16:creationId xmlns:a16="http://schemas.microsoft.com/office/drawing/2014/main" id="{ECDE2281-E530-0D4F-B610-508C87810B27}"/>
              </a:ext>
            </a:extLst>
          </p:cNvPr>
          <p:cNvSpPr/>
          <p:nvPr/>
        </p:nvSpPr>
        <p:spPr>
          <a:xfrm rot="10800000">
            <a:off x="1294196" y="4605222"/>
            <a:ext cx="329493" cy="186118"/>
          </a:xfrm>
          <a:prstGeom prst="flowChartDelay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Flowchart: Delay 62">
            <a:extLst>
              <a:ext uri="{FF2B5EF4-FFF2-40B4-BE49-F238E27FC236}">
                <a16:creationId xmlns:a16="http://schemas.microsoft.com/office/drawing/2014/main" id="{CA958A74-BEB9-8B44-8F67-1B6934DE989E}"/>
              </a:ext>
            </a:extLst>
          </p:cNvPr>
          <p:cNvSpPr/>
          <p:nvPr/>
        </p:nvSpPr>
        <p:spPr>
          <a:xfrm rot="10800000">
            <a:off x="1356156" y="2615512"/>
            <a:ext cx="329493" cy="186118"/>
          </a:xfrm>
          <a:prstGeom prst="flowChartDelay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Flowchart: Delay 62">
            <a:extLst>
              <a:ext uri="{FF2B5EF4-FFF2-40B4-BE49-F238E27FC236}">
                <a16:creationId xmlns:a16="http://schemas.microsoft.com/office/drawing/2014/main" id="{B2F001FE-2CAE-244E-94B3-9DB852A0FC1B}"/>
              </a:ext>
            </a:extLst>
          </p:cNvPr>
          <p:cNvSpPr/>
          <p:nvPr/>
        </p:nvSpPr>
        <p:spPr>
          <a:xfrm>
            <a:off x="5479106" y="2650845"/>
            <a:ext cx="329493" cy="186118"/>
          </a:xfrm>
          <a:prstGeom prst="flowChartDelay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Flowchart: Delay 62">
            <a:extLst>
              <a:ext uri="{FF2B5EF4-FFF2-40B4-BE49-F238E27FC236}">
                <a16:creationId xmlns:a16="http://schemas.microsoft.com/office/drawing/2014/main" id="{B3510116-6BDC-D24C-98B8-50610D289FCF}"/>
              </a:ext>
            </a:extLst>
          </p:cNvPr>
          <p:cNvSpPr/>
          <p:nvPr/>
        </p:nvSpPr>
        <p:spPr>
          <a:xfrm>
            <a:off x="8070606" y="4584842"/>
            <a:ext cx="329493" cy="186118"/>
          </a:xfrm>
          <a:prstGeom prst="flowChartDelay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046FC46E-C7B5-E64A-BF89-1BCD9024483C}"/>
              </a:ext>
            </a:extLst>
          </p:cNvPr>
          <p:cNvSpPr txBox="1"/>
          <p:nvPr/>
        </p:nvSpPr>
        <p:spPr>
          <a:xfrm>
            <a:off x="1148026" y="4389622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6"/>
                </a:solidFill>
              </a:rPr>
              <a:t>8080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F49EF364-C426-4A4B-96C0-74B9174C0748}"/>
              </a:ext>
            </a:extLst>
          </p:cNvPr>
          <p:cNvSpPr txBox="1"/>
          <p:nvPr/>
        </p:nvSpPr>
        <p:spPr>
          <a:xfrm>
            <a:off x="1250970" y="2402592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6"/>
                </a:solidFill>
              </a:rPr>
              <a:t>8081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474B338-8DB8-144C-9CF8-28652DB00C2B}"/>
              </a:ext>
            </a:extLst>
          </p:cNvPr>
          <p:cNvSpPr txBox="1"/>
          <p:nvPr/>
        </p:nvSpPr>
        <p:spPr>
          <a:xfrm>
            <a:off x="5538479" y="2429799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6"/>
                </a:solidFill>
              </a:rPr>
              <a:t>8081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300FA3F2-F275-8640-A677-14DD37F830A0}"/>
              </a:ext>
            </a:extLst>
          </p:cNvPr>
          <p:cNvSpPr txBox="1"/>
          <p:nvPr/>
        </p:nvSpPr>
        <p:spPr>
          <a:xfrm>
            <a:off x="8110648" y="4357895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6"/>
                </a:solidFill>
              </a:rPr>
              <a:t>4040</a:t>
            </a:r>
          </a:p>
        </p:txBody>
      </p:sp>
      <p:sp>
        <p:nvSpPr>
          <p:cNvPr id="229" name="Flowchart: Delay 8">
            <a:extLst>
              <a:ext uri="{FF2B5EF4-FFF2-40B4-BE49-F238E27FC236}">
                <a16:creationId xmlns:a16="http://schemas.microsoft.com/office/drawing/2014/main" id="{7948C147-F76A-E44D-924C-1F38B6656B89}"/>
              </a:ext>
            </a:extLst>
          </p:cNvPr>
          <p:cNvSpPr/>
          <p:nvPr/>
        </p:nvSpPr>
        <p:spPr>
          <a:xfrm>
            <a:off x="768206" y="4591398"/>
            <a:ext cx="329493" cy="186118"/>
          </a:xfrm>
          <a:prstGeom prst="flowChartDelay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BDA7FD4-3FAE-FA4C-8A36-7E208C7AD769}"/>
              </a:ext>
            </a:extLst>
          </p:cNvPr>
          <p:cNvSpPr txBox="1"/>
          <p:nvPr/>
        </p:nvSpPr>
        <p:spPr>
          <a:xfrm>
            <a:off x="435744" y="4354358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4"/>
                </a:solidFill>
              </a:rPr>
              <a:t>8080</a:t>
            </a:r>
          </a:p>
        </p:txBody>
      </p:sp>
      <p:sp>
        <p:nvSpPr>
          <p:cNvPr id="231" name="Flowchart: Delay 8">
            <a:extLst>
              <a:ext uri="{FF2B5EF4-FFF2-40B4-BE49-F238E27FC236}">
                <a16:creationId xmlns:a16="http://schemas.microsoft.com/office/drawing/2014/main" id="{9884FE9A-0F56-C64E-B433-C962B31A39A2}"/>
              </a:ext>
            </a:extLst>
          </p:cNvPr>
          <p:cNvSpPr/>
          <p:nvPr/>
        </p:nvSpPr>
        <p:spPr>
          <a:xfrm>
            <a:off x="813051" y="2618168"/>
            <a:ext cx="329493" cy="186118"/>
          </a:xfrm>
          <a:prstGeom prst="flowChartDelay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5A93421C-76AF-DF4A-B258-2EE246315045}"/>
              </a:ext>
            </a:extLst>
          </p:cNvPr>
          <p:cNvSpPr txBox="1"/>
          <p:nvPr/>
        </p:nvSpPr>
        <p:spPr>
          <a:xfrm>
            <a:off x="480589" y="2381128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4"/>
                </a:solidFill>
              </a:rPr>
              <a:t>8081</a:t>
            </a:r>
          </a:p>
        </p:txBody>
      </p:sp>
      <p:sp>
        <p:nvSpPr>
          <p:cNvPr id="233" name="Flowchart: Delay 8">
            <a:extLst>
              <a:ext uri="{FF2B5EF4-FFF2-40B4-BE49-F238E27FC236}">
                <a16:creationId xmlns:a16="http://schemas.microsoft.com/office/drawing/2014/main" id="{7266F497-FC5B-7B41-894F-341A8CA818BA}"/>
              </a:ext>
            </a:extLst>
          </p:cNvPr>
          <p:cNvSpPr/>
          <p:nvPr/>
        </p:nvSpPr>
        <p:spPr>
          <a:xfrm rot="5400000">
            <a:off x="5829038" y="1971395"/>
            <a:ext cx="329493" cy="186118"/>
          </a:xfrm>
          <a:prstGeom prst="flowChartDelay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0FD9FD7A-3D5B-ED46-92F0-4AC8C65A1C6E}"/>
              </a:ext>
            </a:extLst>
          </p:cNvPr>
          <p:cNvSpPr txBox="1"/>
          <p:nvPr/>
        </p:nvSpPr>
        <p:spPr>
          <a:xfrm>
            <a:off x="5496576" y="1734355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4"/>
                </a:solidFill>
              </a:rPr>
              <a:t>8081</a:t>
            </a:r>
          </a:p>
        </p:txBody>
      </p:sp>
      <p:sp>
        <p:nvSpPr>
          <p:cNvPr id="235" name="Flowchart: Delay 8">
            <a:extLst>
              <a:ext uri="{FF2B5EF4-FFF2-40B4-BE49-F238E27FC236}">
                <a16:creationId xmlns:a16="http://schemas.microsoft.com/office/drawing/2014/main" id="{CE24C805-974F-3744-A499-65F6AD383237}"/>
              </a:ext>
            </a:extLst>
          </p:cNvPr>
          <p:cNvSpPr/>
          <p:nvPr/>
        </p:nvSpPr>
        <p:spPr>
          <a:xfrm rot="5400000">
            <a:off x="8727866" y="1955828"/>
            <a:ext cx="329493" cy="186118"/>
          </a:xfrm>
          <a:prstGeom prst="flowChartDelay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C5326D04-5BA0-9D49-9642-DFE3A5736E39}"/>
              </a:ext>
            </a:extLst>
          </p:cNvPr>
          <p:cNvSpPr txBox="1"/>
          <p:nvPr/>
        </p:nvSpPr>
        <p:spPr>
          <a:xfrm>
            <a:off x="8395404" y="1718788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4"/>
                </a:solidFill>
              </a:rPr>
              <a:t>8081</a:t>
            </a:r>
          </a:p>
        </p:txBody>
      </p:sp>
      <p:sp>
        <p:nvSpPr>
          <p:cNvPr id="237" name="Flowchart: Delay 8">
            <a:extLst>
              <a:ext uri="{FF2B5EF4-FFF2-40B4-BE49-F238E27FC236}">
                <a16:creationId xmlns:a16="http://schemas.microsoft.com/office/drawing/2014/main" id="{809FB92C-C3EC-C74F-9F3A-EFB027B91ADC}"/>
              </a:ext>
            </a:extLst>
          </p:cNvPr>
          <p:cNvSpPr/>
          <p:nvPr/>
        </p:nvSpPr>
        <p:spPr>
          <a:xfrm rot="10800000">
            <a:off x="8700704" y="4588354"/>
            <a:ext cx="329493" cy="186118"/>
          </a:xfrm>
          <a:prstGeom prst="flowChartDelay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26D416E-B80E-944B-AC5E-94A5E69F48F6}"/>
              </a:ext>
            </a:extLst>
          </p:cNvPr>
          <p:cNvSpPr txBox="1"/>
          <p:nvPr/>
        </p:nvSpPr>
        <p:spPr>
          <a:xfrm>
            <a:off x="8912057" y="4376237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4"/>
                </a:solidFill>
              </a:rPr>
              <a:t>4040</a:t>
            </a:r>
          </a:p>
        </p:txBody>
      </p:sp>
      <p:sp>
        <p:nvSpPr>
          <p:cNvPr id="239" name="Flowchart: Delay 62">
            <a:extLst>
              <a:ext uri="{FF2B5EF4-FFF2-40B4-BE49-F238E27FC236}">
                <a16:creationId xmlns:a16="http://schemas.microsoft.com/office/drawing/2014/main" id="{A887D269-A732-D447-B59E-0CAF59D5CB62}"/>
              </a:ext>
            </a:extLst>
          </p:cNvPr>
          <p:cNvSpPr/>
          <p:nvPr/>
        </p:nvSpPr>
        <p:spPr>
          <a:xfrm>
            <a:off x="8401064" y="2622912"/>
            <a:ext cx="329493" cy="186118"/>
          </a:xfrm>
          <a:prstGeom prst="flowChartDelay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49AA8493-0697-B744-9175-23EF01289207}"/>
              </a:ext>
            </a:extLst>
          </p:cNvPr>
          <p:cNvSpPr txBox="1"/>
          <p:nvPr/>
        </p:nvSpPr>
        <p:spPr>
          <a:xfrm>
            <a:off x="8460437" y="2401866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6"/>
                </a:solidFill>
              </a:rPr>
              <a:t>8081</a:t>
            </a:r>
          </a:p>
        </p:txBody>
      </p:sp>
      <p:cxnSp>
        <p:nvCxnSpPr>
          <p:cNvPr id="241" name="Connector: Elbow 25">
            <a:extLst>
              <a:ext uri="{FF2B5EF4-FFF2-40B4-BE49-F238E27FC236}">
                <a16:creationId xmlns:a16="http://schemas.microsoft.com/office/drawing/2014/main" id="{D20235ED-E80B-554C-AA4B-DA87D39BF9C5}"/>
              </a:ext>
            </a:extLst>
          </p:cNvPr>
          <p:cNvCxnSpPr>
            <a:cxnSpLocks/>
            <a:endCxn id="237" idx="3"/>
          </p:cNvCxnSpPr>
          <p:nvPr/>
        </p:nvCxnSpPr>
        <p:spPr>
          <a:xfrm flipV="1">
            <a:off x="8408337" y="4681413"/>
            <a:ext cx="292367" cy="7802"/>
          </a:xfrm>
          <a:prstGeom prst="bentConnector3">
            <a:avLst>
              <a:gd name="adj1" fmla="val -212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: Elbow 25">
            <a:extLst>
              <a:ext uri="{FF2B5EF4-FFF2-40B4-BE49-F238E27FC236}">
                <a16:creationId xmlns:a16="http://schemas.microsoft.com/office/drawing/2014/main" id="{F8B27F0E-29E9-8946-8199-2E55F23BAD69}"/>
              </a:ext>
            </a:extLst>
          </p:cNvPr>
          <p:cNvCxnSpPr>
            <a:cxnSpLocks/>
            <a:stCxn id="239" idx="3"/>
            <a:endCxn id="235" idx="3"/>
          </p:cNvCxnSpPr>
          <p:nvPr/>
        </p:nvCxnSpPr>
        <p:spPr>
          <a:xfrm flipV="1">
            <a:off x="8730557" y="2213634"/>
            <a:ext cx="162056" cy="50233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: Elbow 25">
            <a:extLst>
              <a:ext uri="{FF2B5EF4-FFF2-40B4-BE49-F238E27FC236}">
                <a16:creationId xmlns:a16="http://schemas.microsoft.com/office/drawing/2014/main" id="{9EA79F65-1459-1248-BAD1-E022C84CD8A8}"/>
              </a:ext>
            </a:extLst>
          </p:cNvPr>
          <p:cNvCxnSpPr>
            <a:cxnSpLocks/>
            <a:stCxn id="220" idx="3"/>
            <a:endCxn id="233" idx="3"/>
          </p:cNvCxnSpPr>
          <p:nvPr/>
        </p:nvCxnSpPr>
        <p:spPr>
          <a:xfrm flipV="1">
            <a:off x="5808599" y="2229201"/>
            <a:ext cx="185186" cy="51470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5">
            <a:extLst>
              <a:ext uri="{FF2B5EF4-FFF2-40B4-BE49-F238E27FC236}">
                <a16:creationId xmlns:a16="http://schemas.microsoft.com/office/drawing/2014/main" id="{2F8916A4-532A-864F-8BC0-CCB6CE605622}"/>
              </a:ext>
            </a:extLst>
          </p:cNvPr>
          <p:cNvCxnSpPr>
            <a:cxnSpLocks/>
            <a:stCxn id="219" idx="3"/>
            <a:endCxn id="231" idx="3"/>
          </p:cNvCxnSpPr>
          <p:nvPr/>
        </p:nvCxnSpPr>
        <p:spPr>
          <a:xfrm rot="10800000" flipV="1">
            <a:off x="1142544" y="2708571"/>
            <a:ext cx="213612" cy="26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5">
            <a:extLst>
              <a:ext uri="{FF2B5EF4-FFF2-40B4-BE49-F238E27FC236}">
                <a16:creationId xmlns:a16="http://schemas.microsoft.com/office/drawing/2014/main" id="{45F9CC1B-3C59-A54A-871E-1252C2B8B038}"/>
              </a:ext>
            </a:extLst>
          </p:cNvPr>
          <p:cNvCxnSpPr>
            <a:cxnSpLocks/>
            <a:stCxn id="218" idx="3"/>
            <a:endCxn id="229" idx="3"/>
          </p:cNvCxnSpPr>
          <p:nvPr/>
        </p:nvCxnSpPr>
        <p:spPr>
          <a:xfrm rot="10800000">
            <a:off x="1097700" y="4684457"/>
            <a:ext cx="196497" cy="1382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Flowchart: Delay 65">
            <a:extLst>
              <a:ext uri="{FF2B5EF4-FFF2-40B4-BE49-F238E27FC236}">
                <a16:creationId xmlns:a16="http://schemas.microsoft.com/office/drawing/2014/main" id="{34764893-421B-B84B-AC43-D066438EDC21}"/>
              </a:ext>
            </a:extLst>
          </p:cNvPr>
          <p:cNvSpPr/>
          <p:nvPr/>
        </p:nvSpPr>
        <p:spPr>
          <a:xfrm rot="10800000">
            <a:off x="9729284" y="2408964"/>
            <a:ext cx="329493" cy="186118"/>
          </a:xfrm>
          <a:prstGeom prst="flowChartDelay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D1F56ABB-7B57-BB42-A325-4CD93C761F6E}"/>
              </a:ext>
            </a:extLst>
          </p:cNvPr>
          <p:cNvSpPr txBox="1"/>
          <p:nvPr/>
        </p:nvSpPr>
        <p:spPr>
          <a:xfrm>
            <a:off x="10121362" y="2378911"/>
            <a:ext cx="1130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4"/>
                </a:solidFill>
              </a:rPr>
              <a:t>= host machine’s port</a:t>
            </a:r>
          </a:p>
        </p:txBody>
      </p:sp>
      <p:sp>
        <p:nvSpPr>
          <p:cNvPr id="248" name="Flowchart: Delay 67">
            <a:extLst>
              <a:ext uri="{FF2B5EF4-FFF2-40B4-BE49-F238E27FC236}">
                <a16:creationId xmlns:a16="http://schemas.microsoft.com/office/drawing/2014/main" id="{BA7062AE-A1AB-CB45-94A0-0322267F13D4}"/>
              </a:ext>
            </a:extLst>
          </p:cNvPr>
          <p:cNvSpPr/>
          <p:nvPr/>
        </p:nvSpPr>
        <p:spPr>
          <a:xfrm rot="10800000">
            <a:off x="9734523" y="2950958"/>
            <a:ext cx="329493" cy="186118"/>
          </a:xfrm>
          <a:prstGeom prst="flowChartDelay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/>
              </a:solidFill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EB910FA8-85C3-FD4E-B913-AB29EADF2A49}"/>
              </a:ext>
            </a:extLst>
          </p:cNvPr>
          <p:cNvSpPr txBox="1"/>
          <p:nvPr/>
        </p:nvSpPr>
        <p:spPr>
          <a:xfrm>
            <a:off x="10126601" y="2920905"/>
            <a:ext cx="1130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6"/>
                </a:solidFill>
              </a:rPr>
              <a:t>= docker containers’ port</a:t>
            </a:r>
          </a:p>
        </p:txBody>
      </p:sp>
    </p:spTree>
    <p:extLst>
      <p:ext uri="{BB962C8B-B14F-4D97-AF65-F5344CB8AC3E}">
        <p14:creationId xmlns:p14="http://schemas.microsoft.com/office/powerpoint/2010/main" val="402201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28">
            <a:extLst>
              <a:ext uri="{FF2B5EF4-FFF2-40B4-BE49-F238E27FC236}">
                <a16:creationId xmlns:a16="http://schemas.microsoft.com/office/drawing/2014/main" id="{7C9920D4-8D84-42CF-B8A6-1E98F7BA731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263760" y="5762707"/>
            <a:ext cx="1127597" cy="864000"/>
            <a:chOff x="4470" y="3004"/>
            <a:chExt cx="924" cy="708"/>
          </a:xfrm>
          <a:solidFill>
            <a:schemeClr val="bg1"/>
          </a:solidFill>
        </p:grpSpPr>
        <p:sp>
          <p:nvSpPr>
            <p:cNvPr id="166" name="Freeform 129">
              <a:extLst>
                <a:ext uri="{FF2B5EF4-FFF2-40B4-BE49-F238E27FC236}">
                  <a16:creationId xmlns:a16="http://schemas.microsoft.com/office/drawing/2014/main" id="{06BEB57F-582D-407B-B547-468C1256E3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004"/>
              <a:ext cx="762" cy="506"/>
            </a:xfrm>
            <a:custGeom>
              <a:avLst/>
              <a:gdLst>
                <a:gd name="T0" fmla="*/ 762 w 762"/>
                <a:gd name="T1" fmla="*/ 506 h 506"/>
                <a:gd name="T2" fmla="*/ 0 w 762"/>
                <a:gd name="T3" fmla="*/ 506 h 506"/>
                <a:gd name="T4" fmla="*/ 0 w 762"/>
                <a:gd name="T5" fmla="*/ 46 h 506"/>
                <a:gd name="T6" fmla="*/ 0 w 762"/>
                <a:gd name="T7" fmla="*/ 46 h 506"/>
                <a:gd name="T8" fmla="*/ 2 w 762"/>
                <a:gd name="T9" fmla="*/ 36 h 506"/>
                <a:gd name="T10" fmla="*/ 4 w 762"/>
                <a:gd name="T11" fmla="*/ 28 h 506"/>
                <a:gd name="T12" fmla="*/ 8 w 762"/>
                <a:gd name="T13" fmla="*/ 20 h 506"/>
                <a:gd name="T14" fmla="*/ 14 w 762"/>
                <a:gd name="T15" fmla="*/ 14 h 506"/>
                <a:gd name="T16" fmla="*/ 20 w 762"/>
                <a:gd name="T17" fmla="*/ 8 h 506"/>
                <a:gd name="T18" fmla="*/ 28 w 762"/>
                <a:gd name="T19" fmla="*/ 4 h 506"/>
                <a:gd name="T20" fmla="*/ 36 w 762"/>
                <a:gd name="T21" fmla="*/ 0 h 506"/>
                <a:gd name="T22" fmla="*/ 46 w 762"/>
                <a:gd name="T23" fmla="*/ 0 h 506"/>
                <a:gd name="T24" fmla="*/ 716 w 762"/>
                <a:gd name="T25" fmla="*/ 0 h 506"/>
                <a:gd name="T26" fmla="*/ 716 w 762"/>
                <a:gd name="T27" fmla="*/ 0 h 506"/>
                <a:gd name="T28" fmla="*/ 726 w 762"/>
                <a:gd name="T29" fmla="*/ 0 h 506"/>
                <a:gd name="T30" fmla="*/ 734 w 762"/>
                <a:gd name="T31" fmla="*/ 4 h 506"/>
                <a:gd name="T32" fmla="*/ 742 w 762"/>
                <a:gd name="T33" fmla="*/ 8 h 506"/>
                <a:gd name="T34" fmla="*/ 748 w 762"/>
                <a:gd name="T35" fmla="*/ 14 h 506"/>
                <a:gd name="T36" fmla="*/ 754 w 762"/>
                <a:gd name="T37" fmla="*/ 20 h 506"/>
                <a:gd name="T38" fmla="*/ 758 w 762"/>
                <a:gd name="T39" fmla="*/ 28 h 506"/>
                <a:gd name="T40" fmla="*/ 760 w 762"/>
                <a:gd name="T41" fmla="*/ 36 h 506"/>
                <a:gd name="T42" fmla="*/ 762 w 762"/>
                <a:gd name="T43" fmla="*/ 46 h 506"/>
                <a:gd name="T44" fmla="*/ 762 w 762"/>
                <a:gd name="T45" fmla="*/ 506 h 506"/>
                <a:gd name="T46" fmla="*/ 18 w 762"/>
                <a:gd name="T47" fmla="*/ 488 h 506"/>
                <a:gd name="T48" fmla="*/ 744 w 762"/>
                <a:gd name="T49" fmla="*/ 488 h 506"/>
                <a:gd name="T50" fmla="*/ 744 w 762"/>
                <a:gd name="T51" fmla="*/ 46 h 506"/>
                <a:gd name="T52" fmla="*/ 744 w 762"/>
                <a:gd name="T53" fmla="*/ 46 h 506"/>
                <a:gd name="T54" fmla="*/ 742 w 762"/>
                <a:gd name="T55" fmla="*/ 34 h 506"/>
                <a:gd name="T56" fmla="*/ 736 w 762"/>
                <a:gd name="T57" fmla="*/ 26 h 506"/>
                <a:gd name="T58" fmla="*/ 726 w 762"/>
                <a:gd name="T59" fmla="*/ 20 h 506"/>
                <a:gd name="T60" fmla="*/ 716 w 762"/>
                <a:gd name="T61" fmla="*/ 18 h 506"/>
                <a:gd name="T62" fmla="*/ 46 w 762"/>
                <a:gd name="T63" fmla="*/ 18 h 506"/>
                <a:gd name="T64" fmla="*/ 46 w 762"/>
                <a:gd name="T65" fmla="*/ 18 h 506"/>
                <a:gd name="T66" fmla="*/ 36 w 762"/>
                <a:gd name="T67" fmla="*/ 20 h 506"/>
                <a:gd name="T68" fmla="*/ 26 w 762"/>
                <a:gd name="T69" fmla="*/ 26 h 506"/>
                <a:gd name="T70" fmla="*/ 20 w 762"/>
                <a:gd name="T71" fmla="*/ 34 h 506"/>
                <a:gd name="T72" fmla="*/ 18 w 762"/>
                <a:gd name="T73" fmla="*/ 46 h 506"/>
                <a:gd name="T74" fmla="*/ 18 w 762"/>
                <a:gd name="T75" fmla="*/ 488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2" h="506">
                  <a:moveTo>
                    <a:pt x="762" y="506"/>
                  </a:moveTo>
                  <a:lnTo>
                    <a:pt x="0" y="50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4" y="28"/>
                  </a:lnTo>
                  <a:lnTo>
                    <a:pt x="8" y="20"/>
                  </a:lnTo>
                  <a:lnTo>
                    <a:pt x="14" y="14"/>
                  </a:lnTo>
                  <a:lnTo>
                    <a:pt x="20" y="8"/>
                  </a:lnTo>
                  <a:lnTo>
                    <a:pt x="28" y="4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6" y="0"/>
                  </a:lnTo>
                  <a:lnTo>
                    <a:pt x="734" y="4"/>
                  </a:lnTo>
                  <a:lnTo>
                    <a:pt x="742" y="8"/>
                  </a:lnTo>
                  <a:lnTo>
                    <a:pt x="748" y="14"/>
                  </a:lnTo>
                  <a:lnTo>
                    <a:pt x="754" y="20"/>
                  </a:lnTo>
                  <a:lnTo>
                    <a:pt x="758" y="28"/>
                  </a:lnTo>
                  <a:lnTo>
                    <a:pt x="760" y="36"/>
                  </a:lnTo>
                  <a:lnTo>
                    <a:pt x="762" y="46"/>
                  </a:lnTo>
                  <a:lnTo>
                    <a:pt x="762" y="506"/>
                  </a:lnTo>
                  <a:close/>
                  <a:moveTo>
                    <a:pt x="18" y="488"/>
                  </a:moveTo>
                  <a:lnTo>
                    <a:pt x="744" y="488"/>
                  </a:lnTo>
                  <a:lnTo>
                    <a:pt x="744" y="46"/>
                  </a:lnTo>
                  <a:lnTo>
                    <a:pt x="744" y="46"/>
                  </a:lnTo>
                  <a:lnTo>
                    <a:pt x="742" y="34"/>
                  </a:lnTo>
                  <a:lnTo>
                    <a:pt x="736" y="26"/>
                  </a:lnTo>
                  <a:lnTo>
                    <a:pt x="726" y="20"/>
                  </a:lnTo>
                  <a:lnTo>
                    <a:pt x="716" y="18"/>
                  </a:lnTo>
                  <a:lnTo>
                    <a:pt x="46" y="18"/>
                  </a:lnTo>
                  <a:lnTo>
                    <a:pt x="46" y="18"/>
                  </a:lnTo>
                  <a:lnTo>
                    <a:pt x="36" y="20"/>
                  </a:lnTo>
                  <a:lnTo>
                    <a:pt x="26" y="26"/>
                  </a:lnTo>
                  <a:lnTo>
                    <a:pt x="20" y="34"/>
                  </a:lnTo>
                  <a:lnTo>
                    <a:pt x="18" y="46"/>
                  </a:lnTo>
                  <a:lnTo>
                    <a:pt x="18" y="4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30">
              <a:extLst>
                <a:ext uri="{FF2B5EF4-FFF2-40B4-BE49-F238E27FC236}">
                  <a16:creationId xmlns:a16="http://schemas.microsoft.com/office/drawing/2014/main" id="{05A6406C-A963-45CA-8E61-CDC21CFB3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492"/>
              <a:ext cx="762" cy="116"/>
            </a:xfrm>
            <a:custGeom>
              <a:avLst/>
              <a:gdLst>
                <a:gd name="T0" fmla="*/ 734 w 762"/>
                <a:gd name="T1" fmla="*/ 116 h 116"/>
                <a:gd name="T2" fmla="*/ 28 w 762"/>
                <a:gd name="T3" fmla="*/ 116 h 116"/>
                <a:gd name="T4" fmla="*/ 28 w 762"/>
                <a:gd name="T5" fmla="*/ 116 h 116"/>
                <a:gd name="T6" fmla="*/ 18 w 762"/>
                <a:gd name="T7" fmla="*/ 114 h 116"/>
                <a:gd name="T8" fmla="*/ 8 w 762"/>
                <a:gd name="T9" fmla="*/ 108 h 116"/>
                <a:gd name="T10" fmla="*/ 2 w 762"/>
                <a:gd name="T11" fmla="*/ 100 h 116"/>
                <a:gd name="T12" fmla="*/ 0 w 762"/>
                <a:gd name="T13" fmla="*/ 88 h 116"/>
                <a:gd name="T14" fmla="*/ 0 w 762"/>
                <a:gd name="T15" fmla="*/ 0 h 116"/>
                <a:gd name="T16" fmla="*/ 762 w 762"/>
                <a:gd name="T17" fmla="*/ 0 h 116"/>
                <a:gd name="T18" fmla="*/ 762 w 762"/>
                <a:gd name="T19" fmla="*/ 88 h 116"/>
                <a:gd name="T20" fmla="*/ 762 w 762"/>
                <a:gd name="T21" fmla="*/ 88 h 116"/>
                <a:gd name="T22" fmla="*/ 760 w 762"/>
                <a:gd name="T23" fmla="*/ 100 h 116"/>
                <a:gd name="T24" fmla="*/ 754 w 762"/>
                <a:gd name="T25" fmla="*/ 108 h 116"/>
                <a:gd name="T26" fmla="*/ 744 w 762"/>
                <a:gd name="T27" fmla="*/ 114 h 116"/>
                <a:gd name="T28" fmla="*/ 734 w 762"/>
                <a:gd name="T29" fmla="*/ 116 h 116"/>
                <a:gd name="T30" fmla="*/ 734 w 762"/>
                <a:gd name="T31" fmla="*/ 116 h 116"/>
                <a:gd name="T32" fmla="*/ 18 w 762"/>
                <a:gd name="T33" fmla="*/ 18 h 116"/>
                <a:gd name="T34" fmla="*/ 18 w 762"/>
                <a:gd name="T35" fmla="*/ 88 h 116"/>
                <a:gd name="T36" fmla="*/ 18 w 762"/>
                <a:gd name="T37" fmla="*/ 88 h 116"/>
                <a:gd name="T38" fmla="*/ 20 w 762"/>
                <a:gd name="T39" fmla="*/ 92 h 116"/>
                <a:gd name="T40" fmla="*/ 22 w 762"/>
                <a:gd name="T41" fmla="*/ 94 h 116"/>
                <a:gd name="T42" fmla="*/ 24 w 762"/>
                <a:gd name="T43" fmla="*/ 96 h 116"/>
                <a:gd name="T44" fmla="*/ 28 w 762"/>
                <a:gd name="T45" fmla="*/ 98 h 116"/>
                <a:gd name="T46" fmla="*/ 734 w 762"/>
                <a:gd name="T47" fmla="*/ 98 h 116"/>
                <a:gd name="T48" fmla="*/ 734 w 762"/>
                <a:gd name="T49" fmla="*/ 98 h 116"/>
                <a:gd name="T50" fmla="*/ 738 w 762"/>
                <a:gd name="T51" fmla="*/ 96 h 116"/>
                <a:gd name="T52" fmla="*/ 740 w 762"/>
                <a:gd name="T53" fmla="*/ 94 h 116"/>
                <a:gd name="T54" fmla="*/ 742 w 762"/>
                <a:gd name="T55" fmla="*/ 92 h 116"/>
                <a:gd name="T56" fmla="*/ 744 w 762"/>
                <a:gd name="T57" fmla="*/ 88 h 116"/>
                <a:gd name="T58" fmla="*/ 744 w 762"/>
                <a:gd name="T59" fmla="*/ 18 h 116"/>
                <a:gd name="T60" fmla="*/ 18 w 762"/>
                <a:gd name="T61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2" h="116">
                  <a:moveTo>
                    <a:pt x="734" y="116"/>
                  </a:moveTo>
                  <a:lnTo>
                    <a:pt x="28" y="116"/>
                  </a:lnTo>
                  <a:lnTo>
                    <a:pt x="28" y="116"/>
                  </a:lnTo>
                  <a:lnTo>
                    <a:pt x="18" y="114"/>
                  </a:lnTo>
                  <a:lnTo>
                    <a:pt x="8" y="108"/>
                  </a:lnTo>
                  <a:lnTo>
                    <a:pt x="2" y="100"/>
                  </a:lnTo>
                  <a:lnTo>
                    <a:pt x="0" y="88"/>
                  </a:lnTo>
                  <a:lnTo>
                    <a:pt x="0" y="0"/>
                  </a:lnTo>
                  <a:lnTo>
                    <a:pt x="762" y="0"/>
                  </a:lnTo>
                  <a:lnTo>
                    <a:pt x="762" y="88"/>
                  </a:lnTo>
                  <a:lnTo>
                    <a:pt x="762" y="88"/>
                  </a:lnTo>
                  <a:lnTo>
                    <a:pt x="760" y="100"/>
                  </a:lnTo>
                  <a:lnTo>
                    <a:pt x="754" y="108"/>
                  </a:lnTo>
                  <a:lnTo>
                    <a:pt x="744" y="114"/>
                  </a:lnTo>
                  <a:lnTo>
                    <a:pt x="734" y="116"/>
                  </a:lnTo>
                  <a:lnTo>
                    <a:pt x="734" y="116"/>
                  </a:lnTo>
                  <a:close/>
                  <a:moveTo>
                    <a:pt x="18" y="18"/>
                  </a:moveTo>
                  <a:lnTo>
                    <a:pt x="18" y="88"/>
                  </a:lnTo>
                  <a:lnTo>
                    <a:pt x="18" y="88"/>
                  </a:lnTo>
                  <a:lnTo>
                    <a:pt x="20" y="92"/>
                  </a:lnTo>
                  <a:lnTo>
                    <a:pt x="22" y="94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734" y="98"/>
                  </a:lnTo>
                  <a:lnTo>
                    <a:pt x="734" y="98"/>
                  </a:lnTo>
                  <a:lnTo>
                    <a:pt x="738" y="96"/>
                  </a:lnTo>
                  <a:lnTo>
                    <a:pt x="740" y="94"/>
                  </a:lnTo>
                  <a:lnTo>
                    <a:pt x="742" y="92"/>
                  </a:lnTo>
                  <a:lnTo>
                    <a:pt x="744" y="88"/>
                  </a:lnTo>
                  <a:lnTo>
                    <a:pt x="744" y="18"/>
                  </a:lnTo>
                  <a:lnTo>
                    <a:pt x="1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Rectangle 131">
              <a:extLst>
                <a:ext uri="{FF2B5EF4-FFF2-40B4-BE49-F238E27FC236}">
                  <a16:creationId xmlns:a16="http://schemas.microsoft.com/office/drawing/2014/main" id="{58260FEB-B15F-40C9-BCCC-5AAA95CBF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" y="3536"/>
              <a:ext cx="90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32">
              <a:extLst>
                <a:ext uri="{FF2B5EF4-FFF2-40B4-BE49-F238E27FC236}">
                  <a16:creationId xmlns:a16="http://schemas.microsoft.com/office/drawing/2014/main" id="{8E1A675B-6FC4-4444-9F21-EA07C7353C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0" y="3590"/>
              <a:ext cx="222" cy="122"/>
            </a:xfrm>
            <a:custGeom>
              <a:avLst/>
              <a:gdLst>
                <a:gd name="T0" fmla="*/ 222 w 222"/>
                <a:gd name="T1" fmla="*/ 122 h 122"/>
                <a:gd name="T2" fmla="*/ 0 w 222"/>
                <a:gd name="T3" fmla="*/ 122 h 122"/>
                <a:gd name="T4" fmla="*/ 20 w 222"/>
                <a:gd name="T5" fmla="*/ 0 h 122"/>
                <a:gd name="T6" fmla="*/ 202 w 222"/>
                <a:gd name="T7" fmla="*/ 0 h 122"/>
                <a:gd name="T8" fmla="*/ 222 w 222"/>
                <a:gd name="T9" fmla="*/ 122 h 122"/>
                <a:gd name="T10" fmla="*/ 20 w 222"/>
                <a:gd name="T11" fmla="*/ 104 h 122"/>
                <a:gd name="T12" fmla="*/ 200 w 222"/>
                <a:gd name="T13" fmla="*/ 104 h 122"/>
                <a:gd name="T14" fmla="*/ 186 w 222"/>
                <a:gd name="T15" fmla="*/ 18 h 122"/>
                <a:gd name="T16" fmla="*/ 36 w 222"/>
                <a:gd name="T17" fmla="*/ 18 h 122"/>
                <a:gd name="T18" fmla="*/ 20 w 222"/>
                <a:gd name="T19" fmla="*/ 10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122">
                  <a:moveTo>
                    <a:pt x="222" y="122"/>
                  </a:moveTo>
                  <a:lnTo>
                    <a:pt x="0" y="122"/>
                  </a:lnTo>
                  <a:lnTo>
                    <a:pt x="20" y="0"/>
                  </a:lnTo>
                  <a:lnTo>
                    <a:pt x="202" y="0"/>
                  </a:lnTo>
                  <a:lnTo>
                    <a:pt x="222" y="122"/>
                  </a:lnTo>
                  <a:close/>
                  <a:moveTo>
                    <a:pt x="20" y="104"/>
                  </a:moveTo>
                  <a:lnTo>
                    <a:pt x="200" y="104"/>
                  </a:lnTo>
                  <a:lnTo>
                    <a:pt x="186" y="18"/>
                  </a:lnTo>
                  <a:lnTo>
                    <a:pt x="36" y="18"/>
                  </a:lnTo>
                  <a:lnTo>
                    <a:pt x="2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133">
              <a:extLst>
                <a:ext uri="{FF2B5EF4-FFF2-40B4-BE49-F238E27FC236}">
                  <a16:creationId xmlns:a16="http://schemas.microsoft.com/office/drawing/2014/main" id="{F63A0DAD-ED89-4F11-8839-67477DF68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3694"/>
              <a:ext cx="38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34">
              <a:extLst>
                <a:ext uri="{FF2B5EF4-FFF2-40B4-BE49-F238E27FC236}">
                  <a16:creationId xmlns:a16="http://schemas.microsoft.com/office/drawing/2014/main" id="{052E2394-9AC9-4E99-A3CA-0D8AF80B8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8" y="3200"/>
              <a:ext cx="276" cy="512"/>
            </a:xfrm>
            <a:custGeom>
              <a:avLst/>
              <a:gdLst>
                <a:gd name="T0" fmla="*/ 276 w 276"/>
                <a:gd name="T1" fmla="*/ 512 h 512"/>
                <a:gd name="T2" fmla="*/ 0 w 276"/>
                <a:gd name="T3" fmla="*/ 512 h 512"/>
                <a:gd name="T4" fmla="*/ 0 w 276"/>
                <a:gd name="T5" fmla="*/ 398 h 512"/>
                <a:gd name="T6" fmla="*/ 0 w 276"/>
                <a:gd name="T7" fmla="*/ 398 h 512"/>
                <a:gd name="T8" fmla="*/ 0 w 276"/>
                <a:gd name="T9" fmla="*/ 396 h 512"/>
                <a:gd name="T10" fmla="*/ 2 w 276"/>
                <a:gd name="T11" fmla="*/ 392 h 512"/>
                <a:gd name="T12" fmla="*/ 4 w 276"/>
                <a:gd name="T13" fmla="*/ 390 h 512"/>
                <a:gd name="T14" fmla="*/ 8 w 276"/>
                <a:gd name="T15" fmla="*/ 390 h 512"/>
                <a:gd name="T16" fmla="*/ 8 w 276"/>
                <a:gd name="T17" fmla="*/ 390 h 512"/>
                <a:gd name="T18" fmla="*/ 12 w 276"/>
                <a:gd name="T19" fmla="*/ 390 h 512"/>
                <a:gd name="T20" fmla="*/ 14 w 276"/>
                <a:gd name="T21" fmla="*/ 392 h 512"/>
                <a:gd name="T22" fmla="*/ 16 w 276"/>
                <a:gd name="T23" fmla="*/ 396 h 512"/>
                <a:gd name="T24" fmla="*/ 18 w 276"/>
                <a:gd name="T25" fmla="*/ 398 h 512"/>
                <a:gd name="T26" fmla="*/ 18 w 276"/>
                <a:gd name="T27" fmla="*/ 494 h 512"/>
                <a:gd name="T28" fmla="*/ 258 w 276"/>
                <a:gd name="T29" fmla="*/ 494 h 512"/>
                <a:gd name="T30" fmla="*/ 258 w 276"/>
                <a:gd name="T31" fmla="*/ 18 h 512"/>
                <a:gd name="T32" fmla="*/ 104 w 276"/>
                <a:gd name="T33" fmla="*/ 18 h 512"/>
                <a:gd name="T34" fmla="*/ 104 w 276"/>
                <a:gd name="T35" fmla="*/ 18 h 512"/>
                <a:gd name="T36" fmla="*/ 100 w 276"/>
                <a:gd name="T37" fmla="*/ 18 h 512"/>
                <a:gd name="T38" fmla="*/ 98 w 276"/>
                <a:gd name="T39" fmla="*/ 16 h 512"/>
                <a:gd name="T40" fmla="*/ 96 w 276"/>
                <a:gd name="T41" fmla="*/ 12 h 512"/>
                <a:gd name="T42" fmla="*/ 96 w 276"/>
                <a:gd name="T43" fmla="*/ 8 h 512"/>
                <a:gd name="T44" fmla="*/ 96 w 276"/>
                <a:gd name="T45" fmla="*/ 8 h 512"/>
                <a:gd name="T46" fmla="*/ 96 w 276"/>
                <a:gd name="T47" fmla="*/ 6 h 512"/>
                <a:gd name="T48" fmla="*/ 98 w 276"/>
                <a:gd name="T49" fmla="*/ 2 h 512"/>
                <a:gd name="T50" fmla="*/ 100 w 276"/>
                <a:gd name="T51" fmla="*/ 0 h 512"/>
                <a:gd name="T52" fmla="*/ 104 w 276"/>
                <a:gd name="T53" fmla="*/ 0 h 512"/>
                <a:gd name="T54" fmla="*/ 276 w 276"/>
                <a:gd name="T55" fmla="*/ 0 h 512"/>
                <a:gd name="T56" fmla="*/ 276 w 276"/>
                <a:gd name="T57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6" h="512">
                  <a:moveTo>
                    <a:pt x="276" y="512"/>
                  </a:moveTo>
                  <a:lnTo>
                    <a:pt x="0" y="512"/>
                  </a:lnTo>
                  <a:lnTo>
                    <a:pt x="0" y="398"/>
                  </a:lnTo>
                  <a:lnTo>
                    <a:pt x="0" y="398"/>
                  </a:lnTo>
                  <a:lnTo>
                    <a:pt x="0" y="396"/>
                  </a:lnTo>
                  <a:lnTo>
                    <a:pt x="2" y="392"/>
                  </a:lnTo>
                  <a:lnTo>
                    <a:pt x="4" y="390"/>
                  </a:lnTo>
                  <a:lnTo>
                    <a:pt x="8" y="390"/>
                  </a:lnTo>
                  <a:lnTo>
                    <a:pt x="8" y="390"/>
                  </a:lnTo>
                  <a:lnTo>
                    <a:pt x="12" y="390"/>
                  </a:lnTo>
                  <a:lnTo>
                    <a:pt x="14" y="392"/>
                  </a:lnTo>
                  <a:lnTo>
                    <a:pt x="16" y="396"/>
                  </a:lnTo>
                  <a:lnTo>
                    <a:pt x="18" y="398"/>
                  </a:lnTo>
                  <a:lnTo>
                    <a:pt x="18" y="494"/>
                  </a:lnTo>
                  <a:lnTo>
                    <a:pt x="258" y="494"/>
                  </a:lnTo>
                  <a:lnTo>
                    <a:pt x="258" y="18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0" y="18"/>
                  </a:lnTo>
                  <a:lnTo>
                    <a:pt x="98" y="16"/>
                  </a:lnTo>
                  <a:lnTo>
                    <a:pt x="96" y="12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8" y="2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276" y="0"/>
                  </a:lnTo>
                  <a:lnTo>
                    <a:pt x="276" y="5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35">
              <a:extLst>
                <a:ext uri="{FF2B5EF4-FFF2-40B4-BE49-F238E27FC236}">
                  <a16:creationId xmlns:a16="http://schemas.microsoft.com/office/drawing/2014/main" id="{C0E8465E-D69A-4629-9966-31DB4C143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" y="3318"/>
              <a:ext cx="180" cy="18"/>
            </a:xfrm>
            <a:custGeom>
              <a:avLst/>
              <a:gdLst>
                <a:gd name="T0" fmla="*/ 170 w 180"/>
                <a:gd name="T1" fmla="*/ 18 h 18"/>
                <a:gd name="T2" fmla="*/ 8 w 180"/>
                <a:gd name="T3" fmla="*/ 18 h 18"/>
                <a:gd name="T4" fmla="*/ 8 w 180"/>
                <a:gd name="T5" fmla="*/ 18 h 18"/>
                <a:gd name="T6" fmla="*/ 4 w 180"/>
                <a:gd name="T7" fmla="*/ 18 h 18"/>
                <a:gd name="T8" fmla="*/ 2 w 180"/>
                <a:gd name="T9" fmla="*/ 16 h 18"/>
                <a:gd name="T10" fmla="*/ 0 w 180"/>
                <a:gd name="T11" fmla="*/ 12 h 18"/>
                <a:gd name="T12" fmla="*/ 0 w 180"/>
                <a:gd name="T13" fmla="*/ 10 h 18"/>
                <a:gd name="T14" fmla="*/ 0 w 180"/>
                <a:gd name="T15" fmla="*/ 10 h 18"/>
                <a:gd name="T16" fmla="*/ 0 w 180"/>
                <a:gd name="T17" fmla="*/ 6 h 18"/>
                <a:gd name="T18" fmla="*/ 2 w 180"/>
                <a:gd name="T19" fmla="*/ 2 h 18"/>
                <a:gd name="T20" fmla="*/ 4 w 180"/>
                <a:gd name="T21" fmla="*/ 0 h 18"/>
                <a:gd name="T22" fmla="*/ 8 w 180"/>
                <a:gd name="T23" fmla="*/ 0 h 18"/>
                <a:gd name="T24" fmla="*/ 170 w 180"/>
                <a:gd name="T25" fmla="*/ 0 h 18"/>
                <a:gd name="T26" fmla="*/ 170 w 180"/>
                <a:gd name="T27" fmla="*/ 0 h 18"/>
                <a:gd name="T28" fmla="*/ 174 w 180"/>
                <a:gd name="T29" fmla="*/ 0 h 18"/>
                <a:gd name="T30" fmla="*/ 176 w 180"/>
                <a:gd name="T31" fmla="*/ 2 h 18"/>
                <a:gd name="T32" fmla="*/ 178 w 180"/>
                <a:gd name="T33" fmla="*/ 6 h 18"/>
                <a:gd name="T34" fmla="*/ 180 w 180"/>
                <a:gd name="T35" fmla="*/ 10 h 18"/>
                <a:gd name="T36" fmla="*/ 180 w 180"/>
                <a:gd name="T37" fmla="*/ 10 h 18"/>
                <a:gd name="T38" fmla="*/ 178 w 180"/>
                <a:gd name="T39" fmla="*/ 12 h 18"/>
                <a:gd name="T40" fmla="*/ 176 w 180"/>
                <a:gd name="T41" fmla="*/ 16 h 18"/>
                <a:gd name="T42" fmla="*/ 174 w 180"/>
                <a:gd name="T43" fmla="*/ 18 h 18"/>
                <a:gd name="T44" fmla="*/ 170 w 180"/>
                <a:gd name="T45" fmla="*/ 18 h 18"/>
                <a:gd name="T46" fmla="*/ 170 w 180"/>
                <a:gd name="T4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0" h="18">
                  <a:moveTo>
                    <a:pt x="170" y="18"/>
                  </a:moveTo>
                  <a:lnTo>
                    <a:pt x="8" y="18"/>
                  </a:lnTo>
                  <a:lnTo>
                    <a:pt x="8" y="18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4" y="0"/>
                  </a:lnTo>
                  <a:lnTo>
                    <a:pt x="176" y="2"/>
                  </a:lnTo>
                  <a:lnTo>
                    <a:pt x="178" y="6"/>
                  </a:lnTo>
                  <a:lnTo>
                    <a:pt x="180" y="10"/>
                  </a:lnTo>
                  <a:lnTo>
                    <a:pt x="180" y="10"/>
                  </a:lnTo>
                  <a:lnTo>
                    <a:pt x="178" y="12"/>
                  </a:lnTo>
                  <a:lnTo>
                    <a:pt x="176" y="16"/>
                  </a:lnTo>
                  <a:lnTo>
                    <a:pt x="174" y="18"/>
                  </a:lnTo>
                  <a:lnTo>
                    <a:pt x="170" y="18"/>
                  </a:lnTo>
                  <a:lnTo>
                    <a:pt x="17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36">
              <a:extLst>
                <a:ext uri="{FF2B5EF4-FFF2-40B4-BE49-F238E27FC236}">
                  <a16:creationId xmlns:a16="http://schemas.microsoft.com/office/drawing/2014/main" id="{F934ECAD-32B9-4740-8940-2940BC6C1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6" y="3634"/>
              <a:ext cx="18" cy="78"/>
            </a:xfrm>
            <a:custGeom>
              <a:avLst/>
              <a:gdLst>
                <a:gd name="T0" fmla="*/ 10 w 18"/>
                <a:gd name="T1" fmla="*/ 78 h 78"/>
                <a:gd name="T2" fmla="*/ 10 w 18"/>
                <a:gd name="T3" fmla="*/ 78 h 78"/>
                <a:gd name="T4" fmla="*/ 6 w 18"/>
                <a:gd name="T5" fmla="*/ 78 h 78"/>
                <a:gd name="T6" fmla="*/ 2 w 18"/>
                <a:gd name="T7" fmla="*/ 76 h 78"/>
                <a:gd name="T8" fmla="*/ 2 w 18"/>
                <a:gd name="T9" fmla="*/ 74 h 78"/>
                <a:gd name="T10" fmla="*/ 0 w 18"/>
                <a:gd name="T11" fmla="*/ 70 h 78"/>
                <a:gd name="T12" fmla="*/ 0 w 18"/>
                <a:gd name="T13" fmla="*/ 8 h 78"/>
                <a:gd name="T14" fmla="*/ 0 w 18"/>
                <a:gd name="T15" fmla="*/ 8 h 78"/>
                <a:gd name="T16" fmla="*/ 2 w 18"/>
                <a:gd name="T17" fmla="*/ 4 h 78"/>
                <a:gd name="T18" fmla="*/ 2 w 18"/>
                <a:gd name="T19" fmla="*/ 2 h 78"/>
                <a:gd name="T20" fmla="*/ 6 w 18"/>
                <a:gd name="T21" fmla="*/ 0 h 78"/>
                <a:gd name="T22" fmla="*/ 10 w 18"/>
                <a:gd name="T23" fmla="*/ 0 h 78"/>
                <a:gd name="T24" fmla="*/ 10 w 18"/>
                <a:gd name="T25" fmla="*/ 0 h 78"/>
                <a:gd name="T26" fmla="*/ 12 w 18"/>
                <a:gd name="T27" fmla="*/ 0 h 78"/>
                <a:gd name="T28" fmla="*/ 16 w 18"/>
                <a:gd name="T29" fmla="*/ 2 h 78"/>
                <a:gd name="T30" fmla="*/ 18 w 18"/>
                <a:gd name="T31" fmla="*/ 4 h 78"/>
                <a:gd name="T32" fmla="*/ 18 w 18"/>
                <a:gd name="T33" fmla="*/ 8 h 78"/>
                <a:gd name="T34" fmla="*/ 18 w 18"/>
                <a:gd name="T35" fmla="*/ 70 h 78"/>
                <a:gd name="T36" fmla="*/ 18 w 18"/>
                <a:gd name="T37" fmla="*/ 70 h 78"/>
                <a:gd name="T38" fmla="*/ 18 w 18"/>
                <a:gd name="T39" fmla="*/ 74 h 78"/>
                <a:gd name="T40" fmla="*/ 16 w 18"/>
                <a:gd name="T41" fmla="*/ 76 h 78"/>
                <a:gd name="T42" fmla="*/ 12 w 18"/>
                <a:gd name="T43" fmla="*/ 78 h 78"/>
                <a:gd name="T44" fmla="*/ 10 w 18"/>
                <a:gd name="T45" fmla="*/ 78 h 78"/>
                <a:gd name="T46" fmla="*/ 10 w 18"/>
                <a:gd name="T4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78">
                  <a:moveTo>
                    <a:pt x="10" y="78"/>
                  </a:moveTo>
                  <a:lnTo>
                    <a:pt x="10" y="78"/>
                  </a:lnTo>
                  <a:lnTo>
                    <a:pt x="6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0" y="7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8" y="70"/>
                  </a:lnTo>
                  <a:lnTo>
                    <a:pt x="18" y="70"/>
                  </a:lnTo>
                  <a:lnTo>
                    <a:pt x="18" y="74"/>
                  </a:lnTo>
                  <a:lnTo>
                    <a:pt x="16" y="76"/>
                  </a:lnTo>
                  <a:lnTo>
                    <a:pt x="12" y="78"/>
                  </a:lnTo>
                  <a:lnTo>
                    <a:pt x="10" y="78"/>
                  </a:lnTo>
                  <a:lnTo>
                    <a:pt x="1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A40DEF1-EB0D-4BAD-B794-D1C7349B72D8}"/>
              </a:ext>
            </a:extLst>
          </p:cNvPr>
          <p:cNvCxnSpPr>
            <a:cxnSpLocks/>
            <a:stCxn id="166" idx="16"/>
          </p:cNvCxnSpPr>
          <p:nvPr/>
        </p:nvCxnSpPr>
        <p:spPr>
          <a:xfrm flipH="1" flipV="1">
            <a:off x="10493184" y="5354766"/>
            <a:ext cx="676070" cy="417704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722042C-1B2A-42EC-88C3-594ED5FA9C1E}"/>
              </a:ext>
            </a:extLst>
          </p:cNvPr>
          <p:cNvCxnSpPr>
            <a:cxnSpLocks/>
            <a:stCxn id="166" idx="33"/>
          </p:cNvCxnSpPr>
          <p:nvPr/>
        </p:nvCxnSpPr>
        <p:spPr>
          <a:xfrm flipH="1" flipV="1">
            <a:off x="1074719" y="5376338"/>
            <a:ext cx="9232973" cy="410776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FFB47B52-426A-4D7E-A0C4-090DA8687D43}"/>
              </a:ext>
            </a:extLst>
          </p:cNvPr>
          <p:cNvGrpSpPr>
            <a:grpSpLocks noChangeAspect="1"/>
          </p:cNvGrpSpPr>
          <p:nvPr/>
        </p:nvGrpSpPr>
        <p:grpSpPr>
          <a:xfrm>
            <a:off x="1556446" y="365514"/>
            <a:ext cx="6972858" cy="3816000"/>
            <a:chOff x="1556446" y="365514"/>
            <a:chExt cx="9016091" cy="4934187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5A10143-2B26-49D8-9D94-BDD0A2B17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95425" y="2375227"/>
              <a:ext cx="4235616" cy="654786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AA8A024B-22C1-4967-8F5C-2707239D95BE}"/>
                </a:ext>
              </a:extLst>
            </p:cNvPr>
            <p:cNvSpPr/>
            <p:nvPr/>
          </p:nvSpPr>
          <p:spPr>
            <a:xfrm>
              <a:off x="1556446" y="829099"/>
              <a:ext cx="8897155" cy="4470602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D6A3B5E-2DF2-48B8-BBA6-B5701BE31D3E}"/>
                </a:ext>
              </a:extLst>
            </p:cNvPr>
            <p:cNvGrpSpPr/>
            <p:nvPr/>
          </p:nvGrpSpPr>
          <p:grpSpPr>
            <a:xfrm>
              <a:off x="1556446" y="365514"/>
              <a:ext cx="3755877" cy="498103"/>
              <a:chOff x="1556446" y="365514"/>
              <a:chExt cx="3755877" cy="498103"/>
            </a:xfrm>
          </p:grpSpPr>
          <p:pic>
            <p:nvPicPr>
              <p:cNvPr id="175" name="Picture 174">
                <a:extLst>
                  <a:ext uri="{FF2B5EF4-FFF2-40B4-BE49-F238E27FC236}">
                    <a16:creationId xmlns:a16="http://schemas.microsoft.com/office/drawing/2014/main" id="{C238EA1E-6C5C-43EC-8C52-C4888A7CA9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6446" y="365514"/>
                <a:ext cx="1260347" cy="324000"/>
              </a:xfrm>
              <a:prstGeom prst="rect">
                <a:avLst/>
              </a:prstGeom>
            </p:spPr>
          </p:pic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183393B-6061-45E0-B5D9-B18DBA8AD85D}"/>
                  </a:ext>
                </a:extLst>
              </p:cNvPr>
              <p:cNvSpPr txBox="1"/>
              <p:nvPr/>
            </p:nvSpPr>
            <p:spPr>
              <a:xfrm>
                <a:off x="2809187" y="386061"/>
                <a:ext cx="2503136" cy="477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daemon</a:t>
                </a:r>
              </a:p>
            </p:txBody>
          </p:sp>
        </p:grp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99D35121-F66E-4908-A3CF-5AC46AB12305}"/>
                </a:ext>
              </a:extLst>
            </p:cNvPr>
            <p:cNvSpPr/>
            <p:nvPr/>
          </p:nvSpPr>
          <p:spPr>
            <a:xfrm>
              <a:off x="2367103" y="1292547"/>
              <a:ext cx="7788610" cy="3823033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1918A149-4280-47B4-8CAE-F932A595A7D6}"/>
                </a:ext>
              </a:extLst>
            </p:cNvPr>
            <p:cNvSpPr txBox="1"/>
            <p:nvPr/>
          </p:nvSpPr>
          <p:spPr>
            <a:xfrm>
              <a:off x="2290825" y="917454"/>
              <a:ext cx="1843618" cy="397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‘bridge’ network</a:t>
              </a:r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DD7F1301-E24F-41EB-8A64-B477E966E9F3}"/>
                </a:ext>
              </a:extLst>
            </p:cNvPr>
            <p:cNvGrpSpPr/>
            <p:nvPr/>
          </p:nvGrpSpPr>
          <p:grpSpPr>
            <a:xfrm>
              <a:off x="8424208" y="1559294"/>
              <a:ext cx="1807781" cy="1245808"/>
              <a:chOff x="3093702" y="2091584"/>
              <a:chExt cx="1807781" cy="1245808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2B1A9752-6220-4A34-BA49-AA98E83F5FF8}"/>
                  </a:ext>
                </a:extLst>
              </p:cNvPr>
              <p:cNvGrpSpPr/>
              <p:nvPr/>
            </p:nvGrpSpPr>
            <p:grpSpPr>
              <a:xfrm>
                <a:off x="3093702" y="2186310"/>
                <a:ext cx="1338665" cy="1151082"/>
                <a:chOff x="3802327" y="2630138"/>
                <a:chExt cx="1401339" cy="1204973"/>
              </a:xfrm>
            </p:grpSpPr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48B41840-802B-4EE6-A0DD-09BCD2EDEA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5156" y="2630138"/>
                  <a:ext cx="700193" cy="180000"/>
                </a:xfrm>
                <a:prstGeom prst="rect">
                  <a:avLst/>
                </a:prstGeom>
              </p:spPr>
            </p:pic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3D0E7B6D-8FDB-4ECB-B008-26B1929F13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26933" y="2935111"/>
                  <a:ext cx="1337345" cy="90000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82" name="Picture 81">
                  <a:extLst>
                    <a:ext uri="{FF2B5EF4-FFF2-40B4-BE49-F238E27FC236}">
                      <a16:creationId xmlns:a16="http://schemas.microsoft.com/office/drawing/2014/main" id="{09643A31-8A65-4C4C-9749-B99786477F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3273" y="3460802"/>
                  <a:ext cx="484152" cy="252000"/>
                </a:xfrm>
                <a:prstGeom prst="rect">
                  <a:avLst/>
                </a:prstGeom>
              </p:spPr>
            </p:pic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F1A8F89-F821-43F7-A135-D44997474F0D}"/>
                    </a:ext>
                  </a:extLst>
                </p:cNvPr>
                <p:cNvSpPr txBox="1"/>
                <p:nvPr/>
              </p:nvSpPr>
              <p:spPr>
                <a:xfrm>
                  <a:off x="3802327" y="3041380"/>
                  <a:ext cx="1401339" cy="264364"/>
                </a:xfrm>
                <a:prstGeom prst="rect">
                  <a:avLst/>
                </a:prstGeom>
                <a:noFill/>
              </p:spPr>
              <p:txBody>
                <a:bodyPr wrap="square" lIns="0" tIns="36576" rIns="0" bIns="0" rtlCol="0">
                  <a:spAutoFit/>
                </a:bodyPr>
                <a:lstStyle/>
                <a:p>
                  <a:pPr algn="ctr">
                    <a:lnSpc>
                      <a:spcPct val="85000"/>
                    </a:lnSpc>
                    <a:spcAft>
                      <a:spcPts val="600"/>
                    </a:spcAft>
                    <a:buClr>
                      <a:schemeClr val="accent2"/>
                    </a:buClr>
                    <a:buSzPct val="70000"/>
                  </a:pPr>
                  <a:r>
                    <a:rPr lang="en-GB" sz="1200" dirty="0">
                      <a:solidFill>
                        <a:schemeClr val="bg1"/>
                      </a:solidFill>
                    </a:rPr>
                    <a:t>Spark worker</a:t>
                  </a:r>
                </a:p>
              </p:txBody>
            </p:sp>
          </p:grp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379E6F57-247B-41BC-ADB5-1C7269D074F2}"/>
                  </a:ext>
                </a:extLst>
              </p:cNvPr>
              <p:cNvSpPr txBox="1"/>
              <p:nvPr/>
            </p:nvSpPr>
            <p:spPr>
              <a:xfrm>
                <a:off x="3736771" y="2091584"/>
                <a:ext cx="1164712" cy="358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</a:rPr>
                  <a:t>container</a:t>
                </a:r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8EDAA664-9215-4D53-ACF3-B7E9403E74A6}"/>
                </a:ext>
              </a:extLst>
            </p:cNvPr>
            <p:cNvGrpSpPr/>
            <p:nvPr/>
          </p:nvGrpSpPr>
          <p:grpSpPr>
            <a:xfrm>
              <a:off x="3212634" y="2266834"/>
              <a:ext cx="1954070" cy="1222958"/>
              <a:chOff x="3060234" y="2114434"/>
              <a:chExt cx="1954070" cy="1222958"/>
            </a:xfrm>
          </p:grpSpPr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54533FB1-F78D-4AA3-B45D-3D5F58764752}"/>
                  </a:ext>
                </a:extLst>
              </p:cNvPr>
              <p:cNvGrpSpPr/>
              <p:nvPr/>
            </p:nvGrpSpPr>
            <p:grpSpPr>
              <a:xfrm>
                <a:off x="3060234" y="2186310"/>
                <a:ext cx="1500766" cy="1151082"/>
                <a:chOff x="3767294" y="2630138"/>
                <a:chExt cx="1571030" cy="1204973"/>
              </a:xfrm>
            </p:grpSpPr>
            <p:pic>
              <p:nvPicPr>
                <p:cNvPr id="196" name="Picture 195">
                  <a:extLst>
                    <a:ext uri="{FF2B5EF4-FFF2-40B4-BE49-F238E27FC236}">
                      <a16:creationId xmlns:a16="http://schemas.microsoft.com/office/drawing/2014/main" id="{388C53B8-713E-477F-A8D1-230CB02A2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5156" y="2630138"/>
                  <a:ext cx="700193" cy="180000"/>
                </a:xfrm>
                <a:prstGeom prst="rect">
                  <a:avLst/>
                </a:prstGeom>
              </p:spPr>
            </p:pic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9B777FF5-BB2C-4454-9CAC-90FBCEBDCA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26933" y="2935111"/>
                  <a:ext cx="1337345" cy="90000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98" name="Picture 197">
                  <a:extLst>
                    <a:ext uri="{FF2B5EF4-FFF2-40B4-BE49-F238E27FC236}">
                      <a16:creationId xmlns:a16="http://schemas.microsoft.com/office/drawing/2014/main" id="{41E3EA3A-921A-498B-9636-897531B083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3273" y="3460802"/>
                  <a:ext cx="484152" cy="252000"/>
                </a:xfrm>
                <a:prstGeom prst="rect">
                  <a:avLst/>
                </a:prstGeom>
              </p:spPr>
            </p:pic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2C4DE64E-C3B2-49A7-852C-9495CB10B287}"/>
                    </a:ext>
                  </a:extLst>
                </p:cNvPr>
                <p:cNvSpPr txBox="1"/>
                <p:nvPr/>
              </p:nvSpPr>
              <p:spPr>
                <a:xfrm>
                  <a:off x="3767294" y="2994783"/>
                  <a:ext cx="1571030" cy="264364"/>
                </a:xfrm>
                <a:prstGeom prst="rect">
                  <a:avLst/>
                </a:prstGeom>
                <a:noFill/>
              </p:spPr>
              <p:txBody>
                <a:bodyPr wrap="square" lIns="0" tIns="36576" rIns="0" bIns="0" rtlCol="0">
                  <a:spAutoFit/>
                </a:bodyPr>
                <a:lstStyle/>
                <a:p>
                  <a:pPr algn="ctr">
                    <a:lnSpc>
                      <a:spcPct val="85000"/>
                    </a:lnSpc>
                    <a:spcAft>
                      <a:spcPts val="600"/>
                    </a:spcAft>
                    <a:buClr>
                      <a:schemeClr val="accent2"/>
                    </a:buClr>
                    <a:buSzPct val="70000"/>
                  </a:pPr>
                  <a:r>
                    <a:rPr lang="en-GB" sz="1200" dirty="0">
                      <a:solidFill>
                        <a:schemeClr val="bg1"/>
                      </a:solidFill>
                    </a:rPr>
                    <a:t>Spark master</a:t>
                  </a:r>
                </a:p>
              </p:txBody>
            </p:sp>
          </p:grp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3799C146-95A8-4A18-B29E-232437B27DC1}"/>
                  </a:ext>
                </a:extLst>
              </p:cNvPr>
              <p:cNvSpPr txBox="1"/>
              <p:nvPr/>
            </p:nvSpPr>
            <p:spPr>
              <a:xfrm>
                <a:off x="3736772" y="2114434"/>
                <a:ext cx="1277532" cy="358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</a:rPr>
                  <a:t>container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032AED5-884F-4D38-BD4F-41CD015AEEA7}"/>
                </a:ext>
              </a:extLst>
            </p:cNvPr>
            <p:cNvGrpSpPr/>
            <p:nvPr/>
          </p:nvGrpSpPr>
          <p:grpSpPr>
            <a:xfrm>
              <a:off x="8426913" y="3375392"/>
              <a:ext cx="2145624" cy="1219278"/>
              <a:chOff x="3096407" y="2368907"/>
              <a:chExt cx="2145624" cy="1219278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A1AAB67-182C-4AB6-9A81-A48AA5B679C3}"/>
                  </a:ext>
                </a:extLst>
              </p:cNvPr>
              <p:cNvGrpSpPr/>
              <p:nvPr/>
            </p:nvGrpSpPr>
            <p:grpSpPr>
              <a:xfrm>
                <a:off x="3096407" y="2437103"/>
                <a:ext cx="1298340" cy="1151082"/>
                <a:chOff x="3805153" y="2892670"/>
                <a:chExt cx="1359126" cy="1204973"/>
              </a:xfrm>
            </p:grpSpPr>
            <p:pic>
              <p:nvPicPr>
                <p:cNvPr id="37" name="Picture 36">
                  <a:extLst>
                    <a:ext uri="{FF2B5EF4-FFF2-40B4-BE49-F238E27FC236}">
                      <a16:creationId xmlns:a16="http://schemas.microsoft.com/office/drawing/2014/main" id="{1AFCE883-7D61-45C1-8FEB-85A06FB4AB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5153" y="2892670"/>
                  <a:ext cx="700194" cy="179999"/>
                </a:xfrm>
                <a:prstGeom prst="rect">
                  <a:avLst/>
                </a:prstGeom>
              </p:spPr>
            </p:pic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EE71E83-7A06-4956-A79F-622FB848EE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26935" y="3197644"/>
                  <a:ext cx="1337344" cy="899999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E3B48751-067A-4141-95E5-F468AB7227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3272" y="3723334"/>
                  <a:ext cx="484152" cy="251998"/>
                </a:xfrm>
                <a:prstGeom prst="rect">
                  <a:avLst/>
                </a:prstGeom>
              </p:spPr>
            </p:pic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B43C023-6B1D-4C61-8920-A9BC1FC85DE9}"/>
                    </a:ext>
                  </a:extLst>
                </p:cNvPr>
                <p:cNvSpPr txBox="1"/>
                <p:nvPr/>
              </p:nvSpPr>
              <p:spPr>
                <a:xfrm>
                  <a:off x="3906781" y="3285570"/>
                  <a:ext cx="1225284" cy="264364"/>
                </a:xfrm>
                <a:prstGeom prst="rect">
                  <a:avLst/>
                </a:prstGeom>
                <a:noFill/>
              </p:spPr>
              <p:txBody>
                <a:bodyPr wrap="square" lIns="0" tIns="36576" rIns="0" bIns="0" rtlCol="0">
                  <a:spAutoFit/>
                </a:bodyPr>
                <a:lstStyle/>
                <a:p>
                  <a:pPr algn="ctr">
                    <a:lnSpc>
                      <a:spcPct val="85000"/>
                    </a:lnSpc>
                    <a:spcAft>
                      <a:spcPts val="600"/>
                    </a:spcAft>
                    <a:buClr>
                      <a:schemeClr val="accent2"/>
                    </a:buClr>
                    <a:buSzPct val="70000"/>
                  </a:pPr>
                  <a:r>
                    <a:rPr lang="en-GB" sz="1200" dirty="0">
                      <a:solidFill>
                        <a:schemeClr val="bg1"/>
                      </a:solidFill>
                    </a:rPr>
                    <a:t>Spark worker</a:t>
                  </a:r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E3CE4E7-1DC9-4729-B37D-4DB22105FF21}"/>
                  </a:ext>
                </a:extLst>
              </p:cNvPr>
              <p:cNvSpPr txBox="1"/>
              <p:nvPr/>
            </p:nvSpPr>
            <p:spPr>
              <a:xfrm>
                <a:off x="3736774" y="2368907"/>
                <a:ext cx="1505257" cy="358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</a:rPr>
                  <a:t>container</a:t>
                </a: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9076E30-715D-4EE0-A38D-344011261803}"/>
                </a:ext>
              </a:extLst>
            </p:cNvPr>
            <p:cNvCxnSpPr>
              <a:cxnSpLocks/>
            </p:cNvCxnSpPr>
            <p:nvPr/>
          </p:nvCxnSpPr>
          <p:spPr>
            <a:xfrm>
              <a:off x="4395425" y="3234976"/>
              <a:ext cx="4310362" cy="1028063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A0E47D-9F0C-40D0-905A-E57849CB1378}"/>
                </a:ext>
              </a:extLst>
            </p:cNvPr>
            <p:cNvSpPr txBox="1"/>
            <p:nvPr/>
          </p:nvSpPr>
          <p:spPr>
            <a:xfrm>
              <a:off x="3185326" y="3479613"/>
              <a:ext cx="16095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i="1" dirty="0">
                  <a:solidFill>
                    <a:schemeClr val="bg1"/>
                  </a:solidFill>
                </a:rPr>
                <a:t>spark-master:7077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E2910D-7811-4D92-8F35-00755DEB4BC1}"/>
                </a:ext>
              </a:extLst>
            </p:cNvPr>
            <p:cNvSpPr txBox="1"/>
            <p:nvPr/>
          </p:nvSpPr>
          <p:spPr>
            <a:xfrm>
              <a:off x="8203254" y="2791029"/>
              <a:ext cx="1980530" cy="318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i="1" dirty="0">
                  <a:solidFill>
                    <a:schemeClr val="bg1"/>
                  </a:solidFill>
                </a:rPr>
                <a:t>spark-worker1:&lt;random&gt;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203D40F-C50D-4F1E-AE79-300D27E81A6D}"/>
                </a:ext>
              </a:extLst>
            </p:cNvPr>
            <p:cNvSpPr txBox="1"/>
            <p:nvPr/>
          </p:nvSpPr>
          <p:spPr>
            <a:xfrm>
              <a:off x="8239087" y="4567336"/>
              <a:ext cx="2171368" cy="318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i="1" dirty="0">
                  <a:solidFill>
                    <a:schemeClr val="bg1"/>
                  </a:solidFill>
                </a:rPr>
                <a:t>spark-worker2:&lt;random&gt;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F6608B0E-1395-45D5-AFFD-EB94285DFEA6}"/>
              </a:ext>
            </a:extLst>
          </p:cNvPr>
          <p:cNvSpPr/>
          <p:nvPr/>
        </p:nvSpPr>
        <p:spPr>
          <a:xfrm>
            <a:off x="1099126" y="147782"/>
            <a:ext cx="9394057" cy="5206984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9EDA704-8D8F-47FB-9FFF-D2581B6F5723}"/>
              </a:ext>
            </a:extLst>
          </p:cNvPr>
          <p:cNvSpPr txBox="1"/>
          <p:nvPr/>
        </p:nvSpPr>
        <p:spPr>
          <a:xfrm>
            <a:off x="1042699" y="5423098"/>
            <a:ext cx="1679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i="1" dirty="0">
                <a:solidFill>
                  <a:schemeClr val="bg1"/>
                </a:solidFill>
              </a:rPr>
              <a:t>Localhost (172.21.155.17)</a:t>
            </a:r>
          </a:p>
        </p:txBody>
      </p:sp>
      <p:sp>
        <p:nvSpPr>
          <p:cNvPr id="9" name="Flowchart: Delay 8">
            <a:extLst>
              <a:ext uri="{FF2B5EF4-FFF2-40B4-BE49-F238E27FC236}">
                <a16:creationId xmlns:a16="http://schemas.microsoft.com/office/drawing/2014/main" id="{1BA41900-3103-4A2E-993D-F63E78BB6AB1}"/>
              </a:ext>
            </a:extLst>
          </p:cNvPr>
          <p:cNvSpPr/>
          <p:nvPr/>
        </p:nvSpPr>
        <p:spPr>
          <a:xfrm rot="10800000">
            <a:off x="10345311" y="3429000"/>
            <a:ext cx="329493" cy="186118"/>
          </a:xfrm>
          <a:prstGeom prst="flowChartDelay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lowchart: Delay 53">
            <a:extLst>
              <a:ext uri="{FF2B5EF4-FFF2-40B4-BE49-F238E27FC236}">
                <a16:creationId xmlns:a16="http://schemas.microsoft.com/office/drawing/2014/main" id="{27825F35-2427-4643-96FB-5654D86A2C44}"/>
              </a:ext>
            </a:extLst>
          </p:cNvPr>
          <p:cNvSpPr/>
          <p:nvPr/>
        </p:nvSpPr>
        <p:spPr>
          <a:xfrm rot="10800000">
            <a:off x="10332411" y="3097348"/>
            <a:ext cx="329493" cy="186118"/>
          </a:xfrm>
          <a:prstGeom prst="flowChartDelay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Flowchart: Delay 54">
            <a:extLst>
              <a:ext uri="{FF2B5EF4-FFF2-40B4-BE49-F238E27FC236}">
                <a16:creationId xmlns:a16="http://schemas.microsoft.com/office/drawing/2014/main" id="{09F7A91E-40C2-4E05-AC9A-3C56CBF75993}"/>
              </a:ext>
            </a:extLst>
          </p:cNvPr>
          <p:cNvSpPr/>
          <p:nvPr/>
        </p:nvSpPr>
        <p:spPr>
          <a:xfrm rot="10800000">
            <a:off x="10325041" y="2768681"/>
            <a:ext cx="329493" cy="186118"/>
          </a:xfrm>
          <a:prstGeom prst="flowChartDelay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Flowchart: Delay 55">
            <a:extLst>
              <a:ext uri="{FF2B5EF4-FFF2-40B4-BE49-F238E27FC236}">
                <a16:creationId xmlns:a16="http://schemas.microsoft.com/office/drawing/2014/main" id="{F082BCE9-7421-48A5-9994-22E5CA9796A7}"/>
              </a:ext>
            </a:extLst>
          </p:cNvPr>
          <p:cNvSpPr/>
          <p:nvPr/>
        </p:nvSpPr>
        <p:spPr>
          <a:xfrm>
            <a:off x="7779416" y="3388133"/>
            <a:ext cx="329493" cy="186118"/>
          </a:xfrm>
          <a:prstGeom prst="flowChartDelay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lowchart: Delay 57">
            <a:extLst>
              <a:ext uri="{FF2B5EF4-FFF2-40B4-BE49-F238E27FC236}">
                <a16:creationId xmlns:a16="http://schemas.microsoft.com/office/drawing/2014/main" id="{4BCDBF02-9967-4BAD-ABA0-8DF5E6BF7FE3}"/>
              </a:ext>
            </a:extLst>
          </p:cNvPr>
          <p:cNvSpPr/>
          <p:nvPr/>
        </p:nvSpPr>
        <p:spPr>
          <a:xfrm>
            <a:off x="7709282" y="2016707"/>
            <a:ext cx="329493" cy="186118"/>
          </a:xfrm>
          <a:prstGeom prst="flowChartDelay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09797E-42A2-4FFA-B884-A6EFC47AF212}"/>
              </a:ext>
            </a:extLst>
          </p:cNvPr>
          <p:cNvSpPr txBox="1"/>
          <p:nvPr/>
        </p:nvSpPr>
        <p:spPr>
          <a:xfrm>
            <a:off x="10636587" y="3423614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4"/>
                </a:solidFill>
              </a:rPr>
              <a:t>8080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1044334-71CC-405B-9A3F-729183819DE1}"/>
              </a:ext>
            </a:extLst>
          </p:cNvPr>
          <p:cNvSpPr txBox="1"/>
          <p:nvPr/>
        </p:nvSpPr>
        <p:spPr>
          <a:xfrm>
            <a:off x="10626708" y="3076466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4"/>
                </a:solidFill>
              </a:rPr>
              <a:t>8081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206FAF-2AFC-484E-9B22-5691DBFE57FB}"/>
              </a:ext>
            </a:extLst>
          </p:cNvPr>
          <p:cNvSpPr txBox="1"/>
          <p:nvPr/>
        </p:nvSpPr>
        <p:spPr>
          <a:xfrm>
            <a:off x="10631277" y="2755905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4"/>
                </a:solidFill>
              </a:rPr>
              <a:t>8082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A942758-5A49-4E00-AE9A-F4445193BA05}"/>
              </a:ext>
            </a:extLst>
          </p:cNvPr>
          <p:cNvSpPr txBox="1"/>
          <p:nvPr/>
        </p:nvSpPr>
        <p:spPr>
          <a:xfrm>
            <a:off x="2419394" y="2094574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6"/>
                </a:solidFill>
              </a:rPr>
              <a:t>8080</a:t>
            </a:r>
          </a:p>
        </p:txBody>
      </p:sp>
      <p:sp>
        <p:nvSpPr>
          <p:cNvPr id="63" name="Flowchart: Delay 62">
            <a:extLst>
              <a:ext uri="{FF2B5EF4-FFF2-40B4-BE49-F238E27FC236}">
                <a16:creationId xmlns:a16="http://schemas.microsoft.com/office/drawing/2014/main" id="{6840B2EE-203D-4B70-9579-F10E02F56A31}"/>
              </a:ext>
            </a:extLst>
          </p:cNvPr>
          <p:cNvSpPr/>
          <p:nvPr/>
        </p:nvSpPr>
        <p:spPr>
          <a:xfrm rot="10800000">
            <a:off x="2650988" y="2336638"/>
            <a:ext cx="329493" cy="186118"/>
          </a:xfrm>
          <a:prstGeom prst="flowChartDelay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772D8C-765D-4A62-9699-6E26617FF373}"/>
              </a:ext>
            </a:extLst>
          </p:cNvPr>
          <p:cNvSpPr txBox="1"/>
          <p:nvPr/>
        </p:nvSpPr>
        <p:spPr>
          <a:xfrm>
            <a:off x="7813658" y="3167268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6"/>
                </a:solidFill>
              </a:rPr>
              <a:t>8081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6B3965D-6D38-41AD-B6A8-4C276D6E5C8D}"/>
              </a:ext>
            </a:extLst>
          </p:cNvPr>
          <p:cNvSpPr txBox="1"/>
          <p:nvPr/>
        </p:nvSpPr>
        <p:spPr>
          <a:xfrm>
            <a:off x="7815549" y="1793485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6"/>
                </a:solidFill>
              </a:rPr>
              <a:t>8081</a:t>
            </a:r>
          </a:p>
        </p:txBody>
      </p:sp>
      <p:sp>
        <p:nvSpPr>
          <p:cNvPr id="66" name="Flowchart: Delay 65">
            <a:extLst>
              <a:ext uri="{FF2B5EF4-FFF2-40B4-BE49-F238E27FC236}">
                <a16:creationId xmlns:a16="http://schemas.microsoft.com/office/drawing/2014/main" id="{1B0E0FD3-A44B-4D48-BB17-96D75F663912}"/>
              </a:ext>
            </a:extLst>
          </p:cNvPr>
          <p:cNvSpPr/>
          <p:nvPr/>
        </p:nvSpPr>
        <p:spPr>
          <a:xfrm rot="10800000">
            <a:off x="10613640" y="376708"/>
            <a:ext cx="329493" cy="186118"/>
          </a:xfrm>
          <a:prstGeom prst="flowChartDelay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FAAF59-89EA-4F80-89FF-5988D1BA1D28}"/>
              </a:ext>
            </a:extLst>
          </p:cNvPr>
          <p:cNvSpPr txBox="1"/>
          <p:nvPr/>
        </p:nvSpPr>
        <p:spPr>
          <a:xfrm>
            <a:off x="11005718" y="346655"/>
            <a:ext cx="1130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4"/>
                </a:solidFill>
              </a:rPr>
              <a:t>= host machine’s port</a:t>
            </a:r>
          </a:p>
        </p:txBody>
      </p:sp>
      <p:sp>
        <p:nvSpPr>
          <p:cNvPr id="68" name="Flowchart: Delay 67">
            <a:extLst>
              <a:ext uri="{FF2B5EF4-FFF2-40B4-BE49-F238E27FC236}">
                <a16:creationId xmlns:a16="http://schemas.microsoft.com/office/drawing/2014/main" id="{7CC85554-9296-4560-B664-E289303C7A46}"/>
              </a:ext>
            </a:extLst>
          </p:cNvPr>
          <p:cNvSpPr/>
          <p:nvPr/>
        </p:nvSpPr>
        <p:spPr>
          <a:xfrm rot="10800000">
            <a:off x="10618879" y="918702"/>
            <a:ext cx="329493" cy="186118"/>
          </a:xfrm>
          <a:prstGeom prst="flowChartDelay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237DE7E-4F35-4E36-803C-E88A9B171480}"/>
              </a:ext>
            </a:extLst>
          </p:cNvPr>
          <p:cNvSpPr txBox="1"/>
          <p:nvPr/>
        </p:nvSpPr>
        <p:spPr>
          <a:xfrm>
            <a:off x="11010957" y="888649"/>
            <a:ext cx="1130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6"/>
                </a:solidFill>
              </a:rPr>
              <a:t>= docker containers’ port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AEB4DCC-7421-45C3-8FB8-D69F80E2EB8A}"/>
              </a:ext>
            </a:extLst>
          </p:cNvPr>
          <p:cNvCxnSpPr>
            <a:cxnSpLocks/>
            <a:stCxn id="63" idx="3"/>
          </p:cNvCxnSpPr>
          <p:nvPr/>
        </p:nvCxnSpPr>
        <p:spPr>
          <a:xfrm rot="10800000" flipH="1" flipV="1">
            <a:off x="2650987" y="2429697"/>
            <a:ext cx="6890025" cy="2222290"/>
          </a:xfrm>
          <a:prstGeom prst="bentConnector3">
            <a:avLst>
              <a:gd name="adj1" fmla="val -18868"/>
            </a:avLst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35A88A06-1F0A-4A35-840D-36697E1710AE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 flipH="1" flipV="1">
            <a:off x="9360403" y="3687960"/>
            <a:ext cx="1150809" cy="819008"/>
          </a:xfrm>
          <a:prstGeom prst="bentConnector2">
            <a:avLst/>
          </a:prstGeom>
          <a:ln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DC98A8C-4F39-4F34-B03D-88FA2A354339}"/>
              </a:ext>
            </a:extLst>
          </p:cNvPr>
          <p:cNvCxnSpPr>
            <a:stCxn id="56" idx="3"/>
            <a:endCxn id="54" idx="3"/>
          </p:cNvCxnSpPr>
          <p:nvPr/>
        </p:nvCxnSpPr>
        <p:spPr>
          <a:xfrm flipV="1">
            <a:off x="8108909" y="3190407"/>
            <a:ext cx="2223502" cy="29078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157CB25-FE18-408F-AE2E-155DD1DA113F}"/>
              </a:ext>
            </a:extLst>
          </p:cNvPr>
          <p:cNvCxnSpPr>
            <a:stCxn id="58" idx="3"/>
            <a:endCxn id="55" idx="3"/>
          </p:cNvCxnSpPr>
          <p:nvPr/>
        </p:nvCxnSpPr>
        <p:spPr>
          <a:xfrm>
            <a:off x="8038775" y="2109766"/>
            <a:ext cx="2286266" cy="75197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920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28">
            <a:extLst>
              <a:ext uri="{FF2B5EF4-FFF2-40B4-BE49-F238E27FC236}">
                <a16:creationId xmlns:a16="http://schemas.microsoft.com/office/drawing/2014/main" id="{7C9920D4-8D84-42CF-B8A6-1E98F7BA731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263760" y="5922361"/>
            <a:ext cx="1127597" cy="864000"/>
            <a:chOff x="4470" y="3004"/>
            <a:chExt cx="924" cy="708"/>
          </a:xfrm>
          <a:solidFill>
            <a:schemeClr val="bg1"/>
          </a:solidFill>
        </p:grpSpPr>
        <p:sp>
          <p:nvSpPr>
            <p:cNvPr id="166" name="Freeform 129">
              <a:extLst>
                <a:ext uri="{FF2B5EF4-FFF2-40B4-BE49-F238E27FC236}">
                  <a16:creationId xmlns:a16="http://schemas.microsoft.com/office/drawing/2014/main" id="{06BEB57F-582D-407B-B547-468C1256E3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004"/>
              <a:ext cx="762" cy="506"/>
            </a:xfrm>
            <a:custGeom>
              <a:avLst/>
              <a:gdLst>
                <a:gd name="T0" fmla="*/ 762 w 762"/>
                <a:gd name="T1" fmla="*/ 506 h 506"/>
                <a:gd name="T2" fmla="*/ 0 w 762"/>
                <a:gd name="T3" fmla="*/ 506 h 506"/>
                <a:gd name="T4" fmla="*/ 0 w 762"/>
                <a:gd name="T5" fmla="*/ 46 h 506"/>
                <a:gd name="T6" fmla="*/ 0 w 762"/>
                <a:gd name="T7" fmla="*/ 46 h 506"/>
                <a:gd name="T8" fmla="*/ 2 w 762"/>
                <a:gd name="T9" fmla="*/ 36 h 506"/>
                <a:gd name="T10" fmla="*/ 4 w 762"/>
                <a:gd name="T11" fmla="*/ 28 h 506"/>
                <a:gd name="T12" fmla="*/ 8 w 762"/>
                <a:gd name="T13" fmla="*/ 20 h 506"/>
                <a:gd name="T14" fmla="*/ 14 w 762"/>
                <a:gd name="T15" fmla="*/ 14 h 506"/>
                <a:gd name="T16" fmla="*/ 20 w 762"/>
                <a:gd name="T17" fmla="*/ 8 h 506"/>
                <a:gd name="T18" fmla="*/ 28 w 762"/>
                <a:gd name="T19" fmla="*/ 4 h 506"/>
                <a:gd name="T20" fmla="*/ 36 w 762"/>
                <a:gd name="T21" fmla="*/ 0 h 506"/>
                <a:gd name="T22" fmla="*/ 46 w 762"/>
                <a:gd name="T23" fmla="*/ 0 h 506"/>
                <a:gd name="T24" fmla="*/ 716 w 762"/>
                <a:gd name="T25" fmla="*/ 0 h 506"/>
                <a:gd name="T26" fmla="*/ 716 w 762"/>
                <a:gd name="T27" fmla="*/ 0 h 506"/>
                <a:gd name="T28" fmla="*/ 726 w 762"/>
                <a:gd name="T29" fmla="*/ 0 h 506"/>
                <a:gd name="T30" fmla="*/ 734 w 762"/>
                <a:gd name="T31" fmla="*/ 4 h 506"/>
                <a:gd name="T32" fmla="*/ 742 w 762"/>
                <a:gd name="T33" fmla="*/ 8 h 506"/>
                <a:gd name="T34" fmla="*/ 748 w 762"/>
                <a:gd name="T35" fmla="*/ 14 h 506"/>
                <a:gd name="T36" fmla="*/ 754 w 762"/>
                <a:gd name="T37" fmla="*/ 20 h 506"/>
                <a:gd name="T38" fmla="*/ 758 w 762"/>
                <a:gd name="T39" fmla="*/ 28 h 506"/>
                <a:gd name="T40" fmla="*/ 760 w 762"/>
                <a:gd name="T41" fmla="*/ 36 h 506"/>
                <a:gd name="T42" fmla="*/ 762 w 762"/>
                <a:gd name="T43" fmla="*/ 46 h 506"/>
                <a:gd name="T44" fmla="*/ 762 w 762"/>
                <a:gd name="T45" fmla="*/ 506 h 506"/>
                <a:gd name="T46" fmla="*/ 18 w 762"/>
                <a:gd name="T47" fmla="*/ 488 h 506"/>
                <a:gd name="T48" fmla="*/ 744 w 762"/>
                <a:gd name="T49" fmla="*/ 488 h 506"/>
                <a:gd name="T50" fmla="*/ 744 w 762"/>
                <a:gd name="T51" fmla="*/ 46 h 506"/>
                <a:gd name="T52" fmla="*/ 744 w 762"/>
                <a:gd name="T53" fmla="*/ 46 h 506"/>
                <a:gd name="T54" fmla="*/ 742 w 762"/>
                <a:gd name="T55" fmla="*/ 34 h 506"/>
                <a:gd name="T56" fmla="*/ 736 w 762"/>
                <a:gd name="T57" fmla="*/ 26 h 506"/>
                <a:gd name="T58" fmla="*/ 726 w 762"/>
                <a:gd name="T59" fmla="*/ 20 h 506"/>
                <a:gd name="T60" fmla="*/ 716 w 762"/>
                <a:gd name="T61" fmla="*/ 18 h 506"/>
                <a:gd name="T62" fmla="*/ 46 w 762"/>
                <a:gd name="T63" fmla="*/ 18 h 506"/>
                <a:gd name="T64" fmla="*/ 46 w 762"/>
                <a:gd name="T65" fmla="*/ 18 h 506"/>
                <a:gd name="T66" fmla="*/ 36 w 762"/>
                <a:gd name="T67" fmla="*/ 20 h 506"/>
                <a:gd name="T68" fmla="*/ 26 w 762"/>
                <a:gd name="T69" fmla="*/ 26 h 506"/>
                <a:gd name="T70" fmla="*/ 20 w 762"/>
                <a:gd name="T71" fmla="*/ 34 h 506"/>
                <a:gd name="T72" fmla="*/ 18 w 762"/>
                <a:gd name="T73" fmla="*/ 46 h 506"/>
                <a:gd name="T74" fmla="*/ 18 w 762"/>
                <a:gd name="T75" fmla="*/ 488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2" h="506">
                  <a:moveTo>
                    <a:pt x="762" y="506"/>
                  </a:moveTo>
                  <a:lnTo>
                    <a:pt x="0" y="50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4" y="28"/>
                  </a:lnTo>
                  <a:lnTo>
                    <a:pt x="8" y="20"/>
                  </a:lnTo>
                  <a:lnTo>
                    <a:pt x="14" y="14"/>
                  </a:lnTo>
                  <a:lnTo>
                    <a:pt x="20" y="8"/>
                  </a:lnTo>
                  <a:lnTo>
                    <a:pt x="28" y="4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6" y="0"/>
                  </a:lnTo>
                  <a:lnTo>
                    <a:pt x="734" y="4"/>
                  </a:lnTo>
                  <a:lnTo>
                    <a:pt x="742" y="8"/>
                  </a:lnTo>
                  <a:lnTo>
                    <a:pt x="748" y="14"/>
                  </a:lnTo>
                  <a:lnTo>
                    <a:pt x="754" y="20"/>
                  </a:lnTo>
                  <a:lnTo>
                    <a:pt x="758" y="28"/>
                  </a:lnTo>
                  <a:lnTo>
                    <a:pt x="760" y="36"/>
                  </a:lnTo>
                  <a:lnTo>
                    <a:pt x="762" y="46"/>
                  </a:lnTo>
                  <a:lnTo>
                    <a:pt x="762" y="506"/>
                  </a:lnTo>
                  <a:close/>
                  <a:moveTo>
                    <a:pt x="18" y="488"/>
                  </a:moveTo>
                  <a:lnTo>
                    <a:pt x="744" y="488"/>
                  </a:lnTo>
                  <a:lnTo>
                    <a:pt x="744" y="46"/>
                  </a:lnTo>
                  <a:lnTo>
                    <a:pt x="744" y="46"/>
                  </a:lnTo>
                  <a:lnTo>
                    <a:pt x="742" y="34"/>
                  </a:lnTo>
                  <a:lnTo>
                    <a:pt x="736" y="26"/>
                  </a:lnTo>
                  <a:lnTo>
                    <a:pt x="726" y="20"/>
                  </a:lnTo>
                  <a:lnTo>
                    <a:pt x="716" y="18"/>
                  </a:lnTo>
                  <a:lnTo>
                    <a:pt x="46" y="18"/>
                  </a:lnTo>
                  <a:lnTo>
                    <a:pt x="46" y="18"/>
                  </a:lnTo>
                  <a:lnTo>
                    <a:pt x="36" y="20"/>
                  </a:lnTo>
                  <a:lnTo>
                    <a:pt x="26" y="26"/>
                  </a:lnTo>
                  <a:lnTo>
                    <a:pt x="20" y="34"/>
                  </a:lnTo>
                  <a:lnTo>
                    <a:pt x="18" y="46"/>
                  </a:lnTo>
                  <a:lnTo>
                    <a:pt x="18" y="4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30">
              <a:extLst>
                <a:ext uri="{FF2B5EF4-FFF2-40B4-BE49-F238E27FC236}">
                  <a16:creationId xmlns:a16="http://schemas.microsoft.com/office/drawing/2014/main" id="{05A6406C-A963-45CA-8E61-CDC21CFB3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492"/>
              <a:ext cx="762" cy="116"/>
            </a:xfrm>
            <a:custGeom>
              <a:avLst/>
              <a:gdLst>
                <a:gd name="T0" fmla="*/ 734 w 762"/>
                <a:gd name="T1" fmla="*/ 116 h 116"/>
                <a:gd name="T2" fmla="*/ 28 w 762"/>
                <a:gd name="T3" fmla="*/ 116 h 116"/>
                <a:gd name="T4" fmla="*/ 28 w 762"/>
                <a:gd name="T5" fmla="*/ 116 h 116"/>
                <a:gd name="T6" fmla="*/ 18 w 762"/>
                <a:gd name="T7" fmla="*/ 114 h 116"/>
                <a:gd name="T8" fmla="*/ 8 w 762"/>
                <a:gd name="T9" fmla="*/ 108 h 116"/>
                <a:gd name="T10" fmla="*/ 2 w 762"/>
                <a:gd name="T11" fmla="*/ 100 h 116"/>
                <a:gd name="T12" fmla="*/ 0 w 762"/>
                <a:gd name="T13" fmla="*/ 88 h 116"/>
                <a:gd name="T14" fmla="*/ 0 w 762"/>
                <a:gd name="T15" fmla="*/ 0 h 116"/>
                <a:gd name="T16" fmla="*/ 762 w 762"/>
                <a:gd name="T17" fmla="*/ 0 h 116"/>
                <a:gd name="T18" fmla="*/ 762 w 762"/>
                <a:gd name="T19" fmla="*/ 88 h 116"/>
                <a:gd name="T20" fmla="*/ 762 w 762"/>
                <a:gd name="T21" fmla="*/ 88 h 116"/>
                <a:gd name="T22" fmla="*/ 760 w 762"/>
                <a:gd name="T23" fmla="*/ 100 h 116"/>
                <a:gd name="T24" fmla="*/ 754 w 762"/>
                <a:gd name="T25" fmla="*/ 108 h 116"/>
                <a:gd name="T26" fmla="*/ 744 w 762"/>
                <a:gd name="T27" fmla="*/ 114 h 116"/>
                <a:gd name="T28" fmla="*/ 734 w 762"/>
                <a:gd name="T29" fmla="*/ 116 h 116"/>
                <a:gd name="T30" fmla="*/ 734 w 762"/>
                <a:gd name="T31" fmla="*/ 116 h 116"/>
                <a:gd name="T32" fmla="*/ 18 w 762"/>
                <a:gd name="T33" fmla="*/ 18 h 116"/>
                <a:gd name="T34" fmla="*/ 18 w 762"/>
                <a:gd name="T35" fmla="*/ 88 h 116"/>
                <a:gd name="T36" fmla="*/ 18 w 762"/>
                <a:gd name="T37" fmla="*/ 88 h 116"/>
                <a:gd name="T38" fmla="*/ 20 w 762"/>
                <a:gd name="T39" fmla="*/ 92 h 116"/>
                <a:gd name="T40" fmla="*/ 22 w 762"/>
                <a:gd name="T41" fmla="*/ 94 h 116"/>
                <a:gd name="T42" fmla="*/ 24 w 762"/>
                <a:gd name="T43" fmla="*/ 96 h 116"/>
                <a:gd name="T44" fmla="*/ 28 w 762"/>
                <a:gd name="T45" fmla="*/ 98 h 116"/>
                <a:gd name="T46" fmla="*/ 734 w 762"/>
                <a:gd name="T47" fmla="*/ 98 h 116"/>
                <a:gd name="T48" fmla="*/ 734 w 762"/>
                <a:gd name="T49" fmla="*/ 98 h 116"/>
                <a:gd name="T50" fmla="*/ 738 w 762"/>
                <a:gd name="T51" fmla="*/ 96 h 116"/>
                <a:gd name="T52" fmla="*/ 740 w 762"/>
                <a:gd name="T53" fmla="*/ 94 h 116"/>
                <a:gd name="T54" fmla="*/ 742 w 762"/>
                <a:gd name="T55" fmla="*/ 92 h 116"/>
                <a:gd name="T56" fmla="*/ 744 w 762"/>
                <a:gd name="T57" fmla="*/ 88 h 116"/>
                <a:gd name="T58" fmla="*/ 744 w 762"/>
                <a:gd name="T59" fmla="*/ 18 h 116"/>
                <a:gd name="T60" fmla="*/ 18 w 762"/>
                <a:gd name="T61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2" h="116">
                  <a:moveTo>
                    <a:pt x="734" y="116"/>
                  </a:moveTo>
                  <a:lnTo>
                    <a:pt x="28" y="116"/>
                  </a:lnTo>
                  <a:lnTo>
                    <a:pt x="28" y="116"/>
                  </a:lnTo>
                  <a:lnTo>
                    <a:pt x="18" y="114"/>
                  </a:lnTo>
                  <a:lnTo>
                    <a:pt x="8" y="108"/>
                  </a:lnTo>
                  <a:lnTo>
                    <a:pt x="2" y="100"/>
                  </a:lnTo>
                  <a:lnTo>
                    <a:pt x="0" y="88"/>
                  </a:lnTo>
                  <a:lnTo>
                    <a:pt x="0" y="0"/>
                  </a:lnTo>
                  <a:lnTo>
                    <a:pt x="762" y="0"/>
                  </a:lnTo>
                  <a:lnTo>
                    <a:pt x="762" y="88"/>
                  </a:lnTo>
                  <a:lnTo>
                    <a:pt x="762" y="88"/>
                  </a:lnTo>
                  <a:lnTo>
                    <a:pt x="760" y="100"/>
                  </a:lnTo>
                  <a:lnTo>
                    <a:pt x="754" y="108"/>
                  </a:lnTo>
                  <a:lnTo>
                    <a:pt x="744" y="114"/>
                  </a:lnTo>
                  <a:lnTo>
                    <a:pt x="734" y="116"/>
                  </a:lnTo>
                  <a:lnTo>
                    <a:pt x="734" y="116"/>
                  </a:lnTo>
                  <a:close/>
                  <a:moveTo>
                    <a:pt x="18" y="18"/>
                  </a:moveTo>
                  <a:lnTo>
                    <a:pt x="18" y="88"/>
                  </a:lnTo>
                  <a:lnTo>
                    <a:pt x="18" y="88"/>
                  </a:lnTo>
                  <a:lnTo>
                    <a:pt x="20" y="92"/>
                  </a:lnTo>
                  <a:lnTo>
                    <a:pt x="22" y="94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734" y="98"/>
                  </a:lnTo>
                  <a:lnTo>
                    <a:pt x="734" y="98"/>
                  </a:lnTo>
                  <a:lnTo>
                    <a:pt x="738" y="96"/>
                  </a:lnTo>
                  <a:lnTo>
                    <a:pt x="740" y="94"/>
                  </a:lnTo>
                  <a:lnTo>
                    <a:pt x="742" y="92"/>
                  </a:lnTo>
                  <a:lnTo>
                    <a:pt x="744" y="88"/>
                  </a:lnTo>
                  <a:lnTo>
                    <a:pt x="744" y="18"/>
                  </a:lnTo>
                  <a:lnTo>
                    <a:pt x="1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Rectangle 131">
              <a:extLst>
                <a:ext uri="{FF2B5EF4-FFF2-40B4-BE49-F238E27FC236}">
                  <a16:creationId xmlns:a16="http://schemas.microsoft.com/office/drawing/2014/main" id="{58260FEB-B15F-40C9-BCCC-5AAA95CBF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" y="3536"/>
              <a:ext cx="90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32">
              <a:extLst>
                <a:ext uri="{FF2B5EF4-FFF2-40B4-BE49-F238E27FC236}">
                  <a16:creationId xmlns:a16="http://schemas.microsoft.com/office/drawing/2014/main" id="{8E1A675B-6FC4-4444-9F21-EA07C7353C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0" y="3590"/>
              <a:ext cx="222" cy="122"/>
            </a:xfrm>
            <a:custGeom>
              <a:avLst/>
              <a:gdLst>
                <a:gd name="T0" fmla="*/ 222 w 222"/>
                <a:gd name="T1" fmla="*/ 122 h 122"/>
                <a:gd name="T2" fmla="*/ 0 w 222"/>
                <a:gd name="T3" fmla="*/ 122 h 122"/>
                <a:gd name="T4" fmla="*/ 20 w 222"/>
                <a:gd name="T5" fmla="*/ 0 h 122"/>
                <a:gd name="T6" fmla="*/ 202 w 222"/>
                <a:gd name="T7" fmla="*/ 0 h 122"/>
                <a:gd name="T8" fmla="*/ 222 w 222"/>
                <a:gd name="T9" fmla="*/ 122 h 122"/>
                <a:gd name="T10" fmla="*/ 20 w 222"/>
                <a:gd name="T11" fmla="*/ 104 h 122"/>
                <a:gd name="T12" fmla="*/ 200 w 222"/>
                <a:gd name="T13" fmla="*/ 104 h 122"/>
                <a:gd name="T14" fmla="*/ 186 w 222"/>
                <a:gd name="T15" fmla="*/ 18 h 122"/>
                <a:gd name="T16" fmla="*/ 36 w 222"/>
                <a:gd name="T17" fmla="*/ 18 h 122"/>
                <a:gd name="T18" fmla="*/ 20 w 222"/>
                <a:gd name="T19" fmla="*/ 10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122">
                  <a:moveTo>
                    <a:pt x="222" y="122"/>
                  </a:moveTo>
                  <a:lnTo>
                    <a:pt x="0" y="122"/>
                  </a:lnTo>
                  <a:lnTo>
                    <a:pt x="20" y="0"/>
                  </a:lnTo>
                  <a:lnTo>
                    <a:pt x="202" y="0"/>
                  </a:lnTo>
                  <a:lnTo>
                    <a:pt x="222" y="122"/>
                  </a:lnTo>
                  <a:close/>
                  <a:moveTo>
                    <a:pt x="20" y="104"/>
                  </a:moveTo>
                  <a:lnTo>
                    <a:pt x="200" y="104"/>
                  </a:lnTo>
                  <a:lnTo>
                    <a:pt x="186" y="18"/>
                  </a:lnTo>
                  <a:lnTo>
                    <a:pt x="36" y="18"/>
                  </a:lnTo>
                  <a:lnTo>
                    <a:pt x="2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133">
              <a:extLst>
                <a:ext uri="{FF2B5EF4-FFF2-40B4-BE49-F238E27FC236}">
                  <a16:creationId xmlns:a16="http://schemas.microsoft.com/office/drawing/2014/main" id="{F63A0DAD-ED89-4F11-8839-67477DF68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3694"/>
              <a:ext cx="38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34">
              <a:extLst>
                <a:ext uri="{FF2B5EF4-FFF2-40B4-BE49-F238E27FC236}">
                  <a16:creationId xmlns:a16="http://schemas.microsoft.com/office/drawing/2014/main" id="{052E2394-9AC9-4E99-A3CA-0D8AF80B8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8" y="3200"/>
              <a:ext cx="276" cy="512"/>
            </a:xfrm>
            <a:custGeom>
              <a:avLst/>
              <a:gdLst>
                <a:gd name="T0" fmla="*/ 276 w 276"/>
                <a:gd name="T1" fmla="*/ 512 h 512"/>
                <a:gd name="T2" fmla="*/ 0 w 276"/>
                <a:gd name="T3" fmla="*/ 512 h 512"/>
                <a:gd name="T4" fmla="*/ 0 w 276"/>
                <a:gd name="T5" fmla="*/ 398 h 512"/>
                <a:gd name="T6" fmla="*/ 0 w 276"/>
                <a:gd name="T7" fmla="*/ 398 h 512"/>
                <a:gd name="T8" fmla="*/ 0 w 276"/>
                <a:gd name="T9" fmla="*/ 396 h 512"/>
                <a:gd name="T10" fmla="*/ 2 w 276"/>
                <a:gd name="T11" fmla="*/ 392 h 512"/>
                <a:gd name="T12" fmla="*/ 4 w 276"/>
                <a:gd name="T13" fmla="*/ 390 h 512"/>
                <a:gd name="T14" fmla="*/ 8 w 276"/>
                <a:gd name="T15" fmla="*/ 390 h 512"/>
                <a:gd name="T16" fmla="*/ 8 w 276"/>
                <a:gd name="T17" fmla="*/ 390 h 512"/>
                <a:gd name="T18" fmla="*/ 12 w 276"/>
                <a:gd name="T19" fmla="*/ 390 h 512"/>
                <a:gd name="T20" fmla="*/ 14 w 276"/>
                <a:gd name="T21" fmla="*/ 392 h 512"/>
                <a:gd name="T22" fmla="*/ 16 w 276"/>
                <a:gd name="T23" fmla="*/ 396 h 512"/>
                <a:gd name="T24" fmla="*/ 18 w 276"/>
                <a:gd name="T25" fmla="*/ 398 h 512"/>
                <a:gd name="T26" fmla="*/ 18 w 276"/>
                <a:gd name="T27" fmla="*/ 494 h 512"/>
                <a:gd name="T28" fmla="*/ 258 w 276"/>
                <a:gd name="T29" fmla="*/ 494 h 512"/>
                <a:gd name="T30" fmla="*/ 258 w 276"/>
                <a:gd name="T31" fmla="*/ 18 h 512"/>
                <a:gd name="T32" fmla="*/ 104 w 276"/>
                <a:gd name="T33" fmla="*/ 18 h 512"/>
                <a:gd name="T34" fmla="*/ 104 w 276"/>
                <a:gd name="T35" fmla="*/ 18 h 512"/>
                <a:gd name="T36" fmla="*/ 100 w 276"/>
                <a:gd name="T37" fmla="*/ 18 h 512"/>
                <a:gd name="T38" fmla="*/ 98 w 276"/>
                <a:gd name="T39" fmla="*/ 16 h 512"/>
                <a:gd name="T40" fmla="*/ 96 w 276"/>
                <a:gd name="T41" fmla="*/ 12 h 512"/>
                <a:gd name="T42" fmla="*/ 96 w 276"/>
                <a:gd name="T43" fmla="*/ 8 h 512"/>
                <a:gd name="T44" fmla="*/ 96 w 276"/>
                <a:gd name="T45" fmla="*/ 8 h 512"/>
                <a:gd name="T46" fmla="*/ 96 w 276"/>
                <a:gd name="T47" fmla="*/ 6 h 512"/>
                <a:gd name="T48" fmla="*/ 98 w 276"/>
                <a:gd name="T49" fmla="*/ 2 h 512"/>
                <a:gd name="T50" fmla="*/ 100 w 276"/>
                <a:gd name="T51" fmla="*/ 0 h 512"/>
                <a:gd name="T52" fmla="*/ 104 w 276"/>
                <a:gd name="T53" fmla="*/ 0 h 512"/>
                <a:gd name="T54" fmla="*/ 276 w 276"/>
                <a:gd name="T55" fmla="*/ 0 h 512"/>
                <a:gd name="T56" fmla="*/ 276 w 276"/>
                <a:gd name="T57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6" h="512">
                  <a:moveTo>
                    <a:pt x="276" y="512"/>
                  </a:moveTo>
                  <a:lnTo>
                    <a:pt x="0" y="512"/>
                  </a:lnTo>
                  <a:lnTo>
                    <a:pt x="0" y="398"/>
                  </a:lnTo>
                  <a:lnTo>
                    <a:pt x="0" y="398"/>
                  </a:lnTo>
                  <a:lnTo>
                    <a:pt x="0" y="396"/>
                  </a:lnTo>
                  <a:lnTo>
                    <a:pt x="2" y="392"/>
                  </a:lnTo>
                  <a:lnTo>
                    <a:pt x="4" y="390"/>
                  </a:lnTo>
                  <a:lnTo>
                    <a:pt x="8" y="390"/>
                  </a:lnTo>
                  <a:lnTo>
                    <a:pt x="8" y="390"/>
                  </a:lnTo>
                  <a:lnTo>
                    <a:pt x="12" y="390"/>
                  </a:lnTo>
                  <a:lnTo>
                    <a:pt x="14" y="392"/>
                  </a:lnTo>
                  <a:lnTo>
                    <a:pt x="16" y="396"/>
                  </a:lnTo>
                  <a:lnTo>
                    <a:pt x="18" y="398"/>
                  </a:lnTo>
                  <a:lnTo>
                    <a:pt x="18" y="494"/>
                  </a:lnTo>
                  <a:lnTo>
                    <a:pt x="258" y="494"/>
                  </a:lnTo>
                  <a:lnTo>
                    <a:pt x="258" y="18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0" y="18"/>
                  </a:lnTo>
                  <a:lnTo>
                    <a:pt x="98" y="16"/>
                  </a:lnTo>
                  <a:lnTo>
                    <a:pt x="96" y="12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8" y="2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276" y="0"/>
                  </a:lnTo>
                  <a:lnTo>
                    <a:pt x="276" y="5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35">
              <a:extLst>
                <a:ext uri="{FF2B5EF4-FFF2-40B4-BE49-F238E27FC236}">
                  <a16:creationId xmlns:a16="http://schemas.microsoft.com/office/drawing/2014/main" id="{C0E8465E-D69A-4629-9966-31DB4C143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" y="3318"/>
              <a:ext cx="180" cy="18"/>
            </a:xfrm>
            <a:custGeom>
              <a:avLst/>
              <a:gdLst>
                <a:gd name="T0" fmla="*/ 170 w 180"/>
                <a:gd name="T1" fmla="*/ 18 h 18"/>
                <a:gd name="T2" fmla="*/ 8 w 180"/>
                <a:gd name="T3" fmla="*/ 18 h 18"/>
                <a:gd name="T4" fmla="*/ 8 w 180"/>
                <a:gd name="T5" fmla="*/ 18 h 18"/>
                <a:gd name="T6" fmla="*/ 4 w 180"/>
                <a:gd name="T7" fmla="*/ 18 h 18"/>
                <a:gd name="T8" fmla="*/ 2 w 180"/>
                <a:gd name="T9" fmla="*/ 16 h 18"/>
                <a:gd name="T10" fmla="*/ 0 w 180"/>
                <a:gd name="T11" fmla="*/ 12 h 18"/>
                <a:gd name="T12" fmla="*/ 0 w 180"/>
                <a:gd name="T13" fmla="*/ 10 h 18"/>
                <a:gd name="T14" fmla="*/ 0 w 180"/>
                <a:gd name="T15" fmla="*/ 10 h 18"/>
                <a:gd name="T16" fmla="*/ 0 w 180"/>
                <a:gd name="T17" fmla="*/ 6 h 18"/>
                <a:gd name="T18" fmla="*/ 2 w 180"/>
                <a:gd name="T19" fmla="*/ 2 h 18"/>
                <a:gd name="T20" fmla="*/ 4 w 180"/>
                <a:gd name="T21" fmla="*/ 0 h 18"/>
                <a:gd name="T22" fmla="*/ 8 w 180"/>
                <a:gd name="T23" fmla="*/ 0 h 18"/>
                <a:gd name="T24" fmla="*/ 170 w 180"/>
                <a:gd name="T25" fmla="*/ 0 h 18"/>
                <a:gd name="T26" fmla="*/ 170 w 180"/>
                <a:gd name="T27" fmla="*/ 0 h 18"/>
                <a:gd name="T28" fmla="*/ 174 w 180"/>
                <a:gd name="T29" fmla="*/ 0 h 18"/>
                <a:gd name="T30" fmla="*/ 176 w 180"/>
                <a:gd name="T31" fmla="*/ 2 h 18"/>
                <a:gd name="T32" fmla="*/ 178 w 180"/>
                <a:gd name="T33" fmla="*/ 6 h 18"/>
                <a:gd name="T34" fmla="*/ 180 w 180"/>
                <a:gd name="T35" fmla="*/ 10 h 18"/>
                <a:gd name="T36" fmla="*/ 180 w 180"/>
                <a:gd name="T37" fmla="*/ 10 h 18"/>
                <a:gd name="T38" fmla="*/ 178 w 180"/>
                <a:gd name="T39" fmla="*/ 12 h 18"/>
                <a:gd name="T40" fmla="*/ 176 w 180"/>
                <a:gd name="T41" fmla="*/ 16 h 18"/>
                <a:gd name="T42" fmla="*/ 174 w 180"/>
                <a:gd name="T43" fmla="*/ 18 h 18"/>
                <a:gd name="T44" fmla="*/ 170 w 180"/>
                <a:gd name="T45" fmla="*/ 18 h 18"/>
                <a:gd name="T46" fmla="*/ 170 w 180"/>
                <a:gd name="T4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0" h="18">
                  <a:moveTo>
                    <a:pt x="170" y="18"/>
                  </a:moveTo>
                  <a:lnTo>
                    <a:pt x="8" y="18"/>
                  </a:lnTo>
                  <a:lnTo>
                    <a:pt x="8" y="18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4" y="0"/>
                  </a:lnTo>
                  <a:lnTo>
                    <a:pt x="176" y="2"/>
                  </a:lnTo>
                  <a:lnTo>
                    <a:pt x="178" y="6"/>
                  </a:lnTo>
                  <a:lnTo>
                    <a:pt x="180" y="10"/>
                  </a:lnTo>
                  <a:lnTo>
                    <a:pt x="180" y="10"/>
                  </a:lnTo>
                  <a:lnTo>
                    <a:pt x="178" y="12"/>
                  </a:lnTo>
                  <a:lnTo>
                    <a:pt x="176" y="16"/>
                  </a:lnTo>
                  <a:lnTo>
                    <a:pt x="174" y="18"/>
                  </a:lnTo>
                  <a:lnTo>
                    <a:pt x="170" y="18"/>
                  </a:lnTo>
                  <a:lnTo>
                    <a:pt x="17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36">
              <a:extLst>
                <a:ext uri="{FF2B5EF4-FFF2-40B4-BE49-F238E27FC236}">
                  <a16:creationId xmlns:a16="http://schemas.microsoft.com/office/drawing/2014/main" id="{F934ECAD-32B9-4740-8940-2940BC6C1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6" y="3634"/>
              <a:ext cx="18" cy="78"/>
            </a:xfrm>
            <a:custGeom>
              <a:avLst/>
              <a:gdLst>
                <a:gd name="T0" fmla="*/ 10 w 18"/>
                <a:gd name="T1" fmla="*/ 78 h 78"/>
                <a:gd name="T2" fmla="*/ 10 w 18"/>
                <a:gd name="T3" fmla="*/ 78 h 78"/>
                <a:gd name="T4" fmla="*/ 6 w 18"/>
                <a:gd name="T5" fmla="*/ 78 h 78"/>
                <a:gd name="T6" fmla="*/ 2 w 18"/>
                <a:gd name="T7" fmla="*/ 76 h 78"/>
                <a:gd name="T8" fmla="*/ 2 w 18"/>
                <a:gd name="T9" fmla="*/ 74 h 78"/>
                <a:gd name="T10" fmla="*/ 0 w 18"/>
                <a:gd name="T11" fmla="*/ 70 h 78"/>
                <a:gd name="T12" fmla="*/ 0 w 18"/>
                <a:gd name="T13" fmla="*/ 8 h 78"/>
                <a:gd name="T14" fmla="*/ 0 w 18"/>
                <a:gd name="T15" fmla="*/ 8 h 78"/>
                <a:gd name="T16" fmla="*/ 2 w 18"/>
                <a:gd name="T17" fmla="*/ 4 h 78"/>
                <a:gd name="T18" fmla="*/ 2 w 18"/>
                <a:gd name="T19" fmla="*/ 2 h 78"/>
                <a:gd name="T20" fmla="*/ 6 w 18"/>
                <a:gd name="T21" fmla="*/ 0 h 78"/>
                <a:gd name="T22" fmla="*/ 10 w 18"/>
                <a:gd name="T23" fmla="*/ 0 h 78"/>
                <a:gd name="T24" fmla="*/ 10 w 18"/>
                <a:gd name="T25" fmla="*/ 0 h 78"/>
                <a:gd name="T26" fmla="*/ 12 w 18"/>
                <a:gd name="T27" fmla="*/ 0 h 78"/>
                <a:gd name="T28" fmla="*/ 16 w 18"/>
                <a:gd name="T29" fmla="*/ 2 h 78"/>
                <a:gd name="T30" fmla="*/ 18 w 18"/>
                <a:gd name="T31" fmla="*/ 4 h 78"/>
                <a:gd name="T32" fmla="*/ 18 w 18"/>
                <a:gd name="T33" fmla="*/ 8 h 78"/>
                <a:gd name="T34" fmla="*/ 18 w 18"/>
                <a:gd name="T35" fmla="*/ 70 h 78"/>
                <a:gd name="T36" fmla="*/ 18 w 18"/>
                <a:gd name="T37" fmla="*/ 70 h 78"/>
                <a:gd name="T38" fmla="*/ 18 w 18"/>
                <a:gd name="T39" fmla="*/ 74 h 78"/>
                <a:gd name="T40" fmla="*/ 16 w 18"/>
                <a:gd name="T41" fmla="*/ 76 h 78"/>
                <a:gd name="T42" fmla="*/ 12 w 18"/>
                <a:gd name="T43" fmla="*/ 78 h 78"/>
                <a:gd name="T44" fmla="*/ 10 w 18"/>
                <a:gd name="T45" fmla="*/ 78 h 78"/>
                <a:gd name="T46" fmla="*/ 10 w 18"/>
                <a:gd name="T4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78">
                  <a:moveTo>
                    <a:pt x="10" y="78"/>
                  </a:moveTo>
                  <a:lnTo>
                    <a:pt x="10" y="78"/>
                  </a:lnTo>
                  <a:lnTo>
                    <a:pt x="6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0" y="7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8" y="70"/>
                  </a:lnTo>
                  <a:lnTo>
                    <a:pt x="18" y="70"/>
                  </a:lnTo>
                  <a:lnTo>
                    <a:pt x="18" y="74"/>
                  </a:lnTo>
                  <a:lnTo>
                    <a:pt x="16" y="76"/>
                  </a:lnTo>
                  <a:lnTo>
                    <a:pt x="12" y="78"/>
                  </a:lnTo>
                  <a:lnTo>
                    <a:pt x="10" y="78"/>
                  </a:lnTo>
                  <a:lnTo>
                    <a:pt x="1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A40DEF1-EB0D-4BAD-B794-D1C7349B72D8}"/>
              </a:ext>
            </a:extLst>
          </p:cNvPr>
          <p:cNvCxnSpPr>
            <a:cxnSpLocks/>
            <a:stCxn id="166" idx="16"/>
          </p:cNvCxnSpPr>
          <p:nvPr/>
        </p:nvCxnSpPr>
        <p:spPr>
          <a:xfrm flipV="1">
            <a:off x="11169254" y="5514420"/>
            <a:ext cx="384117" cy="417704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722042C-1B2A-42EC-88C3-594ED5FA9C1E}"/>
              </a:ext>
            </a:extLst>
          </p:cNvPr>
          <p:cNvCxnSpPr>
            <a:cxnSpLocks/>
            <a:stCxn id="166" idx="33"/>
          </p:cNvCxnSpPr>
          <p:nvPr/>
        </p:nvCxnSpPr>
        <p:spPr>
          <a:xfrm flipH="1" flipV="1">
            <a:off x="1074719" y="5535992"/>
            <a:ext cx="9232973" cy="410776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6608B0E-1395-45D5-AFFD-EB94285DFEA6}"/>
              </a:ext>
            </a:extLst>
          </p:cNvPr>
          <p:cNvSpPr/>
          <p:nvPr/>
        </p:nvSpPr>
        <p:spPr>
          <a:xfrm>
            <a:off x="1074719" y="798286"/>
            <a:ext cx="10478652" cy="4716134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6CBCF-9214-194B-B046-550E4D3DD1F0}"/>
              </a:ext>
            </a:extLst>
          </p:cNvPr>
          <p:cNvSpPr txBox="1"/>
          <p:nvPr/>
        </p:nvSpPr>
        <p:spPr>
          <a:xfrm>
            <a:off x="1074718" y="356256"/>
            <a:ext cx="310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Worker node – 23 cores, 32GB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484F89-D156-FC4E-A1B1-1BF91CD2BCF0}"/>
              </a:ext>
            </a:extLst>
          </p:cNvPr>
          <p:cNvSpPr/>
          <p:nvPr/>
        </p:nvSpPr>
        <p:spPr>
          <a:xfrm>
            <a:off x="1266024" y="2514599"/>
            <a:ext cx="2304490" cy="2739571"/>
          </a:xfrm>
          <a:prstGeom prst="roundRect">
            <a:avLst/>
          </a:prstGeom>
          <a:solidFill>
            <a:schemeClr val="bg1">
              <a:lumMod val="75000"/>
              <a:alpha val="18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2772BFE-77F8-3041-9C99-A81C59A02FD5}"/>
              </a:ext>
            </a:extLst>
          </p:cNvPr>
          <p:cNvSpPr txBox="1"/>
          <p:nvPr/>
        </p:nvSpPr>
        <p:spPr>
          <a:xfrm>
            <a:off x="1414779" y="2612339"/>
            <a:ext cx="2449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75000"/>
                  </a:schemeClr>
                </a:solidFill>
              </a:rPr>
              <a:t>Executor 1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– 4 cores, 5GB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CF73E7F6-2A3B-C141-91C0-A216FF4F06C9}"/>
              </a:ext>
            </a:extLst>
          </p:cNvPr>
          <p:cNvSpPr/>
          <p:nvPr/>
        </p:nvSpPr>
        <p:spPr>
          <a:xfrm>
            <a:off x="3849591" y="2514599"/>
            <a:ext cx="2304490" cy="2739571"/>
          </a:xfrm>
          <a:prstGeom prst="roundRect">
            <a:avLst/>
          </a:prstGeom>
          <a:solidFill>
            <a:schemeClr val="bg1">
              <a:lumMod val="75000"/>
              <a:alpha val="18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86A4D5E4-E9AA-3F42-8BD8-7AF1568F5805}"/>
              </a:ext>
            </a:extLst>
          </p:cNvPr>
          <p:cNvSpPr/>
          <p:nvPr/>
        </p:nvSpPr>
        <p:spPr>
          <a:xfrm>
            <a:off x="6433158" y="2514599"/>
            <a:ext cx="2304490" cy="2739571"/>
          </a:xfrm>
          <a:prstGeom prst="roundRect">
            <a:avLst/>
          </a:prstGeom>
          <a:solidFill>
            <a:schemeClr val="bg1">
              <a:lumMod val="75000"/>
              <a:alpha val="18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D252859B-86D5-BC43-82BB-559FC94D17F2}"/>
              </a:ext>
            </a:extLst>
          </p:cNvPr>
          <p:cNvSpPr/>
          <p:nvPr/>
        </p:nvSpPr>
        <p:spPr>
          <a:xfrm>
            <a:off x="9016725" y="2475649"/>
            <a:ext cx="2304490" cy="2739571"/>
          </a:xfrm>
          <a:prstGeom prst="roundRect">
            <a:avLst/>
          </a:prstGeom>
          <a:solidFill>
            <a:schemeClr val="bg1">
              <a:lumMod val="75000"/>
              <a:alpha val="18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B44B076-CEE9-B949-833D-C5A02233E5EB}"/>
              </a:ext>
            </a:extLst>
          </p:cNvPr>
          <p:cNvSpPr txBox="1"/>
          <p:nvPr/>
        </p:nvSpPr>
        <p:spPr>
          <a:xfrm>
            <a:off x="4013167" y="2611722"/>
            <a:ext cx="2449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75000"/>
                  </a:schemeClr>
                </a:solidFill>
              </a:rPr>
              <a:t>Executor 2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– 4 cores, 5GB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D432421-D883-984D-8435-EF616CDA1108}"/>
              </a:ext>
            </a:extLst>
          </p:cNvPr>
          <p:cNvSpPr txBox="1"/>
          <p:nvPr/>
        </p:nvSpPr>
        <p:spPr>
          <a:xfrm>
            <a:off x="6599685" y="2563513"/>
            <a:ext cx="2449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75000"/>
                  </a:schemeClr>
                </a:solidFill>
              </a:rPr>
              <a:t>Executor 3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– 4 cores, 5GB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9AB718A-F739-7C46-9F27-6BE71601CEA7}"/>
              </a:ext>
            </a:extLst>
          </p:cNvPr>
          <p:cNvSpPr txBox="1"/>
          <p:nvPr/>
        </p:nvSpPr>
        <p:spPr>
          <a:xfrm>
            <a:off x="9172180" y="2579139"/>
            <a:ext cx="2449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75000"/>
                  </a:schemeClr>
                </a:solidFill>
              </a:rPr>
              <a:t>Executor 4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– 4 cores, 5GB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032124-BD9A-AB43-9D72-63F753660495}"/>
              </a:ext>
            </a:extLst>
          </p:cNvPr>
          <p:cNvGrpSpPr/>
          <p:nvPr/>
        </p:nvGrpSpPr>
        <p:grpSpPr>
          <a:xfrm>
            <a:off x="1414779" y="3305968"/>
            <a:ext cx="1981564" cy="1786220"/>
            <a:chOff x="1414779" y="3305968"/>
            <a:chExt cx="1981564" cy="17862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8BE8A7-1484-DC44-B7A7-EEC40DB0DD55}"/>
                </a:ext>
              </a:extLst>
            </p:cNvPr>
            <p:cNvSpPr/>
            <p:nvPr/>
          </p:nvSpPr>
          <p:spPr>
            <a:xfrm>
              <a:off x="1414779" y="3305968"/>
              <a:ext cx="1981564" cy="178622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evel 6">
              <a:extLst>
                <a:ext uri="{FF2B5EF4-FFF2-40B4-BE49-F238E27FC236}">
                  <a16:creationId xmlns:a16="http://schemas.microsoft.com/office/drawing/2014/main" id="{0F404D85-2B93-234E-9DA5-1ECCC062A5DB}"/>
                </a:ext>
              </a:extLst>
            </p:cNvPr>
            <p:cNvSpPr/>
            <p:nvPr/>
          </p:nvSpPr>
          <p:spPr>
            <a:xfrm>
              <a:off x="1599941" y="3547882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Bevel 72">
              <a:extLst>
                <a:ext uri="{FF2B5EF4-FFF2-40B4-BE49-F238E27FC236}">
                  <a16:creationId xmlns:a16="http://schemas.microsoft.com/office/drawing/2014/main" id="{4C798D29-E8E7-BF4B-84DB-4B3A83CD457F}"/>
                </a:ext>
              </a:extLst>
            </p:cNvPr>
            <p:cNvSpPr/>
            <p:nvPr/>
          </p:nvSpPr>
          <p:spPr>
            <a:xfrm>
              <a:off x="2540088" y="3547881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Bevel 73">
              <a:extLst>
                <a:ext uri="{FF2B5EF4-FFF2-40B4-BE49-F238E27FC236}">
                  <a16:creationId xmlns:a16="http://schemas.microsoft.com/office/drawing/2014/main" id="{683498D9-5C91-E84A-9E4C-BAC1A1CAE6BD}"/>
                </a:ext>
              </a:extLst>
            </p:cNvPr>
            <p:cNvSpPr/>
            <p:nvPr/>
          </p:nvSpPr>
          <p:spPr>
            <a:xfrm>
              <a:off x="1599941" y="4307687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Bevel 74">
              <a:extLst>
                <a:ext uri="{FF2B5EF4-FFF2-40B4-BE49-F238E27FC236}">
                  <a16:creationId xmlns:a16="http://schemas.microsoft.com/office/drawing/2014/main" id="{5F212142-5A41-AB47-B2DE-1FAECF29DE6D}"/>
                </a:ext>
              </a:extLst>
            </p:cNvPr>
            <p:cNvSpPr/>
            <p:nvPr/>
          </p:nvSpPr>
          <p:spPr>
            <a:xfrm>
              <a:off x="2540088" y="4307686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1E89288-13B5-0440-B1D6-D75244A8BC5C}"/>
              </a:ext>
            </a:extLst>
          </p:cNvPr>
          <p:cNvGrpSpPr/>
          <p:nvPr/>
        </p:nvGrpSpPr>
        <p:grpSpPr>
          <a:xfrm>
            <a:off x="4011054" y="3302911"/>
            <a:ext cx="1981564" cy="1786220"/>
            <a:chOff x="1414779" y="3305968"/>
            <a:chExt cx="1981564" cy="178622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55E82B7-127F-114E-A9F0-D3671DEFBB8D}"/>
                </a:ext>
              </a:extLst>
            </p:cNvPr>
            <p:cNvSpPr/>
            <p:nvPr/>
          </p:nvSpPr>
          <p:spPr>
            <a:xfrm>
              <a:off x="1414779" y="3305968"/>
              <a:ext cx="1981564" cy="178622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Bevel 103">
              <a:extLst>
                <a:ext uri="{FF2B5EF4-FFF2-40B4-BE49-F238E27FC236}">
                  <a16:creationId xmlns:a16="http://schemas.microsoft.com/office/drawing/2014/main" id="{29A7A456-9E8D-9E4D-8D12-8042375F91C5}"/>
                </a:ext>
              </a:extLst>
            </p:cNvPr>
            <p:cNvSpPr/>
            <p:nvPr/>
          </p:nvSpPr>
          <p:spPr>
            <a:xfrm>
              <a:off x="1599941" y="3547882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Bevel 104">
              <a:extLst>
                <a:ext uri="{FF2B5EF4-FFF2-40B4-BE49-F238E27FC236}">
                  <a16:creationId xmlns:a16="http://schemas.microsoft.com/office/drawing/2014/main" id="{3657A335-34EC-0A42-AC93-F115908C2D35}"/>
                </a:ext>
              </a:extLst>
            </p:cNvPr>
            <p:cNvSpPr/>
            <p:nvPr/>
          </p:nvSpPr>
          <p:spPr>
            <a:xfrm>
              <a:off x="2540088" y="3547881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Bevel 105">
              <a:extLst>
                <a:ext uri="{FF2B5EF4-FFF2-40B4-BE49-F238E27FC236}">
                  <a16:creationId xmlns:a16="http://schemas.microsoft.com/office/drawing/2014/main" id="{16D8E766-2085-0244-A59E-7C8ED582B3A3}"/>
                </a:ext>
              </a:extLst>
            </p:cNvPr>
            <p:cNvSpPr/>
            <p:nvPr/>
          </p:nvSpPr>
          <p:spPr>
            <a:xfrm>
              <a:off x="1599941" y="4307687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Bevel 106">
              <a:extLst>
                <a:ext uri="{FF2B5EF4-FFF2-40B4-BE49-F238E27FC236}">
                  <a16:creationId xmlns:a16="http://schemas.microsoft.com/office/drawing/2014/main" id="{E9F383D7-FA0D-0B43-98BD-87223E405078}"/>
                </a:ext>
              </a:extLst>
            </p:cNvPr>
            <p:cNvSpPr/>
            <p:nvPr/>
          </p:nvSpPr>
          <p:spPr>
            <a:xfrm>
              <a:off x="2540088" y="4307686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6BF8962-1DCB-9040-B2AA-78B8239CF5B4}"/>
              </a:ext>
            </a:extLst>
          </p:cNvPr>
          <p:cNvGrpSpPr/>
          <p:nvPr/>
        </p:nvGrpSpPr>
        <p:grpSpPr>
          <a:xfrm>
            <a:off x="6614335" y="3307533"/>
            <a:ext cx="1981564" cy="1786220"/>
            <a:chOff x="1414779" y="3305968"/>
            <a:chExt cx="1981564" cy="178622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DDD263F-AEA1-0547-A03A-07F3FEA6DB47}"/>
                </a:ext>
              </a:extLst>
            </p:cNvPr>
            <p:cNvSpPr/>
            <p:nvPr/>
          </p:nvSpPr>
          <p:spPr>
            <a:xfrm>
              <a:off x="1414779" y="3305968"/>
              <a:ext cx="1981564" cy="178622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Bevel 109">
              <a:extLst>
                <a:ext uri="{FF2B5EF4-FFF2-40B4-BE49-F238E27FC236}">
                  <a16:creationId xmlns:a16="http://schemas.microsoft.com/office/drawing/2014/main" id="{AD24D85A-9548-F245-B600-0E54EB51B980}"/>
                </a:ext>
              </a:extLst>
            </p:cNvPr>
            <p:cNvSpPr/>
            <p:nvPr/>
          </p:nvSpPr>
          <p:spPr>
            <a:xfrm>
              <a:off x="1599941" y="3547882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Bevel 110">
              <a:extLst>
                <a:ext uri="{FF2B5EF4-FFF2-40B4-BE49-F238E27FC236}">
                  <a16:creationId xmlns:a16="http://schemas.microsoft.com/office/drawing/2014/main" id="{8ED226D2-7128-8A46-AB66-8A48D99E1FBD}"/>
                </a:ext>
              </a:extLst>
            </p:cNvPr>
            <p:cNvSpPr/>
            <p:nvPr/>
          </p:nvSpPr>
          <p:spPr>
            <a:xfrm>
              <a:off x="2540088" y="3547881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Bevel 111">
              <a:extLst>
                <a:ext uri="{FF2B5EF4-FFF2-40B4-BE49-F238E27FC236}">
                  <a16:creationId xmlns:a16="http://schemas.microsoft.com/office/drawing/2014/main" id="{77A53B1C-A46F-C04C-B8E2-618B5B1C13F0}"/>
                </a:ext>
              </a:extLst>
            </p:cNvPr>
            <p:cNvSpPr/>
            <p:nvPr/>
          </p:nvSpPr>
          <p:spPr>
            <a:xfrm>
              <a:off x="1599941" y="4307687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Bevel 112">
              <a:extLst>
                <a:ext uri="{FF2B5EF4-FFF2-40B4-BE49-F238E27FC236}">
                  <a16:creationId xmlns:a16="http://schemas.microsoft.com/office/drawing/2014/main" id="{56087E12-520B-6544-9708-242C330D7139}"/>
                </a:ext>
              </a:extLst>
            </p:cNvPr>
            <p:cNvSpPr/>
            <p:nvPr/>
          </p:nvSpPr>
          <p:spPr>
            <a:xfrm>
              <a:off x="2540088" y="4307686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FDB5466-CEDA-3543-8B51-E45FF05DE675}"/>
              </a:ext>
            </a:extLst>
          </p:cNvPr>
          <p:cNvSpPr/>
          <p:nvPr/>
        </p:nvSpPr>
        <p:spPr>
          <a:xfrm>
            <a:off x="8093478" y="1010210"/>
            <a:ext cx="2961064" cy="932989"/>
          </a:xfrm>
          <a:prstGeom prst="rect">
            <a:avLst/>
          </a:prstGeom>
          <a:solidFill>
            <a:schemeClr val="accent4">
              <a:lumMod val="60000"/>
              <a:lumOff val="40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Bevel 119">
            <a:extLst>
              <a:ext uri="{FF2B5EF4-FFF2-40B4-BE49-F238E27FC236}">
                <a16:creationId xmlns:a16="http://schemas.microsoft.com/office/drawing/2014/main" id="{E4A73BC1-53A7-0842-99CB-723FA90B740C}"/>
              </a:ext>
            </a:extLst>
          </p:cNvPr>
          <p:cNvSpPr/>
          <p:nvPr/>
        </p:nvSpPr>
        <p:spPr>
          <a:xfrm>
            <a:off x="8318435" y="1203806"/>
            <a:ext cx="609600" cy="537029"/>
          </a:xfrm>
          <a:prstGeom prst="beve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Bevel 120">
            <a:extLst>
              <a:ext uri="{FF2B5EF4-FFF2-40B4-BE49-F238E27FC236}">
                <a16:creationId xmlns:a16="http://schemas.microsoft.com/office/drawing/2014/main" id="{C08312F5-77F7-C84B-96D5-F62B7BA5F78E}"/>
              </a:ext>
            </a:extLst>
          </p:cNvPr>
          <p:cNvSpPr/>
          <p:nvPr/>
        </p:nvSpPr>
        <p:spPr>
          <a:xfrm>
            <a:off x="10223443" y="1205146"/>
            <a:ext cx="609600" cy="537029"/>
          </a:xfrm>
          <a:prstGeom prst="beve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Bevel 121">
            <a:extLst>
              <a:ext uri="{FF2B5EF4-FFF2-40B4-BE49-F238E27FC236}">
                <a16:creationId xmlns:a16="http://schemas.microsoft.com/office/drawing/2014/main" id="{E1B91C00-46EC-5E49-AF58-3A82B236172B}"/>
              </a:ext>
            </a:extLst>
          </p:cNvPr>
          <p:cNvSpPr/>
          <p:nvPr/>
        </p:nvSpPr>
        <p:spPr>
          <a:xfrm>
            <a:off x="9270939" y="1207195"/>
            <a:ext cx="609600" cy="537029"/>
          </a:xfrm>
          <a:prstGeom prst="beve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5AC1CCC-2273-2540-A4C9-D11B38B8A3D9}"/>
              </a:ext>
            </a:extLst>
          </p:cNvPr>
          <p:cNvGrpSpPr/>
          <p:nvPr/>
        </p:nvGrpSpPr>
        <p:grpSpPr>
          <a:xfrm>
            <a:off x="9197125" y="3310254"/>
            <a:ext cx="1981564" cy="1786220"/>
            <a:chOff x="1414779" y="3305968"/>
            <a:chExt cx="1981564" cy="1786220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6B8F1E2-3E75-A747-83F7-2560C109D5BA}"/>
                </a:ext>
              </a:extLst>
            </p:cNvPr>
            <p:cNvSpPr/>
            <p:nvPr/>
          </p:nvSpPr>
          <p:spPr>
            <a:xfrm>
              <a:off x="1414779" y="3305968"/>
              <a:ext cx="1981564" cy="178622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Bevel 115">
              <a:extLst>
                <a:ext uri="{FF2B5EF4-FFF2-40B4-BE49-F238E27FC236}">
                  <a16:creationId xmlns:a16="http://schemas.microsoft.com/office/drawing/2014/main" id="{F3689B79-85BA-BB41-87EE-3ADE76220F47}"/>
                </a:ext>
              </a:extLst>
            </p:cNvPr>
            <p:cNvSpPr/>
            <p:nvPr/>
          </p:nvSpPr>
          <p:spPr>
            <a:xfrm>
              <a:off x="1599941" y="3547882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Bevel 116">
              <a:extLst>
                <a:ext uri="{FF2B5EF4-FFF2-40B4-BE49-F238E27FC236}">
                  <a16:creationId xmlns:a16="http://schemas.microsoft.com/office/drawing/2014/main" id="{2BB22B84-482E-C24A-B614-F225E8F4EF5B}"/>
                </a:ext>
              </a:extLst>
            </p:cNvPr>
            <p:cNvSpPr/>
            <p:nvPr/>
          </p:nvSpPr>
          <p:spPr>
            <a:xfrm>
              <a:off x="2540088" y="3547881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Bevel 117">
              <a:extLst>
                <a:ext uri="{FF2B5EF4-FFF2-40B4-BE49-F238E27FC236}">
                  <a16:creationId xmlns:a16="http://schemas.microsoft.com/office/drawing/2014/main" id="{437B74DD-AECF-DC4C-9077-6217ACC74D3D}"/>
                </a:ext>
              </a:extLst>
            </p:cNvPr>
            <p:cNvSpPr/>
            <p:nvPr/>
          </p:nvSpPr>
          <p:spPr>
            <a:xfrm>
              <a:off x="1599941" y="4307687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Bevel 118">
              <a:extLst>
                <a:ext uri="{FF2B5EF4-FFF2-40B4-BE49-F238E27FC236}">
                  <a16:creationId xmlns:a16="http://schemas.microsoft.com/office/drawing/2014/main" id="{F5A96072-4E6A-BF4A-9EEA-DEBE6D8A0638}"/>
                </a:ext>
              </a:extLst>
            </p:cNvPr>
            <p:cNvSpPr/>
            <p:nvPr/>
          </p:nvSpPr>
          <p:spPr>
            <a:xfrm>
              <a:off x="2540088" y="4307686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F6311895-5722-7A4D-86EE-91F7855F6D81}"/>
              </a:ext>
            </a:extLst>
          </p:cNvPr>
          <p:cNvSpPr txBox="1"/>
          <p:nvPr/>
        </p:nvSpPr>
        <p:spPr>
          <a:xfrm>
            <a:off x="5490504" y="1032486"/>
            <a:ext cx="3105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Spare resources – 3 cores, 12GB</a:t>
            </a:r>
          </a:p>
        </p:txBody>
      </p:sp>
    </p:spTree>
    <p:extLst>
      <p:ext uri="{BB962C8B-B14F-4D97-AF65-F5344CB8AC3E}">
        <p14:creationId xmlns:p14="http://schemas.microsoft.com/office/powerpoint/2010/main" val="180714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28">
            <a:extLst>
              <a:ext uri="{FF2B5EF4-FFF2-40B4-BE49-F238E27FC236}">
                <a16:creationId xmlns:a16="http://schemas.microsoft.com/office/drawing/2014/main" id="{7C9920D4-8D84-42CF-B8A6-1E98F7BA731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263760" y="5922361"/>
            <a:ext cx="1127597" cy="864000"/>
            <a:chOff x="4470" y="3004"/>
            <a:chExt cx="924" cy="708"/>
          </a:xfrm>
          <a:solidFill>
            <a:schemeClr val="bg1"/>
          </a:solidFill>
        </p:grpSpPr>
        <p:sp>
          <p:nvSpPr>
            <p:cNvPr id="166" name="Freeform 129">
              <a:extLst>
                <a:ext uri="{FF2B5EF4-FFF2-40B4-BE49-F238E27FC236}">
                  <a16:creationId xmlns:a16="http://schemas.microsoft.com/office/drawing/2014/main" id="{06BEB57F-582D-407B-B547-468C1256E3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004"/>
              <a:ext cx="762" cy="506"/>
            </a:xfrm>
            <a:custGeom>
              <a:avLst/>
              <a:gdLst>
                <a:gd name="T0" fmla="*/ 762 w 762"/>
                <a:gd name="T1" fmla="*/ 506 h 506"/>
                <a:gd name="T2" fmla="*/ 0 w 762"/>
                <a:gd name="T3" fmla="*/ 506 h 506"/>
                <a:gd name="T4" fmla="*/ 0 w 762"/>
                <a:gd name="T5" fmla="*/ 46 h 506"/>
                <a:gd name="T6" fmla="*/ 0 w 762"/>
                <a:gd name="T7" fmla="*/ 46 h 506"/>
                <a:gd name="T8" fmla="*/ 2 w 762"/>
                <a:gd name="T9" fmla="*/ 36 h 506"/>
                <a:gd name="T10" fmla="*/ 4 w 762"/>
                <a:gd name="T11" fmla="*/ 28 h 506"/>
                <a:gd name="T12" fmla="*/ 8 w 762"/>
                <a:gd name="T13" fmla="*/ 20 h 506"/>
                <a:gd name="T14" fmla="*/ 14 w 762"/>
                <a:gd name="T15" fmla="*/ 14 h 506"/>
                <a:gd name="T16" fmla="*/ 20 w 762"/>
                <a:gd name="T17" fmla="*/ 8 h 506"/>
                <a:gd name="T18" fmla="*/ 28 w 762"/>
                <a:gd name="T19" fmla="*/ 4 h 506"/>
                <a:gd name="T20" fmla="*/ 36 w 762"/>
                <a:gd name="T21" fmla="*/ 0 h 506"/>
                <a:gd name="T22" fmla="*/ 46 w 762"/>
                <a:gd name="T23" fmla="*/ 0 h 506"/>
                <a:gd name="T24" fmla="*/ 716 w 762"/>
                <a:gd name="T25" fmla="*/ 0 h 506"/>
                <a:gd name="T26" fmla="*/ 716 w 762"/>
                <a:gd name="T27" fmla="*/ 0 h 506"/>
                <a:gd name="T28" fmla="*/ 726 w 762"/>
                <a:gd name="T29" fmla="*/ 0 h 506"/>
                <a:gd name="T30" fmla="*/ 734 w 762"/>
                <a:gd name="T31" fmla="*/ 4 h 506"/>
                <a:gd name="T32" fmla="*/ 742 w 762"/>
                <a:gd name="T33" fmla="*/ 8 h 506"/>
                <a:gd name="T34" fmla="*/ 748 w 762"/>
                <a:gd name="T35" fmla="*/ 14 h 506"/>
                <a:gd name="T36" fmla="*/ 754 w 762"/>
                <a:gd name="T37" fmla="*/ 20 h 506"/>
                <a:gd name="T38" fmla="*/ 758 w 762"/>
                <a:gd name="T39" fmla="*/ 28 h 506"/>
                <a:gd name="T40" fmla="*/ 760 w 762"/>
                <a:gd name="T41" fmla="*/ 36 h 506"/>
                <a:gd name="T42" fmla="*/ 762 w 762"/>
                <a:gd name="T43" fmla="*/ 46 h 506"/>
                <a:gd name="T44" fmla="*/ 762 w 762"/>
                <a:gd name="T45" fmla="*/ 506 h 506"/>
                <a:gd name="T46" fmla="*/ 18 w 762"/>
                <a:gd name="T47" fmla="*/ 488 h 506"/>
                <a:gd name="T48" fmla="*/ 744 w 762"/>
                <a:gd name="T49" fmla="*/ 488 h 506"/>
                <a:gd name="T50" fmla="*/ 744 w 762"/>
                <a:gd name="T51" fmla="*/ 46 h 506"/>
                <a:gd name="T52" fmla="*/ 744 w 762"/>
                <a:gd name="T53" fmla="*/ 46 h 506"/>
                <a:gd name="T54" fmla="*/ 742 w 762"/>
                <a:gd name="T55" fmla="*/ 34 h 506"/>
                <a:gd name="T56" fmla="*/ 736 w 762"/>
                <a:gd name="T57" fmla="*/ 26 h 506"/>
                <a:gd name="T58" fmla="*/ 726 w 762"/>
                <a:gd name="T59" fmla="*/ 20 h 506"/>
                <a:gd name="T60" fmla="*/ 716 w 762"/>
                <a:gd name="T61" fmla="*/ 18 h 506"/>
                <a:gd name="T62" fmla="*/ 46 w 762"/>
                <a:gd name="T63" fmla="*/ 18 h 506"/>
                <a:gd name="T64" fmla="*/ 46 w 762"/>
                <a:gd name="T65" fmla="*/ 18 h 506"/>
                <a:gd name="T66" fmla="*/ 36 w 762"/>
                <a:gd name="T67" fmla="*/ 20 h 506"/>
                <a:gd name="T68" fmla="*/ 26 w 762"/>
                <a:gd name="T69" fmla="*/ 26 h 506"/>
                <a:gd name="T70" fmla="*/ 20 w 762"/>
                <a:gd name="T71" fmla="*/ 34 h 506"/>
                <a:gd name="T72" fmla="*/ 18 w 762"/>
                <a:gd name="T73" fmla="*/ 46 h 506"/>
                <a:gd name="T74" fmla="*/ 18 w 762"/>
                <a:gd name="T75" fmla="*/ 488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2" h="506">
                  <a:moveTo>
                    <a:pt x="762" y="506"/>
                  </a:moveTo>
                  <a:lnTo>
                    <a:pt x="0" y="50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4" y="28"/>
                  </a:lnTo>
                  <a:lnTo>
                    <a:pt x="8" y="20"/>
                  </a:lnTo>
                  <a:lnTo>
                    <a:pt x="14" y="14"/>
                  </a:lnTo>
                  <a:lnTo>
                    <a:pt x="20" y="8"/>
                  </a:lnTo>
                  <a:lnTo>
                    <a:pt x="28" y="4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6" y="0"/>
                  </a:lnTo>
                  <a:lnTo>
                    <a:pt x="734" y="4"/>
                  </a:lnTo>
                  <a:lnTo>
                    <a:pt x="742" y="8"/>
                  </a:lnTo>
                  <a:lnTo>
                    <a:pt x="748" y="14"/>
                  </a:lnTo>
                  <a:lnTo>
                    <a:pt x="754" y="20"/>
                  </a:lnTo>
                  <a:lnTo>
                    <a:pt x="758" y="28"/>
                  </a:lnTo>
                  <a:lnTo>
                    <a:pt x="760" y="36"/>
                  </a:lnTo>
                  <a:lnTo>
                    <a:pt x="762" y="46"/>
                  </a:lnTo>
                  <a:lnTo>
                    <a:pt x="762" y="506"/>
                  </a:lnTo>
                  <a:close/>
                  <a:moveTo>
                    <a:pt x="18" y="488"/>
                  </a:moveTo>
                  <a:lnTo>
                    <a:pt x="744" y="488"/>
                  </a:lnTo>
                  <a:lnTo>
                    <a:pt x="744" y="46"/>
                  </a:lnTo>
                  <a:lnTo>
                    <a:pt x="744" y="46"/>
                  </a:lnTo>
                  <a:lnTo>
                    <a:pt x="742" y="34"/>
                  </a:lnTo>
                  <a:lnTo>
                    <a:pt x="736" y="26"/>
                  </a:lnTo>
                  <a:lnTo>
                    <a:pt x="726" y="20"/>
                  </a:lnTo>
                  <a:lnTo>
                    <a:pt x="716" y="18"/>
                  </a:lnTo>
                  <a:lnTo>
                    <a:pt x="46" y="18"/>
                  </a:lnTo>
                  <a:lnTo>
                    <a:pt x="46" y="18"/>
                  </a:lnTo>
                  <a:lnTo>
                    <a:pt x="36" y="20"/>
                  </a:lnTo>
                  <a:lnTo>
                    <a:pt x="26" y="26"/>
                  </a:lnTo>
                  <a:lnTo>
                    <a:pt x="20" y="34"/>
                  </a:lnTo>
                  <a:lnTo>
                    <a:pt x="18" y="46"/>
                  </a:lnTo>
                  <a:lnTo>
                    <a:pt x="18" y="4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30">
              <a:extLst>
                <a:ext uri="{FF2B5EF4-FFF2-40B4-BE49-F238E27FC236}">
                  <a16:creationId xmlns:a16="http://schemas.microsoft.com/office/drawing/2014/main" id="{05A6406C-A963-45CA-8E61-CDC21CFB3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492"/>
              <a:ext cx="762" cy="116"/>
            </a:xfrm>
            <a:custGeom>
              <a:avLst/>
              <a:gdLst>
                <a:gd name="T0" fmla="*/ 734 w 762"/>
                <a:gd name="T1" fmla="*/ 116 h 116"/>
                <a:gd name="T2" fmla="*/ 28 w 762"/>
                <a:gd name="T3" fmla="*/ 116 h 116"/>
                <a:gd name="T4" fmla="*/ 28 w 762"/>
                <a:gd name="T5" fmla="*/ 116 h 116"/>
                <a:gd name="T6" fmla="*/ 18 w 762"/>
                <a:gd name="T7" fmla="*/ 114 h 116"/>
                <a:gd name="T8" fmla="*/ 8 w 762"/>
                <a:gd name="T9" fmla="*/ 108 h 116"/>
                <a:gd name="T10" fmla="*/ 2 w 762"/>
                <a:gd name="T11" fmla="*/ 100 h 116"/>
                <a:gd name="T12" fmla="*/ 0 w 762"/>
                <a:gd name="T13" fmla="*/ 88 h 116"/>
                <a:gd name="T14" fmla="*/ 0 w 762"/>
                <a:gd name="T15" fmla="*/ 0 h 116"/>
                <a:gd name="T16" fmla="*/ 762 w 762"/>
                <a:gd name="T17" fmla="*/ 0 h 116"/>
                <a:gd name="T18" fmla="*/ 762 w 762"/>
                <a:gd name="T19" fmla="*/ 88 h 116"/>
                <a:gd name="T20" fmla="*/ 762 w 762"/>
                <a:gd name="T21" fmla="*/ 88 h 116"/>
                <a:gd name="T22" fmla="*/ 760 w 762"/>
                <a:gd name="T23" fmla="*/ 100 h 116"/>
                <a:gd name="T24" fmla="*/ 754 w 762"/>
                <a:gd name="T25" fmla="*/ 108 h 116"/>
                <a:gd name="T26" fmla="*/ 744 w 762"/>
                <a:gd name="T27" fmla="*/ 114 h 116"/>
                <a:gd name="T28" fmla="*/ 734 w 762"/>
                <a:gd name="T29" fmla="*/ 116 h 116"/>
                <a:gd name="T30" fmla="*/ 734 w 762"/>
                <a:gd name="T31" fmla="*/ 116 h 116"/>
                <a:gd name="T32" fmla="*/ 18 w 762"/>
                <a:gd name="T33" fmla="*/ 18 h 116"/>
                <a:gd name="T34" fmla="*/ 18 w 762"/>
                <a:gd name="T35" fmla="*/ 88 h 116"/>
                <a:gd name="T36" fmla="*/ 18 w 762"/>
                <a:gd name="T37" fmla="*/ 88 h 116"/>
                <a:gd name="T38" fmla="*/ 20 w 762"/>
                <a:gd name="T39" fmla="*/ 92 h 116"/>
                <a:gd name="T40" fmla="*/ 22 w 762"/>
                <a:gd name="T41" fmla="*/ 94 h 116"/>
                <a:gd name="T42" fmla="*/ 24 w 762"/>
                <a:gd name="T43" fmla="*/ 96 h 116"/>
                <a:gd name="T44" fmla="*/ 28 w 762"/>
                <a:gd name="T45" fmla="*/ 98 h 116"/>
                <a:gd name="T46" fmla="*/ 734 w 762"/>
                <a:gd name="T47" fmla="*/ 98 h 116"/>
                <a:gd name="T48" fmla="*/ 734 w 762"/>
                <a:gd name="T49" fmla="*/ 98 h 116"/>
                <a:gd name="T50" fmla="*/ 738 w 762"/>
                <a:gd name="T51" fmla="*/ 96 h 116"/>
                <a:gd name="T52" fmla="*/ 740 w 762"/>
                <a:gd name="T53" fmla="*/ 94 h 116"/>
                <a:gd name="T54" fmla="*/ 742 w 762"/>
                <a:gd name="T55" fmla="*/ 92 h 116"/>
                <a:gd name="T56" fmla="*/ 744 w 762"/>
                <a:gd name="T57" fmla="*/ 88 h 116"/>
                <a:gd name="T58" fmla="*/ 744 w 762"/>
                <a:gd name="T59" fmla="*/ 18 h 116"/>
                <a:gd name="T60" fmla="*/ 18 w 762"/>
                <a:gd name="T61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2" h="116">
                  <a:moveTo>
                    <a:pt x="734" y="116"/>
                  </a:moveTo>
                  <a:lnTo>
                    <a:pt x="28" y="116"/>
                  </a:lnTo>
                  <a:lnTo>
                    <a:pt x="28" y="116"/>
                  </a:lnTo>
                  <a:lnTo>
                    <a:pt x="18" y="114"/>
                  </a:lnTo>
                  <a:lnTo>
                    <a:pt x="8" y="108"/>
                  </a:lnTo>
                  <a:lnTo>
                    <a:pt x="2" y="100"/>
                  </a:lnTo>
                  <a:lnTo>
                    <a:pt x="0" y="88"/>
                  </a:lnTo>
                  <a:lnTo>
                    <a:pt x="0" y="0"/>
                  </a:lnTo>
                  <a:lnTo>
                    <a:pt x="762" y="0"/>
                  </a:lnTo>
                  <a:lnTo>
                    <a:pt x="762" y="88"/>
                  </a:lnTo>
                  <a:lnTo>
                    <a:pt x="762" y="88"/>
                  </a:lnTo>
                  <a:lnTo>
                    <a:pt x="760" y="100"/>
                  </a:lnTo>
                  <a:lnTo>
                    <a:pt x="754" y="108"/>
                  </a:lnTo>
                  <a:lnTo>
                    <a:pt x="744" y="114"/>
                  </a:lnTo>
                  <a:lnTo>
                    <a:pt x="734" y="116"/>
                  </a:lnTo>
                  <a:lnTo>
                    <a:pt x="734" y="116"/>
                  </a:lnTo>
                  <a:close/>
                  <a:moveTo>
                    <a:pt x="18" y="18"/>
                  </a:moveTo>
                  <a:lnTo>
                    <a:pt x="18" y="88"/>
                  </a:lnTo>
                  <a:lnTo>
                    <a:pt x="18" y="88"/>
                  </a:lnTo>
                  <a:lnTo>
                    <a:pt x="20" y="92"/>
                  </a:lnTo>
                  <a:lnTo>
                    <a:pt x="22" y="94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734" y="98"/>
                  </a:lnTo>
                  <a:lnTo>
                    <a:pt x="734" y="98"/>
                  </a:lnTo>
                  <a:lnTo>
                    <a:pt x="738" y="96"/>
                  </a:lnTo>
                  <a:lnTo>
                    <a:pt x="740" y="94"/>
                  </a:lnTo>
                  <a:lnTo>
                    <a:pt x="742" y="92"/>
                  </a:lnTo>
                  <a:lnTo>
                    <a:pt x="744" y="88"/>
                  </a:lnTo>
                  <a:lnTo>
                    <a:pt x="744" y="18"/>
                  </a:lnTo>
                  <a:lnTo>
                    <a:pt x="1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Rectangle 131">
              <a:extLst>
                <a:ext uri="{FF2B5EF4-FFF2-40B4-BE49-F238E27FC236}">
                  <a16:creationId xmlns:a16="http://schemas.microsoft.com/office/drawing/2014/main" id="{58260FEB-B15F-40C9-BCCC-5AAA95CBF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" y="3536"/>
              <a:ext cx="90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32">
              <a:extLst>
                <a:ext uri="{FF2B5EF4-FFF2-40B4-BE49-F238E27FC236}">
                  <a16:creationId xmlns:a16="http://schemas.microsoft.com/office/drawing/2014/main" id="{8E1A675B-6FC4-4444-9F21-EA07C7353C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0" y="3590"/>
              <a:ext cx="222" cy="122"/>
            </a:xfrm>
            <a:custGeom>
              <a:avLst/>
              <a:gdLst>
                <a:gd name="T0" fmla="*/ 222 w 222"/>
                <a:gd name="T1" fmla="*/ 122 h 122"/>
                <a:gd name="T2" fmla="*/ 0 w 222"/>
                <a:gd name="T3" fmla="*/ 122 h 122"/>
                <a:gd name="T4" fmla="*/ 20 w 222"/>
                <a:gd name="T5" fmla="*/ 0 h 122"/>
                <a:gd name="T6" fmla="*/ 202 w 222"/>
                <a:gd name="T7" fmla="*/ 0 h 122"/>
                <a:gd name="T8" fmla="*/ 222 w 222"/>
                <a:gd name="T9" fmla="*/ 122 h 122"/>
                <a:gd name="T10" fmla="*/ 20 w 222"/>
                <a:gd name="T11" fmla="*/ 104 h 122"/>
                <a:gd name="T12" fmla="*/ 200 w 222"/>
                <a:gd name="T13" fmla="*/ 104 h 122"/>
                <a:gd name="T14" fmla="*/ 186 w 222"/>
                <a:gd name="T15" fmla="*/ 18 h 122"/>
                <a:gd name="T16" fmla="*/ 36 w 222"/>
                <a:gd name="T17" fmla="*/ 18 h 122"/>
                <a:gd name="T18" fmla="*/ 20 w 222"/>
                <a:gd name="T19" fmla="*/ 10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122">
                  <a:moveTo>
                    <a:pt x="222" y="122"/>
                  </a:moveTo>
                  <a:lnTo>
                    <a:pt x="0" y="122"/>
                  </a:lnTo>
                  <a:lnTo>
                    <a:pt x="20" y="0"/>
                  </a:lnTo>
                  <a:lnTo>
                    <a:pt x="202" y="0"/>
                  </a:lnTo>
                  <a:lnTo>
                    <a:pt x="222" y="122"/>
                  </a:lnTo>
                  <a:close/>
                  <a:moveTo>
                    <a:pt x="20" y="104"/>
                  </a:moveTo>
                  <a:lnTo>
                    <a:pt x="200" y="104"/>
                  </a:lnTo>
                  <a:lnTo>
                    <a:pt x="186" y="18"/>
                  </a:lnTo>
                  <a:lnTo>
                    <a:pt x="36" y="18"/>
                  </a:lnTo>
                  <a:lnTo>
                    <a:pt x="2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133">
              <a:extLst>
                <a:ext uri="{FF2B5EF4-FFF2-40B4-BE49-F238E27FC236}">
                  <a16:creationId xmlns:a16="http://schemas.microsoft.com/office/drawing/2014/main" id="{F63A0DAD-ED89-4F11-8839-67477DF68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3694"/>
              <a:ext cx="38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34">
              <a:extLst>
                <a:ext uri="{FF2B5EF4-FFF2-40B4-BE49-F238E27FC236}">
                  <a16:creationId xmlns:a16="http://schemas.microsoft.com/office/drawing/2014/main" id="{052E2394-9AC9-4E99-A3CA-0D8AF80B8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8" y="3200"/>
              <a:ext cx="276" cy="512"/>
            </a:xfrm>
            <a:custGeom>
              <a:avLst/>
              <a:gdLst>
                <a:gd name="T0" fmla="*/ 276 w 276"/>
                <a:gd name="T1" fmla="*/ 512 h 512"/>
                <a:gd name="T2" fmla="*/ 0 w 276"/>
                <a:gd name="T3" fmla="*/ 512 h 512"/>
                <a:gd name="T4" fmla="*/ 0 w 276"/>
                <a:gd name="T5" fmla="*/ 398 h 512"/>
                <a:gd name="T6" fmla="*/ 0 w 276"/>
                <a:gd name="T7" fmla="*/ 398 h 512"/>
                <a:gd name="T8" fmla="*/ 0 w 276"/>
                <a:gd name="T9" fmla="*/ 396 h 512"/>
                <a:gd name="T10" fmla="*/ 2 w 276"/>
                <a:gd name="T11" fmla="*/ 392 h 512"/>
                <a:gd name="T12" fmla="*/ 4 w 276"/>
                <a:gd name="T13" fmla="*/ 390 h 512"/>
                <a:gd name="T14" fmla="*/ 8 w 276"/>
                <a:gd name="T15" fmla="*/ 390 h 512"/>
                <a:gd name="T16" fmla="*/ 8 w 276"/>
                <a:gd name="T17" fmla="*/ 390 h 512"/>
                <a:gd name="T18" fmla="*/ 12 w 276"/>
                <a:gd name="T19" fmla="*/ 390 h 512"/>
                <a:gd name="T20" fmla="*/ 14 w 276"/>
                <a:gd name="T21" fmla="*/ 392 h 512"/>
                <a:gd name="T22" fmla="*/ 16 w 276"/>
                <a:gd name="T23" fmla="*/ 396 h 512"/>
                <a:gd name="T24" fmla="*/ 18 w 276"/>
                <a:gd name="T25" fmla="*/ 398 h 512"/>
                <a:gd name="T26" fmla="*/ 18 w 276"/>
                <a:gd name="T27" fmla="*/ 494 h 512"/>
                <a:gd name="T28" fmla="*/ 258 w 276"/>
                <a:gd name="T29" fmla="*/ 494 h 512"/>
                <a:gd name="T30" fmla="*/ 258 w 276"/>
                <a:gd name="T31" fmla="*/ 18 h 512"/>
                <a:gd name="T32" fmla="*/ 104 w 276"/>
                <a:gd name="T33" fmla="*/ 18 h 512"/>
                <a:gd name="T34" fmla="*/ 104 w 276"/>
                <a:gd name="T35" fmla="*/ 18 h 512"/>
                <a:gd name="T36" fmla="*/ 100 w 276"/>
                <a:gd name="T37" fmla="*/ 18 h 512"/>
                <a:gd name="T38" fmla="*/ 98 w 276"/>
                <a:gd name="T39" fmla="*/ 16 h 512"/>
                <a:gd name="T40" fmla="*/ 96 w 276"/>
                <a:gd name="T41" fmla="*/ 12 h 512"/>
                <a:gd name="T42" fmla="*/ 96 w 276"/>
                <a:gd name="T43" fmla="*/ 8 h 512"/>
                <a:gd name="T44" fmla="*/ 96 w 276"/>
                <a:gd name="T45" fmla="*/ 8 h 512"/>
                <a:gd name="T46" fmla="*/ 96 w 276"/>
                <a:gd name="T47" fmla="*/ 6 h 512"/>
                <a:gd name="T48" fmla="*/ 98 w 276"/>
                <a:gd name="T49" fmla="*/ 2 h 512"/>
                <a:gd name="T50" fmla="*/ 100 w 276"/>
                <a:gd name="T51" fmla="*/ 0 h 512"/>
                <a:gd name="T52" fmla="*/ 104 w 276"/>
                <a:gd name="T53" fmla="*/ 0 h 512"/>
                <a:gd name="T54" fmla="*/ 276 w 276"/>
                <a:gd name="T55" fmla="*/ 0 h 512"/>
                <a:gd name="T56" fmla="*/ 276 w 276"/>
                <a:gd name="T57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6" h="512">
                  <a:moveTo>
                    <a:pt x="276" y="512"/>
                  </a:moveTo>
                  <a:lnTo>
                    <a:pt x="0" y="512"/>
                  </a:lnTo>
                  <a:lnTo>
                    <a:pt x="0" y="398"/>
                  </a:lnTo>
                  <a:lnTo>
                    <a:pt x="0" y="398"/>
                  </a:lnTo>
                  <a:lnTo>
                    <a:pt x="0" y="396"/>
                  </a:lnTo>
                  <a:lnTo>
                    <a:pt x="2" y="392"/>
                  </a:lnTo>
                  <a:lnTo>
                    <a:pt x="4" y="390"/>
                  </a:lnTo>
                  <a:lnTo>
                    <a:pt x="8" y="390"/>
                  </a:lnTo>
                  <a:lnTo>
                    <a:pt x="8" y="390"/>
                  </a:lnTo>
                  <a:lnTo>
                    <a:pt x="12" y="390"/>
                  </a:lnTo>
                  <a:lnTo>
                    <a:pt x="14" y="392"/>
                  </a:lnTo>
                  <a:lnTo>
                    <a:pt x="16" y="396"/>
                  </a:lnTo>
                  <a:lnTo>
                    <a:pt x="18" y="398"/>
                  </a:lnTo>
                  <a:lnTo>
                    <a:pt x="18" y="494"/>
                  </a:lnTo>
                  <a:lnTo>
                    <a:pt x="258" y="494"/>
                  </a:lnTo>
                  <a:lnTo>
                    <a:pt x="258" y="18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0" y="18"/>
                  </a:lnTo>
                  <a:lnTo>
                    <a:pt x="98" y="16"/>
                  </a:lnTo>
                  <a:lnTo>
                    <a:pt x="96" y="12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8" y="2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276" y="0"/>
                  </a:lnTo>
                  <a:lnTo>
                    <a:pt x="276" y="5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35">
              <a:extLst>
                <a:ext uri="{FF2B5EF4-FFF2-40B4-BE49-F238E27FC236}">
                  <a16:creationId xmlns:a16="http://schemas.microsoft.com/office/drawing/2014/main" id="{C0E8465E-D69A-4629-9966-31DB4C143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" y="3318"/>
              <a:ext cx="180" cy="18"/>
            </a:xfrm>
            <a:custGeom>
              <a:avLst/>
              <a:gdLst>
                <a:gd name="T0" fmla="*/ 170 w 180"/>
                <a:gd name="T1" fmla="*/ 18 h 18"/>
                <a:gd name="T2" fmla="*/ 8 w 180"/>
                <a:gd name="T3" fmla="*/ 18 h 18"/>
                <a:gd name="T4" fmla="*/ 8 w 180"/>
                <a:gd name="T5" fmla="*/ 18 h 18"/>
                <a:gd name="T6" fmla="*/ 4 w 180"/>
                <a:gd name="T7" fmla="*/ 18 h 18"/>
                <a:gd name="T8" fmla="*/ 2 w 180"/>
                <a:gd name="T9" fmla="*/ 16 h 18"/>
                <a:gd name="T10" fmla="*/ 0 w 180"/>
                <a:gd name="T11" fmla="*/ 12 h 18"/>
                <a:gd name="T12" fmla="*/ 0 w 180"/>
                <a:gd name="T13" fmla="*/ 10 h 18"/>
                <a:gd name="T14" fmla="*/ 0 w 180"/>
                <a:gd name="T15" fmla="*/ 10 h 18"/>
                <a:gd name="T16" fmla="*/ 0 w 180"/>
                <a:gd name="T17" fmla="*/ 6 h 18"/>
                <a:gd name="T18" fmla="*/ 2 w 180"/>
                <a:gd name="T19" fmla="*/ 2 h 18"/>
                <a:gd name="T20" fmla="*/ 4 w 180"/>
                <a:gd name="T21" fmla="*/ 0 h 18"/>
                <a:gd name="T22" fmla="*/ 8 w 180"/>
                <a:gd name="T23" fmla="*/ 0 h 18"/>
                <a:gd name="T24" fmla="*/ 170 w 180"/>
                <a:gd name="T25" fmla="*/ 0 h 18"/>
                <a:gd name="T26" fmla="*/ 170 w 180"/>
                <a:gd name="T27" fmla="*/ 0 h 18"/>
                <a:gd name="T28" fmla="*/ 174 w 180"/>
                <a:gd name="T29" fmla="*/ 0 h 18"/>
                <a:gd name="T30" fmla="*/ 176 w 180"/>
                <a:gd name="T31" fmla="*/ 2 h 18"/>
                <a:gd name="T32" fmla="*/ 178 w 180"/>
                <a:gd name="T33" fmla="*/ 6 h 18"/>
                <a:gd name="T34" fmla="*/ 180 w 180"/>
                <a:gd name="T35" fmla="*/ 10 h 18"/>
                <a:gd name="T36" fmla="*/ 180 w 180"/>
                <a:gd name="T37" fmla="*/ 10 h 18"/>
                <a:gd name="T38" fmla="*/ 178 w 180"/>
                <a:gd name="T39" fmla="*/ 12 h 18"/>
                <a:gd name="T40" fmla="*/ 176 w 180"/>
                <a:gd name="T41" fmla="*/ 16 h 18"/>
                <a:gd name="T42" fmla="*/ 174 w 180"/>
                <a:gd name="T43" fmla="*/ 18 h 18"/>
                <a:gd name="T44" fmla="*/ 170 w 180"/>
                <a:gd name="T45" fmla="*/ 18 h 18"/>
                <a:gd name="T46" fmla="*/ 170 w 180"/>
                <a:gd name="T4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0" h="18">
                  <a:moveTo>
                    <a:pt x="170" y="18"/>
                  </a:moveTo>
                  <a:lnTo>
                    <a:pt x="8" y="18"/>
                  </a:lnTo>
                  <a:lnTo>
                    <a:pt x="8" y="18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4" y="0"/>
                  </a:lnTo>
                  <a:lnTo>
                    <a:pt x="176" y="2"/>
                  </a:lnTo>
                  <a:lnTo>
                    <a:pt x="178" y="6"/>
                  </a:lnTo>
                  <a:lnTo>
                    <a:pt x="180" y="10"/>
                  </a:lnTo>
                  <a:lnTo>
                    <a:pt x="180" y="10"/>
                  </a:lnTo>
                  <a:lnTo>
                    <a:pt x="178" y="12"/>
                  </a:lnTo>
                  <a:lnTo>
                    <a:pt x="176" y="16"/>
                  </a:lnTo>
                  <a:lnTo>
                    <a:pt x="174" y="18"/>
                  </a:lnTo>
                  <a:lnTo>
                    <a:pt x="170" y="18"/>
                  </a:lnTo>
                  <a:lnTo>
                    <a:pt x="17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36">
              <a:extLst>
                <a:ext uri="{FF2B5EF4-FFF2-40B4-BE49-F238E27FC236}">
                  <a16:creationId xmlns:a16="http://schemas.microsoft.com/office/drawing/2014/main" id="{F934ECAD-32B9-4740-8940-2940BC6C1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6" y="3634"/>
              <a:ext cx="18" cy="78"/>
            </a:xfrm>
            <a:custGeom>
              <a:avLst/>
              <a:gdLst>
                <a:gd name="T0" fmla="*/ 10 w 18"/>
                <a:gd name="T1" fmla="*/ 78 h 78"/>
                <a:gd name="T2" fmla="*/ 10 w 18"/>
                <a:gd name="T3" fmla="*/ 78 h 78"/>
                <a:gd name="T4" fmla="*/ 6 w 18"/>
                <a:gd name="T5" fmla="*/ 78 h 78"/>
                <a:gd name="T6" fmla="*/ 2 w 18"/>
                <a:gd name="T7" fmla="*/ 76 h 78"/>
                <a:gd name="T8" fmla="*/ 2 w 18"/>
                <a:gd name="T9" fmla="*/ 74 h 78"/>
                <a:gd name="T10" fmla="*/ 0 w 18"/>
                <a:gd name="T11" fmla="*/ 70 h 78"/>
                <a:gd name="T12" fmla="*/ 0 w 18"/>
                <a:gd name="T13" fmla="*/ 8 h 78"/>
                <a:gd name="T14" fmla="*/ 0 w 18"/>
                <a:gd name="T15" fmla="*/ 8 h 78"/>
                <a:gd name="T16" fmla="*/ 2 w 18"/>
                <a:gd name="T17" fmla="*/ 4 h 78"/>
                <a:gd name="T18" fmla="*/ 2 w 18"/>
                <a:gd name="T19" fmla="*/ 2 h 78"/>
                <a:gd name="T20" fmla="*/ 6 w 18"/>
                <a:gd name="T21" fmla="*/ 0 h 78"/>
                <a:gd name="T22" fmla="*/ 10 w 18"/>
                <a:gd name="T23" fmla="*/ 0 h 78"/>
                <a:gd name="T24" fmla="*/ 10 w 18"/>
                <a:gd name="T25" fmla="*/ 0 h 78"/>
                <a:gd name="T26" fmla="*/ 12 w 18"/>
                <a:gd name="T27" fmla="*/ 0 h 78"/>
                <a:gd name="T28" fmla="*/ 16 w 18"/>
                <a:gd name="T29" fmla="*/ 2 h 78"/>
                <a:gd name="T30" fmla="*/ 18 w 18"/>
                <a:gd name="T31" fmla="*/ 4 h 78"/>
                <a:gd name="T32" fmla="*/ 18 w 18"/>
                <a:gd name="T33" fmla="*/ 8 h 78"/>
                <a:gd name="T34" fmla="*/ 18 w 18"/>
                <a:gd name="T35" fmla="*/ 70 h 78"/>
                <a:gd name="T36" fmla="*/ 18 w 18"/>
                <a:gd name="T37" fmla="*/ 70 h 78"/>
                <a:gd name="T38" fmla="*/ 18 w 18"/>
                <a:gd name="T39" fmla="*/ 74 h 78"/>
                <a:gd name="T40" fmla="*/ 16 w 18"/>
                <a:gd name="T41" fmla="*/ 76 h 78"/>
                <a:gd name="T42" fmla="*/ 12 w 18"/>
                <a:gd name="T43" fmla="*/ 78 h 78"/>
                <a:gd name="T44" fmla="*/ 10 w 18"/>
                <a:gd name="T45" fmla="*/ 78 h 78"/>
                <a:gd name="T46" fmla="*/ 10 w 18"/>
                <a:gd name="T4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78">
                  <a:moveTo>
                    <a:pt x="10" y="78"/>
                  </a:moveTo>
                  <a:lnTo>
                    <a:pt x="10" y="78"/>
                  </a:lnTo>
                  <a:lnTo>
                    <a:pt x="6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0" y="7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8" y="70"/>
                  </a:lnTo>
                  <a:lnTo>
                    <a:pt x="18" y="70"/>
                  </a:lnTo>
                  <a:lnTo>
                    <a:pt x="18" y="74"/>
                  </a:lnTo>
                  <a:lnTo>
                    <a:pt x="16" y="76"/>
                  </a:lnTo>
                  <a:lnTo>
                    <a:pt x="12" y="78"/>
                  </a:lnTo>
                  <a:lnTo>
                    <a:pt x="10" y="78"/>
                  </a:lnTo>
                  <a:lnTo>
                    <a:pt x="1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A40DEF1-EB0D-4BAD-B794-D1C7349B72D8}"/>
              </a:ext>
            </a:extLst>
          </p:cNvPr>
          <p:cNvCxnSpPr>
            <a:cxnSpLocks/>
            <a:stCxn id="166" idx="16"/>
          </p:cNvCxnSpPr>
          <p:nvPr/>
        </p:nvCxnSpPr>
        <p:spPr>
          <a:xfrm flipV="1">
            <a:off x="11169254" y="5514420"/>
            <a:ext cx="384117" cy="417704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722042C-1B2A-42EC-88C3-594ED5FA9C1E}"/>
              </a:ext>
            </a:extLst>
          </p:cNvPr>
          <p:cNvCxnSpPr>
            <a:cxnSpLocks/>
            <a:stCxn id="166" idx="33"/>
          </p:cNvCxnSpPr>
          <p:nvPr/>
        </p:nvCxnSpPr>
        <p:spPr>
          <a:xfrm flipH="1" flipV="1">
            <a:off x="1074719" y="5535992"/>
            <a:ext cx="9232973" cy="410776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6608B0E-1395-45D5-AFFD-EB94285DFEA6}"/>
              </a:ext>
            </a:extLst>
          </p:cNvPr>
          <p:cNvSpPr/>
          <p:nvPr/>
        </p:nvSpPr>
        <p:spPr>
          <a:xfrm>
            <a:off x="1074719" y="798286"/>
            <a:ext cx="10478652" cy="4716134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6CBCF-9214-194B-B046-550E4D3DD1F0}"/>
              </a:ext>
            </a:extLst>
          </p:cNvPr>
          <p:cNvSpPr txBox="1"/>
          <p:nvPr/>
        </p:nvSpPr>
        <p:spPr>
          <a:xfrm>
            <a:off x="1074718" y="356256"/>
            <a:ext cx="310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Worker node – 23 cores, 32GB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484F89-D156-FC4E-A1B1-1BF91CD2BCF0}"/>
              </a:ext>
            </a:extLst>
          </p:cNvPr>
          <p:cNvSpPr/>
          <p:nvPr/>
        </p:nvSpPr>
        <p:spPr>
          <a:xfrm>
            <a:off x="1266024" y="2514599"/>
            <a:ext cx="2304490" cy="2739571"/>
          </a:xfrm>
          <a:prstGeom prst="roundRect">
            <a:avLst/>
          </a:prstGeom>
          <a:solidFill>
            <a:schemeClr val="bg1">
              <a:lumMod val="75000"/>
              <a:alpha val="18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2772BFE-77F8-3041-9C99-A81C59A02FD5}"/>
              </a:ext>
            </a:extLst>
          </p:cNvPr>
          <p:cNvSpPr txBox="1"/>
          <p:nvPr/>
        </p:nvSpPr>
        <p:spPr>
          <a:xfrm>
            <a:off x="1414779" y="2612339"/>
            <a:ext cx="2449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75000"/>
                  </a:schemeClr>
                </a:solidFill>
              </a:rPr>
              <a:t>Executor 1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– 4 cores, 5GB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CF73E7F6-2A3B-C141-91C0-A216FF4F06C9}"/>
              </a:ext>
            </a:extLst>
          </p:cNvPr>
          <p:cNvSpPr/>
          <p:nvPr/>
        </p:nvSpPr>
        <p:spPr>
          <a:xfrm>
            <a:off x="3849591" y="2514599"/>
            <a:ext cx="2304490" cy="2739571"/>
          </a:xfrm>
          <a:prstGeom prst="roundRect">
            <a:avLst/>
          </a:prstGeom>
          <a:solidFill>
            <a:schemeClr val="bg1">
              <a:lumMod val="75000"/>
              <a:alpha val="18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86A4D5E4-E9AA-3F42-8BD8-7AF1568F5805}"/>
              </a:ext>
            </a:extLst>
          </p:cNvPr>
          <p:cNvSpPr/>
          <p:nvPr/>
        </p:nvSpPr>
        <p:spPr>
          <a:xfrm>
            <a:off x="6433158" y="2514599"/>
            <a:ext cx="2304490" cy="2739571"/>
          </a:xfrm>
          <a:prstGeom prst="roundRect">
            <a:avLst/>
          </a:prstGeom>
          <a:solidFill>
            <a:schemeClr val="bg1">
              <a:lumMod val="75000"/>
              <a:alpha val="18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D252859B-86D5-BC43-82BB-559FC94D17F2}"/>
              </a:ext>
            </a:extLst>
          </p:cNvPr>
          <p:cNvSpPr/>
          <p:nvPr/>
        </p:nvSpPr>
        <p:spPr>
          <a:xfrm>
            <a:off x="9016725" y="2475649"/>
            <a:ext cx="2304490" cy="2739571"/>
          </a:xfrm>
          <a:prstGeom prst="roundRect">
            <a:avLst/>
          </a:prstGeom>
          <a:solidFill>
            <a:schemeClr val="bg1">
              <a:lumMod val="75000"/>
              <a:alpha val="18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B44B076-CEE9-B949-833D-C5A02233E5EB}"/>
              </a:ext>
            </a:extLst>
          </p:cNvPr>
          <p:cNvSpPr txBox="1"/>
          <p:nvPr/>
        </p:nvSpPr>
        <p:spPr>
          <a:xfrm>
            <a:off x="4013167" y="2611722"/>
            <a:ext cx="2449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75000"/>
                  </a:schemeClr>
                </a:solidFill>
              </a:rPr>
              <a:t>Executor 2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– 4 cores, 5GB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D432421-D883-984D-8435-EF616CDA1108}"/>
              </a:ext>
            </a:extLst>
          </p:cNvPr>
          <p:cNvSpPr txBox="1"/>
          <p:nvPr/>
        </p:nvSpPr>
        <p:spPr>
          <a:xfrm>
            <a:off x="6599685" y="2563513"/>
            <a:ext cx="2449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75000"/>
                  </a:schemeClr>
                </a:solidFill>
              </a:rPr>
              <a:t>Executor 3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– 4 cores, 5GB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9AB718A-F739-7C46-9F27-6BE71601CEA7}"/>
              </a:ext>
            </a:extLst>
          </p:cNvPr>
          <p:cNvSpPr txBox="1"/>
          <p:nvPr/>
        </p:nvSpPr>
        <p:spPr>
          <a:xfrm>
            <a:off x="9172180" y="2579139"/>
            <a:ext cx="2449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75000"/>
                  </a:schemeClr>
                </a:solidFill>
              </a:rPr>
              <a:t>Executor 4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– 4 cores, 5GB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032124-BD9A-AB43-9D72-63F753660495}"/>
              </a:ext>
            </a:extLst>
          </p:cNvPr>
          <p:cNvGrpSpPr/>
          <p:nvPr/>
        </p:nvGrpSpPr>
        <p:grpSpPr>
          <a:xfrm>
            <a:off x="1414779" y="3305968"/>
            <a:ext cx="1981564" cy="1786220"/>
            <a:chOff x="1414779" y="3305968"/>
            <a:chExt cx="1981564" cy="17862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8BE8A7-1484-DC44-B7A7-EEC40DB0DD55}"/>
                </a:ext>
              </a:extLst>
            </p:cNvPr>
            <p:cNvSpPr/>
            <p:nvPr/>
          </p:nvSpPr>
          <p:spPr>
            <a:xfrm>
              <a:off x="1414779" y="3305968"/>
              <a:ext cx="1981564" cy="178622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evel 6">
              <a:extLst>
                <a:ext uri="{FF2B5EF4-FFF2-40B4-BE49-F238E27FC236}">
                  <a16:creationId xmlns:a16="http://schemas.microsoft.com/office/drawing/2014/main" id="{0F404D85-2B93-234E-9DA5-1ECCC062A5DB}"/>
                </a:ext>
              </a:extLst>
            </p:cNvPr>
            <p:cNvSpPr/>
            <p:nvPr/>
          </p:nvSpPr>
          <p:spPr>
            <a:xfrm>
              <a:off x="1599941" y="3547882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Bevel 72">
              <a:extLst>
                <a:ext uri="{FF2B5EF4-FFF2-40B4-BE49-F238E27FC236}">
                  <a16:creationId xmlns:a16="http://schemas.microsoft.com/office/drawing/2014/main" id="{4C798D29-E8E7-BF4B-84DB-4B3A83CD457F}"/>
                </a:ext>
              </a:extLst>
            </p:cNvPr>
            <p:cNvSpPr/>
            <p:nvPr/>
          </p:nvSpPr>
          <p:spPr>
            <a:xfrm>
              <a:off x="2540088" y="3547881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Bevel 73">
              <a:extLst>
                <a:ext uri="{FF2B5EF4-FFF2-40B4-BE49-F238E27FC236}">
                  <a16:creationId xmlns:a16="http://schemas.microsoft.com/office/drawing/2014/main" id="{683498D9-5C91-E84A-9E4C-BAC1A1CAE6BD}"/>
                </a:ext>
              </a:extLst>
            </p:cNvPr>
            <p:cNvSpPr/>
            <p:nvPr/>
          </p:nvSpPr>
          <p:spPr>
            <a:xfrm>
              <a:off x="1599941" y="4307687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Bevel 74">
              <a:extLst>
                <a:ext uri="{FF2B5EF4-FFF2-40B4-BE49-F238E27FC236}">
                  <a16:creationId xmlns:a16="http://schemas.microsoft.com/office/drawing/2014/main" id="{5F212142-5A41-AB47-B2DE-1FAECF29DE6D}"/>
                </a:ext>
              </a:extLst>
            </p:cNvPr>
            <p:cNvSpPr/>
            <p:nvPr/>
          </p:nvSpPr>
          <p:spPr>
            <a:xfrm>
              <a:off x="2540088" y="4307686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1E89288-13B5-0440-B1D6-D75244A8BC5C}"/>
              </a:ext>
            </a:extLst>
          </p:cNvPr>
          <p:cNvGrpSpPr/>
          <p:nvPr/>
        </p:nvGrpSpPr>
        <p:grpSpPr>
          <a:xfrm>
            <a:off x="4011054" y="3302911"/>
            <a:ext cx="1981564" cy="1786220"/>
            <a:chOff x="1414779" y="3305968"/>
            <a:chExt cx="1981564" cy="178622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55E82B7-127F-114E-A9F0-D3671DEFBB8D}"/>
                </a:ext>
              </a:extLst>
            </p:cNvPr>
            <p:cNvSpPr/>
            <p:nvPr/>
          </p:nvSpPr>
          <p:spPr>
            <a:xfrm>
              <a:off x="1414779" y="3305968"/>
              <a:ext cx="1981564" cy="178622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Bevel 103">
              <a:extLst>
                <a:ext uri="{FF2B5EF4-FFF2-40B4-BE49-F238E27FC236}">
                  <a16:creationId xmlns:a16="http://schemas.microsoft.com/office/drawing/2014/main" id="{29A7A456-9E8D-9E4D-8D12-8042375F91C5}"/>
                </a:ext>
              </a:extLst>
            </p:cNvPr>
            <p:cNvSpPr/>
            <p:nvPr/>
          </p:nvSpPr>
          <p:spPr>
            <a:xfrm>
              <a:off x="1599941" y="3547882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Bevel 104">
              <a:extLst>
                <a:ext uri="{FF2B5EF4-FFF2-40B4-BE49-F238E27FC236}">
                  <a16:creationId xmlns:a16="http://schemas.microsoft.com/office/drawing/2014/main" id="{3657A335-34EC-0A42-AC93-F115908C2D35}"/>
                </a:ext>
              </a:extLst>
            </p:cNvPr>
            <p:cNvSpPr/>
            <p:nvPr/>
          </p:nvSpPr>
          <p:spPr>
            <a:xfrm>
              <a:off x="2540088" y="3547881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Bevel 105">
              <a:extLst>
                <a:ext uri="{FF2B5EF4-FFF2-40B4-BE49-F238E27FC236}">
                  <a16:creationId xmlns:a16="http://schemas.microsoft.com/office/drawing/2014/main" id="{16D8E766-2085-0244-A59E-7C8ED582B3A3}"/>
                </a:ext>
              </a:extLst>
            </p:cNvPr>
            <p:cNvSpPr/>
            <p:nvPr/>
          </p:nvSpPr>
          <p:spPr>
            <a:xfrm>
              <a:off x="1599941" y="4307687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Bevel 106">
              <a:extLst>
                <a:ext uri="{FF2B5EF4-FFF2-40B4-BE49-F238E27FC236}">
                  <a16:creationId xmlns:a16="http://schemas.microsoft.com/office/drawing/2014/main" id="{E9F383D7-FA0D-0B43-98BD-87223E405078}"/>
                </a:ext>
              </a:extLst>
            </p:cNvPr>
            <p:cNvSpPr/>
            <p:nvPr/>
          </p:nvSpPr>
          <p:spPr>
            <a:xfrm>
              <a:off x="2540088" y="4307686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6BF8962-1DCB-9040-B2AA-78B8239CF5B4}"/>
              </a:ext>
            </a:extLst>
          </p:cNvPr>
          <p:cNvGrpSpPr/>
          <p:nvPr/>
        </p:nvGrpSpPr>
        <p:grpSpPr>
          <a:xfrm>
            <a:off x="6614335" y="3307533"/>
            <a:ext cx="1981564" cy="1786220"/>
            <a:chOff x="1414779" y="3305968"/>
            <a:chExt cx="1981564" cy="178622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DDD263F-AEA1-0547-A03A-07F3FEA6DB47}"/>
                </a:ext>
              </a:extLst>
            </p:cNvPr>
            <p:cNvSpPr/>
            <p:nvPr/>
          </p:nvSpPr>
          <p:spPr>
            <a:xfrm>
              <a:off x="1414779" y="3305968"/>
              <a:ext cx="1981564" cy="178622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Bevel 109">
              <a:extLst>
                <a:ext uri="{FF2B5EF4-FFF2-40B4-BE49-F238E27FC236}">
                  <a16:creationId xmlns:a16="http://schemas.microsoft.com/office/drawing/2014/main" id="{AD24D85A-9548-F245-B600-0E54EB51B980}"/>
                </a:ext>
              </a:extLst>
            </p:cNvPr>
            <p:cNvSpPr/>
            <p:nvPr/>
          </p:nvSpPr>
          <p:spPr>
            <a:xfrm>
              <a:off x="1599941" y="3547882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Bevel 110">
              <a:extLst>
                <a:ext uri="{FF2B5EF4-FFF2-40B4-BE49-F238E27FC236}">
                  <a16:creationId xmlns:a16="http://schemas.microsoft.com/office/drawing/2014/main" id="{8ED226D2-7128-8A46-AB66-8A48D99E1FBD}"/>
                </a:ext>
              </a:extLst>
            </p:cNvPr>
            <p:cNvSpPr/>
            <p:nvPr/>
          </p:nvSpPr>
          <p:spPr>
            <a:xfrm>
              <a:off x="2540088" y="3547881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Bevel 111">
              <a:extLst>
                <a:ext uri="{FF2B5EF4-FFF2-40B4-BE49-F238E27FC236}">
                  <a16:creationId xmlns:a16="http://schemas.microsoft.com/office/drawing/2014/main" id="{77A53B1C-A46F-C04C-B8E2-618B5B1C13F0}"/>
                </a:ext>
              </a:extLst>
            </p:cNvPr>
            <p:cNvSpPr/>
            <p:nvPr/>
          </p:nvSpPr>
          <p:spPr>
            <a:xfrm>
              <a:off x="1599941" y="4307687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Bevel 112">
              <a:extLst>
                <a:ext uri="{FF2B5EF4-FFF2-40B4-BE49-F238E27FC236}">
                  <a16:creationId xmlns:a16="http://schemas.microsoft.com/office/drawing/2014/main" id="{56087E12-520B-6544-9708-242C330D7139}"/>
                </a:ext>
              </a:extLst>
            </p:cNvPr>
            <p:cNvSpPr/>
            <p:nvPr/>
          </p:nvSpPr>
          <p:spPr>
            <a:xfrm>
              <a:off x="2540088" y="4307686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FDB5466-CEDA-3543-8B51-E45FF05DE675}"/>
              </a:ext>
            </a:extLst>
          </p:cNvPr>
          <p:cNvSpPr/>
          <p:nvPr/>
        </p:nvSpPr>
        <p:spPr>
          <a:xfrm>
            <a:off x="8093478" y="1010210"/>
            <a:ext cx="2961064" cy="932989"/>
          </a:xfrm>
          <a:prstGeom prst="rect">
            <a:avLst/>
          </a:prstGeom>
          <a:solidFill>
            <a:schemeClr val="accent4">
              <a:lumMod val="60000"/>
              <a:lumOff val="40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Bevel 119">
            <a:extLst>
              <a:ext uri="{FF2B5EF4-FFF2-40B4-BE49-F238E27FC236}">
                <a16:creationId xmlns:a16="http://schemas.microsoft.com/office/drawing/2014/main" id="{E4A73BC1-53A7-0842-99CB-723FA90B740C}"/>
              </a:ext>
            </a:extLst>
          </p:cNvPr>
          <p:cNvSpPr/>
          <p:nvPr/>
        </p:nvSpPr>
        <p:spPr>
          <a:xfrm>
            <a:off x="8318435" y="1203806"/>
            <a:ext cx="609600" cy="537029"/>
          </a:xfrm>
          <a:prstGeom prst="beve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Bevel 120">
            <a:extLst>
              <a:ext uri="{FF2B5EF4-FFF2-40B4-BE49-F238E27FC236}">
                <a16:creationId xmlns:a16="http://schemas.microsoft.com/office/drawing/2014/main" id="{C08312F5-77F7-C84B-96D5-F62B7BA5F78E}"/>
              </a:ext>
            </a:extLst>
          </p:cNvPr>
          <p:cNvSpPr/>
          <p:nvPr/>
        </p:nvSpPr>
        <p:spPr>
          <a:xfrm>
            <a:off x="10223443" y="1205146"/>
            <a:ext cx="609600" cy="537029"/>
          </a:xfrm>
          <a:prstGeom prst="beve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Bevel 121">
            <a:extLst>
              <a:ext uri="{FF2B5EF4-FFF2-40B4-BE49-F238E27FC236}">
                <a16:creationId xmlns:a16="http://schemas.microsoft.com/office/drawing/2014/main" id="{E1B91C00-46EC-5E49-AF58-3A82B236172B}"/>
              </a:ext>
            </a:extLst>
          </p:cNvPr>
          <p:cNvSpPr/>
          <p:nvPr/>
        </p:nvSpPr>
        <p:spPr>
          <a:xfrm>
            <a:off x="9270939" y="1207195"/>
            <a:ext cx="609600" cy="537029"/>
          </a:xfrm>
          <a:prstGeom prst="beve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5AC1CCC-2273-2540-A4C9-D11B38B8A3D9}"/>
              </a:ext>
            </a:extLst>
          </p:cNvPr>
          <p:cNvGrpSpPr/>
          <p:nvPr/>
        </p:nvGrpSpPr>
        <p:grpSpPr>
          <a:xfrm>
            <a:off x="9197125" y="3310254"/>
            <a:ext cx="1981564" cy="1786220"/>
            <a:chOff x="1414779" y="3305968"/>
            <a:chExt cx="1981564" cy="1786220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6B8F1E2-3E75-A747-83F7-2560C109D5BA}"/>
                </a:ext>
              </a:extLst>
            </p:cNvPr>
            <p:cNvSpPr/>
            <p:nvPr/>
          </p:nvSpPr>
          <p:spPr>
            <a:xfrm>
              <a:off x="1414779" y="3305968"/>
              <a:ext cx="1981564" cy="178622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Bevel 115">
              <a:extLst>
                <a:ext uri="{FF2B5EF4-FFF2-40B4-BE49-F238E27FC236}">
                  <a16:creationId xmlns:a16="http://schemas.microsoft.com/office/drawing/2014/main" id="{F3689B79-85BA-BB41-87EE-3ADE76220F47}"/>
                </a:ext>
              </a:extLst>
            </p:cNvPr>
            <p:cNvSpPr/>
            <p:nvPr/>
          </p:nvSpPr>
          <p:spPr>
            <a:xfrm>
              <a:off x="1599941" y="3547882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Bevel 116">
              <a:extLst>
                <a:ext uri="{FF2B5EF4-FFF2-40B4-BE49-F238E27FC236}">
                  <a16:creationId xmlns:a16="http://schemas.microsoft.com/office/drawing/2014/main" id="{2BB22B84-482E-C24A-B614-F225E8F4EF5B}"/>
                </a:ext>
              </a:extLst>
            </p:cNvPr>
            <p:cNvSpPr/>
            <p:nvPr/>
          </p:nvSpPr>
          <p:spPr>
            <a:xfrm>
              <a:off x="2540088" y="3547881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Bevel 117">
              <a:extLst>
                <a:ext uri="{FF2B5EF4-FFF2-40B4-BE49-F238E27FC236}">
                  <a16:creationId xmlns:a16="http://schemas.microsoft.com/office/drawing/2014/main" id="{437B74DD-AECF-DC4C-9077-6217ACC74D3D}"/>
                </a:ext>
              </a:extLst>
            </p:cNvPr>
            <p:cNvSpPr/>
            <p:nvPr/>
          </p:nvSpPr>
          <p:spPr>
            <a:xfrm>
              <a:off x="1599941" y="4307687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Bevel 118">
              <a:extLst>
                <a:ext uri="{FF2B5EF4-FFF2-40B4-BE49-F238E27FC236}">
                  <a16:creationId xmlns:a16="http://schemas.microsoft.com/office/drawing/2014/main" id="{F5A96072-4E6A-BF4A-9EEA-DEBE6D8A0638}"/>
                </a:ext>
              </a:extLst>
            </p:cNvPr>
            <p:cNvSpPr/>
            <p:nvPr/>
          </p:nvSpPr>
          <p:spPr>
            <a:xfrm>
              <a:off x="2540088" y="4307686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F6311895-5722-7A4D-86EE-91F7855F6D81}"/>
              </a:ext>
            </a:extLst>
          </p:cNvPr>
          <p:cNvSpPr txBox="1"/>
          <p:nvPr/>
        </p:nvSpPr>
        <p:spPr>
          <a:xfrm>
            <a:off x="5490504" y="1032486"/>
            <a:ext cx="3105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Spare resources – 3 cores, 12GB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5D2BE8-263A-AB49-BD72-45762AA1261E}"/>
              </a:ext>
            </a:extLst>
          </p:cNvPr>
          <p:cNvSpPr txBox="1"/>
          <p:nvPr/>
        </p:nvSpPr>
        <p:spPr>
          <a:xfrm>
            <a:off x="1608705" y="3666792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EC77FC-9090-E142-9706-613BD3D0D085}"/>
              </a:ext>
            </a:extLst>
          </p:cNvPr>
          <p:cNvSpPr txBox="1"/>
          <p:nvPr/>
        </p:nvSpPr>
        <p:spPr>
          <a:xfrm>
            <a:off x="2539232" y="3667375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88F9D7-380D-9C43-8D95-ED92CDA07929}"/>
              </a:ext>
            </a:extLst>
          </p:cNvPr>
          <p:cNvSpPr txBox="1"/>
          <p:nvPr/>
        </p:nvSpPr>
        <p:spPr>
          <a:xfrm>
            <a:off x="1600789" y="4419254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572DD9-5953-DD43-B5F1-AE08E46916F3}"/>
              </a:ext>
            </a:extLst>
          </p:cNvPr>
          <p:cNvSpPr txBox="1"/>
          <p:nvPr/>
        </p:nvSpPr>
        <p:spPr>
          <a:xfrm>
            <a:off x="2551195" y="4423876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BCC6CAE-DF40-DE4C-A19F-01CF4F95698A}"/>
              </a:ext>
            </a:extLst>
          </p:cNvPr>
          <p:cNvSpPr txBox="1"/>
          <p:nvPr/>
        </p:nvSpPr>
        <p:spPr>
          <a:xfrm>
            <a:off x="4209244" y="3677676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992D71-7F68-0842-96C1-BCAF06768E90}"/>
              </a:ext>
            </a:extLst>
          </p:cNvPr>
          <p:cNvSpPr txBox="1"/>
          <p:nvPr/>
        </p:nvSpPr>
        <p:spPr>
          <a:xfrm>
            <a:off x="5139771" y="3678259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739B4BC-89D2-7642-811C-E95BDE171B30}"/>
              </a:ext>
            </a:extLst>
          </p:cNvPr>
          <p:cNvSpPr txBox="1"/>
          <p:nvPr/>
        </p:nvSpPr>
        <p:spPr>
          <a:xfrm>
            <a:off x="4201328" y="4430138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82624D-CDAC-EF42-BC37-A2441F47E926}"/>
              </a:ext>
            </a:extLst>
          </p:cNvPr>
          <p:cNvSpPr txBox="1"/>
          <p:nvPr/>
        </p:nvSpPr>
        <p:spPr>
          <a:xfrm>
            <a:off x="5151734" y="4434760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7C1D8A-D0AD-4247-BD28-3DE764730295}"/>
              </a:ext>
            </a:extLst>
          </p:cNvPr>
          <p:cNvSpPr txBox="1"/>
          <p:nvPr/>
        </p:nvSpPr>
        <p:spPr>
          <a:xfrm>
            <a:off x="6804664" y="3665758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25A844-2222-524B-9865-948BB1ACDCE9}"/>
              </a:ext>
            </a:extLst>
          </p:cNvPr>
          <p:cNvSpPr txBox="1"/>
          <p:nvPr/>
        </p:nvSpPr>
        <p:spPr>
          <a:xfrm>
            <a:off x="7735191" y="3666341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BA5F8DB-4AF1-A948-A3EE-6E58CDCC96C9}"/>
              </a:ext>
            </a:extLst>
          </p:cNvPr>
          <p:cNvSpPr txBox="1"/>
          <p:nvPr/>
        </p:nvSpPr>
        <p:spPr>
          <a:xfrm>
            <a:off x="6796748" y="4418220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5B24A1-AAB5-0342-B992-25BD836FEE62}"/>
              </a:ext>
            </a:extLst>
          </p:cNvPr>
          <p:cNvSpPr txBox="1"/>
          <p:nvPr/>
        </p:nvSpPr>
        <p:spPr>
          <a:xfrm>
            <a:off x="7747154" y="4422842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9CE01AE-0369-2A4B-852D-B6A03385132D}"/>
              </a:ext>
            </a:extLst>
          </p:cNvPr>
          <p:cNvSpPr txBox="1"/>
          <p:nvPr/>
        </p:nvSpPr>
        <p:spPr>
          <a:xfrm>
            <a:off x="9389086" y="3690516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744E9D2-C02F-F240-A442-C91ADFF6E541}"/>
              </a:ext>
            </a:extLst>
          </p:cNvPr>
          <p:cNvSpPr txBox="1"/>
          <p:nvPr/>
        </p:nvSpPr>
        <p:spPr>
          <a:xfrm>
            <a:off x="10319613" y="3691099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7834421-42C5-F64E-89B3-1FD6FB501F1A}"/>
              </a:ext>
            </a:extLst>
          </p:cNvPr>
          <p:cNvSpPr txBox="1"/>
          <p:nvPr/>
        </p:nvSpPr>
        <p:spPr>
          <a:xfrm>
            <a:off x="9381170" y="4442978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248945-51DC-6342-92C2-E7E634B46147}"/>
              </a:ext>
            </a:extLst>
          </p:cNvPr>
          <p:cNvSpPr txBox="1"/>
          <p:nvPr/>
        </p:nvSpPr>
        <p:spPr>
          <a:xfrm>
            <a:off x="10331576" y="4447600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064D46-C766-0549-9248-F0906A3A931A}"/>
              </a:ext>
            </a:extLst>
          </p:cNvPr>
          <p:cNvGrpSpPr/>
          <p:nvPr/>
        </p:nvGrpSpPr>
        <p:grpSpPr>
          <a:xfrm>
            <a:off x="1200292" y="5874104"/>
            <a:ext cx="1408898" cy="545272"/>
            <a:chOff x="800643" y="5866190"/>
            <a:chExt cx="1408898" cy="54527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1D643F5-3803-304C-8ECA-F5CAB00124CB}"/>
                </a:ext>
              </a:extLst>
            </p:cNvPr>
            <p:cNvSpPr/>
            <p:nvPr/>
          </p:nvSpPr>
          <p:spPr>
            <a:xfrm>
              <a:off x="800643" y="5866190"/>
              <a:ext cx="1408898" cy="545272"/>
            </a:xfrm>
            <a:prstGeom prst="roundRect">
              <a:avLst/>
            </a:prstGeom>
            <a:solidFill>
              <a:schemeClr val="accent6">
                <a:alpha val="3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D4A4291-2828-B449-BB4C-1C23827FC4A1}"/>
                </a:ext>
              </a:extLst>
            </p:cNvPr>
            <p:cNvSpPr txBox="1"/>
            <p:nvPr/>
          </p:nvSpPr>
          <p:spPr>
            <a:xfrm>
              <a:off x="853630" y="5906471"/>
              <a:ext cx="13029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Stage 0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38FC8F-EF5A-AD48-AF81-E7F5D9B591AB}"/>
              </a:ext>
            </a:extLst>
          </p:cNvPr>
          <p:cNvCxnSpPr/>
          <p:nvPr/>
        </p:nvCxnSpPr>
        <p:spPr>
          <a:xfrm>
            <a:off x="2844888" y="6145217"/>
            <a:ext cx="72562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2FA39B0-4A67-9747-8B4E-9DFBD22714B2}"/>
              </a:ext>
            </a:extLst>
          </p:cNvPr>
          <p:cNvGrpSpPr/>
          <p:nvPr/>
        </p:nvGrpSpPr>
        <p:grpSpPr>
          <a:xfrm>
            <a:off x="3744102" y="5875845"/>
            <a:ext cx="1408898" cy="545272"/>
            <a:chOff x="800643" y="5866190"/>
            <a:chExt cx="1408898" cy="545272"/>
          </a:xfrm>
        </p:grpSpPr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8300CE87-4CD1-C744-B092-A3EABB725332}"/>
                </a:ext>
              </a:extLst>
            </p:cNvPr>
            <p:cNvSpPr/>
            <p:nvPr/>
          </p:nvSpPr>
          <p:spPr>
            <a:xfrm>
              <a:off x="800643" y="5866190"/>
              <a:ext cx="1408898" cy="545272"/>
            </a:xfrm>
            <a:prstGeom prst="roundRect">
              <a:avLst/>
            </a:prstGeom>
            <a:solidFill>
              <a:srgbClr val="00B0F0">
                <a:alpha val="30000"/>
              </a:srgb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7C60F35-D934-8342-B624-A136CAE1B6B2}"/>
                </a:ext>
              </a:extLst>
            </p:cNvPr>
            <p:cNvSpPr txBox="1"/>
            <p:nvPr/>
          </p:nvSpPr>
          <p:spPr>
            <a:xfrm>
              <a:off x="843083" y="5904729"/>
              <a:ext cx="13029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Task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879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28">
            <a:extLst>
              <a:ext uri="{FF2B5EF4-FFF2-40B4-BE49-F238E27FC236}">
                <a16:creationId xmlns:a16="http://schemas.microsoft.com/office/drawing/2014/main" id="{7C9920D4-8D84-42CF-B8A6-1E98F7BA731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263760" y="5922361"/>
            <a:ext cx="1127597" cy="864000"/>
            <a:chOff x="4470" y="3004"/>
            <a:chExt cx="924" cy="708"/>
          </a:xfrm>
          <a:solidFill>
            <a:schemeClr val="bg1"/>
          </a:solidFill>
        </p:grpSpPr>
        <p:sp>
          <p:nvSpPr>
            <p:cNvPr id="166" name="Freeform 129">
              <a:extLst>
                <a:ext uri="{FF2B5EF4-FFF2-40B4-BE49-F238E27FC236}">
                  <a16:creationId xmlns:a16="http://schemas.microsoft.com/office/drawing/2014/main" id="{06BEB57F-582D-407B-B547-468C1256E3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004"/>
              <a:ext cx="762" cy="506"/>
            </a:xfrm>
            <a:custGeom>
              <a:avLst/>
              <a:gdLst>
                <a:gd name="T0" fmla="*/ 762 w 762"/>
                <a:gd name="T1" fmla="*/ 506 h 506"/>
                <a:gd name="T2" fmla="*/ 0 w 762"/>
                <a:gd name="T3" fmla="*/ 506 h 506"/>
                <a:gd name="T4" fmla="*/ 0 w 762"/>
                <a:gd name="T5" fmla="*/ 46 h 506"/>
                <a:gd name="T6" fmla="*/ 0 w 762"/>
                <a:gd name="T7" fmla="*/ 46 h 506"/>
                <a:gd name="T8" fmla="*/ 2 w 762"/>
                <a:gd name="T9" fmla="*/ 36 h 506"/>
                <a:gd name="T10" fmla="*/ 4 w 762"/>
                <a:gd name="T11" fmla="*/ 28 h 506"/>
                <a:gd name="T12" fmla="*/ 8 w 762"/>
                <a:gd name="T13" fmla="*/ 20 h 506"/>
                <a:gd name="T14" fmla="*/ 14 w 762"/>
                <a:gd name="T15" fmla="*/ 14 h 506"/>
                <a:gd name="T16" fmla="*/ 20 w 762"/>
                <a:gd name="T17" fmla="*/ 8 h 506"/>
                <a:gd name="T18" fmla="*/ 28 w 762"/>
                <a:gd name="T19" fmla="*/ 4 h 506"/>
                <a:gd name="T20" fmla="*/ 36 w 762"/>
                <a:gd name="T21" fmla="*/ 0 h 506"/>
                <a:gd name="T22" fmla="*/ 46 w 762"/>
                <a:gd name="T23" fmla="*/ 0 h 506"/>
                <a:gd name="T24" fmla="*/ 716 w 762"/>
                <a:gd name="T25" fmla="*/ 0 h 506"/>
                <a:gd name="T26" fmla="*/ 716 w 762"/>
                <a:gd name="T27" fmla="*/ 0 h 506"/>
                <a:gd name="T28" fmla="*/ 726 w 762"/>
                <a:gd name="T29" fmla="*/ 0 h 506"/>
                <a:gd name="T30" fmla="*/ 734 w 762"/>
                <a:gd name="T31" fmla="*/ 4 h 506"/>
                <a:gd name="T32" fmla="*/ 742 w 762"/>
                <a:gd name="T33" fmla="*/ 8 h 506"/>
                <a:gd name="T34" fmla="*/ 748 w 762"/>
                <a:gd name="T35" fmla="*/ 14 h 506"/>
                <a:gd name="T36" fmla="*/ 754 w 762"/>
                <a:gd name="T37" fmla="*/ 20 h 506"/>
                <a:gd name="T38" fmla="*/ 758 w 762"/>
                <a:gd name="T39" fmla="*/ 28 h 506"/>
                <a:gd name="T40" fmla="*/ 760 w 762"/>
                <a:gd name="T41" fmla="*/ 36 h 506"/>
                <a:gd name="T42" fmla="*/ 762 w 762"/>
                <a:gd name="T43" fmla="*/ 46 h 506"/>
                <a:gd name="T44" fmla="*/ 762 w 762"/>
                <a:gd name="T45" fmla="*/ 506 h 506"/>
                <a:gd name="T46" fmla="*/ 18 w 762"/>
                <a:gd name="T47" fmla="*/ 488 h 506"/>
                <a:gd name="T48" fmla="*/ 744 w 762"/>
                <a:gd name="T49" fmla="*/ 488 h 506"/>
                <a:gd name="T50" fmla="*/ 744 w 762"/>
                <a:gd name="T51" fmla="*/ 46 h 506"/>
                <a:gd name="T52" fmla="*/ 744 w 762"/>
                <a:gd name="T53" fmla="*/ 46 h 506"/>
                <a:gd name="T54" fmla="*/ 742 w 762"/>
                <a:gd name="T55" fmla="*/ 34 h 506"/>
                <a:gd name="T56" fmla="*/ 736 w 762"/>
                <a:gd name="T57" fmla="*/ 26 h 506"/>
                <a:gd name="T58" fmla="*/ 726 w 762"/>
                <a:gd name="T59" fmla="*/ 20 h 506"/>
                <a:gd name="T60" fmla="*/ 716 w 762"/>
                <a:gd name="T61" fmla="*/ 18 h 506"/>
                <a:gd name="T62" fmla="*/ 46 w 762"/>
                <a:gd name="T63" fmla="*/ 18 h 506"/>
                <a:gd name="T64" fmla="*/ 46 w 762"/>
                <a:gd name="T65" fmla="*/ 18 h 506"/>
                <a:gd name="T66" fmla="*/ 36 w 762"/>
                <a:gd name="T67" fmla="*/ 20 h 506"/>
                <a:gd name="T68" fmla="*/ 26 w 762"/>
                <a:gd name="T69" fmla="*/ 26 h 506"/>
                <a:gd name="T70" fmla="*/ 20 w 762"/>
                <a:gd name="T71" fmla="*/ 34 h 506"/>
                <a:gd name="T72" fmla="*/ 18 w 762"/>
                <a:gd name="T73" fmla="*/ 46 h 506"/>
                <a:gd name="T74" fmla="*/ 18 w 762"/>
                <a:gd name="T75" fmla="*/ 488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2" h="506">
                  <a:moveTo>
                    <a:pt x="762" y="506"/>
                  </a:moveTo>
                  <a:lnTo>
                    <a:pt x="0" y="50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4" y="28"/>
                  </a:lnTo>
                  <a:lnTo>
                    <a:pt x="8" y="20"/>
                  </a:lnTo>
                  <a:lnTo>
                    <a:pt x="14" y="14"/>
                  </a:lnTo>
                  <a:lnTo>
                    <a:pt x="20" y="8"/>
                  </a:lnTo>
                  <a:lnTo>
                    <a:pt x="28" y="4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6" y="0"/>
                  </a:lnTo>
                  <a:lnTo>
                    <a:pt x="734" y="4"/>
                  </a:lnTo>
                  <a:lnTo>
                    <a:pt x="742" y="8"/>
                  </a:lnTo>
                  <a:lnTo>
                    <a:pt x="748" y="14"/>
                  </a:lnTo>
                  <a:lnTo>
                    <a:pt x="754" y="20"/>
                  </a:lnTo>
                  <a:lnTo>
                    <a:pt x="758" y="28"/>
                  </a:lnTo>
                  <a:lnTo>
                    <a:pt x="760" y="36"/>
                  </a:lnTo>
                  <a:lnTo>
                    <a:pt x="762" y="46"/>
                  </a:lnTo>
                  <a:lnTo>
                    <a:pt x="762" y="506"/>
                  </a:lnTo>
                  <a:close/>
                  <a:moveTo>
                    <a:pt x="18" y="488"/>
                  </a:moveTo>
                  <a:lnTo>
                    <a:pt x="744" y="488"/>
                  </a:lnTo>
                  <a:lnTo>
                    <a:pt x="744" y="46"/>
                  </a:lnTo>
                  <a:lnTo>
                    <a:pt x="744" y="46"/>
                  </a:lnTo>
                  <a:lnTo>
                    <a:pt x="742" y="34"/>
                  </a:lnTo>
                  <a:lnTo>
                    <a:pt x="736" y="26"/>
                  </a:lnTo>
                  <a:lnTo>
                    <a:pt x="726" y="20"/>
                  </a:lnTo>
                  <a:lnTo>
                    <a:pt x="716" y="18"/>
                  </a:lnTo>
                  <a:lnTo>
                    <a:pt x="46" y="18"/>
                  </a:lnTo>
                  <a:lnTo>
                    <a:pt x="46" y="18"/>
                  </a:lnTo>
                  <a:lnTo>
                    <a:pt x="36" y="20"/>
                  </a:lnTo>
                  <a:lnTo>
                    <a:pt x="26" y="26"/>
                  </a:lnTo>
                  <a:lnTo>
                    <a:pt x="20" y="34"/>
                  </a:lnTo>
                  <a:lnTo>
                    <a:pt x="18" y="46"/>
                  </a:lnTo>
                  <a:lnTo>
                    <a:pt x="18" y="4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30">
              <a:extLst>
                <a:ext uri="{FF2B5EF4-FFF2-40B4-BE49-F238E27FC236}">
                  <a16:creationId xmlns:a16="http://schemas.microsoft.com/office/drawing/2014/main" id="{05A6406C-A963-45CA-8E61-CDC21CFB3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492"/>
              <a:ext cx="762" cy="116"/>
            </a:xfrm>
            <a:custGeom>
              <a:avLst/>
              <a:gdLst>
                <a:gd name="T0" fmla="*/ 734 w 762"/>
                <a:gd name="T1" fmla="*/ 116 h 116"/>
                <a:gd name="T2" fmla="*/ 28 w 762"/>
                <a:gd name="T3" fmla="*/ 116 h 116"/>
                <a:gd name="T4" fmla="*/ 28 w 762"/>
                <a:gd name="T5" fmla="*/ 116 h 116"/>
                <a:gd name="T6" fmla="*/ 18 w 762"/>
                <a:gd name="T7" fmla="*/ 114 h 116"/>
                <a:gd name="T8" fmla="*/ 8 w 762"/>
                <a:gd name="T9" fmla="*/ 108 h 116"/>
                <a:gd name="T10" fmla="*/ 2 w 762"/>
                <a:gd name="T11" fmla="*/ 100 h 116"/>
                <a:gd name="T12" fmla="*/ 0 w 762"/>
                <a:gd name="T13" fmla="*/ 88 h 116"/>
                <a:gd name="T14" fmla="*/ 0 w 762"/>
                <a:gd name="T15" fmla="*/ 0 h 116"/>
                <a:gd name="T16" fmla="*/ 762 w 762"/>
                <a:gd name="T17" fmla="*/ 0 h 116"/>
                <a:gd name="T18" fmla="*/ 762 w 762"/>
                <a:gd name="T19" fmla="*/ 88 h 116"/>
                <a:gd name="T20" fmla="*/ 762 w 762"/>
                <a:gd name="T21" fmla="*/ 88 h 116"/>
                <a:gd name="T22" fmla="*/ 760 w 762"/>
                <a:gd name="T23" fmla="*/ 100 h 116"/>
                <a:gd name="T24" fmla="*/ 754 w 762"/>
                <a:gd name="T25" fmla="*/ 108 h 116"/>
                <a:gd name="T26" fmla="*/ 744 w 762"/>
                <a:gd name="T27" fmla="*/ 114 h 116"/>
                <a:gd name="T28" fmla="*/ 734 w 762"/>
                <a:gd name="T29" fmla="*/ 116 h 116"/>
                <a:gd name="T30" fmla="*/ 734 w 762"/>
                <a:gd name="T31" fmla="*/ 116 h 116"/>
                <a:gd name="T32" fmla="*/ 18 w 762"/>
                <a:gd name="T33" fmla="*/ 18 h 116"/>
                <a:gd name="T34" fmla="*/ 18 w 762"/>
                <a:gd name="T35" fmla="*/ 88 h 116"/>
                <a:gd name="T36" fmla="*/ 18 w 762"/>
                <a:gd name="T37" fmla="*/ 88 h 116"/>
                <a:gd name="T38" fmla="*/ 20 w 762"/>
                <a:gd name="T39" fmla="*/ 92 h 116"/>
                <a:gd name="T40" fmla="*/ 22 w 762"/>
                <a:gd name="T41" fmla="*/ 94 h 116"/>
                <a:gd name="T42" fmla="*/ 24 w 762"/>
                <a:gd name="T43" fmla="*/ 96 h 116"/>
                <a:gd name="T44" fmla="*/ 28 w 762"/>
                <a:gd name="T45" fmla="*/ 98 h 116"/>
                <a:gd name="T46" fmla="*/ 734 w 762"/>
                <a:gd name="T47" fmla="*/ 98 h 116"/>
                <a:gd name="T48" fmla="*/ 734 w 762"/>
                <a:gd name="T49" fmla="*/ 98 h 116"/>
                <a:gd name="T50" fmla="*/ 738 w 762"/>
                <a:gd name="T51" fmla="*/ 96 h 116"/>
                <a:gd name="T52" fmla="*/ 740 w 762"/>
                <a:gd name="T53" fmla="*/ 94 h 116"/>
                <a:gd name="T54" fmla="*/ 742 w 762"/>
                <a:gd name="T55" fmla="*/ 92 h 116"/>
                <a:gd name="T56" fmla="*/ 744 w 762"/>
                <a:gd name="T57" fmla="*/ 88 h 116"/>
                <a:gd name="T58" fmla="*/ 744 w 762"/>
                <a:gd name="T59" fmla="*/ 18 h 116"/>
                <a:gd name="T60" fmla="*/ 18 w 762"/>
                <a:gd name="T61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2" h="116">
                  <a:moveTo>
                    <a:pt x="734" y="116"/>
                  </a:moveTo>
                  <a:lnTo>
                    <a:pt x="28" y="116"/>
                  </a:lnTo>
                  <a:lnTo>
                    <a:pt x="28" y="116"/>
                  </a:lnTo>
                  <a:lnTo>
                    <a:pt x="18" y="114"/>
                  </a:lnTo>
                  <a:lnTo>
                    <a:pt x="8" y="108"/>
                  </a:lnTo>
                  <a:lnTo>
                    <a:pt x="2" y="100"/>
                  </a:lnTo>
                  <a:lnTo>
                    <a:pt x="0" y="88"/>
                  </a:lnTo>
                  <a:lnTo>
                    <a:pt x="0" y="0"/>
                  </a:lnTo>
                  <a:lnTo>
                    <a:pt x="762" y="0"/>
                  </a:lnTo>
                  <a:lnTo>
                    <a:pt x="762" y="88"/>
                  </a:lnTo>
                  <a:lnTo>
                    <a:pt x="762" y="88"/>
                  </a:lnTo>
                  <a:lnTo>
                    <a:pt x="760" y="100"/>
                  </a:lnTo>
                  <a:lnTo>
                    <a:pt x="754" y="108"/>
                  </a:lnTo>
                  <a:lnTo>
                    <a:pt x="744" y="114"/>
                  </a:lnTo>
                  <a:lnTo>
                    <a:pt x="734" y="116"/>
                  </a:lnTo>
                  <a:lnTo>
                    <a:pt x="734" y="116"/>
                  </a:lnTo>
                  <a:close/>
                  <a:moveTo>
                    <a:pt x="18" y="18"/>
                  </a:moveTo>
                  <a:lnTo>
                    <a:pt x="18" y="88"/>
                  </a:lnTo>
                  <a:lnTo>
                    <a:pt x="18" y="88"/>
                  </a:lnTo>
                  <a:lnTo>
                    <a:pt x="20" y="92"/>
                  </a:lnTo>
                  <a:lnTo>
                    <a:pt x="22" y="94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734" y="98"/>
                  </a:lnTo>
                  <a:lnTo>
                    <a:pt x="734" y="98"/>
                  </a:lnTo>
                  <a:lnTo>
                    <a:pt x="738" y="96"/>
                  </a:lnTo>
                  <a:lnTo>
                    <a:pt x="740" y="94"/>
                  </a:lnTo>
                  <a:lnTo>
                    <a:pt x="742" y="92"/>
                  </a:lnTo>
                  <a:lnTo>
                    <a:pt x="744" y="88"/>
                  </a:lnTo>
                  <a:lnTo>
                    <a:pt x="744" y="18"/>
                  </a:lnTo>
                  <a:lnTo>
                    <a:pt x="1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Rectangle 131">
              <a:extLst>
                <a:ext uri="{FF2B5EF4-FFF2-40B4-BE49-F238E27FC236}">
                  <a16:creationId xmlns:a16="http://schemas.microsoft.com/office/drawing/2014/main" id="{58260FEB-B15F-40C9-BCCC-5AAA95CBF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" y="3536"/>
              <a:ext cx="90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32">
              <a:extLst>
                <a:ext uri="{FF2B5EF4-FFF2-40B4-BE49-F238E27FC236}">
                  <a16:creationId xmlns:a16="http://schemas.microsoft.com/office/drawing/2014/main" id="{8E1A675B-6FC4-4444-9F21-EA07C7353C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0" y="3590"/>
              <a:ext cx="222" cy="122"/>
            </a:xfrm>
            <a:custGeom>
              <a:avLst/>
              <a:gdLst>
                <a:gd name="T0" fmla="*/ 222 w 222"/>
                <a:gd name="T1" fmla="*/ 122 h 122"/>
                <a:gd name="T2" fmla="*/ 0 w 222"/>
                <a:gd name="T3" fmla="*/ 122 h 122"/>
                <a:gd name="T4" fmla="*/ 20 w 222"/>
                <a:gd name="T5" fmla="*/ 0 h 122"/>
                <a:gd name="T6" fmla="*/ 202 w 222"/>
                <a:gd name="T7" fmla="*/ 0 h 122"/>
                <a:gd name="T8" fmla="*/ 222 w 222"/>
                <a:gd name="T9" fmla="*/ 122 h 122"/>
                <a:gd name="T10" fmla="*/ 20 w 222"/>
                <a:gd name="T11" fmla="*/ 104 h 122"/>
                <a:gd name="T12" fmla="*/ 200 w 222"/>
                <a:gd name="T13" fmla="*/ 104 h 122"/>
                <a:gd name="T14" fmla="*/ 186 w 222"/>
                <a:gd name="T15" fmla="*/ 18 h 122"/>
                <a:gd name="T16" fmla="*/ 36 w 222"/>
                <a:gd name="T17" fmla="*/ 18 h 122"/>
                <a:gd name="T18" fmla="*/ 20 w 222"/>
                <a:gd name="T19" fmla="*/ 10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122">
                  <a:moveTo>
                    <a:pt x="222" y="122"/>
                  </a:moveTo>
                  <a:lnTo>
                    <a:pt x="0" y="122"/>
                  </a:lnTo>
                  <a:lnTo>
                    <a:pt x="20" y="0"/>
                  </a:lnTo>
                  <a:lnTo>
                    <a:pt x="202" y="0"/>
                  </a:lnTo>
                  <a:lnTo>
                    <a:pt x="222" y="122"/>
                  </a:lnTo>
                  <a:close/>
                  <a:moveTo>
                    <a:pt x="20" y="104"/>
                  </a:moveTo>
                  <a:lnTo>
                    <a:pt x="200" y="104"/>
                  </a:lnTo>
                  <a:lnTo>
                    <a:pt x="186" y="18"/>
                  </a:lnTo>
                  <a:lnTo>
                    <a:pt x="36" y="18"/>
                  </a:lnTo>
                  <a:lnTo>
                    <a:pt x="2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133">
              <a:extLst>
                <a:ext uri="{FF2B5EF4-FFF2-40B4-BE49-F238E27FC236}">
                  <a16:creationId xmlns:a16="http://schemas.microsoft.com/office/drawing/2014/main" id="{F63A0DAD-ED89-4F11-8839-67477DF68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3694"/>
              <a:ext cx="38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34">
              <a:extLst>
                <a:ext uri="{FF2B5EF4-FFF2-40B4-BE49-F238E27FC236}">
                  <a16:creationId xmlns:a16="http://schemas.microsoft.com/office/drawing/2014/main" id="{052E2394-9AC9-4E99-A3CA-0D8AF80B8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8" y="3200"/>
              <a:ext cx="276" cy="512"/>
            </a:xfrm>
            <a:custGeom>
              <a:avLst/>
              <a:gdLst>
                <a:gd name="T0" fmla="*/ 276 w 276"/>
                <a:gd name="T1" fmla="*/ 512 h 512"/>
                <a:gd name="T2" fmla="*/ 0 w 276"/>
                <a:gd name="T3" fmla="*/ 512 h 512"/>
                <a:gd name="T4" fmla="*/ 0 w 276"/>
                <a:gd name="T5" fmla="*/ 398 h 512"/>
                <a:gd name="T6" fmla="*/ 0 w 276"/>
                <a:gd name="T7" fmla="*/ 398 h 512"/>
                <a:gd name="T8" fmla="*/ 0 w 276"/>
                <a:gd name="T9" fmla="*/ 396 h 512"/>
                <a:gd name="T10" fmla="*/ 2 w 276"/>
                <a:gd name="T11" fmla="*/ 392 h 512"/>
                <a:gd name="T12" fmla="*/ 4 w 276"/>
                <a:gd name="T13" fmla="*/ 390 h 512"/>
                <a:gd name="T14" fmla="*/ 8 w 276"/>
                <a:gd name="T15" fmla="*/ 390 h 512"/>
                <a:gd name="T16" fmla="*/ 8 w 276"/>
                <a:gd name="T17" fmla="*/ 390 h 512"/>
                <a:gd name="T18" fmla="*/ 12 w 276"/>
                <a:gd name="T19" fmla="*/ 390 h 512"/>
                <a:gd name="T20" fmla="*/ 14 w 276"/>
                <a:gd name="T21" fmla="*/ 392 h 512"/>
                <a:gd name="T22" fmla="*/ 16 w 276"/>
                <a:gd name="T23" fmla="*/ 396 h 512"/>
                <a:gd name="T24" fmla="*/ 18 w 276"/>
                <a:gd name="T25" fmla="*/ 398 h 512"/>
                <a:gd name="T26" fmla="*/ 18 w 276"/>
                <a:gd name="T27" fmla="*/ 494 h 512"/>
                <a:gd name="T28" fmla="*/ 258 w 276"/>
                <a:gd name="T29" fmla="*/ 494 h 512"/>
                <a:gd name="T30" fmla="*/ 258 w 276"/>
                <a:gd name="T31" fmla="*/ 18 h 512"/>
                <a:gd name="T32" fmla="*/ 104 w 276"/>
                <a:gd name="T33" fmla="*/ 18 h 512"/>
                <a:gd name="T34" fmla="*/ 104 w 276"/>
                <a:gd name="T35" fmla="*/ 18 h 512"/>
                <a:gd name="T36" fmla="*/ 100 w 276"/>
                <a:gd name="T37" fmla="*/ 18 h 512"/>
                <a:gd name="T38" fmla="*/ 98 w 276"/>
                <a:gd name="T39" fmla="*/ 16 h 512"/>
                <a:gd name="T40" fmla="*/ 96 w 276"/>
                <a:gd name="T41" fmla="*/ 12 h 512"/>
                <a:gd name="T42" fmla="*/ 96 w 276"/>
                <a:gd name="T43" fmla="*/ 8 h 512"/>
                <a:gd name="T44" fmla="*/ 96 w 276"/>
                <a:gd name="T45" fmla="*/ 8 h 512"/>
                <a:gd name="T46" fmla="*/ 96 w 276"/>
                <a:gd name="T47" fmla="*/ 6 h 512"/>
                <a:gd name="T48" fmla="*/ 98 w 276"/>
                <a:gd name="T49" fmla="*/ 2 h 512"/>
                <a:gd name="T50" fmla="*/ 100 w 276"/>
                <a:gd name="T51" fmla="*/ 0 h 512"/>
                <a:gd name="T52" fmla="*/ 104 w 276"/>
                <a:gd name="T53" fmla="*/ 0 h 512"/>
                <a:gd name="T54" fmla="*/ 276 w 276"/>
                <a:gd name="T55" fmla="*/ 0 h 512"/>
                <a:gd name="T56" fmla="*/ 276 w 276"/>
                <a:gd name="T57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6" h="512">
                  <a:moveTo>
                    <a:pt x="276" y="512"/>
                  </a:moveTo>
                  <a:lnTo>
                    <a:pt x="0" y="512"/>
                  </a:lnTo>
                  <a:lnTo>
                    <a:pt x="0" y="398"/>
                  </a:lnTo>
                  <a:lnTo>
                    <a:pt x="0" y="398"/>
                  </a:lnTo>
                  <a:lnTo>
                    <a:pt x="0" y="396"/>
                  </a:lnTo>
                  <a:lnTo>
                    <a:pt x="2" y="392"/>
                  </a:lnTo>
                  <a:lnTo>
                    <a:pt x="4" y="390"/>
                  </a:lnTo>
                  <a:lnTo>
                    <a:pt x="8" y="390"/>
                  </a:lnTo>
                  <a:lnTo>
                    <a:pt x="8" y="390"/>
                  </a:lnTo>
                  <a:lnTo>
                    <a:pt x="12" y="390"/>
                  </a:lnTo>
                  <a:lnTo>
                    <a:pt x="14" y="392"/>
                  </a:lnTo>
                  <a:lnTo>
                    <a:pt x="16" y="396"/>
                  </a:lnTo>
                  <a:lnTo>
                    <a:pt x="18" y="398"/>
                  </a:lnTo>
                  <a:lnTo>
                    <a:pt x="18" y="494"/>
                  </a:lnTo>
                  <a:lnTo>
                    <a:pt x="258" y="494"/>
                  </a:lnTo>
                  <a:lnTo>
                    <a:pt x="258" y="18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0" y="18"/>
                  </a:lnTo>
                  <a:lnTo>
                    <a:pt x="98" y="16"/>
                  </a:lnTo>
                  <a:lnTo>
                    <a:pt x="96" y="12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8" y="2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276" y="0"/>
                  </a:lnTo>
                  <a:lnTo>
                    <a:pt x="276" y="5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35">
              <a:extLst>
                <a:ext uri="{FF2B5EF4-FFF2-40B4-BE49-F238E27FC236}">
                  <a16:creationId xmlns:a16="http://schemas.microsoft.com/office/drawing/2014/main" id="{C0E8465E-D69A-4629-9966-31DB4C143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" y="3318"/>
              <a:ext cx="180" cy="18"/>
            </a:xfrm>
            <a:custGeom>
              <a:avLst/>
              <a:gdLst>
                <a:gd name="T0" fmla="*/ 170 w 180"/>
                <a:gd name="T1" fmla="*/ 18 h 18"/>
                <a:gd name="T2" fmla="*/ 8 w 180"/>
                <a:gd name="T3" fmla="*/ 18 h 18"/>
                <a:gd name="T4" fmla="*/ 8 w 180"/>
                <a:gd name="T5" fmla="*/ 18 h 18"/>
                <a:gd name="T6" fmla="*/ 4 w 180"/>
                <a:gd name="T7" fmla="*/ 18 h 18"/>
                <a:gd name="T8" fmla="*/ 2 w 180"/>
                <a:gd name="T9" fmla="*/ 16 h 18"/>
                <a:gd name="T10" fmla="*/ 0 w 180"/>
                <a:gd name="T11" fmla="*/ 12 h 18"/>
                <a:gd name="T12" fmla="*/ 0 w 180"/>
                <a:gd name="T13" fmla="*/ 10 h 18"/>
                <a:gd name="T14" fmla="*/ 0 w 180"/>
                <a:gd name="T15" fmla="*/ 10 h 18"/>
                <a:gd name="T16" fmla="*/ 0 w 180"/>
                <a:gd name="T17" fmla="*/ 6 h 18"/>
                <a:gd name="T18" fmla="*/ 2 w 180"/>
                <a:gd name="T19" fmla="*/ 2 h 18"/>
                <a:gd name="T20" fmla="*/ 4 w 180"/>
                <a:gd name="T21" fmla="*/ 0 h 18"/>
                <a:gd name="T22" fmla="*/ 8 w 180"/>
                <a:gd name="T23" fmla="*/ 0 h 18"/>
                <a:gd name="T24" fmla="*/ 170 w 180"/>
                <a:gd name="T25" fmla="*/ 0 h 18"/>
                <a:gd name="T26" fmla="*/ 170 w 180"/>
                <a:gd name="T27" fmla="*/ 0 h 18"/>
                <a:gd name="T28" fmla="*/ 174 w 180"/>
                <a:gd name="T29" fmla="*/ 0 h 18"/>
                <a:gd name="T30" fmla="*/ 176 w 180"/>
                <a:gd name="T31" fmla="*/ 2 h 18"/>
                <a:gd name="T32" fmla="*/ 178 w 180"/>
                <a:gd name="T33" fmla="*/ 6 h 18"/>
                <a:gd name="T34" fmla="*/ 180 w 180"/>
                <a:gd name="T35" fmla="*/ 10 h 18"/>
                <a:gd name="T36" fmla="*/ 180 w 180"/>
                <a:gd name="T37" fmla="*/ 10 h 18"/>
                <a:gd name="T38" fmla="*/ 178 w 180"/>
                <a:gd name="T39" fmla="*/ 12 h 18"/>
                <a:gd name="T40" fmla="*/ 176 w 180"/>
                <a:gd name="T41" fmla="*/ 16 h 18"/>
                <a:gd name="T42" fmla="*/ 174 w 180"/>
                <a:gd name="T43" fmla="*/ 18 h 18"/>
                <a:gd name="T44" fmla="*/ 170 w 180"/>
                <a:gd name="T45" fmla="*/ 18 h 18"/>
                <a:gd name="T46" fmla="*/ 170 w 180"/>
                <a:gd name="T4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0" h="18">
                  <a:moveTo>
                    <a:pt x="170" y="18"/>
                  </a:moveTo>
                  <a:lnTo>
                    <a:pt x="8" y="18"/>
                  </a:lnTo>
                  <a:lnTo>
                    <a:pt x="8" y="18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4" y="0"/>
                  </a:lnTo>
                  <a:lnTo>
                    <a:pt x="176" y="2"/>
                  </a:lnTo>
                  <a:lnTo>
                    <a:pt x="178" y="6"/>
                  </a:lnTo>
                  <a:lnTo>
                    <a:pt x="180" y="10"/>
                  </a:lnTo>
                  <a:lnTo>
                    <a:pt x="180" y="10"/>
                  </a:lnTo>
                  <a:lnTo>
                    <a:pt x="178" y="12"/>
                  </a:lnTo>
                  <a:lnTo>
                    <a:pt x="176" y="16"/>
                  </a:lnTo>
                  <a:lnTo>
                    <a:pt x="174" y="18"/>
                  </a:lnTo>
                  <a:lnTo>
                    <a:pt x="170" y="18"/>
                  </a:lnTo>
                  <a:lnTo>
                    <a:pt x="17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36">
              <a:extLst>
                <a:ext uri="{FF2B5EF4-FFF2-40B4-BE49-F238E27FC236}">
                  <a16:creationId xmlns:a16="http://schemas.microsoft.com/office/drawing/2014/main" id="{F934ECAD-32B9-4740-8940-2940BC6C1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6" y="3634"/>
              <a:ext cx="18" cy="78"/>
            </a:xfrm>
            <a:custGeom>
              <a:avLst/>
              <a:gdLst>
                <a:gd name="T0" fmla="*/ 10 w 18"/>
                <a:gd name="T1" fmla="*/ 78 h 78"/>
                <a:gd name="T2" fmla="*/ 10 w 18"/>
                <a:gd name="T3" fmla="*/ 78 h 78"/>
                <a:gd name="T4" fmla="*/ 6 w 18"/>
                <a:gd name="T5" fmla="*/ 78 h 78"/>
                <a:gd name="T6" fmla="*/ 2 w 18"/>
                <a:gd name="T7" fmla="*/ 76 h 78"/>
                <a:gd name="T8" fmla="*/ 2 w 18"/>
                <a:gd name="T9" fmla="*/ 74 h 78"/>
                <a:gd name="T10" fmla="*/ 0 w 18"/>
                <a:gd name="T11" fmla="*/ 70 h 78"/>
                <a:gd name="T12" fmla="*/ 0 w 18"/>
                <a:gd name="T13" fmla="*/ 8 h 78"/>
                <a:gd name="T14" fmla="*/ 0 w 18"/>
                <a:gd name="T15" fmla="*/ 8 h 78"/>
                <a:gd name="T16" fmla="*/ 2 w 18"/>
                <a:gd name="T17" fmla="*/ 4 h 78"/>
                <a:gd name="T18" fmla="*/ 2 w 18"/>
                <a:gd name="T19" fmla="*/ 2 h 78"/>
                <a:gd name="T20" fmla="*/ 6 w 18"/>
                <a:gd name="T21" fmla="*/ 0 h 78"/>
                <a:gd name="T22" fmla="*/ 10 w 18"/>
                <a:gd name="T23" fmla="*/ 0 h 78"/>
                <a:gd name="T24" fmla="*/ 10 w 18"/>
                <a:gd name="T25" fmla="*/ 0 h 78"/>
                <a:gd name="T26" fmla="*/ 12 w 18"/>
                <a:gd name="T27" fmla="*/ 0 h 78"/>
                <a:gd name="T28" fmla="*/ 16 w 18"/>
                <a:gd name="T29" fmla="*/ 2 h 78"/>
                <a:gd name="T30" fmla="*/ 18 w 18"/>
                <a:gd name="T31" fmla="*/ 4 h 78"/>
                <a:gd name="T32" fmla="*/ 18 w 18"/>
                <a:gd name="T33" fmla="*/ 8 h 78"/>
                <a:gd name="T34" fmla="*/ 18 w 18"/>
                <a:gd name="T35" fmla="*/ 70 h 78"/>
                <a:gd name="T36" fmla="*/ 18 w 18"/>
                <a:gd name="T37" fmla="*/ 70 h 78"/>
                <a:gd name="T38" fmla="*/ 18 w 18"/>
                <a:gd name="T39" fmla="*/ 74 h 78"/>
                <a:gd name="T40" fmla="*/ 16 w 18"/>
                <a:gd name="T41" fmla="*/ 76 h 78"/>
                <a:gd name="T42" fmla="*/ 12 w 18"/>
                <a:gd name="T43" fmla="*/ 78 h 78"/>
                <a:gd name="T44" fmla="*/ 10 w 18"/>
                <a:gd name="T45" fmla="*/ 78 h 78"/>
                <a:gd name="T46" fmla="*/ 10 w 18"/>
                <a:gd name="T4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78">
                  <a:moveTo>
                    <a:pt x="10" y="78"/>
                  </a:moveTo>
                  <a:lnTo>
                    <a:pt x="10" y="78"/>
                  </a:lnTo>
                  <a:lnTo>
                    <a:pt x="6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0" y="7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8" y="70"/>
                  </a:lnTo>
                  <a:lnTo>
                    <a:pt x="18" y="70"/>
                  </a:lnTo>
                  <a:lnTo>
                    <a:pt x="18" y="74"/>
                  </a:lnTo>
                  <a:lnTo>
                    <a:pt x="16" y="76"/>
                  </a:lnTo>
                  <a:lnTo>
                    <a:pt x="12" y="78"/>
                  </a:lnTo>
                  <a:lnTo>
                    <a:pt x="10" y="78"/>
                  </a:lnTo>
                  <a:lnTo>
                    <a:pt x="1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A40DEF1-EB0D-4BAD-B794-D1C7349B72D8}"/>
              </a:ext>
            </a:extLst>
          </p:cNvPr>
          <p:cNvCxnSpPr>
            <a:cxnSpLocks/>
            <a:stCxn id="166" idx="16"/>
          </p:cNvCxnSpPr>
          <p:nvPr/>
        </p:nvCxnSpPr>
        <p:spPr>
          <a:xfrm flipV="1">
            <a:off x="11169254" y="5514420"/>
            <a:ext cx="384117" cy="417704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722042C-1B2A-42EC-88C3-594ED5FA9C1E}"/>
              </a:ext>
            </a:extLst>
          </p:cNvPr>
          <p:cNvCxnSpPr>
            <a:cxnSpLocks/>
            <a:stCxn id="166" idx="33"/>
          </p:cNvCxnSpPr>
          <p:nvPr/>
        </p:nvCxnSpPr>
        <p:spPr>
          <a:xfrm flipH="1" flipV="1">
            <a:off x="1074719" y="5535992"/>
            <a:ext cx="9232973" cy="410776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6608B0E-1395-45D5-AFFD-EB94285DFEA6}"/>
              </a:ext>
            </a:extLst>
          </p:cNvPr>
          <p:cNvSpPr/>
          <p:nvPr/>
        </p:nvSpPr>
        <p:spPr>
          <a:xfrm>
            <a:off x="1074719" y="798286"/>
            <a:ext cx="10478652" cy="4716134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6CBCF-9214-194B-B046-550E4D3DD1F0}"/>
              </a:ext>
            </a:extLst>
          </p:cNvPr>
          <p:cNvSpPr txBox="1"/>
          <p:nvPr/>
        </p:nvSpPr>
        <p:spPr>
          <a:xfrm>
            <a:off x="1074718" y="356256"/>
            <a:ext cx="310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Worker node – 23 cores, 32GB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484F89-D156-FC4E-A1B1-1BF91CD2BCF0}"/>
              </a:ext>
            </a:extLst>
          </p:cNvPr>
          <p:cNvSpPr/>
          <p:nvPr/>
        </p:nvSpPr>
        <p:spPr>
          <a:xfrm>
            <a:off x="1266024" y="2514599"/>
            <a:ext cx="2304490" cy="2739571"/>
          </a:xfrm>
          <a:prstGeom prst="roundRect">
            <a:avLst/>
          </a:prstGeom>
          <a:solidFill>
            <a:schemeClr val="bg1">
              <a:lumMod val="75000"/>
              <a:alpha val="18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2772BFE-77F8-3041-9C99-A81C59A02FD5}"/>
              </a:ext>
            </a:extLst>
          </p:cNvPr>
          <p:cNvSpPr txBox="1"/>
          <p:nvPr/>
        </p:nvSpPr>
        <p:spPr>
          <a:xfrm>
            <a:off x="1414779" y="2612339"/>
            <a:ext cx="2449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75000"/>
                  </a:schemeClr>
                </a:solidFill>
              </a:rPr>
              <a:t>Executor 1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– 4 cores, 5GB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CF73E7F6-2A3B-C141-91C0-A216FF4F06C9}"/>
              </a:ext>
            </a:extLst>
          </p:cNvPr>
          <p:cNvSpPr/>
          <p:nvPr/>
        </p:nvSpPr>
        <p:spPr>
          <a:xfrm>
            <a:off x="3849591" y="2514599"/>
            <a:ext cx="2304490" cy="2739571"/>
          </a:xfrm>
          <a:prstGeom prst="roundRect">
            <a:avLst/>
          </a:prstGeom>
          <a:solidFill>
            <a:schemeClr val="bg1">
              <a:lumMod val="75000"/>
              <a:alpha val="18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86A4D5E4-E9AA-3F42-8BD8-7AF1568F5805}"/>
              </a:ext>
            </a:extLst>
          </p:cNvPr>
          <p:cNvSpPr/>
          <p:nvPr/>
        </p:nvSpPr>
        <p:spPr>
          <a:xfrm>
            <a:off x="6433158" y="2514599"/>
            <a:ext cx="2304490" cy="2739571"/>
          </a:xfrm>
          <a:prstGeom prst="roundRect">
            <a:avLst/>
          </a:prstGeom>
          <a:solidFill>
            <a:schemeClr val="bg1">
              <a:lumMod val="75000"/>
              <a:alpha val="18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D252859B-86D5-BC43-82BB-559FC94D17F2}"/>
              </a:ext>
            </a:extLst>
          </p:cNvPr>
          <p:cNvSpPr/>
          <p:nvPr/>
        </p:nvSpPr>
        <p:spPr>
          <a:xfrm>
            <a:off x="9016725" y="2475649"/>
            <a:ext cx="2304490" cy="2739571"/>
          </a:xfrm>
          <a:prstGeom prst="roundRect">
            <a:avLst/>
          </a:prstGeom>
          <a:solidFill>
            <a:schemeClr val="bg1">
              <a:lumMod val="75000"/>
              <a:alpha val="18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B44B076-CEE9-B949-833D-C5A02233E5EB}"/>
              </a:ext>
            </a:extLst>
          </p:cNvPr>
          <p:cNvSpPr txBox="1"/>
          <p:nvPr/>
        </p:nvSpPr>
        <p:spPr>
          <a:xfrm>
            <a:off x="4013167" y="2611722"/>
            <a:ext cx="2449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75000"/>
                  </a:schemeClr>
                </a:solidFill>
              </a:rPr>
              <a:t>Executor 2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– 4 cores, 5GB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D432421-D883-984D-8435-EF616CDA1108}"/>
              </a:ext>
            </a:extLst>
          </p:cNvPr>
          <p:cNvSpPr txBox="1"/>
          <p:nvPr/>
        </p:nvSpPr>
        <p:spPr>
          <a:xfrm>
            <a:off x="6599685" y="2563513"/>
            <a:ext cx="2449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75000"/>
                  </a:schemeClr>
                </a:solidFill>
              </a:rPr>
              <a:t>Executor 3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– 4 cores, 5GB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9AB718A-F739-7C46-9F27-6BE71601CEA7}"/>
              </a:ext>
            </a:extLst>
          </p:cNvPr>
          <p:cNvSpPr txBox="1"/>
          <p:nvPr/>
        </p:nvSpPr>
        <p:spPr>
          <a:xfrm>
            <a:off x="9172180" y="2579139"/>
            <a:ext cx="2449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75000"/>
                  </a:schemeClr>
                </a:solidFill>
              </a:rPr>
              <a:t>Executor 4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– 4 cores, 5GB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032124-BD9A-AB43-9D72-63F753660495}"/>
              </a:ext>
            </a:extLst>
          </p:cNvPr>
          <p:cNvGrpSpPr/>
          <p:nvPr/>
        </p:nvGrpSpPr>
        <p:grpSpPr>
          <a:xfrm>
            <a:off x="1414779" y="3305968"/>
            <a:ext cx="1981564" cy="1786220"/>
            <a:chOff x="1414779" y="3305968"/>
            <a:chExt cx="1981564" cy="17862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8BE8A7-1484-DC44-B7A7-EEC40DB0DD55}"/>
                </a:ext>
              </a:extLst>
            </p:cNvPr>
            <p:cNvSpPr/>
            <p:nvPr/>
          </p:nvSpPr>
          <p:spPr>
            <a:xfrm>
              <a:off x="1414779" y="3305968"/>
              <a:ext cx="1981564" cy="178622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evel 6">
              <a:extLst>
                <a:ext uri="{FF2B5EF4-FFF2-40B4-BE49-F238E27FC236}">
                  <a16:creationId xmlns:a16="http://schemas.microsoft.com/office/drawing/2014/main" id="{0F404D85-2B93-234E-9DA5-1ECCC062A5DB}"/>
                </a:ext>
              </a:extLst>
            </p:cNvPr>
            <p:cNvSpPr/>
            <p:nvPr/>
          </p:nvSpPr>
          <p:spPr>
            <a:xfrm>
              <a:off x="1599941" y="3547882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Bevel 72">
              <a:extLst>
                <a:ext uri="{FF2B5EF4-FFF2-40B4-BE49-F238E27FC236}">
                  <a16:creationId xmlns:a16="http://schemas.microsoft.com/office/drawing/2014/main" id="{4C798D29-E8E7-BF4B-84DB-4B3A83CD457F}"/>
                </a:ext>
              </a:extLst>
            </p:cNvPr>
            <p:cNvSpPr/>
            <p:nvPr/>
          </p:nvSpPr>
          <p:spPr>
            <a:xfrm>
              <a:off x="2540088" y="3547881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Bevel 73">
              <a:extLst>
                <a:ext uri="{FF2B5EF4-FFF2-40B4-BE49-F238E27FC236}">
                  <a16:creationId xmlns:a16="http://schemas.microsoft.com/office/drawing/2014/main" id="{683498D9-5C91-E84A-9E4C-BAC1A1CAE6BD}"/>
                </a:ext>
              </a:extLst>
            </p:cNvPr>
            <p:cNvSpPr/>
            <p:nvPr/>
          </p:nvSpPr>
          <p:spPr>
            <a:xfrm>
              <a:off x="1599941" y="4307687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Bevel 74">
              <a:extLst>
                <a:ext uri="{FF2B5EF4-FFF2-40B4-BE49-F238E27FC236}">
                  <a16:creationId xmlns:a16="http://schemas.microsoft.com/office/drawing/2014/main" id="{5F212142-5A41-AB47-B2DE-1FAECF29DE6D}"/>
                </a:ext>
              </a:extLst>
            </p:cNvPr>
            <p:cNvSpPr/>
            <p:nvPr/>
          </p:nvSpPr>
          <p:spPr>
            <a:xfrm>
              <a:off x="2540088" y="4307686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1E89288-13B5-0440-B1D6-D75244A8BC5C}"/>
              </a:ext>
            </a:extLst>
          </p:cNvPr>
          <p:cNvGrpSpPr/>
          <p:nvPr/>
        </p:nvGrpSpPr>
        <p:grpSpPr>
          <a:xfrm>
            <a:off x="4011054" y="3302911"/>
            <a:ext cx="1981564" cy="1786220"/>
            <a:chOff x="1414779" y="3305968"/>
            <a:chExt cx="1981564" cy="178622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55E82B7-127F-114E-A9F0-D3671DEFBB8D}"/>
                </a:ext>
              </a:extLst>
            </p:cNvPr>
            <p:cNvSpPr/>
            <p:nvPr/>
          </p:nvSpPr>
          <p:spPr>
            <a:xfrm>
              <a:off x="1414779" y="3305968"/>
              <a:ext cx="1981564" cy="178622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Bevel 103">
              <a:extLst>
                <a:ext uri="{FF2B5EF4-FFF2-40B4-BE49-F238E27FC236}">
                  <a16:creationId xmlns:a16="http://schemas.microsoft.com/office/drawing/2014/main" id="{29A7A456-9E8D-9E4D-8D12-8042375F91C5}"/>
                </a:ext>
              </a:extLst>
            </p:cNvPr>
            <p:cNvSpPr/>
            <p:nvPr/>
          </p:nvSpPr>
          <p:spPr>
            <a:xfrm>
              <a:off x="1599941" y="3547882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Bevel 104">
              <a:extLst>
                <a:ext uri="{FF2B5EF4-FFF2-40B4-BE49-F238E27FC236}">
                  <a16:creationId xmlns:a16="http://schemas.microsoft.com/office/drawing/2014/main" id="{3657A335-34EC-0A42-AC93-F115908C2D35}"/>
                </a:ext>
              </a:extLst>
            </p:cNvPr>
            <p:cNvSpPr/>
            <p:nvPr/>
          </p:nvSpPr>
          <p:spPr>
            <a:xfrm>
              <a:off x="2540088" y="3547881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Bevel 105">
              <a:extLst>
                <a:ext uri="{FF2B5EF4-FFF2-40B4-BE49-F238E27FC236}">
                  <a16:creationId xmlns:a16="http://schemas.microsoft.com/office/drawing/2014/main" id="{16D8E766-2085-0244-A59E-7C8ED582B3A3}"/>
                </a:ext>
              </a:extLst>
            </p:cNvPr>
            <p:cNvSpPr/>
            <p:nvPr/>
          </p:nvSpPr>
          <p:spPr>
            <a:xfrm>
              <a:off x="1599941" y="4307687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Bevel 106">
              <a:extLst>
                <a:ext uri="{FF2B5EF4-FFF2-40B4-BE49-F238E27FC236}">
                  <a16:creationId xmlns:a16="http://schemas.microsoft.com/office/drawing/2014/main" id="{E9F383D7-FA0D-0B43-98BD-87223E405078}"/>
                </a:ext>
              </a:extLst>
            </p:cNvPr>
            <p:cNvSpPr/>
            <p:nvPr/>
          </p:nvSpPr>
          <p:spPr>
            <a:xfrm>
              <a:off x="2540088" y="4307686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6BF8962-1DCB-9040-B2AA-78B8239CF5B4}"/>
              </a:ext>
            </a:extLst>
          </p:cNvPr>
          <p:cNvGrpSpPr/>
          <p:nvPr/>
        </p:nvGrpSpPr>
        <p:grpSpPr>
          <a:xfrm>
            <a:off x="6614335" y="3307533"/>
            <a:ext cx="1981564" cy="1786220"/>
            <a:chOff x="1414779" y="3305968"/>
            <a:chExt cx="1981564" cy="178622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DDD263F-AEA1-0547-A03A-07F3FEA6DB47}"/>
                </a:ext>
              </a:extLst>
            </p:cNvPr>
            <p:cNvSpPr/>
            <p:nvPr/>
          </p:nvSpPr>
          <p:spPr>
            <a:xfrm>
              <a:off x="1414779" y="3305968"/>
              <a:ext cx="1981564" cy="178622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Bevel 109">
              <a:extLst>
                <a:ext uri="{FF2B5EF4-FFF2-40B4-BE49-F238E27FC236}">
                  <a16:creationId xmlns:a16="http://schemas.microsoft.com/office/drawing/2014/main" id="{AD24D85A-9548-F245-B600-0E54EB51B980}"/>
                </a:ext>
              </a:extLst>
            </p:cNvPr>
            <p:cNvSpPr/>
            <p:nvPr/>
          </p:nvSpPr>
          <p:spPr>
            <a:xfrm>
              <a:off x="1599941" y="3547882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Bevel 110">
              <a:extLst>
                <a:ext uri="{FF2B5EF4-FFF2-40B4-BE49-F238E27FC236}">
                  <a16:creationId xmlns:a16="http://schemas.microsoft.com/office/drawing/2014/main" id="{8ED226D2-7128-8A46-AB66-8A48D99E1FBD}"/>
                </a:ext>
              </a:extLst>
            </p:cNvPr>
            <p:cNvSpPr/>
            <p:nvPr/>
          </p:nvSpPr>
          <p:spPr>
            <a:xfrm>
              <a:off x="2540088" y="3547881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Bevel 111">
              <a:extLst>
                <a:ext uri="{FF2B5EF4-FFF2-40B4-BE49-F238E27FC236}">
                  <a16:creationId xmlns:a16="http://schemas.microsoft.com/office/drawing/2014/main" id="{77A53B1C-A46F-C04C-B8E2-618B5B1C13F0}"/>
                </a:ext>
              </a:extLst>
            </p:cNvPr>
            <p:cNvSpPr/>
            <p:nvPr/>
          </p:nvSpPr>
          <p:spPr>
            <a:xfrm>
              <a:off x="1599941" y="4307687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Bevel 112">
              <a:extLst>
                <a:ext uri="{FF2B5EF4-FFF2-40B4-BE49-F238E27FC236}">
                  <a16:creationId xmlns:a16="http://schemas.microsoft.com/office/drawing/2014/main" id="{56087E12-520B-6544-9708-242C330D7139}"/>
                </a:ext>
              </a:extLst>
            </p:cNvPr>
            <p:cNvSpPr/>
            <p:nvPr/>
          </p:nvSpPr>
          <p:spPr>
            <a:xfrm>
              <a:off x="2540088" y="4307686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FDB5466-CEDA-3543-8B51-E45FF05DE675}"/>
              </a:ext>
            </a:extLst>
          </p:cNvPr>
          <p:cNvSpPr/>
          <p:nvPr/>
        </p:nvSpPr>
        <p:spPr>
          <a:xfrm>
            <a:off x="8093478" y="1010210"/>
            <a:ext cx="2961064" cy="932989"/>
          </a:xfrm>
          <a:prstGeom prst="rect">
            <a:avLst/>
          </a:prstGeom>
          <a:solidFill>
            <a:schemeClr val="accent4">
              <a:lumMod val="60000"/>
              <a:lumOff val="40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Bevel 119">
            <a:extLst>
              <a:ext uri="{FF2B5EF4-FFF2-40B4-BE49-F238E27FC236}">
                <a16:creationId xmlns:a16="http://schemas.microsoft.com/office/drawing/2014/main" id="{E4A73BC1-53A7-0842-99CB-723FA90B740C}"/>
              </a:ext>
            </a:extLst>
          </p:cNvPr>
          <p:cNvSpPr/>
          <p:nvPr/>
        </p:nvSpPr>
        <p:spPr>
          <a:xfrm>
            <a:off x="8318435" y="1203806"/>
            <a:ext cx="609600" cy="537029"/>
          </a:xfrm>
          <a:prstGeom prst="beve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Bevel 120">
            <a:extLst>
              <a:ext uri="{FF2B5EF4-FFF2-40B4-BE49-F238E27FC236}">
                <a16:creationId xmlns:a16="http://schemas.microsoft.com/office/drawing/2014/main" id="{C08312F5-77F7-C84B-96D5-F62B7BA5F78E}"/>
              </a:ext>
            </a:extLst>
          </p:cNvPr>
          <p:cNvSpPr/>
          <p:nvPr/>
        </p:nvSpPr>
        <p:spPr>
          <a:xfrm>
            <a:off x="10223443" y="1205146"/>
            <a:ext cx="609600" cy="537029"/>
          </a:xfrm>
          <a:prstGeom prst="beve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Bevel 121">
            <a:extLst>
              <a:ext uri="{FF2B5EF4-FFF2-40B4-BE49-F238E27FC236}">
                <a16:creationId xmlns:a16="http://schemas.microsoft.com/office/drawing/2014/main" id="{E1B91C00-46EC-5E49-AF58-3A82B236172B}"/>
              </a:ext>
            </a:extLst>
          </p:cNvPr>
          <p:cNvSpPr/>
          <p:nvPr/>
        </p:nvSpPr>
        <p:spPr>
          <a:xfrm>
            <a:off x="9270939" y="1207195"/>
            <a:ext cx="609600" cy="537029"/>
          </a:xfrm>
          <a:prstGeom prst="beve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5AC1CCC-2273-2540-A4C9-D11B38B8A3D9}"/>
              </a:ext>
            </a:extLst>
          </p:cNvPr>
          <p:cNvGrpSpPr/>
          <p:nvPr/>
        </p:nvGrpSpPr>
        <p:grpSpPr>
          <a:xfrm>
            <a:off x="9197125" y="3310254"/>
            <a:ext cx="1981564" cy="1786220"/>
            <a:chOff x="1414779" y="3305968"/>
            <a:chExt cx="1981564" cy="1786220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6B8F1E2-3E75-A747-83F7-2560C109D5BA}"/>
                </a:ext>
              </a:extLst>
            </p:cNvPr>
            <p:cNvSpPr/>
            <p:nvPr/>
          </p:nvSpPr>
          <p:spPr>
            <a:xfrm>
              <a:off x="1414779" y="3305968"/>
              <a:ext cx="1981564" cy="178622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Bevel 115">
              <a:extLst>
                <a:ext uri="{FF2B5EF4-FFF2-40B4-BE49-F238E27FC236}">
                  <a16:creationId xmlns:a16="http://schemas.microsoft.com/office/drawing/2014/main" id="{F3689B79-85BA-BB41-87EE-3ADE76220F47}"/>
                </a:ext>
              </a:extLst>
            </p:cNvPr>
            <p:cNvSpPr/>
            <p:nvPr/>
          </p:nvSpPr>
          <p:spPr>
            <a:xfrm>
              <a:off x="1599941" y="3547882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Bevel 116">
              <a:extLst>
                <a:ext uri="{FF2B5EF4-FFF2-40B4-BE49-F238E27FC236}">
                  <a16:creationId xmlns:a16="http://schemas.microsoft.com/office/drawing/2014/main" id="{2BB22B84-482E-C24A-B614-F225E8F4EF5B}"/>
                </a:ext>
              </a:extLst>
            </p:cNvPr>
            <p:cNvSpPr/>
            <p:nvPr/>
          </p:nvSpPr>
          <p:spPr>
            <a:xfrm>
              <a:off x="2540088" y="3547881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Bevel 117">
              <a:extLst>
                <a:ext uri="{FF2B5EF4-FFF2-40B4-BE49-F238E27FC236}">
                  <a16:creationId xmlns:a16="http://schemas.microsoft.com/office/drawing/2014/main" id="{437B74DD-AECF-DC4C-9077-6217ACC74D3D}"/>
                </a:ext>
              </a:extLst>
            </p:cNvPr>
            <p:cNvSpPr/>
            <p:nvPr/>
          </p:nvSpPr>
          <p:spPr>
            <a:xfrm>
              <a:off x="1599941" y="4307687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Bevel 118">
              <a:extLst>
                <a:ext uri="{FF2B5EF4-FFF2-40B4-BE49-F238E27FC236}">
                  <a16:creationId xmlns:a16="http://schemas.microsoft.com/office/drawing/2014/main" id="{F5A96072-4E6A-BF4A-9EEA-DEBE6D8A0638}"/>
                </a:ext>
              </a:extLst>
            </p:cNvPr>
            <p:cNvSpPr/>
            <p:nvPr/>
          </p:nvSpPr>
          <p:spPr>
            <a:xfrm>
              <a:off x="2540088" y="4307686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F6311895-5722-7A4D-86EE-91F7855F6D81}"/>
              </a:ext>
            </a:extLst>
          </p:cNvPr>
          <p:cNvSpPr txBox="1"/>
          <p:nvPr/>
        </p:nvSpPr>
        <p:spPr>
          <a:xfrm>
            <a:off x="5490504" y="1032486"/>
            <a:ext cx="3105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Spare resources – 3 cores, 12GB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5D2BE8-263A-AB49-BD72-45762AA1261E}"/>
              </a:ext>
            </a:extLst>
          </p:cNvPr>
          <p:cNvSpPr txBox="1"/>
          <p:nvPr/>
        </p:nvSpPr>
        <p:spPr>
          <a:xfrm>
            <a:off x="1608705" y="3666792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EC77FC-9090-E142-9706-613BD3D0D085}"/>
              </a:ext>
            </a:extLst>
          </p:cNvPr>
          <p:cNvSpPr txBox="1"/>
          <p:nvPr/>
        </p:nvSpPr>
        <p:spPr>
          <a:xfrm>
            <a:off x="2539232" y="3667375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88F9D7-380D-9C43-8D95-ED92CDA07929}"/>
              </a:ext>
            </a:extLst>
          </p:cNvPr>
          <p:cNvSpPr txBox="1"/>
          <p:nvPr/>
        </p:nvSpPr>
        <p:spPr>
          <a:xfrm>
            <a:off x="1600789" y="4419254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572DD9-5953-DD43-B5F1-AE08E46916F3}"/>
              </a:ext>
            </a:extLst>
          </p:cNvPr>
          <p:cNvSpPr txBox="1"/>
          <p:nvPr/>
        </p:nvSpPr>
        <p:spPr>
          <a:xfrm>
            <a:off x="2551195" y="4423876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BCC6CAE-DF40-DE4C-A19F-01CF4F95698A}"/>
              </a:ext>
            </a:extLst>
          </p:cNvPr>
          <p:cNvSpPr txBox="1"/>
          <p:nvPr/>
        </p:nvSpPr>
        <p:spPr>
          <a:xfrm>
            <a:off x="4209244" y="3677676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992D71-7F68-0842-96C1-BCAF06768E90}"/>
              </a:ext>
            </a:extLst>
          </p:cNvPr>
          <p:cNvSpPr txBox="1"/>
          <p:nvPr/>
        </p:nvSpPr>
        <p:spPr>
          <a:xfrm>
            <a:off x="5139771" y="3678259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739B4BC-89D2-7642-811C-E95BDE171B30}"/>
              </a:ext>
            </a:extLst>
          </p:cNvPr>
          <p:cNvSpPr txBox="1"/>
          <p:nvPr/>
        </p:nvSpPr>
        <p:spPr>
          <a:xfrm>
            <a:off x="4201328" y="4430138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82624D-CDAC-EF42-BC37-A2441F47E926}"/>
              </a:ext>
            </a:extLst>
          </p:cNvPr>
          <p:cNvSpPr txBox="1"/>
          <p:nvPr/>
        </p:nvSpPr>
        <p:spPr>
          <a:xfrm>
            <a:off x="5151734" y="4434760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7C1D8A-D0AD-4247-BD28-3DE764730295}"/>
              </a:ext>
            </a:extLst>
          </p:cNvPr>
          <p:cNvSpPr txBox="1"/>
          <p:nvPr/>
        </p:nvSpPr>
        <p:spPr>
          <a:xfrm>
            <a:off x="6804664" y="3665758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25A844-2222-524B-9865-948BB1ACDCE9}"/>
              </a:ext>
            </a:extLst>
          </p:cNvPr>
          <p:cNvSpPr txBox="1"/>
          <p:nvPr/>
        </p:nvSpPr>
        <p:spPr>
          <a:xfrm>
            <a:off x="7735191" y="3666341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BA5F8DB-4AF1-A948-A3EE-6E58CDCC96C9}"/>
              </a:ext>
            </a:extLst>
          </p:cNvPr>
          <p:cNvSpPr txBox="1"/>
          <p:nvPr/>
        </p:nvSpPr>
        <p:spPr>
          <a:xfrm>
            <a:off x="6796748" y="4418220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5B24A1-AAB5-0342-B992-25BD836FEE62}"/>
              </a:ext>
            </a:extLst>
          </p:cNvPr>
          <p:cNvSpPr txBox="1"/>
          <p:nvPr/>
        </p:nvSpPr>
        <p:spPr>
          <a:xfrm>
            <a:off x="7747154" y="4422842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9CE01AE-0369-2A4B-852D-B6A03385132D}"/>
              </a:ext>
            </a:extLst>
          </p:cNvPr>
          <p:cNvSpPr txBox="1"/>
          <p:nvPr/>
        </p:nvSpPr>
        <p:spPr>
          <a:xfrm>
            <a:off x="9389086" y="3690516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744E9D2-C02F-F240-A442-C91ADFF6E541}"/>
              </a:ext>
            </a:extLst>
          </p:cNvPr>
          <p:cNvSpPr txBox="1"/>
          <p:nvPr/>
        </p:nvSpPr>
        <p:spPr>
          <a:xfrm>
            <a:off x="10319613" y="3691099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7834421-42C5-F64E-89B3-1FD6FB501F1A}"/>
              </a:ext>
            </a:extLst>
          </p:cNvPr>
          <p:cNvSpPr txBox="1"/>
          <p:nvPr/>
        </p:nvSpPr>
        <p:spPr>
          <a:xfrm>
            <a:off x="9381170" y="4442978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248945-51DC-6342-92C2-E7E634B46147}"/>
              </a:ext>
            </a:extLst>
          </p:cNvPr>
          <p:cNvSpPr txBox="1"/>
          <p:nvPr/>
        </p:nvSpPr>
        <p:spPr>
          <a:xfrm>
            <a:off x="10331576" y="4447600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064D46-C766-0549-9248-F0906A3A931A}"/>
              </a:ext>
            </a:extLst>
          </p:cNvPr>
          <p:cNvGrpSpPr/>
          <p:nvPr/>
        </p:nvGrpSpPr>
        <p:grpSpPr>
          <a:xfrm>
            <a:off x="1200292" y="5874104"/>
            <a:ext cx="1408898" cy="545272"/>
            <a:chOff x="800643" y="5866190"/>
            <a:chExt cx="1408898" cy="54527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1D643F5-3803-304C-8ECA-F5CAB00124CB}"/>
                </a:ext>
              </a:extLst>
            </p:cNvPr>
            <p:cNvSpPr/>
            <p:nvPr/>
          </p:nvSpPr>
          <p:spPr>
            <a:xfrm>
              <a:off x="800643" y="5866190"/>
              <a:ext cx="1408898" cy="545272"/>
            </a:xfrm>
            <a:prstGeom prst="roundRect">
              <a:avLst/>
            </a:prstGeom>
            <a:solidFill>
              <a:schemeClr val="accent6">
                <a:alpha val="3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D4A4291-2828-B449-BB4C-1C23827FC4A1}"/>
                </a:ext>
              </a:extLst>
            </p:cNvPr>
            <p:cNvSpPr txBox="1"/>
            <p:nvPr/>
          </p:nvSpPr>
          <p:spPr>
            <a:xfrm>
              <a:off x="853630" y="5906471"/>
              <a:ext cx="13029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Stage 0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38FC8F-EF5A-AD48-AF81-E7F5D9B591AB}"/>
              </a:ext>
            </a:extLst>
          </p:cNvPr>
          <p:cNvCxnSpPr/>
          <p:nvPr/>
        </p:nvCxnSpPr>
        <p:spPr>
          <a:xfrm>
            <a:off x="2844888" y="6145217"/>
            <a:ext cx="72562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2FA39B0-4A67-9747-8B4E-9DFBD22714B2}"/>
              </a:ext>
            </a:extLst>
          </p:cNvPr>
          <p:cNvGrpSpPr/>
          <p:nvPr/>
        </p:nvGrpSpPr>
        <p:grpSpPr>
          <a:xfrm>
            <a:off x="3744102" y="5875845"/>
            <a:ext cx="1408898" cy="545272"/>
            <a:chOff x="800643" y="5866190"/>
            <a:chExt cx="1408898" cy="545272"/>
          </a:xfrm>
        </p:grpSpPr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8300CE87-4CD1-C744-B092-A3EABB725332}"/>
                </a:ext>
              </a:extLst>
            </p:cNvPr>
            <p:cNvSpPr/>
            <p:nvPr/>
          </p:nvSpPr>
          <p:spPr>
            <a:xfrm>
              <a:off x="800643" y="5866190"/>
              <a:ext cx="1408898" cy="545272"/>
            </a:xfrm>
            <a:prstGeom prst="roundRect">
              <a:avLst/>
            </a:prstGeom>
            <a:solidFill>
              <a:srgbClr val="00B0F0">
                <a:alpha val="30000"/>
              </a:srgb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7C60F35-D934-8342-B624-A136CAE1B6B2}"/>
                </a:ext>
              </a:extLst>
            </p:cNvPr>
            <p:cNvSpPr txBox="1"/>
            <p:nvPr/>
          </p:nvSpPr>
          <p:spPr>
            <a:xfrm>
              <a:off x="843083" y="5904729"/>
              <a:ext cx="13029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Task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7792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879C026-85BE-1B41-A2D0-3E773CF21677}"/>
              </a:ext>
            </a:extLst>
          </p:cNvPr>
          <p:cNvGrpSpPr>
            <a:grpSpLocks noChangeAspect="1"/>
          </p:cNvGrpSpPr>
          <p:nvPr/>
        </p:nvGrpSpPr>
        <p:grpSpPr>
          <a:xfrm>
            <a:off x="2330713" y="749671"/>
            <a:ext cx="9861287" cy="5958112"/>
            <a:chOff x="1074718" y="413892"/>
            <a:chExt cx="10547095" cy="6372469"/>
          </a:xfrm>
        </p:grpSpPr>
        <p:grpSp>
          <p:nvGrpSpPr>
            <p:cNvPr id="158" name="Group 128">
              <a:extLst>
                <a:ext uri="{FF2B5EF4-FFF2-40B4-BE49-F238E27FC236}">
                  <a16:creationId xmlns:a16="http://schemas.microsoft.com/office/drawing/2014/main" id="{7C9920D4-8D84-42CF-B8A6-1E98F7BA731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263760" y="5922361"/>
              <a:ext cx="1127597" cy="864000"/>
              <a:chOff x="4470" y="3004"/>
              <a:chExt cx="924" cy="708"/>
            </a:xfrm>
            <a:solidFill>
              <a:schemeClr val="bg1"/>
            </a:solidFill>
          </p:grpSpPr>
          <p:sp>
            <p:nvSpPr>
              <p:cNvPr id="166" name="Freeform 129">
                <a:extLst>
                  <a:ext uri="{FF2B5EF4-FFF2-40B4-BE49-F238E27FC236}">
                    <a16:creationId xmlns:a16="http://schemas.microsoft.com/office/drawing/2014/main" id="{06BEB57F-582D-407B-B547-468C1256E3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70" y="3004"/>
                <a:ext cx="762" cy="506"/>
              </a:xfrm>
              <a:custGeom>
                <a:avLst/>
                <a:gdLst>
                  <a:gd name="T0" fmla="*/ 762 w 762"/>
                  <a:gd name="T1" fmla="*/ 506 h 506"/>
                  <a:gd name="T2" fmla="*/ 0 w 762"/>
                  <a:gd name="T3" fmla="*/ 506 h 506"/>
                  <a:gd name="T4" fmla="*/ 0 w 762"/>
                  <a:gd name="T5" fmla="*/ 46 h 506"/>
                  <a:gd name="T6" fmla="*/ 0 w 762"/>
                  <a:gd name="T7" fmla="*/ 46 h 506"/>
                  <a:gd name="T8" fmla="*/ 2 w 762"/>
                  <a:gd name="T9" fmla="*/ 36 h 506"/>
                  <a:gd name="T10" fmla="*/ 4 w 762"/>
                  <a:gd name="T11" fmla="*/ 28 h 506"/>
                  <a:gd name="T12" fmla="*/ 8 w 762"/>
                  <a:gd name="T13" fmla="*/ 20 h 506"/>
                  <a:gd name="T14" fmla="*/ 14 w 762"/>
                  <a:gd name="T15" fmla="*/ 14 h 506"/>
                  <a:gd name="T16" fmla="*/ 20 w 762"/>
                  <a:gd name="T17" fmla="*/ 8 h 506"/>
                  <a:gd name="T18" fmla="*/ 28 w 762"/>
                  <a:gd name="T19" fmla="*/ 4 h 506"/>
                  <a:gd name="T20" fmla="*/ 36 w 762"/>
                  <a:gd name="T21" fmla="*/ 0 h 506"/>
                  <a:gd name="T22" fmla="*/ 46 w 762"/>
                  <a:gd name="T23" fmla="*/ 0 h 506"/>
                  <a:gd name="T24" fmla="*/ 716 w 762"/>
                  <a:gd name="T25" fmla="*/ 0 h 506"/>
                  <a:gd name="T26" fmla="*/ 716 w 762"/>
                  <a:gd name="T27" fmla="*/ 0 h 506"/>
                  <a:gd name="T28" fmla="*/ 726 w 762"/>
                  <a:gd name="T29" fmla="*/ 0 h 506"/>
                  <a:gd name="T30" fmla="*/ 734 w 762"/>
                  <a:gd name="T31" fmla="*/ 4 h 506"/>
                  <a:gd name="T32" fmla="*/ 742 w 762"/>
                  <a:gd name="T33" fmla="*/ 8 h 506"/>
                  <a:gd name="T34" fmla="*/ 748 w 762"/>
                  <a:gd name="T35" fmla="*/ 14 h 506"/>
                  <a:gd name="T36" fmla="*/ 754 w 762"/>
                  <a:gd name="T37" fmla="*/ 20 h 506"/>
                  <a:gd name="T38" fmla="*/ 758 w 762"/>
                  <a:gd name="T39" fmla="*/ 28 h 506"/>
                  <a:gd name="T40" fmla="*/ 760 w 762"/>
                  <a:gd name="T41" fmla="*/ 36 h 506"/>
                  <a:gd name="T42" fmla="*/ 762 w 762"/>
                  <a:gd name="T43" fmla="*/ 46 h 506"/>
                  <a:gd name="T44" fmla="*/ 762 w 762"/>
                  <a:gd name="T45" fmla="*/ 506 h 506"/>
                  <a:gd name="T46" fmla="*/ 18 w 762"/>
                  <a:gd name="T47" fmla="*/ 488 h 506"/>
                  <a:gd name="T48" fmla="*/ 744 w 762"/>
                  <a:gd name="T49" fmla="*/ 488 h 506"/>
                  <a:gd name="T50" fmla="*/ 744 w 762"/>
                  <a:gd name="T51" fmla="*/ 46 h 506"/>
                  <a:gd name="T52" fmla="*/ 744 w 762"/>
                  <a:gd name="T53" fmla="*/ 46 h 506"/>
                  <a:gd name="T54" fmla="*/ 742 w 762"/>
                  <a:gd name="T55" fmla="*/ 34 h 506"/>
                  <a:gd name="T56" fmla="*/ 736 w 762"/>
                  <a:gd name="T57" fmla="*/ 26 h 506"/>
                  <a:gd name="T58" fmla="*/ 726 w 762"/>
                  <a:gd name="T59" fmla="*/ 20 h 506"/>
                  <a:gd name="T60" fmla="*/ 716 w 762"/>
                  <a:gd name="T61" fmla="*/ 18 h 506"/>
                  <a:gd name="T62" fmla="*/ 46 w 762"/>
                  <a:gd name="T63" fmla="*/ 18 h 506"/>
                  <a:gd name="T64" fmla="*/ 46 w 762"/>
                  <a:gd name="T65" fmla="*/ 18 h 506"/>
                  <a:gd name="T66" fmla="*/ 36 w 762"/>
                  <a:gd name="T67" fmla="*/ 20 h 506"/>
                  <a:gd name="T68" fmla="*/ 26 w 762"/>
                  <a:gd name="T69" fmla="*/ 26 h 506"/>
                  <a:gd name="T70" fmla="*/ 20 w 762"/>
                  <a:gd name="T71" fmla="*/ 34 h 506"/>
                  <a:gd name="T72" fmla="*/ 18 w 762"/>
                  <a:gd name="T73" fmla="*/ 46 h 506"/>
                  <a:gd name="T74" fmla="*/ 18 w 762"/>
                  <a:gd name="T75" fmla="*/ 488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62" h="506">
                    <a:moveTo>
                      <a:pt x="762" y="506"/>
                    </a:moveTo>
                    <a:lnTo>
                      <a:pt x="0" y="506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2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4" y="14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6" y="0"/>
                    </a:lnTo>
                    <a:lnTo>
                      <a:pt x="46" y="0"/>
                    </a:lnTo>
                    <a:lnTo>
                      <a:pt x="716" y="0"/>
                    </a:lnTo>
                    <a:lnTo>
                      <a:pt x="716" y="0"/>
                    </a:lnTo>
                    <a:lnTo>
                      <a:pt x="726" y="0"/>
                    </a:lnTo>
                    <a:lnTo>
                      <a:pt x="734" y="4"/>
                    </a:lnTo>
                    <a:lnTo>
                      <a:pt x="742" y="8"/>
                    </a:lnTo>
                    <a:lnTo>
                      <a:pt x="748" y="14"/>
                    </a:lnTo>
                    <a:lnTo>
                      <a:pt x="754" y="20"/>
                    </a:lnTo>
                    <a:lnTo>
                      <a:pt x="758" y="28"/>
                    </a:lnTo>
                    <a:lnTo>
                      <a:pt x="760" y="36"/>
                    </a:lnTo>
                    <a:lnTo>
                      <a:pt x="762" y="46"/>
                    </a:lnTo>
                    <a:lnTo>
                      <a:pt x="762" y="506"/>
                    </a:lnTo>
                    <a:close/>
                    <a:moveTo>
                      <a:pt x="18" y="488"/>
                    </a:moveTo>
                    <a:lnTo>
                      <a:pt x="744" y="488"/>
                    </a:lnTo>
                    <a:lnTo>
                      <a:pt x="744" y="46"/>
                    </a:lnTo>
                    <a:lnTo>
                      <a:pt x="744" y="46"/>
                    </a:lnTo>
                    <a:lnTo>
                      <a:pt x="742" y="34"/>
                    </a:lnTo>
                    <a:lnTo>
                      <a:pt x="736" y="26"/>
                    </a:lnTo>
                    <a:lnTo>
                      <a:pt x="726" y="20"/>
                    </a:lnTo>
                    <a:lnTo>
                      <a:pt x="716" y="18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36" y="20"/>
                    </a:lnTo>
                    <a:lnTo>
                      <a:pt x="26" y="26"/>
                    </a:lnTo>
                    <a:lnTo>
                      <a:pt x="20" y="34"/>
                    </a:lnTo>
                    <a:lnTo>
                      <a:pt x="18" y="46"/>
                    </a:lnTo>
                    <a:lnTo>
                      <a:pt x="18" y="4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30">
                <a:extLst>
                  <a:ext uri="{FF2B5EF4-FFF2-40B4-BE49-F238E27FC236}">
                    <a16:creationId xmlns:a16="http://schemas.microsoft.com/office/drawing/2014/main" id="{05A6406C-A963-45CA-8E61-CDC21CFB39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70" y="3492"/>
                <a:ext cx="762" cy="116"/>
              </a:xfrm>
              <a:custGeom>
                <a:avLst/>
                <a:gdLst>
                  <a:gd name="T0" fmla="*/ 734 w 762"/>
                  <a:gd name="T1" fmla="*/ 116 h 116"/>
                  <a:gd name="T2" fmla="*/ 28 w 762"/>
                  <a:gd name="T3" fmla="*/ 116 h 116"/>
                  <a:gd name="T4" fmla="*/ 28 w 762"/>
                  <a:gd name="T5" fmla="*/ 116 h 116"/>
                  <a:gd name="T6" fmla="*/ 18 w 762"/>
                  <a:gd name="T7" fmla="*/ 114 h 116"/>
                  <a:gd name="T8" fmla="*/ 8 w 762"/>
                  <a:gd name="T9" fmla="*/ 108 h 116"/>
                  <a:gd name="T10" fmla="*/ 2 w 762"/>
                  <a:gd name="T11" fmla="*/ 100 h 116"/>
                  <a:gd name="T12" fmla="*/ 0 w 762"/>
                  <a:gd name="T13" fmla="*/ 88 h 116"/>
                  <a:gd name="T14" fmla="*/ 0 w 762"/>
                  <a:gd name="T15" fmla="*/ 0 h 116"/>
                  <a:gd name="T16" fmla="*/ 762 w 762"/>
                  <a:gd name="T17" fmla="*/ 0 h 116"/>
                  <a:gd name="T18" fmla="*/ 762 w 762"/>
                  <a:gd name="T19" fmla="*/ 88 h 116"/>
                  <a:gd name="T20" fmla="*/ 762 w 762"/>
                  <a:gd name="T21" fmla="*/ 88 h 116"/>
                  <a:gd name="T22" fmla="*/ 760 w 762"/>
                  <a:gd name="T23" fmla="*/ 100 h 116"/>
                  <a:gd name="T24" fmla="*/ 754 w 762"/>
                  <a:gd name="T25" fmla="*/ 108 h 116"/>
                  <a:gd name="T26" fmla="*/ 744 w 762"/>
                  <a:gd name="T27" fmla="*/ 114 h 116"/>
                  <a:gd name="T28" fmla="*/ 734 w 762"/>
                  <a:gd name="T29" fmla="*/ 116 h 116"/>
                  <a:gd name="T30" fmla="*/ 734 w 762"/>
                  <a:gd name="T31" fmla="*/ 116 h 116"/>
                  <a:gd name="T32" fmla="*/ 18 w 762"/>
                  <a:gd name="T33" fmla="*/ 18 h 116"/>
                  <a:gd name="T34" fmla="*/ 18 w 762"/>
                  <a:gd name="T35" fmla="*/ 88 h 116"/>
                  <a:gd name="T36" fmla="*/ 18 w 762"/>
                  <a:gd name="T37" fmla="*/ 88 h 116"/>
                  <a:gd name="T38" fmla="*/ 20 w 762"/>
                  <a:gd name="T39" fmla="*/ 92 h 116"/>
                  <a:gd name="T40" fmla="*/ 22 w 762"/>
                  <a:gd name="T41" fmla="*/ 94 h 116"/>
                  <a:gd name="T42" fmla="*/ 24 w 762"/>
                  <a:gd name="T43" fmla="*/ 96 h 116"/>
                  <a:gd name="T44" fmla="*/ 28 w 762"/>
                  <a:gd name="T45" fmla="*/ 98 h 116"/>
                  <a:gd name="T46" fmla="*/ 734 w 762"/>
                  <a:gd name="T47" fmla="*/ 98 h 116"/>
                  <a:gd name="T48" fmla="*/ 734 w 762"/>
                  <a:gd name="T49" fmla="*/ 98 h 116"/>
                  <a:gd name="T50" fmla="*/ 738 w 762"/>
                  <a:gd name="T51" fmla="*/ 96 h 116"/>
                  <a:gd name="T52" fmla="*/ 740 w 762"/>
                  <a:gd name="T53" fmla="*/ 94 h 116"/>
                  <a:gd name="T54" fmla="*/ 742 w 762"/>
                  <a:gd name="T55" fmla="*/ 92 h 116"/>
                  <a:gd name="T56" fmla="*/ 744 w 762"/>
                  <a:gd name="T57" fmla="*/ 88 h 116"/>
                  <a:gd name="T58" fmla="*/ 744 w 762"/>
                  <a:gd name="T59" fmla="*/ 18 h 116"/>
                  <a:gd name="T60" fmla="*/ 18 w 762"/>
                  <a:gd name="T61" fmla="*/ 1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2" h="116">
                    <a:moveTo>
                      <a:pt x="734" y="116"/>
                    </a:moveTo>
                    <a:lnTo>
                      <a:pt x="28" y="116"/>
                    </a:lnTo>
                    <a:lnTo>
                      <a:pt x="28" y="116"/>
                    </a:lnTo>
                    <a:lnTo>
                      <a:pt x="18" y="114"/>
                    </a:lnTo>
                    <a:lnTo>
                      <a:pt x="8" y="108"/>
                    </a:lnTo>
                    <a:lnTo>
                      <a:pt x="2" y="100"/>
                    </a:lnTo>
                    <a:lnTo>
                      <a:pt x="0" y="88"/>
                    </a:lnTo>
                    <a:lnTo>
                      <a:pt x="0" y="0"/>
                    </a:lnTo>
                    <a:lnTo>
                      <a:pt x="762" y="0"/>
                    </a:lnTo>
                    <a:lnTo>
                      <a:pt x="762" y="88"/>
                    </a:lnTo>
                    <a:lnTo>
                      <a:pt x="762" y="88"/>
                    </a:lnTo>
                    <a:lnTo>
                      <a:pt x="760" y="100"/>
                    </a:lnTo>
                    <a:lnTo>
                      <a:pt x="754" y="108"/>
                    </a:lnTo>
                    <a:lnTo>
                      <a:pt x="744" y="114"/>
                    </a:lnTo>
                    <a:lnTo>
                      <a:pt x="734" y="116"/>
                    </a:lnTo>
                    <a:lnTo>
                      <a:pt x="734" y="116"/>
                    </a:lnTo>
                    <a:close/>
                    <a:moveTo>
                      <a:pt x="18" y="18"/>
                    </a:moveTo>
                    <a:lnTo>
                      <a:pt x="18" y="88"/>
                    </a:lnTo>
                    <a:lnTo>
                      <a:pt x="18" y="88"/>
                    </a:lnTo>
                    <a:lnTo>
                      <a:pt x="20" y="92"/>
                    </a:lnTo>
                    <a:lnTo>
                      <a:pt x="22" y="94"/>
                    </a:lnTo>
                    <a:lnTo>
                      <a:pt x="24" y="96"/>
                    </a:lnTo>
                    <a:lnTo>
                      <a:pt x="28" y="98"/>
                    </a:lnTo>
                    <a:lnTo>
                      <a:pt x="734" y="98"/>
                    </a:lnTo>
                    <a:lnTo>
                      <a:pt x="734" y="98"/>
                    </a:lnTo>
                    <a:lnTo>
                      <a:pt x="738" y="96"/>
                    </a:lnTo>
                    <a:lnTo>
                      <a:pt x="740" y="94"/>
                    </a:lnTo>
                    <a:lnTo>
                      <a:pt x="742" y="92"/>
                    </a:lnTo>
                    <a:lnTo>
                      <a:pt x="744" y="88"/>
                    </a:lnTo>
                    <a:lnTo>
                      <a:pt x="744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Rectangle 131">
                <a:extLst>
                  <a:ext uri="{FF2B5EF4-FFF2-40B4-BE49-F238E27FC236}">
                    <a16:creationId xmlns:a16="http://schemas.microsoft.com/office/drawing/2014/main" id="{58260FEB-B15F-40C9-BCCC-5AAA95CBF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6" y="3536"/>
                <a:ext cx="90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132">
                <a:extLst>
                  <a:ext uri="{FF2B5EF4-FFF2-40B4-BE49-F238E27FC236}">
                    <a16:creationId xmlns:a16="http://schemas.microsoft.com/office/drawing/2014/main" id="{8E1A675B-6FC4-4444-9F21-EA07C7353C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40" y="3590"/>
                <a:ext cx="222" cy="122"/>
              </a:xfrm>
              <a:custGeom>
                <a:avLst/>
                <a:gdLst>
                  <a:gd name="T0" fmla="*/ 222 w 222"/>
                  <a:gd name="T1" fmla="*/ 122 h 122"/>
                  <a:gd name="T2" fmla="*/ 0 w 222"/>
                  <a:gd name="T3" fmla="*/ 122 h 122"/>
                  <a:gd name="T4" fmla="*/ 20 w 222"/>
                  <a:gd name="T5" fmla="*/ 0 h 122"/>
                  <a:gd name="T6" fmla="*/ 202 w 222"/>
                  <a:gd name="T7" fmla="*/ 0 h 122"/>
                  <a:gd name="T8" fmla="*/ 222 w 222"/>
                  <a:gd name="T9" fmla="*/ 122 h 122"/>
                  <a:gd name="T10" fmla="*/ 20 w 222"/>
                  <a:gd name="T11" fmla="*/ 104 h 122"/>
                  <a:gd name="T12" fmla="*/ 200 w 222"/>
                  <a:gd name="T13" fmla="*/ 104 h 122"/>
                  <a:gd name="T14" fmla="*/ 186 w 222"/>
                  <a:gd name="T15" fmla="*/ 18 h 122"/>
                  <a:gd name="T16" fmla="*/ 36 w 222"/>
                  <a:gd name="T17" fmla="*/ 18 h 122"/>
                  <a:gd name="T18" fmla="*/ 20 w 222"/>
                  <a:gd name="T19" fmla="*/ 10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122">
                    <a:moveTo>
                      <a:pt x="222" y="122"/>
                    </a:moveTo>
                    <a:lnTo>
                      <a:pt x="0" y="122"/>
                    </a:lnTo>
                    <a:lnTo>
                      <a:pt x="20" y="0"/>
                    </a:lnTo>
                    <a:lnTo>
                      <a:pt x="202" y="0"/>
                    </a:lnTo>
                    <a:lnTo>
                      <a:pt x="222" y="122"/>
                    </a:lnTo>
                    <a:close/>
                    <a:moveTo>
                      <a:pt x="20" y="104"/>
                    </a:moveTo>
                    <a:lnTo>
                      <a:pt x="200" y="104"/>
                    </a:lnTo>
                    <a:lnTo>
                      <a:pt x="186" y="18"/>
                    </a:lnTo>
                    <a:lnTo>
                      <a:pt x="36" y="18"/>
                    </a:lnTo>
                    <a:lnTo>
                      <a:pt x="20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Rectangle 133">
                <a:extLst>
                  <a:ext uri="{FF2B5EF4-FFF2-40B4-BE49-F238E27FC236}">
                    <a16:creationId xmlns:a16="http://schemas.microsoft.com/office/drawing/2014/main" id="{F63A0DAD-ED89-4F11-8839-67477DF68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3694"/>
                <a:ext cx="386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34">
                <a:extLst>
                  <a:ext uri="{FF2B5EF4-FFF2-40B4-BE49-F238E27FC236}">
                    <a16:creationId xmlns:a16="http://schemas.microsoft.com/office/drawing/2014/main" id="{052E2394-9AC9-4E99-A3CA-0D8AF80B8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8" y="3200"/>
                <a:ext cx="276" cy="512"/>
              </a:xfrm>
              <a:custGeom>
                <a:avLst/>
                <a:gdLst>
                  <a:gd name="T0" fmla="*/ 276 w 276"/>
                  <a:gd name="T1" fmla="*/ 512 h 512"/>
                  <a:gd name="T2" fmla="*/ 0 w 276"/>
                  <a:gd name="T3" fmla="*/ 512 h 512"/>
                  <a:gd name="T4" fmla="*/ 0 w 276"/>
                  <a:gd name="T5" fmla="*/ 398 h 512"/>
                  <a:gd name="T6" fmla="*/ 0 w 276"/>
                  <a:gd name="T7" fmla="*/ 398 h 512"/>
                  <a:gd name="T8" fmla="*/ 0 w 276"/>
                  <a:gd name="T9" fmla="*/ 396 h 512"/>
                  <a:gd name="T10" fmla="*/ 2 w 276"/>
                  <a:gd name="T11" fmla="*/ 392 h 512"/>
                  <a:gd name="T12" fmla="*/ 4 w 276"/>
                  <a:gd name="T13" fmla="*/ 390 h 512"/>
                  <a:gd name="T14" fmla="*/ 8 w 276"/>
                  <a:gd name="T15" fmla="*/ 390 h 512"/>
                  <a:gd name="T16" fmla="*/ 8 w 276"/>
                  <a:gd name="T17" fmla="*/ 390 h 512"/>
                  <a:gd name="T18" fmla="*/ 12 w 276"/>
                  <a:gd name="T19" fmla="*/ 390 h 512"/>
                  <a:gd name="T20" fmla="*/ 14 w 276"/>
                  <a:gd name="T21" fmla="*/ 392 h 512"/>
                  <a:gd name="T22" fmla="*/ 16 w 276"/>
                  <a:gd name="T23" fmla="*/ 396 h 512"/>
                  <a:gd name="T24" fmla="*/ 18 w 276"/>
                  <a:gd name="T25" fmla="*/ 398 h 512"/>
                  <a:gd name="T26" fmla="*/ 18 w 276"/>
                  <a:gd name="T27" fmla="*/ 494 h 512"/>
                  <a:gd name="T28" fmla="*/ 258 w 276"/>
                  <a:gd name="T29" fmla="*/ 494 h 512"/>
                  <a:gd name="T30" fmla="*/ 258 w 276"/>
                  <a:gd name="T31" fmla="*/ 18 h 512"/>
                  <a:gd name="T32" fmla="*/ 104 w 276"/>
                  <a:gd name="T33" fmla="*/ 18 h 512"/>
                  <a:gd name="T34" fmla="*/ 104 w 276"/>
                  <a:gd name="T35" fmla="*/ 18 h 512"/>
                  <a:gd name="T36" fmla="*/ 100 w 276"/>
                  <a:gd name="T37" fmla="*/ 18 h 512"/>
                  <a:gd name="T38" fmla="*/ 98 w 276"/>
                  <a:gd name="T39" fmla="*/ 16 h 512"/>
                  <a:gd name="T40" fmla="*/ 96 w 276"/>
                  <a:gd name="T41" fmla="*/ 12 h 512"/>
                  <a:gd name="T42" fmla="*/ 96 w 276"/>
                  <a:gd name="T43" fmla="*/ 8 h 512"/>
                  <a:gd name="T44" fmla="*/ 96 w 276"/>
                  <a:gd name="T45" fmla="*/ 8 h 512"/>
                  <a:gd name="T46" fmla="*/ 96 w 276"/>
                  <a:gd name="T47" fmla="*/ 6 h 512"/>
                  <a:gd name="T48" fmla="*/ 98 w 276"/>
                  <a:gd name="T49" fmla="*/ 2 h 512"/>
                  <a:gd name="T50" fmla="*/ 100 w 276"/>
                  <a:gd name="T51" fmla="*/ 0 h 512"/>
                  <a:gd name="T52" fmla="*/ 104 w 276"/>
                  <a:gd name="T53" fmla="*/ 0 h 512"/>
                  <a:gd name="T54" fmla="*/ 276 w 276"/>
                  <a:gd name="T55" fmla="*/ 0 h 512"/>
                  <a:gd name="T56" fmla="*/ 276 w 276"/>
                  <a:gd name="T57" fmla="*/ 512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76" h="512">
                    <a:moveTo>
                      <a:pt x="276" y="512"/>
                    </a:moveTo>
                    <a:lnTo>
                      <a:pt x="0" y="512"/>
                    </a:lnTo>
                    <a:lnTo>
                      <a:pt x="0" y="398"/>
                    </a:lnTo>
                    <a:lnTo>
                      <a:pt x="0" y="398"/>
                    </a:lnTo>
                    <a:lnTo>
                      <a:pt x="0" y="396"/>
                    </a:lnTo>
                    <a:lnTo>
                      <a:pt x="2" y="392"/>
                    </a:lnTo>
                    <a:lnTo>
                      <a:pt x="4" y="390"/>
                    </a:lnTo>
                    <a:lnTo>
                      <a:pt x="8" y="390"/>
                    </a:lnTo>
                    <a:lnTo>
                      <a:pt x="8" y="390"/>
                    </a:lnTo>
                    <a:lnTo>
                      <a:pt x="12" y="390"/>
                    </a:lnTo>
                    <a:lnTo>
                      <a:pt x="14" y="392"/>
                    </a:lnTo>
                    <a:lnTo>
                      <a:pt x="16" y="396"/>
                    </a:lnTo>
                    <a:lnTo>
                      <a:pt x="18" y="398"/>
                    </a:lnTo>
                    <a:lnTo>
                      <a:pt x="18" y="494"/>
                    </a:lnTo>
                    <a:lnTo>
                      <a:pt x="258" y="494"/>
                    </a:lnTo>
                    <a:lnTo>
                      <a:pt x="258" y="18"/>
                    </a:lnTo>
                    <a:lnTo>
                      <a:pt x="104" y="18"/>
                    </a:lnTo>
                    <a:lnTo>
                      <a:pt x="104" y="18"/>
                    </a:lnTo>
                    <a:lnTo>
                      <a:pt x="100" y="18"/>
                    </a:lnTo>
                    <a:lnTo>
                      <a:pt x="98" y="16"/>
                    </a:lnTo>
                    <a:lnTo>
                      <a:pt x="96" y="12"/>
                    </a:lnTo>
                    <a:lnTo>
                      <a:pt x="96" y="8"/>
                    </a:lnTo>
                    <a:lnTo>
                      <a:pt x="96" y="8"/>
                    </a:lnTo>
                    <a:lnTo>
                      <a:pt x="96" y="6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104" y="0"/>
                    </a:lnTo>
                    <a:lnTo>
                      <a:pt x="276" y="0"/>
                    </a:lnTo>
                    <a:lnTo>
                      <a:pt x="276" y="5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35">
                <a:extLst>
                  <a:ext uri="{FF2B5EF4-FFF2-40B4-BE49-F238E27FC236}">
                    <a16:creationId xmlns:a16="http://schemas.microsoft.com/office/drawing/2014/main" id="{C0E8465E-D69A-4629-9966-31DB4C143B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4" y="3318"/>
                <a:ext cx="180" cy="18"/>
              </a:xfrm>
              <a:custGeom>
                <a:avLst/>
                <a:gdLst>
                  <a:gd name="T0" fmla="*/ 170 w 180"/>
                  <a:gd name="T1" fmla="*/ 18 h 18"/>
                  <a:gd name="T2" fmla="*/ 8 w 180"/>
                  <a:gd name="T3" fmla="*/ 18 h 18"/>
                  <a:gd name="T4" fmla="*/ 8 w 180"/>
                  <a:gd name="T5" fmla="*/ 18 h 18"/>
                  <a:gd name="T6" fmla="*/ 4 w 180"/>
                  <a:gd name="T7" fmla="*/ 18 h 18"/>
                  <a:gd name="T8" fmla="*/ 2 w 180"/>
                  <a:gd name="T9" fmla="*/ 16 h 18"/>
                  <a:gd name="T10" fmla="*/ 0 w 180"/>
                  <a:gd name="T11" fmla="*/ 12 h 18"/>
                  <a:gd name="T12" fmla="*/ 0 w 180"/>
                  <a:gd name="T13" fmla="*/ 10 h 18"/>
                  <a:gd name="T14" fmla="*/ 0 w 180"/>
                  <a:gd name="T15" fmla="*/ 10 h 18"/>
                  <a:gd name="T16" fmla="*/ 0 w 180"/>
                  <a:gd name="T17" fmla="*/ 6 h 18"/>
                  <a:gd name="T18" fmla="*/ 2 w 180"/>
                  <a:gd name="T19" fmla="*/ 2 h 18"/>
                  <a:gd name="T20" fmla="*/ 4 w 180"/>
                  <a:gd name="T21" fmla="*/ 0 h 18"/>
                  <a:gd name="T22" fmla="*/ 8 w 180"/>
                  <a:gd name="T23" fmla="*/ 0 h 18"/>
                  <a:gd name="T24" fmla="*/ 170 w 180"/>
                  <a:gd name="T25" fmla="*/ 0 h 18"/>
                  <a:gd name="T26" fmla="*/ 170 w 180"/>
                  <a:gd name="T27" fmla="*/ 0 h 18"/>
                  <a:gd name="T28" fmla="*/ 174 w 180"/>
                  <a:gd name="T29" fmla="*/ 0 h 18"/>
                  <a:gd name="T30" fmla="*/ 176 w 180"/>
                  <a:gd name="T31" fmla="*/ 2 h 18"/>
                  <a:gd name="T32" fmla="*/ 178 w 180"/>
                  <a:gd name="T33" fmla="*/ 6 h 18"/>
                  <a:gd name="T34" fmla="*/ 180 w 180"/>
                  <a:gd name="T35" fmla="*/ 10 h 18"/>
                  <a:gd name="T36" fmla="*/ 180 w 180"/>
                  <a:gd name="T37" fmla="*/ 10 h 18"/>
                  <a:gd name="T38" fmla="*/ 178 w 180"/>
                  <a:gd name="T39" fmla="*/ 12 h 18"/>
                  <a:gd name="T40" fmla="*/ 176 w 180"/>
                  <a:gd name="T41" fmla="*/ 16 h 18"/>
                  <a:gd name="T42" fmla="*/ 174 w 180"/>
                  <a:gd name="T43" fmla="*/ 18 h 18"/>
                  <a:gd name="T44" fmla="*/ 170 w 180"/>
                  <a:gd name="T45" fmla="*/ 18 h 18"/>
                  <a:gd name="T46" fmla="*/ 170 w 180"/>
                  <a:gd name="T4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0" h="18">
                    <a:moveTo>
                      <a:pt x="170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4" y="18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70" y="0"/>
                    </a:lnTo>
                    <a:lnTo>
                      <a:pt x="170" y="0"/>
                    </a:lnTo>
                    <a:lnTo>
                      <a:pt x="174" y="0"/>
                    </a:lnTo>
                    <a:lnTo>
                      <a:pt x="176" y="2"/>
                    </a:lnTo>
                    <a:lnTo>
                      <a:pt x="178" y="6"/>
                    </a:lnTo>
                    <a:lnTo>
                      <a:pt x="180" y="10"/>
                    </a:lnTo>
                    <a:lnTo>
                      <a:pt x="180" y="10"/>
                    </a:lnTo>
                    <a:lnTo>
                      <a:pt x="178" y="12"/>
                    </a:lnTo>
                    <a:lnTo>
                      <a:pt x="176" y="16"/>
                    </a:lnTo>
                    <a:lnTo>
                      <a:pt x="174" y="18"/>
                    </a:lnTo>
                    <a:lnTo>
                      <a:pt x="170" y="18"/>
                    </a:lnTo>
                    <a:lnTo>
                      <a:pt x="17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36">
                <a:extLst>
                  <a:ext uri="{FF2B5EF4-FFF2-40B4-BE49-F238E27FC236}">
                    <a16:creationId xmlns:a16="http://schemas.microsoft.com/office/drawing/2014/main" id="{F934ECAD-32B9-4740-8940-2940BC6C12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6" y="3634"/>
                <a:ext cx="18" cy="78"/>
              </a:xfrm>
              <a:custGeom>
                <a:avLst/>
                <a:gdLst>
                  <a:gd name="T0" fmla="*/ 10 w 18"/>
                  <a:gd name="T1" fmla="*/ 78 h 78"/>
                  <a:gd name="T2" fmla="*/ 10 w 18"/>
                  <a:gd name="T3" fmla="*/ 78 h 78"/>
                  <a:gd name="T4" fmla="*/ 6 w 18"/>
                  <a:gd name="T5" fmla="*/ 78 h 78"/>
                  <a:gd name="T6" fmla="*/ 2 w 18"/>
                  <a:gd name="T7" fmla="*/ 76 h 78"/>
                  <a:gd name="T8" fmla="*/ 2 w 18"/>
                  <a:gd name="T9" fmla="*/ 74 h 78"/>
                  <a:gd name="T10" fmla="*/ 0 w 18"/>
                  <a:gd name="T11" fmla="*/ 70 h 78"/>
                  <a:gd name="T12" fmla="*/ 0 w 18"/>
                  <a:gd name="T13" fmla="*/ 8 h 78"/>
                  <a:gd name="T14" fmla="*/ 0 w 18"/>
                  <a:gd name="T15" fmla="*/ 8 h 78"/>
                  <a:gd name="T16" fmla="*/ 2 w 18"/>
                  <a:gd name="T17" fmla="*/ 4 h 78"/>
                  <a:gd name="T18" fmla="*/ 2 w 18"/>
                  <a:gd name="T19" fmla="*/ 2 h 78"/>
                  <a:gd name="T20" fmla="*/ 6 w 18"/>
                  <a:gd name="T21" fmla="*/ 0 h 78"/>
                  <a:gd name="T22" fmla="*/ 10 w 18"/>
                  <a:gd name="T23" fmla="*/ 0 h 78"/>
                  <a:gd name="T24" fmla="*/ 10 w 18"/>
                  <a:gd name="T25" fmla="*/ 0 h 78"/>
                  <a:gd name="T26" fmla="*/ 12 w 18"/>
                  <a:gd name="T27" fmla="*/ 0 h 78"/>
                  <a:gd name="T28" fmla="*/ 16 w 18"/>
                  <a:gd name="T29" fmla="*/ 2 h 78"/>
                  <a:gd name="T30" fmla="*/ 18 w 18"/>
                  <a:gd name="T31" fmla="*/ 4 h 78"/>
                  <a:gd name="T32" fmla="*/ 18 w 18"/>
                  <a:gd name="T33" fmla="*/ 8 h 78"/>
                  <a:gd name="T34" fmla="*/ 18 w 18"/>
                  <a:gd name="T35" fmla="*/ 70 h 78"/>
                  <a:gd name="T36" fmla="*/ 18 w 18"/>
                  <a:gd name="T37" fmla="*/ 70 h 78"/>
                  <a:gd name="T38" fmla="*/ 18 w 18"/>
                  <a:gd name="T39" fmla="*/ 74 h 78"/>
                  <a:gd name="T40" fmla="*/ 16 w 18"/>
                  <a:gd name="T41" fmla="*/ 76 h 78"/>
                  <a:gd name="T42" fmla="*/ 12 w 18"/>
                  <a:gd name="T43" fmla="*/ 78 h 78"/>
                  <a:gd name="T44" fmla="*/ 10 w 18"/>
                  <a:gd name="T45" fmla="*/ 78 h 78"/>
                  <a:gd name="T46" fmla="*/ 10 w 18"/>
                  <a:gd name="T4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" h="78">
                    <a:moveTo>
                      <a:pt x="10" y="78"/>
                    </a:moveTo>
                    <a:lnTo>
                      <a:pt x="10" y="78"/>
                    </a:lnTo>
                    <a:lnTo>
                      <a:pt x="6" y="78"/>
                    </a:lnTo>
                    <a:lnTo>
                      <a:pt x="2" y="76"/>
                    </a:lnTo>
                    <a:lnTo>
                      <a:pt x="2" y="74"/>
                    </a:lnTo>
                    <a:lnTo>
                      <a:pt x="0" y="7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18" y="4"/>
                    </a:lnTo>
                    <a:lnTo>
                      <a:pt x="18" y="8"/>
                    </a:lnTo>
                    <a:lnTo>
                      <a:pt x="18" y="70"/>
                    </a:lnTo>
                    <a:lnTo>
                      <a:pt x="18" y="70"/>
                    </a:lnTo>
                    <a:lnTo>
                      <a:pt x="18" y="74"/>
                    </a:lnTo>
                    <a:lnTo>
                      <a:pt x="16" y="76"/>
                    </a:lnTo>
                    <a:lnTo>
                      <a:pt x="12" y="78"/>
                    </a:lnTo>
                    <a:lnTo>
                      <a:pt x="10" y="78"/>
                    </a:lnTo>
                    <a:lnTo>
                      <a:pt x="10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1A40DEF1-EB0D-4BAD-B794-D1C7349B72D8}"/>
                </a:ext>
              </a:extLst>
            </p:cNvPr>
            <p:cNvCxnSpPr>
              <a:cxnSpLocks/>
              <a:stCxn id="166" idx="16"/>
            </p:cNvCxnSpPr>
            <p:nvPr/>
          </p:nvCxnSpPr>
          <p:spPr>
            <a:xfrm flipV="1">
              <a:off x="11169254" y="5514420"/>
              <a:ext cx="384117" cy="417704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722042C-1B2A-42EC-88C3-594ED5FA9C1E}"/>
                </a:ext>
              </a:extLst>
            </p:cNvPr>
            <p:cNvCxnSpPr>
              <a:cxnSpLocks/>
              <a:stCxn id="166" idx="33"/>
            </p:cNvCxnSpPr>
            <p:nvPr/>
          </p:nvCxnSpPr>
          <p:spPr>
            <a:xfrm flipH="1" flipV="1">
              <a:off x="1074719" y="5535992"/>
              <a:ext cx="9232973" cy="410776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6608B0E-1395-45D5-AFFD-EB94285DFEA6}"/>
                </a:ext>
              </a:extLst>
            </p:cNvPr>
            <p:cNvSpPr/>
            <p:nvPr/>
          </p:nvSpPr>
          <p:spPr>
            <a:xfrm>
              <a:off x="1074719" y="798286"/>
              <a:ext cx="10478652" cy="4716134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536CBCF-9214-194B-B046-550E4D3DD1F0}"/>
                </a:ext>
              </a:extLst>
            </p:cNvPr>
            <p:cNvSpPr txBox="1"/>
            <p:nvPr/>
          </p:nvSpPr>
          <p:spPr>
            <a:xfrm>
              <a:off x="1074718" y="413892"/>
              <a:ext cx="3408303" cy="395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Worker node 1 – 23 cores, 32GB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C484F89-D156-FC4E-A1B1-1BF91CD2BCF0}"/>
                </a:ext>
              </a:extLst>
            </p:cNvPr>
            <p:cNvSpPr/>
            <p:nvPr/>
          </p:nvSpPr>
          <p:spPr>
            <a:xfrm>
              <a:off x="1266024" y="2514599"/>
              <a:ext cx="2304490" cy="2739571"/>
            </a:xfrm>
            <a:prstGeom prst="roundRect">
              <a:avLst/>
            </a:prstGeom>
            <a:solidFill>
              <a:schemeClr val="bg1">
                <a:lumMod val="75000"/>
                <a:alpha val="18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2772BFE-77F8-3041-9C99-A81C59A02FD5}"/>
                </a:ext>
              </a:extLst>
            </p:cNvPr>
            <p:cNvSpPr txBox="1"/>
            <p:nvPr/>
          </p:nvSpPr>
          <p:spPr>
            <a:xfrm>
              <a:off x="1414779" y="2612339"/>
              <a:ext cx="24496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>
                  <a:solidFill>
                    <a:schemeClr val="bg1">
                      <a:lumMod val="75000"/>
                    </a:schemeClr>
                  </a:solidFill>
                </a:rPr>
                <a:t>Executor 1 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– 4 cores, 5GB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CF73E7F6-2A3B-C141-91C0-A216FF4F06C9}"/>
                </a:ext>
              </a:extLst>
            </p:cNvPr>
            <p:cNvSpPr/>
            <p:nvPr/>
          </p:nvSpPr>
          <p:spPr>
            <a:xfrm>
              <a:off x="3849591" y="2514599"/>
              <a:ext cx="2304490" cy="2739571"/>
            </a:xfrm>
            <a:prstGeom prst="roundRect">
              <a:avLst/>
            </a:prstGeom>
            <a:solidFill>
              <a:schemeClr val="bg1">
                <a:lumMod val="75000"/>
                <a:alpha val="18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86A4D5E4-E9AA-3F42-8BD8-7AF1568F5805}"/>
                </a:ext>
              </a:extLst>
            </p:cNvPr>
            <p:cNvSpPr/>
            <p:nvPr/>
          </p:nvSpPr>
          <p:spPr>
            <a:xfrm>
              <a:off x="6433158" y="2514599"/>
              <a:ext cx="2304490" cy="2739571"/>
            </a:xfrm>
            <a:prstGeom prst="roundRect">
              <a:avLst/>
            </a:prstGeom>
            <a:solidFill>
              <a:schemeClr val="bg1">
                <a:lumMod val="75000"/>
                <a:alpha val="18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D252859B-86D5-BC43-82BB-559FC94D17F2}"/>
                </a:ext>
              </a:extLst>
            </p:cNvPr>
            <p:cNvSpPr/>
            <p:nvPr/>
          </p:nvSpPr>
          <p:spPr>
            <a:xfrm>
              <a:off x="9016725" y="2475649"/>
              <a:ext cx="2304490" cy="2739571"/>
            </a:xfrm>
            <a:prstGeom prst="roundRect">
              <a:avLst/>
            </a:prstGeom>
            <a:solidFill>
              <a:schemeClr val="bg1">
                <a:lumMod val="75000"/>
                <a:alpha val="18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B44B076-CEE9-B949-833D-C5A02233E5EB}"/>
                </a:ext>
              </a:extLst>
            </p:cNvPr>
            <p:cNvSpPr txBox="1"/>
            <p:nvPr/>
          </p:nvSpPr>
          <p:spPr>
            <a:xfrm>
              <a:off x="4013167" y="2611722"/>
              <a:ext cx="24496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>
                  <a:solidFill>
                    <a:schemeClr val="bg1">
                      <a:lumMod val="75000"/>
                    </a:schemeClr>
                  </a:solidFill>
                </a:rPr>
                <a:t>Executor 2 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– 4 cores, 5GB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D432421-D883-984D-8435-EF616CDA1108}"/>
                </a:ext>
              </a:extLst>
            </p:cNvPr>
            <p:cNvSpPr txBox="1"/>
            <p:nvPr/>
          </p:nvSpPr>
          <p:spPr>
            <a:xfrm>
              <a:off x="6599685" y="2563513"/>
              <a:ext cx="24496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>
                  <a:solidFill>
                    <a:schemeClr val="bg1">
                      <a:lumMod val="75000"/>
                    </a:schemeClr>
                  </a:solidFill>
                </a:rPr>
                <a:t>Executor 3 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– 4 cores, 5GB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9AB718A-F739-7C46-9F27-6BE71601CEA7}"/>
                </a:ext>
              </a:extLst>
            </p:cNvPr>
            <p:cNvSpPr txBox="1"/>
            <p:nvPr/>
          </p:nvSpPr>
          <p:spPr>
            <a:xfrm>
              <a:off x="9172180" y="2579139"/>
              <a:ext cx="24496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>
                  <a:solidFill>
                    <a:schemeClr val="bg1">
                      <a:lumMod val="75000"/>
                    </a:schemeClr>
                  </a:solidFill>
                </a:rPr>
                <a:t>Executor 4 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– 4 cores, 5GB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B032124-BD9A-AB43-9D72-63F753660495}"/>
                </a:ext>
              </a:extLst>
            </p:cNvPr>
            <p:cNvGrpSpPr/>
            <p:nvPr/>
          </p:nvGrpSpPr>
          <p:grpSpPr>
            <a:xfrm>
              <a:off x="1414779" y="3305968"/>
              <a:ext cx="1981564" cy="1786220"/>
              <a:chOff x="1414779" y="3305968"/>
              <a:chExt cx="1981564" cy="178622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58BE8A7-1484-DC44-B7A7-EEC40DB0DD55}"/>
                  </a:ext>
                </a:extLst>
              </p:cNvPr>
              <p:cNvSpPr/>
              <p:nvPr/>
            </p:nvSpPr>
            <p:spPr>
              <a:xfrm>
                <a:off x="1414779" y="3305968"/>
                <a:ext cx="1981564" cy="178622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36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Bevel 6">
                <a:extLst>
                  <a:ext uri="{FF2B5EF4-FFF2-40B4-BE49-F238E27FC236}">
                    <a16:creationId xmlns:a16="http://schemas.microsoft.com/office/drawing/2014/main" id="{0F404D85-2B93-234E-9DA5-1ECCC062A5DB}"/>
                  </a:ext>
                </a:extLst>
              </p:cNvPr>
              <p:cNvSpPr/>
              <p:nvPr/>
            </p:nvSpPr>
            <p:spPr>
              <a:xfrm>
                <a:off x="1599941" y="3547882"/>
                <a:ext cx="609600" cy="537029"/>
              </a:xfrm>
              <a:prstGeom prst="bevel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Bevel 72">
                <a:extLst>
                  <a:ext uri="{FF2B5EF4-FFF2-40B4-BE49-F238E27FC236}">
                    <a16:creationId xmlns:a16="http://schemas.microsoft.com/office/drawing/2014/main" id="{4C798D29-E8E7-BF4B-84DB-4B3A83CD457F}"/>
                  </a:ext>
                </a:extLst>
              </p:cNvPr>
              <p:cNvSpPr/>
              <p:nvPr/>
            </p:nvSpPr>
            <p:spPr>
              <a:xfrm>
                <a:off x="2540088" y="3547881"/>
                <a:ext cx="609600" cy="537029"/>
              </a:xfrm>
              <a:prstGeom prst="bevel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Bevel 73">
                <a:extLst>
                  <a:ext uri="{FF2B5EF4-FFF2-40B4-BE49-F238E27FC236}">
                    <a16:creationId xmlns:a16="http://schemas.microsoft.com/office/drawing/2014/main" id="{683498D9-5C91-E84A-9E4C-BAC1A1CAE6BD}"/>
                  </a:ext>
                </a:extLst>
              </p:cNvPr>
              <p:cNvSpPr/>
              <p:nvPr/>
            </p:nvSpPr>
            <p:spPr>
              <a:xfrm>
                <a:off x="1599941" y="4307687"/>
                <a:ext cx="609600" cy="537029"/>
              </a:xfrm>
              <a:prstGeom prst="bevel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Bevel 74">
                <a:extLst>
                  <a:ext uri="{FF2B5EF4-FFF2-40B4-BE49-F238E27FC236}">
                    <a16:creationId xmlns:a16="http://schemas.microsoft.com/office/drawing/2014/main" id="{5F212142-5A41-AB47-B2DE-1FAECF29DE6D}"/>
                  </a:ext>
                </a:extLst>
              </p:cNvPr>
              <p:cNvSpPr/>
              <p:nvPr/>
            </p:nvSpPr>
            <p:spPr>
              <a:xfrm>
                <a:off x="2540088" y="4307686"/>
                <a:ext cx="609600" cy="537029"/>
              </a:xfrm>
              <a:prstGeom prst="bevel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1E89288-13B5-0440-B1D6-D75244A8BC5C}"/>
                </a:ext>
              </a:extLst>
            </p:cNvPr>
            <p:cNvGrpSpPr/>
            <p:nvPr/>
          </p:nvGrpSpPr>
          <p:grpSpPr>
            <a:xfrm>
              <a:off x="4011054" y="3302911"/>
              <a:ext cx="1981564" cy="1786220"/>
              <a:chOff x="1414779" y="3305968"/>
              <a:chExt cx="1981564" cy="1786220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F55E82B7-127F-114E-A9F0-D3671DEFBB8D}"/>
                  </a:ext>
                </a:extLst>
              </p:cNvPr>
              <p:cNvSpPr/>
              <p:nvPr/>
            </p:nvSpPr>
            <p:spPr>
              <a:xfrm>
                <a:off x="1414779" y="3305968"/>
                <a:ext cx="1981564" cy="178622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36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Bevel 103">
                <a:extLst>
                  <a:ext uri="{FF2B5EF4-FFF2-40B4-BE49-F238E27FC236}">
                    <a16:creationId xmlns:a16="http://schemas.microsoft.com/office/drawing/2014/main" id="{29A7A456-9E8D-9E4D-8D12-8042375F91C5}"/>
                  </a:ext>
                </a:extLst>
              </p:cNvPr>
              <p:cNvSpPr/>
              <p:nvPr/>
            </p:nvSpPr>
            <p:spPr>
              <a:xfrm>
                <a:off x="1599941" y="3547882"/>
                <a:ext cx="609600" cy="537029"/>
              </a:xfrm>
              <a:prstGeom prst="bevel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Bevel 104">
                <a:extLst>
                  <a:ext uri="{FF2B5EF4-FFF2-40B4-BE49-F238E27FC236}">
                    <a16:creationId xmlns:a16="http://schemas.microsoft.com/office/drawing/2014/main" id="{3657A335-34EC-0A42-AC93-F115908C2D35}"/>
                  </a:ext>
                </a:extLst>
              </p:cNvPr>
              <p:cNvSpPr/>
              <p:nvPr/>
            </p:nvSpPr>
            <p:spPr>
              <a:xfrm>
                <a:off x="2540088" y="3547881"/>
                <a:ext cx="609600" cy="537029"/>
              </a:xfrm>
              <a:prstGeom prst="bevel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Bevel 105">
                <a:extLst>
                  <a:ext uri="{FF2B5EF4-FFF2-40B4-BE49-F238E27FC236}">
                    <a16:creationId xmlns:a16="http://schemas.microsoft.com/office/drawing/2014/main" id="{16D8E766-2085-0244-A59E-7C8ED582B3A3}"/>
                  </a:ext>
                </a:extLst>
              </p:cNvPr>
              <p:cNvSpPr/>
              <p:nvPr/>
            </p:nvSpPr>
            <p:spPr>
              <a:xfrm>
                <a:off x="1599941" y="4307687"/>
                <a:ext cx="609600" cy="537029"/>
              </a:xfrm>
              <a:prstGeom prst="bevel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Bevel 106">
                <a:extLst>
                  <a:ext uri="{FF2B5EF4-FFF2-40B4-BE49-F238E27FC236}">
                    <a16:creationId xmlns:a16="http://schemas.microsoft.com/office/drawing/2014/main" id="{E9F383D7-FA0D-0B43-98BD-87223E405078}"/>
                  </a:ext>
                </a:extLst>
              </p:cNvPr>
              <p:cNvSpPr/>
              <p:nvPr/>
            </p:nvSpPr>
            <p:spPr>
              <a:xfrm>
                <a:off x="2540088" y="4307686"/>
                <a:ext cx="609600" cy="537029"/>
              </a:xfrm>
              <a:prstGeom prst="bevel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F6BF8962-1DCB-9040-B2AA-78B8239CF5B4}"/>
                </a:ext>
              </a:extLst>
            </p:cNvPr>
            <p:cNvGrpSpPr/>
            <p:nvPr/>
          </p:nvGrpSpPr>
          <p:grpSpPr>
            <a:xfrm>
              <a:off x="6614335" y="3307533"/>
              <a:ext cx="1981564" cy="1786220"/>
              <a:chOff x="1414779" y="3305968"/>
              <a:chExt cx="1981564" cy="1786220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1DDD263F-AEA1-0547-A03A-07F3FEA6DB47}"/>
                  </a:ext>
                </a:extLst>
              </p:cNvPr>
              <p:cNvSpPr/>
              <p:nvPr/>
            </p:nvSpPr>
            <p:spPr>
              <a:xfrm>
                <a:off x="1414779" y="3305968"/>
                <a:ext cx="1981564" cy="178622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36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Bevel 109">
                <a:extLst>
                  <a:ext uri="{FF2B5EF4-FFF2-40B4-BE49-F238E27FC236}">
                    <a16:creationId xmlns:a16="http://schemas.microsoft.com/office/drawing/2014/main" id="{AD24D85A-9548-F245-B600-0E54EB51B980}"/>
                  </a:ext>
                </a:extLst>
              </p:cNvPr>
              <p:cNvSpPr/>
              <p:nvPr/>
            </p:nvSpPr>
            <p:spPr>
              <a:xfrm>
                <a:off x="1599941" y="3547882"/>
                <a:ext cx="609600" cy="537029"/>
              </a:xfrm>
              <a:prstGeom prst="bevel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Bevel 110">
                <a:extLst>
                  <a:ext uri="{FF2B5EF4-FFF2-40B4-BE49-F238E27FC236}">
                    <a16:creationId xmlns:a16="http://schemas.microsoft.com/office/drawing/2014/main" id="{8ED226D2-7128-8A46-AB66-8A48D99E1FBD}"/>
                  </a:ext>
                </a:extLst>
              </p:cNvPr>
              <p:cNvSpPr/>
              <p:nvPr/>
            </p:nvSpPr>
            <p:spPr>
              <a:xfrm>
                <a:off x="2540088" y="3547881"/>
                <a:ext cx="609600" cy="537029"/>
              </a:xfrm>
              <a:prstGeom prst="bevel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Bevel 111">
                <a:extLst>
                  <a:ext uri="{FF2B5EF4-FFF2-40B4-BE49-F238E27FC236}">
                    <a16:creationId xmlns:a16="http://schemas.microsoft.com/office/drawing/2014/main" id="{77A53B1C-A46F-C04C-B8E2-618B5B1C13F0}"/>
                  </a:ext>
                </a:extLst>
              </p:cNvPr>
              <p:cNvSpPr/>
              <p:nvPr/>
            </p:nvSpPr>
            <p:spPr>
              <a:xfrm>
                <a:off x="1599941" y="4307687"/>
                <a:ext cx="609600" cy="537029"/>
              </a:xfrm>
              <a:prstGeom prst="bevel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Bevel 112">
                <a:extLst>
                  <a:ext uri="{FF2B5EF4-FFF2-40B4-BE49-F238E27FC236}">
                    <a16:creationId xmlns:a16="http://schemas.microsoft.com/office/drawing/2014/main" id="{56087E12-520B-6544-9708-242C330D7139}"/>
                  </a:ext>
                </a:extLst>
              </p:cNvPr>
              <p:cNvSpPr/>
              <p:nvPr/>
            </p:nvSpPr>
            <p:spPr>
              <a:xfrm>
                <a:off x="2540088" y="4307686"/>
                <a:ext cx="609600" cy="537029"/>
              </a:xfrm>
              <a:prstGeom prst="bevel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FDB5466-CEDA-3543-8B51-E45FF05DE675}"/>
                </a:ext>
              </a:extLst>
            </p:cNvPr>
            <p:cNvSpPr/>
            <p:nvPr/>
          </p:nvSpPr>
          <p:spPr>
            <a:xfrm>
              <a:off x="8093478" y="1010210"/>
              <a:ext cx="2961064" cy="932989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Bevel 119">
              <a:extLst>
                <a:ext uri="{FF2B5EF4-FFF2-40B4-BE49-F238E27FC236}">
                  <a16:creationId xmlns:a16="http://schemas.microsoft.com/office/drawing/2014/main" id="{E4A73BC1-53A7-0842-99CB-723FA90B740C}"/>
                </a:ext>
              </a:extLst>
            </p:cNvPr>
            <p:cNvSpPr/>
            <p:nvPr/>
          </p:nvSpPr>
          <p:spPr>
            <a:xfrm>
              <a:off x="8318435" y="1203806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Bevel 120">
              <a:extLst>
                <a:ext uri="{FF2B5EF4-FFF2-40B4-BE49-F238E27FC236}">
                  <a16:creationId xmlns:a16="http://schemas.microsoft.com/office/drawing/2014/main" id="{C08312F5-77F7-C84B-96D5-F62B7BA5F78E}"/>
                </a:ext>
              </a:extLst>
            </p:cNvPr>
            <p:cNvSpPr/>
            <p:nvPr/>
          </p:nvSpPr>
          <p:spPr>
            <a:xfrm>
              <a:off x="10223443" y="1205146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Bevel 121">
              <a:extLst>
                <a:ext uri="{FF2B5EF4-FFF2-40B4-BE49-F238E27FC236}">
                  <a16:creationId xmlns:a16="http://schemas.microsoft.com/office/drawing/2014/main" id="{E1B91C00-46EC-5E49-AF58-3A82B236172B}"/>
                </a:ext>
              </a:extLst>
            </p:cNvPr>
            <p:cNvSpPr/>
            <p:nvPr/>
          </p:nvSpPr>
          <p:spPr>
            <a:xfrm>
              <a:off x="9270939" y="1207195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A5AC1CCC-2273-2540-A4C9-D11B38B8A3D9}"/>
                </a:ext>
              </a:extLst>
            </p:cNvPr>
            <p:cNvGrpSpPr/>
            <p:nvPr/>
          </p:nvGrpSpPr>
          <p:grpSpPr>
            <a:xfrm>
              <a:off x="9197125" y="3310254"/>
              <a:ext cx="1981564" cy="1786220"/>
              <a:chOff x="1414779" y="3305968"/>
              <a:chExt cx="1981564" cy="1786220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86B8F1E2-3E75-A747-83F7-2560C109D5BA}"/>
                  </a:ext>
                </a:extLst>
              </p:cNvPr>
              <p:cNvSpPr/>
              <p:nvPr/>
            </p:nvSpPr>
            <p:spPr>
              <a:xfrm>
                <a:off x="1414779" y="3305968"/>
                <a:ext cx="1981564" cy="178622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36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Bevel 115">
                <a:extLst>
                  <a:ext uri="{FF2B5EF4-FFF2-40B4-BE49-F238E27FC236}">
                    <a16:creationId xmlns:a16="http://schemas.microsoft.com/office/drawing/2014/main" id="{F3689B79-85BA-BB41-87EE-3ADE76220F47}"/>
                  </a:ext>
                </a:extLst>
              </p:cNvPr>
              <p:cNvSpPr/>
              <p:nvPr/>
            </p:nvSpPr>
            <p:spPr>
              <a:xfrm>
                <a:off x="1599941" y="3547882"/>
                <a:ext cx="609600" cy="537029"/>
              </a:xfrm>
              <a:prstGeom prst="bevel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Bevel 116">
                <a:extLst>
                  <a:ext uri="{FF2B5EF4-FFF2-40B4-BE49-F238E27FC236}">
                    <a16:creationId xmlns:a16="http://schemas.microsoft.com/office/drawing/2014/main" id="{2BB22B84-482E-C24A-B614-F225E8F4EF5B}"/>
                  </a:ext>
                </a:extLst>
              </p:cNvPr>
              <p:cNvSpPr/>
              <p:nvPr/>
            </p:nvSpPr>
            <p:spPr>
              <a:xfrm>
                <a:off x="2540088" y="3547881"/>
                <a:ext cx="609600" cy="537029"/>
              </a:xfrm>
              <a:prstGeom prst="bevel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Bevel 117">
                <a:extLst>
                  <a:ext uri="{FF2B5EF4-FFF2-40B4-BE49-F238E27FC236}">
                    <a16:creationId xmlns:a16="http://schemas.microsoft.com/office/drawing/2014/main" id="{437B74DD-AECF-DC4C-9077-6217ACC74D3D}"/>
                  </a:ext>
                </a:extLst>
              </p:cNvPr>
              <p:cNvSpPr/>
              <p:nvPr/>
            </p:nvSpPr>
            <p:spPr>
              <a:xfrm>
                <a:off x="1599941" y="4307687"/>
                <a:ext cx="609600" cy="537029"/>
              </a:xfrm>
              <a:prstGeom prst="bevel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Bevel 118">
                <a:extLst>
                  <a:ext uri="{FF2B5EF4-FFF2-40B4-BE49-F238E27FC236}">
                    <a16:creationId xmlns:a16="http://schemas.microsoft.com/office/drawing/2014/main" id="{F5A96072-4E6A-BF4A-9EEA-DEBE6D8A0638}"/>
                  </a:ext>
                </a:extLst>
              </p:cNvPr>
              <p:cNvSpPr/>
              <p:nvPr/>
            </p:nvSpPr>
            <p:spPr>
              <a:xfrm>
                <a:off x="2540088" y="4307686"/>
                <a:ext cx="609600" cy="537029"/>
              </a:xfrm>
              <a:prstGeom prst="bevel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6311895-5722-7A4D-86EE-91F7855F6D81}"/>
                </a:ext>
              </a:extLst>
            </p:cNvPr>
            <p:cNvSpPr txBox="1"/>
            <p:nvPr/>
          </p:nvSpPr>
          <p:spPr>
            <a:xfrm>
              <a:off x="5227474" y="1049145"/>
              <a:ext cx="31053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Spare resources – 3 cores, 12GB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35D2BE8-263A-AB49-BD72-45762AA1261E}"/>
                </a:ext>
              </a:extLst>
            </p:cNvPr>
            <p:cNvSpPr txBox="1"/>
            <p:nvPr/>
          </p:nvSpPr>
          <p:spPr>
            <a:xfrm>
              <a:off x="1592129" y="3666792"/>
              <a:ext cx="870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Task 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EC77FC-9090-E142-9706-613BD3D0D085}"/>
                </a:ext>
              </a:extLst>
            </p:cNvPr>
            <p:cNvSpPr txBox="1"/>
            <p:nvPr/>
          </p:nvSpPr>
          <p:spPr>
            <a:xfrm>
              <a:off x="2522656" y="3667375"/>
              <a:ext cx="870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Task 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488F9D7-380D-9C43-8D95-ED92CDA07929}"/>
                </a:ext>
              </a:extLst>
            </p:cNvPr>
            <p:cNvSpPr txBox="1"/>
            <p:nvPr/>
          </p:nvSpPr>
          <p:spPr>
            <a:xfrm>
              <a:off x="1584213" y="4419254"/>
              <a:ext cx="870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Task 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5572DD9-5953-DD43-B5F1-AE08E46916F3}"/>
                </a:ext>
              </a:extLst>
            </p:cNvPr>
            <p:cNvSpPr txBox="1"/>
            <p:nvPr/>
          </p:nvSpPr>
          <p:spPr>
            <a:xfrm>
              <a:off x="2534619" y="4423876"/>
              <a:ext cx="870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Task 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BCC6CAE-DF40-DE4C-A19F-01CF4F95698A}"/>
                </a:ext>
              </a:extLst>
            </p:cNvPr>
            <p:cNvSpPr txBox="1"/>
            <p:nvPr/>
          </p:nvSpPr>
          <p:spPr>
            <a:xfrm>
              <a:off x="4192668" y="3677676"/>
              <a:ext cx="870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Task 3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E992D71-7F68-0842-96C1-BCAF06768E90}"/>
                </a:ext>
              </a:extLst>
            </p:cNvPr>
            <p:cNvSpPr txBox="1"/>
            <p:nvPr/>
          </p:nvSpPr>
          <p:spPr>
            <a:xfrm>
              <a:off x="5123195" y="3678259"/>
              <a:ext cx="870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Task 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739B4BC-89D2-7642-811C-E95BDE171B30}"/>
                </a:ext>
              </a:extLst>
            </p:cNvPr>
            <p:cNvSpPr txBox="1"/>
            <p:nvPr/>
          </p:nvSpPr>
          <p:spPr>
            <a:xfrm>
              <a:off x="4184752" y="4430138"/>
              <a:ext cx="870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Task 3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882624D-CDAC-EF42-BC37-A2441F47E926}"/>
                </a:ext>
              </a:extLst>
            </p:cNvPr>
            <p:cNvSpPr txBox="1"/>
            <p:nvPr/>
          </p:nvSpPr>
          <p:spPr>
            <a:xfrm>
              <a:off x="5135159" y="4434760"/>
              <a:ext cx="870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Task 3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47C1D8A-D0AD-4247-BD28-3DE764730295}"/>
                </a:ext>
              </a:extLst>
            </p:cNvPr>
            <p:cNvSpPr txBox="1"/>
            <p:nvPr/>
          </p:nvSpPr>
          <p:spPr>
            <a:xfrm>
              <a:off x="6788088" y="3665758"/>
              <a:ext cx="870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Task 3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725A844-2222-524B-9865-948BB1ACDCE9}"/>
                </a:ext>
              </a:extLst>
            </p:cNvPr>
            <p:cNvSpPr txBox="1"/>
            <p:nvPr/>
          </p:nvSpPr>
          <p:spPr>
            <a:xfrm>
              <a:off x="7718615" y="3666341"/>
              <a:ext cx="870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Task 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BA5F8DB-4AF1-A948-A3EE-6E58CDCC96C9}"/>
                </a:ext>
              </a:extLst>
            </p:cNvPr>
            <p:cNvSpPr txBox="1"/>
            <p:nvPr/>
          </p:nvSpPr>
          <p:spPr>
            <a:xfrm>
              <a:off x="6780172" y="4418220"/>
              <a:ext cx="870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Task 3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C5B24A1-AAB5-0342-B992-25BD836FEE62}"/>
                </a:ext>
              </a:extLst>
            </p:cNvPr>
            <p:cNvSpPr txBox="1"/>
            <p:nvPr/>
          </p:nvSpPr>
          <p:spPr>
            <a:xfrm>
              <a:off x="7730579" y="4422842"/>
              <a:ext cx="870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Task 3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CE01AE-0369-2A4B-852D-B6A03385132D}"/>
                </a:ext>
              </a:extLst>
            </p:cNvPr>
            <p:cNvSpPr txBox="1"/>
            <p:nvPr/>
          </p:nvSpPr>
          <p:spPr>
            <a:xfrm>
              <a:off x="9372511" y="3690516"/>
              <a:ext cx="870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Task 3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744E9D2-C02F-F240-A442-C91ADFF6E541}"/>
                </a:ext>
              </a:extLst>
            </p:cNvPr>
            <p:cNvSpPr txBox="1"/>
            <p:nvPr/>
          </p:nvSpPr>
          <p:spPr>
            <a:xfrm>
              <a:off x="10303037" y="3691099"/>
              <a:ext cx="870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Task 3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7834421-42C5-F64E-89B3-1FD6FB501F1A}"/>
                </a:ext>
              </a:extLst>
            </p:cNvPr>
            <p:cNvSpPr txBox="1"/>
            <p:nvPr/>
          </p:nvSpPr>
          <p:spPr>
            <a:xfrm>
              <a:off x="9364594" y="4442978"/>
              <a:ext cx="870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Task 3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6248945-51DC-6342-92C2-E7E634B46147}"/>
                </a:ext>
              </a:extLst>
            </p:cNvPr>
            <p:cNvSpPr txBox="1"/>
            <p:nvPr/>
          </p:nvSpPr>
          <p:spPr>
            <a:xfrm>
              <a:off x="10315001" y="4447600"/>
              <a:ext cx="870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Task 3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4064D46-C766-0549-9248-F0906A3A931A}"/>
                </a:ext>
              </a:extLst>
            </p:cNvPr>
            <p:cNvGrpSpPr/>
            <p:nvPr/>
          </p:nvGrpSpPr>
          <p:grpSpPr>
            <a:xfrm>
              <a:off x="1200292" y="6073016"/>
              <a:ext cx="1408898" cy="545272"/>
              <a:chOff x="800643" y="6065102"/>
              <a:chExt cx="1408898" cy="545272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51D643F5-3803-304C-8ECA-F5CAB00124CB}"/>
                  </a:ext>
                </a:extLst>
              </p:cNvPr>
              <p:cNvSpPr/>
              <p:nvPr/>
            </p:nvSpPr>
            <p:spPr>
              <a:xfrm>
                <a:off x="800643" y="6065102"/>
                <a:ext cx="1408898" cy="545272"/>
              </a:xfrm>
              <a:prstGeom prst="roundRect">
                <a:avLst/>
              </a:prstGeom>
              <a:solidFill>
                <a:schemeClr val="accent6">
                  <a:alpha val="3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D4A4291-2828-B449-BB4C-1C23827FC4A1}"/>
                  </a:ext>
                </a:extLst>
              </p:cNvPr>
              <p:cNvSpPr txBox="1"/>
              <p:nvPr/>
            </p:nvSpPr>
            <p:spPr>
              <a:xfrm>
                <a:off x="853630" y="6105385"/>
                <a:ext cx="13029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Stage 0</a:t>
                </a:r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438FC8F-EF5A-AD48-AF81-E7F5D9B591AB}"/>
                </a:ext>
              </a:extLst>
            </p:cNvPr>
            <p:cNvCxnSpPr/>
            <p:nvPr/>
          </p:nvCxnSpPr>
          <p:spPr>
            <a:xfrm>
              <a:off x="2844889" y="6344131"/>
              <a:ext cx="725626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2FA39B0-4A67-9747-8B4E-9DFBD22714B2}"/>
                </a:ext>
              </a:extLst>
            </p:cNvPr>
            <p:cNvGrpSpPr/>
            <p:nvPr/>
          </p:nvGrpSpPr>
          <p:grpSpPr>
            <a:xfrm>
              <a:off x="3744102" y="6074759"/>
              <a:ext cx="1408898" cy="545272"/>
              <a:chOff x="800643" y="6065104"/>
              <a:chExt cx="1408898" cy="545272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8300CE87-4CD1-C744-B092-A3EABB725332}"/>
                  </a:ext>
                </a:extLst>
              </p:cNvPr>
              <p:cNvSpPr/>
              <p:nvPr/>
            </p:nvSpPr>
            <p:spPr>
              <a:xfrm>
                <a:off x="800643" y="6065104"/>
                <a:ext cx="1408898" cy="545272"/>
              </a:xfrm>
              <a:prstGeom prst="roundRect">
                <a:avLst/>
              </a:prstGeom>
              <a:solidFill>
                <a:srgbClr val="00B0F0">
                  <a:alpha val="3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7C60F35-D934-8342-B624-A136CAE1B6B2}"/>
                  </a:ext>
                </a:extLst>
              </p:cNvPr>
              <p:cNvSpPr txBox="1"/>
              <p:nvPr/>
            </p:nvSpPr>
            <p:spPr>
              <a:xfrm>
                <a:off x="843083" y="6103644"/>
                <a:ext cx="1302923" cy="4937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Task 3</a:t>
                </a:r>
              </a:p>
            </p:txBody>
          </p:sp>
        </p:grpSp>
      </p:grpSp>
      <p:grpSp>
        <p:nvGrpSpPr>
          <p:cNvPr id="83" name="Group 128">
            <a:extLst>
              <a:ext uri="{FF2B5EF4-FFF2-40B4-BE49-F238E27FC236}">
                <a16:creationId xmlns:a16="http://schemas.microsoft.com/office/drawing/2014/main" id="{7BBBBCC0-06B1-0E40-A33C-CA566E7EB0A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48018" y="1130041"/>
            <a:ext cx="1127597" cy="864000"/>
            <a:chOff x="4470" y="3004"/>
            <a:chExt cx="924" cy="708"/>
          </a:xfrm>
          <a:solidFill>
            <a:schemeClr val="bg1"/>
          </a:solidFill>
        </p:grpSpPr>
        <p:sp>
          <p:nvSpPr>
            <p:cNvPr id="84" name="Freeform 129">
              <a:extLst>
                <a:ext uri="{FF2B5EF4-FFF2-40B4-BE49-F238E27FC236}">
                  <a16:creationId xmlns:a16="http://schemas.microsoft.com/office/drawing/2014/main" id="{766CC5A3-2491-7047-A36A-2673291F64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004"/>
              <a:ext cx="762" cy="506"/>
            </a:xfrm>
            <a:custGeom>
              <a:avLst/>
              <a:gdLst>
                <a:gd name="T0" fmla="*/ 762 w 762"/>
                <a:gd name="T1" fmla="*/ 506 h 506"/>
                <a:gd name="T2" fmla="*/ 0 w 762"/>
                <a:gd name="T3" fmla="*/ 506 h 506"/>
                <a:gd name="T4" fmla="*/ 0 w 762"/>
                <a:gd name="T5" fmla="*/ 46 h 506"/>
                <a:gd name="T6" fmla="*/ 0 w 762"/>
                <a:gd name="T7" fmla="*/ 46 h 506"/>
                <a:gd name="T8" fmla="*/ 2 w 762"/>
                <a:gd name="T9" fmla="*/ 36 h 506"/>
                <a:gd name="T10" fmla="*/ 4 w 762"/>
                <a:gd name="T11" fmla="*/ 28 h 506"/>
                <a:gd name="T12" fmla="*/ 8 w 762"/>
                <a:gd name="T13" fmla="*/ 20 h 506"/>
                <a:gd name="T14" fmla="*/ 14 w 762"/>
                <a:gd name="T15" fmla="*/ 14 h 506"/>
                <a:gd name="T16" fmla="*/ 20 w 762"/>
                <a:gd name="T17" fmla="*/ 8 h 506"/>
                <a:gd name="T18" fmla="*/ 28 w 762"/>
                <a:gd name="T19" fmla="*/ 4 h 506"/>
                <a:gd name="T20" fmla="*/ 36 w 762"/>
                <a:gd name="T21" fmla="*/ 0 h 506"/>
                <a:gd name="T22" fmla="*/ 46 w 762"/>
                <a:gd name="T23" fmla="*/ 0 h 506"/>
                <a:gd name="T24" fmla="*/ 716 w 762"/>
                <a:gd name="T25" fmla="*/ 0 h 506"/>
                <a:gd name="T26" fmla="*/ 716 w 762"/>
                <a:gd name="T27" fmla="*/ 0 h 506"/>
                <a:gd name="T28" fmla="*/ 726 w 762"/>
                <a:gd name="T29" fmla="*/ 0 h 506"/>
                <a:gd name="T30" fmla="*/ 734 w 762"/>
                <a:gd name="T31" fmla="*/ 4 h 506"/>
                <a:gd name="T32" fmla="*/ 742 w 762"/>
                <a:gd name="T33" fmla="*/ 8 h 506"/>
                <a:gd name="T34" fmla="*/ 748 w 762"/>
                <a:gd name="T35" fmla="*/ 14 h 506"/>
                <a:gd name="T36" fmla="*/ 754 w 762"/>
                <a:gd name="T37" fmla="*/ 20 h 506"/>
                <a:gd name="T38" fmla="*/ 758 w 762"/>
                <a:gd name="T39" fmla="*/ 28 h 506"/>
                <a:gd name="T40" fmla="*/ 760 w 762"/>
                <a:gd name="T41" fmla="*/ 36 h 506"/>
                <a:gd name="T42" fmla="*/ 762 w 762"/>
                <a:gd name="T43" fmla="*/ 46 h 506"/>
                <a:gd name="T44" fmla="*/ 762 w 762"/>
                <a:gd name="T45" fmla="*/ 506 h 506"/>
                <a:gd name="T46" fmla="*/ 18 w 762"/>
                <a:gd name="T47" fmla="*/ 488 h 506"/>
                <a:gd name="T48" fmla="*/ 744 w 762"/>
                <a:gd name="T49" fmla="*/ 488 h 506"/>
                <a:gd name="T50" fmla="*/ 744 w 762"/>
                <a:gd name="T51" fmla="*/ 46 h 506"/>
                <a:gd name="T52" fmla="*/ 744 w 762"/>
                <a:gd name="T53" fmla="*/ 46 h 506"/>
                <a:gd name="T54" fmla="*/ 742 w 762"/>
                <a:gd name="T55" fmla="*/ 34 h 506"/>
                <a:gd name="T56" fmla="*/ 736 w 762"/>
                <a:gd name="T57" fmla="*/ 26 h 506"/>
                <a:gd name="T58" fmla="*/ 726 w 762"/>
                <a:gd name="T59" fmla="*/ 20 h 506"/>
                <a:gd name="T60" fmla="*/ 716 w 762"/>
                <a:gd name="T61" fmla="*/ 18 h 506"/>
                <a:gd name="T62" fmla="*/ 46 w 762"/>
                <a:gd name="T63" fmla="*/ 18 h 506"/>
                <a:gd name="T64" fmla="*/ 46 w 762"/>
                <a:gd name="T65" fmla="*/ 18 h 506"/>
                <a:gd name="T66" fmla="*/ 36 w 762"/>
                <a:gd name="T67" fmla="*/ 20 h 506"/>
                <a:gd name="T68" fmla="*/ 26 w 762"/>
                <a:gd name="T69" fmla="*/ 26 h 506"/>
                <a:gd name="T70" fmla="*/ 20 w 762"/>
                <a:gd name="T71" fmla="*/ 34 h 506"/>
                <a:gd name="T72" fmla="*/ 18 w 762"/>
                <a:gd name="T73" fmla="*/ 46 h 506"/>
                <a:gd name="T74" fmla="*/ 18 w 762"/>
                <a:gd name="T75" fmla="*/ 488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2" h="506">
                  <a:moveTo>
                    <a:pt x="762" y="506"/>
                  </a:moveTo>
                  <a:lnTo>
                    <a:pt x="0" y="50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4" y="28"/>
                  </a:lnTo>
                  <a:lnTo>
                    <a:pt x="8" y="20"/>
                  </a:lnTo>
                  <a:lnTo>
                    <a:pt x="14" y="14"/>
                  </a:lnTo>
                  <a:lnTo>
                    <a:pt x="20" y="8"/>
                  </a:lnTo>
                  <a:lnTo>
                    <a:pt x="28" y="4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6" y="0"/>
                  </a:lnTo>
                  <a:lnTo>
                    <a:pt x="734" y="4"/>
                  </a:lnTo>
                  <a:lnTo>
                    <a:pt x="742" y="8"/>
                  </a:lnTo>
                  <a:lnTo>
                    <a:pt x="748" y="14"/>
                  </a:lnTo>
                  <a:lnTo>
                    <a:pt x="754" y="20"/>
                  </a:lnTo>
                  <a:lnTo>
                    <a:pt x="758" y="28"/>
                  </a:lnTo>
                  <a:lnTo>
                    <a:pt x="760" y="36"/>
                  </a:lnTo>
                  <a:lnTo>
                    <a:pt x="762" y="46"/>
                  </a:lnTo>
                  <a:lnTo>
                    <a:pt x="762" y="506"/>
                  </a:lnTo>
                  <a:close/>
                  <a:moveTo>
                    <a:pt x="18" y="488"/>
                  </a:moveTo>
                  <a:lnTo>
                    <a:pt x="744" y="488"/>
                  </a:lnTo>
                  <a:lnTo>
                    <a:pt x="744" y="46"/>
                  </a:lnTo>
                  <a:lnTo>
                    <a:pt x="744" y="46"/>
                  </a:lnTo>
                  <a:lnTo>
                    <a:pt x="742" y="34"/>
                  </a:lnTo>
                  <a:lnTo>
                    <a:pt x="736" y="26"/>
                  </a:lnTo>
                  <a:lnTo>
                    <a:pt x="726" y="20"/>
                  </a:lnTo>
                  <a:lnTo>
                    <a:pt x="716" y="18"/>
                  </a:lnTo>
                  <a:lnTo>
                    <a:pt x="46" y="18"/>
                  </a:lnTo>
                  <a:lnTo>
                    <a:pt x="46" y="18"/>
                  </a:lnTo>
                  <a:lnTo>
                    <a:pt x="36" y="20"/>
                  </a:lnTo>
                  <a:lnTo>
                    <a:pt x="26" y="26"/>
                  </a:lnTo>
                  <a:lnTo>
                    <a:pt x="20" y="34"/>
                  </a:lnTo>
                  <a:lnTo>
                    <a:pt x="18" y="46"/>
                  </a:lnTo>
                  <a:lnTo>
                    <a:pt x="18" y="4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0">
              <a:extLst>
                <a:ext uri="{FF2B5EF4-FFF2-40B4-BE49-F238E27FC236}">
                  <a16:creationId xmlns:a16="http://schemas.microsoft.com/office/drawing/2014/main" id="{F65044C4-204A-2646-AA88-AF39987927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492"/>
              <a:ext cx="762" cy="116"/>
            </a:xfrm>
            <a:custGeom>
              <a:avLst/>
              <a:gdLst>
                <a:gd name="T0" fmla="*/ 734 w 762"/>
                <a:gd name="T1" fmla="*/ 116 h 116"/>
                <a:gd name="T2" fmla="*/ 28 w 762"/>
                <a:gd name="T3" fmla="*/ 116 h 116"/>
                <a:gd name="T4" fmla="*/ 28 w 762"/>
                <a:gd name="T5" fmla="*/ 116 h 116"/>
                <a:gd name="T6" fmla="*/ 18 w 762"/>
                <a:gd name="T7" fmla="*/ 114 h 116"/>
                <a:gd name="T8" fmla="*/ 8 w 762"/>
                <a:gd name="T9" fmla="*/ 108 h 116"/>
                <a:gd name="T10" fmla="*/ 2 w 762"/>
                <a:gd name="T11" fmla="*/ 100 h 116"/>
                <a:gd name="T12" fmla="*/ 0 w 762"/>
                <a:gd name="T13" fmla="*/ 88 h 116"/>
                <a:gd name="T14" fmla="*/ 0 w 762"/>
                <a:gd name="T15" fmla="*/ 0 h 116"/>
                <a:gd name="T16" fmla="*/ 762 w 762"/>
                <a:gd name="T17" fmla="*/ 0 h 116"/>
                <a:gd name="T18" fmla="*/ 762 w 762"/>
                <a:gd name="T19" fmla="*/ 88 h 116"/>
                <a:gd name="T20" fmla="*/ 762 w 762"/>
                <a:gd name="T21" fmla="*/ 88 h 116"/>
                <a:gd name="T22" fmla="*/ 760 w 762"/>
                <a:gd name="T23" fmla="*/ 100 h 116"/>
                <a:gd name="T24" fmla="*/ 754 w 762"/>
                <a:gd name="T25" fmla="*/ 108 h 116"/>
                <a:gd name="T26" fmla="*/ 744 w 762"/>
                <a:gd name="T27" fmla="*/ 114 h 116"/>
                <a:gd name="T28" fmla="*/ 734 w 762"/>
                <a:gd name="T29" fmla="*/ 116 h 116"/>
                <a:gd name="T30" fmla="*/ 734 w 762"/>
                <a:gd name="T31" fmla="*/ 116 h 116"/>
                <a:gd name="T32" fmla="*/ 18 w 762"/>
                <a:gd name="T33" fmla="*/ 18 h 116"/>
                <a:gd name="T34" fmla="*/ 18 w 762"/>
                <a:gd name="T35" fmla="*/ 88 h 116"/>
                <a:gd name="T36" fmla="*/ 18 w 762"/>
                <a:gd name="T37" fmla="*/ 88 h 116"/>
                <a:gd name="T38" fmla="*/ 20 w 762"/>
                <a:gd name="T39" fmla="*/ 92 h 116"/>
                <a:gd name="T40" fmla="*/ 22 w 762"/>
                <a:gd name="T41" fmla="*/ 94 h 116"/>
                <a:gd name="T42" fmla="*/ 24 w 762"/>
                <a:gd name="T43" fmla="*/ 96 h 116"/>
                <a:gd name="T44" fmla="*/ 28 w 762"/>
                <a:gd name="T45" fmla="*/ 98 h 116"/>
                <a:gd name="T46" fmla="*/ 734 w 762"/>
                <a:gd name="T47" fmla="*/ 98 h 116"/>
                <a:gd name="T48" fmla="*/ 734 w 762"/>
                <a:gd name="T49" fmla="*/ 98 h 116"/>
                <a:gd name="T50" fmla="*/ 738 w 762"/>
                <a:gd name="T51" fmla="*/ 96 h 116"/>
                <a:gd name="T52" fmla="*/ 740 w 762"/>
                <a:gd name="T53" fmla="*/ 94 h 116"/>
                <a:gd name="T54" fmla="*/ 742 w 762"/>
                <a:gd name="T55" fmla="*/ 92 h 116"/>
                <a:gd name="T56" fmla="*/ 744 w 762"/>
                <a:gd name="T57" fmla="*/ 88 h 116"/>
                <a:gd name="T58" fmla="*/ 744 w 762"/>
                <a:gd name="T59" fmla="*/ 18 h 116"/>
                <a:gd name="T60" fmla="*/ 18 w 762"/>
                <a:gd name="T61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2" h="116">
                  <a:moveTo>
                    <a:pt x="734" y="116"/>
                  </a:moveTo>
                  <a:lnTo>
                    <a:pt x="28" y="116"/>
                  </a:lnTo>
                  <a:lnTo>
                    <a:pt x="28" y="116"/>
                  </a:lnTo>
                  <a:lnTo>
                    <a:pt x="18" y="114"/>
                  </a:lnTo>
                  <a:lnTo>
                    <a:pt x="8" y="108"/>
                  </a:lnTo>
                  <a:lnTo>
                    <a:pt x="2" y="100"/>
                  </a:lnTo>
                  <a:lnTo>
                    <a:pt x="0" y="88"/>
                  </a:lnTo>
                  <a:lnTo>
                    <a:pt x="0" y="0"/>
                  </a:lnTo>
                  <a:lnTo>
                    <a:pt x="762" y="0"/>
                  </a:lnTo>
                  <a:lnTo>
                    <a:pt x="762" y="88"/>
                  </a:lnTo>
                  <a:lnTo>
                    <a:pt x="762" y="88"/>
                  </a:lnTo>
                  <a:lnTo>
                    <a:pt x="760" y="100"/>
                  </a:lnTo>
                  <a:lnTo>
                    <a:pt x="754" y="108"/>
                  </a:lnTo>
                  <a:lnTo>
                    <a:pt x="744" y="114"/>
                  </a:lnTo>
                  <a:lnTo>
                    <a:pt x="734" y="116"/>
                  </a:lnTo>
                  <a:lnTo>
                    <a:pt x="734" y="116"/>
                  </a:lnTo>
                  <a:close/>
                  <a:moveTo>
                    <a:pt x="18" y="18"/>
                  </a:moveTo>
                  <a:lnTo>
                    <a:pt x="18" y="88"/>
                  </a:lnTo>
                  <a:lnTo>
                    <a:pt x="18" y="88"/>
                  </a:lnTo>
                  <a:lnTo>
                    <a:pt x="20" y="92"/>
                  </a:lnTo>
                  <a:lnTo>
                    <a:pt x="22" y="94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734" y="98"/>
                  </a:lnTo>
                  <a:lnTo>
                    <a:pt x="734" y="98"/>
                  </a:lnTo>
                  <a:lnTo>
                    <a:pt x="738" y="96"/>
                  </a:lnTo>
                  <a:lnTo>
                    <a:pt x="740" y="94"/>
                  </a:lnTo>
                  <a:lnTo>
                    <a:pt x="742" y="92"/>
                  </a:lnTo>
                  <a:lnTo>
                    <a:pt x="744" y="88"/>
                  </a:lnTo>
                  <a:lnTo>
                    <a:pt x="744" y="18"/>
                  </a:lnTo>
                  <a:lnTo>
                    <a:pt x="1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131">
              <a:extLst>
                <a:ext uri="{FF2B5EF4-FFF2-40B4-BE49-F238E27FC236}">
                  <a16:creationId xmlns:a16="http://schemas.microsoft.com/office/drawing/2014/main" id="{6804B869-78C9-8447-82C8-9181E2C54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" y="3536"/>
              <a:ext cx="90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2">
              <a:extLst>
                <a:ext uri="{FF2B5EF4-FFF2-40B4-BE49-F238E27FC236}">
                  <a16:creationId xmlns:a16="http://schemas.microsoft.com/office/drawing/2014/main" id="{98BA5A33-0F64-E640-A2AF-CF4570C1F9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0" y="3590"/>
              <a:ext cx="222" cy="122"/>
            </a:xfrm>
            <a:custGeom>
              <a:avLst/>
              <a:gdLst>
                <a:gd name="T0" fmla="*/ 222 w 222"/>
                <a:gd name="T1" fmla="*/ 122 h 122"/>
                <a:gd name="T2" fmla="*/ 0 w 222"/>
                <a:gd name="T3" fmla="*/ 122 h 122"/>
                <a:gd name="T4" fmla="*/ 20 w 222"/>
                <a:gd name="T5" fmla="*/ 0 h 122"/>
                <a:gd name="T6" fmla="*/ 202 w 222"/>
                <a:gd name="T7" fmla="*/ 0 h 122"/>
                <a:gd name="T8" fmla="*/ 222 w 222"/>
                <a:gd name="T9" fmla="*/ 122 h 122"/>
                <a:gd name="T10" fmla="*/ 20 w 222"/>
                <a:gd name="T11" fmla="*/ 104 h 122"/>
                <a:gd name="T12" fmla="*/ 200 w 222"/>
                <a:gd name="T13" fmla="*/ 104 h 122"/>
                <a:gd name="T14" fmla="*/ 186 w 222"/>
                <a:gd name="T15" fmla="*/ 18 h 122"/>
                <a:gd name="T16" fmla="*/ 36 w 222"/>
                <a:gd name="T17" fmla="*/ 18 h 122"/>
                <a:gd name="T18" fmla="*/ 20 w 222"/>
                <a:gd name="T19" fmla="*/ 10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122">
                  <a:moveTo>
                    <a:pt x="222" y="122"/>
                  </a:moveTo>
                  <a:lnTo>
                    <a:pt x="0" y="122"/>
                  </a:lnTo>
                  <a:lnTo>
                    <a:pt x="20" y="0"/>
                  </a:lnTo>
                  <a:lnTo>
                    <a:pt x="202" y="0"/>
                  </a:lnTo>
                  <a:lnTo>
                    <a:pt x="222" y="122"/>
                  </a:lnTo>
                  <a:close/>
                  <a:moveTo>
                    <a:pt x="20" y="104"/>
                  </a:moveTo>
                  <a:lnTo>
                    <a:pt x="200" y="104"/>
                  </a:lnTo>
                  <a:lnTo>
                    <a:pt x="186" y="18"/>
                  </a:lnTo>
                  <a:lnTo>
                    <a:pt x="36" y="18"/>
                  </a:lnTo>
                  <a:lnTo>
                    <a:pt x="2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133">
              <a:extLst>
                <a:ext uri="{FF2B5EF4-FFF2-40B4-BE49-F238E27FC236}">
                  <a16:creationId xmlns:a16="http://schemas.microsoft.com/office/drawing/2014/main" id="{02B0FCCB-AF1D-574B-A32C-204682E64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3694"/>
              <a:ext cx="38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34">
              <a:extLst>
                <a:ext uri="{FF2B5EF4-FFF2-40B4-BE49-F238E27FC236}">
                  <a16:creationId xmlns:a16="http://schemas.microsoft.com/office/drawing/2014/main" id="{AC0F5B1E-E895-084F-BB3E-EDD43DC69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8" y="3200"/>
              <a:ext cx="276" cy="512"/>
            </a:xfrm>
            <a:custGeom>
              <a:avLst/>
              <a:gdLst>
                <a:gd name="T0" fmla="*/ 276 w 276"/>
                <a:gd name="T1" fmla="*/ 512 h 512"/>
                <a:gd name="T2" fmla="*/ 0 w 276"/>
                <a:gd name="T3" fmla="*/ 512 h 512"/>
                <a:gd name="T4" fmla="*/ 0 w 276"/>
                <a:gd name="T5" fmla="*/ 398 h 512"/>
                <a:gd name="T6" fmla="*/ 0 w 276"/>
                <a:gd name="T7" fmla="*/ 398 h 512"/>
                <a:gd name="T8" fmla="*/ 0 w 276"/>
                <a:gd name="T9" fmla="*/ 396 h 512"/>
                <a:gd name="T10" fmla="*/ 2 w 276"/>
                <a:gd name="T11" fmla="*/ 392 h 512"/>
                <a:gd name="T12" fmla="*/ 4 w 276"/>
                <a:gd name="T13" fmla="*/ 390 h 512"/>
                <a:gd name="T14" fmla="*/ 8 w 276"/>
                <a:gd name="T15" fmla="*/ 390 h 512"/>
                <a:gd name="T16" fmla="*/ 8 w 276"/>
                <a:gd name="T17" fmla="*/ 390 h 512"/>
                <a:gd name="T18" fmla="*/ 12 w 276"/>
                <a:gd name="T19" fmla="*/ 390 h 512"/>
                <a:gd name="T20" fmla="*/ 14 w 276"/>
                <a:gd name="T21" fmla="*/ 392 h 512"/>
                <a:gd name="T22" fmla="*/ 16 w 276"/>
                <a:gd name="T23" fmla="*/ 396 h 512"/>
                <a:gd name="T24" fmla="*/ 18 w 276"/>
                <a:gd name="T25" fmla="*/ 398 h 512"/>
                <a:gd name="T26" fmla="*/ 18 w 276"/>
                <a:gd name="T27" fmla="*/ 494 h 512"/>
                <a:gd name="T28" fmla="*/ 258 w 276"/>
                <a:gd name="T29" fmla="*/ 494 h 512"/>
                <a:gd name="T30" fmla="*/ 258 w 276"/>
                <a:gd name="T31" fmla="*/ 18 h 512"/>
                <a:gd name="T32" fmla="*/ 104 w 276"/>
                <a:gd name="T33" fmla="*/ 18 h 512"/>
                <a:gd name="T34" fmla="*/ 104 w 276"/>
                <a:gd name="T35" fmla="*/ 18 h 512"/>
                <a:gd name="T36" fmla="*/ 100 w 276"/>
                <a:gd name="T37" fmla="*/ 18 h 512"/>
                <a:gd name="T38" fmla="*/ 98 w 276"/>
                <a:gd name="T39" fmla="*/ 16 h 512"/>
                <a:gd name="T40" fmla="*/ 96 w 276"/>
                <a:gd name="T41" fmla="*/ 12 h 512"/>
                <a:gd name="T42" fmla="*/ 96 w 276"/>
                <a:gd name="T43" fmla="*/ 8 h 512"/>
                <a:gd name="T44" fmla="*/ 96 w 276"/>
                <a:gd name="T45" fmla="*/ 8 h 512"/>
                <a:gd name="T46" fmla="*/ 96 w 276"/>
                <a:gd name="T47" fmla="*/ 6 h 512"/>
                <a:gd name="T48" fmla="*/ 98 w 276"/>
                <a:gd name="T49" fmla="*/ 2 h 512"/>
                <a:gd name="T50" fmla="*/ 100 w 276"/>
                <a:gd name="T51" fmla="*/ 0 h 512"/>
                <a:gd name="T52" fmla="*/ 104 w 276"/>
                <a:gd name="T53" fmla="*/ 0 h 512"/>
                <a:gd name="T54" fmla="*/ 276 w 276"/>
                <a:gd name="T55" fmla="*/ 0 h 512"/>
                <a:gd name="T56" fmla="*/ 276 w 276"/>
                <a:gd name="T57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6" h="512">
                  <a:moveTo>
                    <a:pt x="276" y="512"/>
                  </a:moveTo>
                  <a:lnTo>
                    <a:pt x="0" y="512"/>
                  </a:lnTo>
                  <a:lnTo>
                    <a:pt x="0" y="398"/>
                  </a:lnTo>
                  <a:lnTo>
                    <a:pt x="0" y="398"/>
                  </a:lnTo>
                  <a:lnTo>
                    <a:pt x="0" y="396"/>
                  </a:lnTo>
                  <a:lnTo>
                    <a:pt x="2" y="392"/>
                  </a:lnTo>
                  <a:lnTo>
                    <a:pt x="4" y="390"/>
                  </a:lnTo>
                  <a:lnTo>
                    <a:pt x="8" y="390"/>
                  </a:lnTo>
                  <a:lnTo>
                    <a:pt x="8" y="390"/>
                  </a:lnTo>
                  <a:lnTo>
                    <a:pt x="12" y="390"/>
                  </a:lnTo>
                  <a:lnTo>
                    <a:pt x="14" y="392"/>
                  </a:lnTo>
                  <a:lnTo>
                    <a:pt x="16" y="396"/>
                  </a:lnTo>
                  <a:lnTo>
                    <a:pt x="18" y="398"/>
                  </a:lnTo>
                  <a:lnTo>
                    <a:pt x="18" y="494"/>
                  </a:lnTo>
                  <a:lnTo>
                    <a:pt x="258" y="494"/>
                  </a:lnTo>
                  <a:lnTo>
                    <a:pt x="258" y="18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0" y="18"/>
                  </a:lnTo>
                  <a:lnTo>
                    <a:pt x="98" y="16"/>
                  </a:lnTo>
                  <a:lnTo>
                    <a:pt x="96" y="12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8" y="2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276" y="0"/>
                  </a:lnTo>
                  <a:lnTo>
                    <a:pt x="276" y="5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35">
              <a:extLst>
                <a:ext uri="{FF2B5EF4-FFF2-40B4-BE49-F238E27FC236}">
                  <a16:creationId xmlns:a16="http://schemas.microsoft.com/office/drawing/2014/main" id="{6B575845-C55A-E640-896D-A56012B450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" y="3318"/>
              <a:ext cx="180" cy="18"/>
            </a:xfrm>
            <a:custGeom>
              <a:avLst/>
              <a:gdLst>
                <a:gd name="T0" fmla="*/ 170 w 180"/>
                <a:gd name="T1" fmla="*/ 18 h 18"/>
                <a:gd name="T2" fmla="*/ 8 w 180"/>
                <a:gd name="T3" fmla="*/ 18 h 18"/>
                <a:gd name="T4" fmla="*/ 8 w 180"/>
                <a:gd name="T5" fmla="*/ 18 h 18"/>
                <a:gd name="T6" fmla="*/ 4 w 180"/>
                <a:gd name="T7" fmla="*/ 18 h 18"/>
                <a:gd name="T8" fmla="*/ 2 w 180"/>
                <a:gd name="T9" fmla="*/ 16 h 18"/>
                <a:gd name="T10" fmla="*/ 0 w 180"/>
                <a:gd name="T11" fmla="*/ 12 h 18"/>
                <a:gd name="T12" fmla="*/ 0 w 180"/>
                <a:gd name="T13" fmla="*/ 10 h 18"/>
                <a:gd name="T14" fmla="*/ 0 w 180"/>
                <a:gd name="T15" fmla="*/ 10 h 18"/>
                <a:gd name="T16" fmla="*/ 0 w 180"/>
                <a:gd name="T17" fmla="*/ 6 h 18"/>
                <a:gd name="T18" fmla="*/ 2 w 180"/>
                <a:gd name="T19" fmla="*/ 2 h 18"/>
                <a:gd name="T20" fmla="*/ 4 w 180"/>
                <a:gd name="T21" fmla="*/ 0 h 18"/>
                <a:gd name="T22" fmla="*/ 8 w 180"/>
                <a:gd name="T23" fmla="*/ 0 h 18"/>
                <a:gd name="T24" fmla="*/ 170 w 180"/>
                <a:gd name="T25" fmla="*/ 0 h 18"/>
                <a:gd name="T26" fmla="*/ 170 w 180"/>
                <a:gd name="T27" fmla="*/ 0 h 18"/>
                <a:gd name="T28" fmla="*/ 174 w 180"/>
                <a:gd name="T29" fmla="*/ 0 h 18"/>
                <a:gd name="T30" fmla="*/ 176 w 180"/>
                <a:gd name="T31" fmla="*/ 2 h 18"/>
                <a:gd name="T32" fmla="*/ 178 w 180"/>
                <a:gd name="T33" fmla="*/ 6 h 18"/>
                <a:gd name="T34" fmla="*/ 180 w 180"/>
                <a:gd name="T35" fmla="*/ 10 h 18"/>
                <a:gd name="T36" fmla="*/ 180 w 180"/>
                <a:gd name="T37" fmla="*/ 10 h 18"/>
                <a:gd name="T38" fmla="*/ 178 w 180"/>
                <a:gd name="T39" fmla="*/ 12 h 18"/>
                <a:gd name="T40" fmla="*/ 176 w 180"/>
                <a:gd name="T41" fmla="*/ 16 h 18"/>
                <a:gd name="T42" fmla="*/ 174 w 180"/>
                <a:gd name="T43" fmla="*/ 18 h 18"/>
                <a:gd name="T44" fmla="*/ 170 w 180"/>
                <a:gd name="T45" fmla="*/ 18 h 18"/>
                <a:gd name="T46" fmla="*/ 170 w 180"/>
                <a:gd name="T4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0" h="18">
                  <a:moveTo>
                    <a:pt x="170" y="18"/>
                  </a:moveTo>
                  <a:lnTo>
                    <a:pt x="8" y="18"/>
                  </a:lnTo>
                  <a:lnTo>
                    <a:pt x="8" y="18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4" y="0"/>
                  </a:lnTo>
                  <a:lnTo>
                    <a:pt x="176" y="2"/>
                  </a:lnTo>
                  <a:lnTo>
                    <a:pt x="178" y="6"/>
                  </a:lnTo>
                  <a:lnTo>
                    <a:pt x="180" y="10"/>
                  </a:lnTo>
                  <a:lnTo>
                    <a:pt x="180" y="10"/>
                  </a:lnTo>
                  <a:lnTo>
                    <a:pt x="178" y="12"/>
                  </a:lnTo>
                  <a:lnTo>
                    <a:pt x="176" y="16"/>
                  </a:lnTo>
                  <a:lnTo>
                    <a:pt x="174" y="18"/>
                  </a:lnTo>
                  <a:lnTo>
                    <a:pt x="170" y="18"/>
                  </a:lnTo>
                  <a:lnTo>
                    <a:pt x="17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36">
              <a:extLst>
                <a:ext uri="{FF2B5EF4-FFF2-40B4-BE49-F238E27FC236}">
                  <a16:creationId xmlns:a16="http://schemas.microsoft.com/office/drawing/2014/main" id="{4E052439-D862-BE46-97AE-384798755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6" y="3634"/>
              <a:ext cx="18" cy="78"/>
            </a:xfrm>
            <a:custGeom>
              <a:avLst/>
              <a:gdLst>
                <a:gd name="T0" fmla="*/ 10 w 18"/>
                <a:gd name="T1" fmla="*/ 78 h 78"/>
                <a:gd name="T2" fmla="*/ 10 w 18"/>
                <a:gd name="T3" fmla="*/ 78 h 78"/>
                <a:gd name="T4" fmla="*/ 6 w 18"/>
                <a:gd name="T5" fmla="*/ 78 h 78"/>
                <a:gd name="T6" fmla="*/ 2 w 18"/>
                <a:gd name="T7" fmla="*/ 76 h 78"/>
                <a:gd name="T8" fmla="*/ 2 w 18"/>
                <a:gd name="T9" fmla="*/ 74 h 78"/>
                <a:gd name="T10" fmla="*/ 0 w 18"/>
                <a:gd name="T11" fmla="*/ 70 h 78"/>
                <a:gd name="T12" fmla="*/ 0 w 18"/>
                <a:gd name="T13" fmla="*/ 8 h 78"/>
                <a:gd name="T14" fmla="*/ 0 w 18"/>
                <a:gd name="T15" fmla="*/ 8 h 78"/>
                <a:gd name="T16" fmla="*/ 2 w 18"/>
                <a:gd name="T17" fmla="*/ 4 h 78"/>
                <a:gd name="T18" fmla="*/ 2 w 18"/>
                <a:gd name="T19" fmla="*/ 2 h 78"/>
                <a:gd name="T20" fmla="*/ 6 w 18"/>
                <a:gd name="T21" fmla="*/ 0 h 78"/>
                <a:gd name="T22" fmla="*/ 10 w 18"/>
                <a:gd name="T23" fmla="*/ 0 h 78"/>
                <a:gd name="T24" fmla="*/ 10 w 18"/>
                <a:gd name="T25" fmla="*/ 0 h 78"/>
                <a:gd name="T26" fmla="*/ 12 w 18"/>
                <a:gd name="T27" fmla="*/ 0 h 78"/>
                <a:gd name="T28" fmla="*/ 16 w 18"/>
                <a:gd name="T29" fmla="*/ 2 h 78"/>
                <a:gd name="T30" fmla="*/ 18 w 18"/>
                <a:gd name="T31" fmla="*/ 4 h 78"/>
                <a:gd name="T32" fmla="*/ 18 w 18"/>
                <a:gd name="T33" fmla="*/ 8 h 78"/>
                <a:gd name="T34" fmla="*/ 18 w 18"/>
                <a:gd name="T35" fmla="*/ 70 h 78"/>
                <a:gd name="T36" fmla="*/ 18 w 18"/>
                <a:gd name="T37" fmla="*/ 70 h 78"/>
                <a:gd name="T38" fmla="*/ 18 w 18"/>
                <a:gd name="T39" fmla="*/ 74 h 78"/>
                <a:gd name="T40" fmla="*/ 16 w 18"/>
                <a:gd name="T41" fmla="*/ 76 h 78"/>
                <a:gd name="T42" fmla="*/ 12 w 18"/>
                <a:gd name="T43" fmla="*/ 78 h 78"/>
                <a:gd name="T44" fmla="*/ 10 w 18"/>
                <a:gd name="T45" fmla="*/ 78 h 78"/>
                <a:gd name="T46" fmla="*/ 10 w 18"/>
                <a:gd name="T4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78">
                  <a:moveTo>
                    <a:pt x="10" y="78"/>
                  </a:moveTo>
                  <a:lnTo>
                    <a:pt x="10" y="78"/>
                  </a:lnTo>
                  <a:lnTo>
                    <a:pt x="6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0" y="7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8" y="70"/>
                  </a:lnTo>
                  <a:lnTo>
                    <a:pt x="18" y="70"/>
                  </a:lnTo>
                  <a:lnTo>
                    <a:pt x="18" y="74"/>
                  </a:lnTo>
                  <a:lnTo>
                    <a:pt x="16" y="76"/>
                  </a:lnTo>
                  <a:lnTo>
                    <a:pt x="12" y="78"/>
                  </a:lnTo>
                  <a:lnTo>
                    <a:pt x="10" y="78"/>
                  </a:lnTo>
                  <a:lnTo>
                    <a:pt x="1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BBE3C10-D421-0349-8A5F-BDD6A7FB613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48018" y="4028685"/>
            <a:ext cx="1127597" cy="864000"/>
            <a:chOff x="4470" y="3004"/>
            <a:chExt cx="924" cy="708"/>
          </a:xfrm>
          <a:solidFill>
            <a:schemeClr val="bg1"/>
          </a:solidFill>
        </p:grpSpPr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E6109C2B-9BCE-FE43-A826-E6476D9D4E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004"/>
              <a:ext cx="762" cy="506"/>
            </a:xfrm>
            <a:custGeom>
              <a:avLst/>
              <a:gdLst>
                <a:gd name="T0" fmla="*/ 762 w 762"/>
                <a:gd name="T1" fmla="*/ 506 h 506"/>
                <a:gd name="T2" fmla="*/ 0 w 762"/>
                <a:gd name="T3" fmla="*/ 506 h 506"/>
                <a:gd name="T4" fmla="*/ 0 w 762"/>
                <a:gd name="T5" fmla="*/ 46 h 506"/>
                <a:gd name="T6" fmla="*/ 0 w 762"/>
                <a:gd name="T7" fmla="*/ 46 h 506"/>
                <a:gd name="T8" fmla="*/ 2 w 762"/>
                <a:gd name="T9" fmla="*/ 36 h 506"/>
                <a:gd name="T10" fmla="*/ 4 w 762"/>
                <a:gd name="T11" fmla="*/ 28 h 506"/>
                <a:gd name="T12" fmla="*/ 8 w 762"/>
                <a:gd name="T13" fmla="*/ 20 h 506"/>
                <a:gd name="T14" fmla="*/ 14 w 762"/>
                <a:gd name="T15" fmla="*/ 14 h 506"/>
                <a:gd name="T16" fmla="*/ 20 w 762"/>
                <a:gd name="T17" fmla="*/ 8 h 506"/>
                <a:gd name="T18" fmla="*/ 28 w 762"/>
                <a:gd name="T19" fmla="*/ 4 h 506"/>
                <a:gd name="T20" fmla="*/ 36 w 762"/>
                <a:gd name="T21" fmla="*/ 0 h 506"/>
                <a:gd name="T22" fmla="*/ 46 w 762"/>
                <a:gd name="T23" fmla="*/ 0 h 506"/>
                <a:gd name="T24" fmla="*/ 716 w 762"/>
                <a:gd name="T25" fmla="*/ 0 h 506"/>
                <a:gd name="T26" fmla="*/ 716 w 762"/>
                <a:gd name="T27" fmla="*/ 0 h 506"/>
                <a:gd name="T28" fmla="*/ 726 w 762"/>
                <a:gd name="T29" fmla="*/ 0 h 506"/>
                <a:gd name="T30" fmla="*/ 734 w 762"/>
                <a:gd name="T31" fmla="*/ 4 h 506"/>
                <a:gd name="T32" fmla="*/ 742 w 762"/>
                <a:gd name="T33" fmla="*/ 8 h 506"/>
                <a:gd name="T34" fmla="*/ 748 w 762"/>
                <a:gd name="T35" fmla="*/ 14 h 506"/>
                <a:gd name="T36" fmla="*/ 754 w 762"/>
                <a:gd name="T37" fmla="*/ 20 h 506"/>
                <a:gd name="T38" fmla="*/ 758 w 762"/>
                <a:gd name="T39" fmla="*/ 28 h 506"/>
                <a:gd name="T40" fmla="*/ 760 w 762"/>
                <a:gd name="T41" fmla="*/ 36 h 506"/>
                <a:gd name="T42" fmla="*/ 762 w 762"/>
                <a:gd name="T43" fmla="*/ 46 h 506"/>
                <a:gd name="T44" fmla="*/ 762 w 762"/>
                <a:gd name="T45" fmla="*/ 506 h 506"/>
                <a:gd name="T46" fmla="*/ 18 w 762"/>
                <a:gd name="T47" fmla="*/ 488 h 506"/>
                <a:gd name="T48" fmla="*/ 744 w 762"/>
                <a:gd name="T49" fmla="*/ 488 h 506"/>
                <a:gd name="T50" fmla="*/ 744 w 762"/>
                <a:gd name="T51" fmla="*/ 46 h 506"/>
                <a:gd name="T52" fmla="*/ 744 w 762"/>
                <a:gd name="T53" fmla="*/ 46 h 506"/>
                <a:gd name="T54" fmla="*/ 742 w 762"/>
                <a:gd name="T55" fmla="*/ 34 h 506"/>
                <a:gd name="T56" fmla="*/ 736 w 762"/>
                <a:gd name="T57" fmla="*/ 26 h 506"/>
                <a:gd name="T58" fmla="*/ 726 w 762"/>
                <a:gd name="T59" fmla="*/ 20 h 506"/>
                <a:gd name="T60" fmla="*/ 716 w 762"/>
                <a:gd name="T61" fmla="*/ 18 h 506"/>
                <a:gd name="T62" fmla="*/ 46 w 762"/>
                <a:gd name="T63" fmla="*/ 18 h 506"/>
                <a:gd name="T64" fmla="*/ 46 w 762"/>
                <a:gd name="T65" fmla="*/ 18 h 506"/>
                <a:gd name="T66" fmla="*/ 36 w 762"/>
                <a:gd name="T67" fmla="*/ 20 h 506"/>
                <a:gd name="T68" fmla="*/ 26 w 762"/>
                <a:gd name="T69" fmla="*/ 26 h 506"/>
                <a:gd name="T70" fmla="*/ 20 w 762"/>
                <a:gd name="T71" fmla="*/ 34 h 506"/>
                <a:gd name="T72" fmla="*/ 18 w 762"/>
                <a:gd name="T73" fmla="*/ 46 h 506"/>
                <a:gd name="T74" fmla="*/ 18 w 762"/>
                <a:gd name="T75" fmla="*/ 488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2" h="506">
                  <a:moveTo>
                    <a:pt x="762" y="506"/>
                  </a:moveTo>
                  <a:lnTo>
                    <a:pt x="0" y="50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4" y="28"/>
                  </a:lnTo>
                  <a:lnTo>
                    <a:pt x="8" y="20"/>
                  </a:lnTo>
                  <a:lnTo>
                    <a:pt x="14" y="14"/>
                  </a:lnTo>
                  <a:lnTo>
                    <a:pt x="20" y="8"/>
                  </a:lnTo>
                  <a:lnTo>
                    <a:pt x="28" y="4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6" y="0"/>
                  </a:lnTo>
                  <a:lnTo>
                    <a:pt x="734" y="4"/>
                  </a:lnTo>
                  <a:lnTo>
                    <a:pt x="742" y="8"/>
                  </a:lnTo>
                  <a:lnTo>
                    <a:pt x="748" y="14"/>
                  </a:lnTo>
                  <a:lnTo>
                    <a:pt x="754" y="20"/>
                  </a:lnTo>
                  <a:lnTo>
                    <a:pt x="758" y="28"/>
                  </a:lnTo>
                  <a:lnTo>
                    <a:pt x="760" y="36"/>
                  </a:lnTo>
                  <a:lnTo>
                    <a:pt x="762" y="46"/>
                  </a:lnTo>
                  <a:lnTo>
                    <a:pt x="762" y="506"/>
                  </a:lnTo>
                  <a:close/>
                  <a:moveTo>
                    <a:pt x="18" y="488"/>
                  </a:moveTo>
                  <a:lnTo>
                    <a:pt x="744" y="488"/>
                  </a:lnTo>
                  <a:lnTo>
                    <a:pt x="744" y="46"/>
                  </a:lnTo>
                  <a:lnTo>
                    <a:pt x="744" y="46"/>
                  </a:lnTo>
                  <a:lnTo>
                    <a:pt x="742" y="34"/>
                  </a:lnTo>
                  <a:lnTo>
                    <a:pt x="736" y="26"/>
                  </a:lnTo>
                  <a:lnTo>
                    <a:pt x="726" y="20"/>
                  </a:lnTo>
                  <a:lnTo>
                    <a:pt x="716" y="18"/>
                  </a:lnTo>
                  <a:lnTo>
                    <a:pt x="46" y="18"/>
                  </a:lnTo>
                  <a:lnTo>
                    <a:pt x="46" y="18"/>
                  </a:lnTo>
                  <a:lnTo>
                    <a:pt x="36" y="20"/>
                  </a:lnTo>
                  <a:lnTo>
                    <a:pt x="26" y="26"/>
                  </a:lnTo>
                  <a:lnTo>
                    <a:pt x="20" y="34"/>
                  </a:lnTo>
                  <a:lnTo>
                    <a:pt x="18" y="46"/>
                  </a:lnTo>
                  <a:lnTo>
                    <a:pt x="18" y="4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BEF2716A-91EC-B54B-8E85-FFBC2CC5AC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492"/>
              <a:ext cx="762" cy="116"/>
            </a:xfrm>
            <a:custGeom>
              <a:avLst/>
              <a:gdLst>
                <a:gd name="T0" fmla="*/ 734 w 762"/>
                <a:gd name="T1" fmla="*/ 116 h 116"/>
                <a:gd name="T2" fmla="*/ 28 w 762"/>
                <a:gd name="T3" fmla="*/ 116 h 116"/>
                <a:gd name="T4" fmla="*/ 28 w 762"/>
                <a:gd name="T5" fmla="*/ 116 h 116"/>
                <a:gd name="T6" fmla="*/ 18 w 762"/>
                <a:gd name="T7" fmla="*/ 114 h 116"/>
                <a:gd name="T8" fmla="*/ 8 w 762"/>
                <a:gd name="T9" fmla="*/ 108 h 116"/>
                <a:gd name="T10" fmla="*/ 2 w 762"/>
                <a:gd name="T11" fmla="*/ 100 h 116"/>
                <a:gd name="T12" fmla="*/ 0 w 762"/>
                <a:gd name="T13" fmla="*/ 88 h 116"/>
                <a:gd name="T14" fmla="*/ 0 w 762"/>
                <a:gd name="T15" fmla="*/ 0 h 116"/>
                <a:gd name="T16" fmla="*/ 762 w 762"/>
                <a:gd name="T17" fmla="*/ 0 h 116"/>
                <a:gd name="T18" fmla="*/ 762 w 762"/>
                <a:gd name="T19" fmla="*/ 88 h 116"/>
                <a:gd name="T20" fmla="*/ 762 w 762"/>
                <a:gd name="T21" fmla="*/ 88 h 116"/>
                <a:gd name="T22" fmla="*/ 760 w 762"/>
                <a:gd name="T23" fmla="*/ 100 h 116"/>
                <a:gd name="T24" fmla="*/ 754 w 762"/>
                <a:gd name="T25" fmla="*/ 108 h 116"/>
                <a:gd name="T26" fmla="*/ 744 w 762"/>
                <a:gd name="T27" fmla="*/ 114 h 116"/>
                <a:gd name="T28" fmla="*/ 734 w 762"/>
                <a:gd name="T29" fmla="*/ 116 h 116"/>
                <a:gd name="T30" fmla="*/ 734 w 762"/>
                <a:gd name="T31" fmla="*/ 116 h 116"/>
                <a:gd name="T32" fmla="*/ 18 w 762"/>
                <a:gd name="T33" fmla="*/ 18 h 116"/>
                <a:gd name="T34" fmla="*/ 18 w 762"/>
                <a:gd name="T35" fmla="*/ 88 h 116"/>
                <a:gd name="T36" fmla="*/ 18 w 762"/>
                <a:gd name="T37" fmla="*/ 88 h 116"/>
                <a:gd name="T38" fmla="*/ 20 w 762"/>
                <a:gd name="T39" fmla="*/ 92 h 116"/>
                <a:gd name="T40" fmla="*/ 22 w 762"/>
                <a:gd name="T41" fmla="*/ 94 h 116"/>
                <a:gd name="T42" fmla="*/ 24 w 762"/>
                <a:gd name="T43" fmla="*/ 96 h 116"/>
                <a:gd name="T44" fmla="*/ 28 w 762"/>
                <a:gd name="T45" fmla="*/ 98 h 116"/>
                <a:gd name="T46" fmla="*/ 734 w 762"/>
                <a:gd name="T47" fmla="*/ 98 h 116"/>
                <a:gd name="T48" fmla="*/ 734 w 762"/>
                <a:gd name="T49" fmla="*/ 98 h 116"/>
                <a:gd name="T50" fmla="*/ 738 w 762"/>
                <a:gd name="T51" fmla="*/ 96 h 116"/>
                <a:gd name="T52" fmla="*/ 740 w 762"/>
                <a:gd name="T53" fmla="*/ 94 h 116"/>
                <a:gd name="T54" fmla="*/ 742 w 762"/>
                <a:gd name="T55" fmla="*/ 92 h 116"/>
                <a:gd name="T56" fmla="*/ 744 w 762"/>
                <a:gd name="T57" fmla="*/ 88 h 116"/>
                <a:gd name="T58" fmla="*/ 744 w 762"/>
                <a:gd name="T59" fmla="*/ 18 h 116"/>
                <a:gd name="T60" fmla="*/ 18 w 762"/>
                <a:gd name="T61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2" h="116">
                  <a:moveTo>
                    <a:pt x="734" y="116"/>
                  </a:moveTo>
                  <a:lnTo>
                    <a:pt x="28" y="116"/>
                  </a:lnTo>
                  <a:lnTo>
                    <a:pt x="28" y="116"/>
                  </a:lnTo>
                  <a:lnTo>
                    <a:pt x="18" y="114"/>
                  </a:lnTo>
                  <a:lnTo>
                    <a:pt x="8" y="108"/>
                  </a:lnTo>
                  <a:lnTo>
                    <a:pt x="2" y="100"/>
                  </a:lnTo>
                  <a:lnTo>
                    <a:pt x="0" y="88"/>
                  </a:lnTo>
                  <a:lnTo>
                    <a:pt x="0" y="0"/>
                  </a:lnTo>
                  <a:lnTo>
                    <a:pt x="762" y="0"/>
                  </a:lnTo>
                  <a:lnTo>
                    <a:pt x="762" y="88"/>
                  </a:lnTo>
                  <a:lnTo>
                    <a:pt x="762" y="88"/>
                  </a:lnTo>
                  <a:lnTo>
                    <a:pt x="760" y="100"/>
                  </a:lnTo>
                  <a:lnTo>
                    <a:pt x="754" y="108"/>
                  </a:lnTo>
                  <a:lnTo>
                    <a:pt x="744" y="114"/>
                  </a:lnTo>
                  <a:lnTo>
                    <a:pt x="734" y="116"/>
                  </a:lnTo>
                  <a:lnTo>
                    <a:pt x="734" y="116"/>
                  </a:lnTo>
                  <a:close/>
                  <a:moveTo>
                    <a:pt x="18" y="18"/>
                  </a:moveTo>
                  <a:lnTo>
                    <a:pt x="18" y="88"/>
                  </a:lnTo>
                  <a:lnTo>
                    <a:pt x="18" y="88"/>
                  </a:lnTo>
                  <a:lnTo>
                    <a:pt x="20" y="92"/>
                  </a:lnTo>
                  <a:lnTo>
                    <a:pt x="22" y="94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734" y="98"/>
                  </a:lnTo>
                  <a:lnTo>
                    <a:pt x="734" y="98"/>
                  </a:lnTo>
                  <a:lnTo>
                    <a:pt x="738" y="96"/>
                  </a:lnTo>
                  <a:lnTo>
                    <a:pt x="740" y="94"/>
                  </a:lnTo>
                  <a:lnTo>
                    <a:pt x="742" y="92"/>
                  </a:lnTo>
                  <a:lnTo>
                    <a:pt x="744" y="88"/>
                  </a:lnTo>
                  <a:lnTo>
                    <a:pt x="744" y="18"/>
                  </a:lnTo>
                  <a:lnTo>
                    <a:pt x="1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E0FFEA8-278E-FE43-9654-9965CF539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" y="3536"/>
              <a:ext cx="90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5E57A4C3-C3B9-064F-A3B6-ACC888C2C7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0" y="3590"/>
              <a:ext cx="222" cy="122"/>
            </a:xfrm>
            <a:custGeom>
              <a:avLst/>
              <a:gdLst>
                <a:gd name="T0" fmla="*/ 222 w 222"/>
                <a:gd name="T1" fmla="*/ 122 h 122"/>
                <a:gd name="T2" fmla="*/ 0 w 222"/>
                <a:gd name="T3" fmla="*/ 122 h 122"/>
                <a:gd name="T4" fmla="*/ 20 w 222"/>
                <a:gd name="T5" fmla="*/ 0 h 122"/>
                <a:gd name="T6" fmla="*/ 202 w 222"/>
                <a:gd name="T7" fmla="*/ 0 h 122"/>
                <a:gd name="T8" fmla="*/ 222 w 222"/>
                <a:gd name="T9" fmla="*/ 122 h 122"/>
                <a:gd name="T10" fmla="*/ 20 w 222"/>
                <a:gd name="T11" fmla="*/ 104 h 122"/>
                <a:gd name="T12" fmla="*/ 200 w 222"/>
                <a:gd name="T13" fmla="*/ 104 h 122"/>
                <a:gd name="T14" fmla="*/ 186 w 222"/>
                <a:gd name="T15" fmla="*/ 18 h 122"/>
                <a:gd name="T16" fmla="*/ 36 w 222"/>
                <a:gd name="T17" fmla="*/ 18 h 122"/>
                <a:gd name="T18" fmla="*/ 20 w 222"/>
                <a:gd name="T19" fmla="*/ 10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122">
                  <a:moveTo>
                    <a:pt x="222" y="122"/>
                  </a:moveTo>
                  <a:lnTo>
                    <a:pt x="0" y="122"/>
                  </a:lnTo>
                  <a:lnTo>
                    <a:pt x="20" y="0"/>
                  </a:lnTo>
                  <a:lnTo>
                    <a:pt x="202" y="0"/>
                  </a:lnTo>
                  <a:lnTo>
                    <a:pt x="222" y="122"/>
                  </a:lnTo>
                  <a:close/>
                  <a:moveTo>
                    <a:pt x="20" y="104"/>
                  </a:moveTo>
                  <a:lnTo>
                    <a:pt x="200" y="104"/>
                  </a:lnTo>
                  <a:lnTo>
                    <a:pt x="186" y="18"/>
                  </a:lnTo>
                  <a:lnTo>
                    <a:pt x="36" y="18"/>
                  </a:lnTo>
                  <a:lnTo>
                    <a:pt x="2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B18FA6F8-42C7-CA48-9772-7913CBF1C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3694"/>
              <a:ext cx="38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F900BAB4-4B23-2D47-AFA2-ABCB271B0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8" y="3200"/>
              <a:ext cx="276" cy="512"/>
            </a:xfrm>
            <a:custGeom>
              <a:avLst/>
              <a:gdLst>
                <a:gd name="T0" fmla="*/ 276 w 276"/>
                <a:gd name="T1" fmla="*/ 512 h 512"/>
                <a:gd name="T2" fmla="*/ 0 w 276"/>
                <a:gd name="T3" fmla="*/ 512 h 512"/>
                <a:gd name="T4" fmla="*/ 0 w 276"/>
                <a:gd name="T5" fmla="*/ 398 h 512"/>
                <a:gd name="T6" fmla="*/ 0 w 276"/>
                <a:gd name="T7" fmla="*/ 398 h 512"/>
                <a:gd name="T8" fmla="*/ 0 w 276"/>
                <a:gd name="T9" fmla="*/ 396 h 512"/>
                <a:gd name="T10" fmla="*/ 2 w 276"/>
                <a:gd name="T11" fmla="*/ 392 h 512"/>
                <a:gd name="T12" fmla="*/ 4 w 276"/>
                <a:gd name="T13" fmla="*/ 390 h 512"/>
                <a:gd name="T14" fmla="*/ 8 w 276"/>
                <a:gd name="T15" fmla="*/ 390 h 512"/>
                <a:gd name="T16" fmla="*/ 8 w 276"/>
                <a:gd name="T17" fmla="*/ 390 h 512"/>
                <a:gd name="T18" fmla="*/ 12 w 276"/>
                <a:gd name="T19" fmla="*/ 390 h 512"/>
                <a:gd name="T20" fmla="*/ 14 w 276"/>
                <a:gd name="T21" fmla="*/ 392 h 512"/>
                <a:gd name="T22" fmla="*/ 16 w 276"/>
                <a:gd name="T23" fmla="*/ 396 h 512"/>
                <a:gd name="T24" fmla="*/ 18 w 276"/>
                <a:gd name="T25" fmla="*/ 398 h 512"/>
                <a:gd name="T26" fmla="*/ 18 w 276"/>
                <a:gd name="T27" fmla="*/ 494 h 512"/>
                <a:gd name="T28" fmla="*/ 258 w 276"/>
                <a:gd name="T29" fmla="*/ 494 h 512"/>
                <a:gd name="T30" fmla="*/ 258 w 276"/>
                <a:gd name="T31" fmla="*/ 18 h 512"/>
                <a:gd name="T32" fmla="*/ 104 w 276"/>
                <a:gd name="T33" fmla="*/ 18 h 512"/>
                <a:gd name="T34" fmla="*/ 104 w 276"/>
                <a:gd name="T35" fmla="*/ 18 h 512"/>
                <a:gd name="T36" fmla="*/ 100 w 276"/>
                <a:gd name="T37" fmla="*/ 18 h 512"/>
                <a:gd name="T38" fmla="*/ 98 w 276"/>
                <a:gd name="T39" fmla="*/ 16 h 512"/>
                <a:gd name="T40" fmla="*/ 96 w 276"/>
                <a:gd name="T41" fmla="*/ 12 h 512"/>
                <a:gd name="T42" fmla="*/ 96 w 276"/>
                <a:gd name="T43" fmla="*/ 8 h 512"/>
                <a:gd name="T44" fmla="*/ 96 w 276"/>
                <a:gd name="T45" fmla="*/ 8 h 512"/>
                <a:gd name="T46" fmla="*/ 96 w 276"/>
                <a:gd name="T47" fmla="*/ 6 h 512"/>
                <a:gd name="T48" fmla="*/ 98 w 276"/>
                <a:gd name="T49" fmla="*/ 2 h 512"/>
                <a:gd name="T50" fmla="*/ 100 w 276"/>
                <a:gd name="T51" fmla="*/ 0 h 512"/>
                <a:gd name="T52" fmla="*/ 104 w 276"/>
                <a:gd name="T53" fmla="*/ 0 h 512"/>
                <a:gd name="T54" fmla="*/ 276 w 276"/>
                <a:gd name="T55" fmla="*/ 0 h 512"/>
                <a:gd name="T56" fmla="*/ 276 w 276"/>
                <a:gd name="T57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6" h="512">
                  <a:moveTo>
                    <a:pt x="276" y="512"/>
                  </a:moveTo>
                  <a:lnTo>
                    <a:pt x="0" y="512"/>
                  </a:lnTo>
                  <a:lnTo>
                    <a:pt x="0" y="398"/>
                  </a:lnTo>
                  <a:lnTo>
                    <a:pt x="0" y="398"/>
                  </a:lnTo>
                  <a:lnTo>
                    <a:pt x="0" y="396"/>
                  </a:lnTo>
                  <a:lnTo>
                    <a:pt x="2" y="392"/>
                  </a:lnTo>
                  <a:lnTo>
                    <a:pt x="4" y="390"/>
                  </a:lnTo>
                  <a:lnTo>
                    <a:pt x="8" y="390"/>
                  </a:lnTo>
                  <a:lnTo>
                    <a:pt x="8" y="390"/>
                  </a:lnTo>
                  <a:lnTo>
                    <a:pt x="12" y="390"/>
                  </a:lnTo>
                  <a:lnTo>
                    <a:pt x="14" y="392"/>
                  </a:lnTo>
                  <a:lnTo>
                    <a:pt x="16" y="396"/>
                  </a:lnTo>
                  <a:lnTo>
                    <a:pt x="18" y="398"/>
                  </a:lnTo>
                  <a:lnTo>
                    <a:pt x="18" y="494"/>
                  </a:lnTo>
                  <a:lnTo>
                    <a:pt x="258" y="494"/>
                  </a:lnTo>
                  <a:lnTo>
                    <a:pt x="258" y="18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0" y="18"/>
                  </a:lnTo>
                  <a:lnTo>
                    <a:pt x="98" y="16"/>
                  </a:lnTo>
                  <a:lnTo>
                    <a:pt x="96" y="12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8" y="2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276" y="0"/>
                  </a:lnTo>
                  <a:lnTo>
                    <a:pt x="276" y="5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07FAD79C-3981-2148-88F3-661CD2342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" y="3318"/>
              <a:ext cx="180" cy="18"/>
            </a:xfrm>
            <a:custGeom>
              <a:avLst/>
              <a:gdLst>
                <a:gd name="T0" fmla="*/ 170 w 180"/>
                <a:gd name="T1" fmla="*/ 18 h 18"/>
                <a:gd name="T2" fmla="*/ 8 w 180"/>
                <a:gd name="T3" fmla="*/ 18 h 18"/>
                <a:gd name="T4" fmla="*/ 8 w 180"/>
                <a:gd name="T5" fmla="*/ 18 h 18"/>
                <a:gd name="T6" fmla="*/ 4 w 180"/>
                <a:gd name="T7" fmla="*/ 18 h 18"/>
                <a:gd name="T8" fmla="*/ 2 w 180"/>
                <a:gd name="T9" fmla="*/ 16 h 18"/>
                <a:gd name="T10" fmla="*/ 0 w 180"/>
                <a:gd name="T11" fmla="*/ 12 h 18"/>
                <a:gd name="T12" fmla="*/ 0 w 180"/>
                <a:gd name="T13" fmla="*/ 10 h 18"/>
                <a:gd name="T14" fmla="*/ 0 w 180"/>
                <a:gd name="T15" fmla="*/ 10 h 18"/>
                <a:gd name="T16" fmla="*/ 0 w 180"/>
                <a:gd name="T17" fmla="*/ 6 h 18"/>
                <a:gd name="T18" fmla="*/ 2 w 180"/>
                <a:gd name="T19" fmla="*/ 2 h 18"/>
                <a:gd name="T20" fmla="*/ 4 w 180"/>
                <a:gd name="T21" fmla="*/ 0 h 18"/>
                <a:gd name="T22" fmla="*/ 8 w 180"/>
                <a:gd name="T23" fmla="*/ 0 h 18"/>
                <a:gd name="T24" fmla="*/ 170 w 180"/>
                <a:gd name="T25" fmla="*/ 0 h 18"/>
                <a:gd name="T26" fmla="*/ 170 w 180"/>
                <a:gd name="T27" fmla="*/ 0 h 18"/>
                <a:gd name="T28" fmla="*/ 174 w 180"/>
                <a:gd name="T29" fmla="*/ 0 h 18"/>
                <a:gd name="T30" fmla="*/ 176 w 180"/>
                <a:gd name="T31" fmla="*/ 2 h 18"/>
                <a:gd name="T32" fmla="*/ 178 w 180"/>
                <a:gd name="T33" fmla="*/ 6 h 18"/>
                <a:gd name="T34" fmla="*/ 180 w 180"/>
                <a:gd name="T35" fmla="*/ 10 h 18"/>
                <a:gd name="T36" fmla="*/ 180 w 180"/>
                <a:gd name="T37" fmla="*/ 10 h 18"/>
                <a:gd name="T38" fmla="*/ 178 w 180"/>
                <a:gd name="T39" fmla="*/ 12 h 18"/>
                <a:gd name="T40" fmla="*/ 176 w 180"/>
                <a:gd name="T41" fmla="*/ 16 h 18"/>
                <a:gd name="T42" fmla="*/ 174 w 180"/>
                <a:gd name="T43" fmla="*/ 18 h 18"/>
                <a:gd name="T44" fmla="*/ 170 w 180"/>
                <a:gd name="T45" fmla="*/ 18 h 18"/>
                <a:gd name="T46" fmla="*/ 170 w 180"/>
                <a:gd name="T4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0" h="18">
                  <a:moveTo>
                    <a:pt x="170" y="18"/>
                  </a:moveTo>
                  <a:lnTo>
                    <a:pt x="8" y="18"/>
                  </a:lnTo>
                  <a:lnTo>
                    <a:pt x="8" y="18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4" y="0"/>
                  </a:lnTo>
                  <a:lnTo>
                    <a:pt x="176" y="2"/>
                  </a:lnTo>
                  <a:lnTo>
                    <a:pt x="178" y="6"/>
                  </a:lnTo>
                  <a:lnTo>
                    <a:pt x="180" y="10"/>
                  </a:lnTo>
                  <a:lnTo>
                    <a:pt x="180" y="10"/>
                  </a:lnTo>
                  <a:lnTo>
                    <a:pt x="178" y="12"/>
                  </a:lnTo>
                  <a:lnTo>
                    <a:pt x="176" y="16"/>
                  </a:lnTo>
                  <a:lnTo>
                    <a:pt x="174" y="18"/>
                  </a:lnTo>
                  <a:lnTo>
                    <a:pt x="170" y="18"/>
                  </a:lnTo>
                  <a:lnTo>
                    <a:pt x="17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37422269-8DEF-8E47-AFB2-01A8AC1BA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6" y="3634"/>
              <a:ext cx="18" cy="78"/>
            </a:xfrm>
            <a:custGeom>
              <a:avLst/>
              <a:gdLst>
                <a:gd name="T0" fmla="*/ 10 w 18"/>
                <a:gd name="T1" fmla="*/ 78 h 78"/>
                <a:gd name="T2" fmla="*/ 10 w 18"/>
                <a:gd name="T3" fmla="*/ 78 h 78"/>
                <a:gd name="T4" fmla="*/ 6 w 18"/>
                <a:gd name="T5" fmla="*/ 78 h 78"/>
                <a:gd name="T6" fmla="*/ 2 w 18"/>
                <a:gd name="T7" fmla="*/ 76 h 78"/>
                <a:gd name="T8" fmla="*/ 2 w 18"/>
                <a:gd name="T9" fmla="*/ 74 h 78"/>
                <a:gd name="T10" fmla="*/ 0 w 18"/>
                <a:gd name="T11" fmla="*/ 70 h 78"/>
                <a:gd name="T12" fmla="*/ 0 w 18"/>
                <a:gd name="T13" fmla="*/ 8 h 78"/>
                <a:gd name="T14" fmla="*/ 0 w 18"/>
                <a:gd name="T15" fmla="*/ 8 h 78"/>
                <a:gd name="T16" fmla="*/ 2 w 18"/>
                <a:gd name="T17" fmla="*/ 4 h 78"/>
                <a:gd name="T18" fmla="*/ 2 w 18"/>
                <a:gd name="T19" fmla="*/ 2 h 78"/>
                <a:gd name="T20" fmla="*/ 6 w 18"/>
                <a:gd name="T21" fmla="*/ 0 h 78"/>
                <a:gd name="T22" fmla="*/ 10 w 18"/>
                <a:gd name="T23" fmla="*/ 0 h 78"/>
                <a:gd name="T24" fmla="*/ 10 w 18"/>
                <a:gd name="T25" fmla="*/ 0 h 78"/>
                <a:gd name="T26" fmla="*/ 12 w 18"/>
                <a:gd name="T27" fmla="*/ 0 h 78"/>
                <a:gd name="T28" fmla="*/ 16 w 18"/>
                <a:gd name="T29" fmla="*/ 2 h 78"/>
                <a:gd name="T30" fmla="*/ 18 w 18"/>
                <a:gd name="T31" fmla="*/ 4 h 78"/>
                <a:gd name="T32" fmla="*/ 18 w 18"/>
                <a:gd name="T33" fmla="*/ 8 h 78"/>
                <a:gd name="T34" fmla="*/ 18 w 18"/>
                <a:gd name="T35" fmla="*/ 70 h 78"/>
                <a:gd name="T36" fmla="*/ 18 w 18"/>
                <a:gd name="T37" fmla="*/ 70 h 78"/>
                <a:gd name="T38" fmla="*/ 18 w 18"/>
                <a:gd name="T39" fmla="*/ 74 h 78"/>
                <a:gd name="T40" fmla="*/ 16 w 18"/>
                <a:gd name="T41" fmla="*/ 76 h 78"/>
                <a:gd name="T42" fmla="*/ 12 w 18"/>
                <a:gd name="T43" fmla="*/ 78 h 78"/>
                <a:gd name="T44" fmla="*/ 10 w 18"/>
                <a:gd name="T45" fmla="*/ 78 h 78"/>
                <a:gd name="T46" fmla="*/ 10 w 18"/>
                <a:gd name="T4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78">
                  <a:moveTo>
                    <a:pt x="10" y="78"/>
                  </a:moveTo>
                  <a:lnTo>
                    <a:pt x="10" y="78"/>
                  </a:lnTo>
                  <a:lnTo>
                    <a:pt x="6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0" y="7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8" y="70"/>
                  </a:lnTo>
                  <a:lnTo>
                    <a:pt x="18" y="70"/>
                  </a:lnTo>
                  <a:lnTo>
                    <a:pt x="18" y="74"/>
                  </a:lnTo>
                  <a:lnTo>
                    <a:pt x="16" y="76"/>
                  </a:lnTo>
                  <a:lnTo>
                    <a:pt x="12" y="78"/>
                  </a:lnTo>
                  <a:lnTo>
                    <a:pt x="10" y="78"/>
                  </a:lnTo>
                  <a:lnTo>
                    <a:pt x="1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45" name="Curved Connector 144">
            <a:extLst>
              <a:ext uri="{FF2B5EF4-FFF2-40B4-BE49-F238E27FC236}">
                <a16:creationId xmlns:a16="http://schemas.microsoft.com/office/drawing/2014/main" id="{294DBAFA-8965-0140-BE1B-E72263F0C7F9}"/>
              </a:ext>
            </a:extLst>
          </p:cNvPr>
          <p:cNvCxnSpPr>
            <a:cxnSpLocks/>
            <a:stCxn id="4" idx="1"/>
            <a:endCxn id="136" idx="4"/>
          </p:cNvCxnSpPr>
          <p:nvPr/>
        </p:nvCxnSpPr>
        <p:spPr>
          <a:xfrm rot="10800000" flipV="1">
            <a:off x="1258394" y="3994502"/>
            <a:ext cx="1251186" cy="436894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2">
                <a:alpha val="89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Curved Connector 145">
            <a:extLst>
              <a:ext uri="{FF2B5EF4-FFF2-40B4-BE49-F238E27FC236}">
                <a16:creationId xmlns:a16="http://schemas.microsoft.com/office/drawing/2014/main" id="{430DA5C3-AB33-0048-A15F-3DE3EA1DE9C2}"/>
              </a:ext>
            </a:extLst>
          </p:cNvPr>
          <p:cNvCxnSpPr>
            <a:cxnSpLocks/>
            <a:stCxn id="76" idx="2"/>
            <a:endCxn id="136" idx="8"/>
          </p:cNvCxnSpPr>
          <p:nvPr/>
        </p:nvCxnSpPr>
        <p:spPr>
          <a:xfrm rot="5400000" flipH="1">
            <a:off x="3201201" y="2473946"/>
            <a:ext cx="856027" cy="4746523"/>
          </a:xfrm>
          <a:prstGeom prst="curvedConnector4">
            <a:avLst>
              <a:gd name="adj1" fmla="val -26705"/>
              <a:gd name="adj2" fmla="val 75361"/>
            </a:avLst>
          </a:prstGeom>
          <a:ln w="22225">
            <a:solidFill>
              <a:schemeClr val="accent2">
                <a:alpha val="89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Curved Connector 148">
            <a:extLst>
              <a:ext uri="{FF2B5EF4-FFF2-40B4-BE49-F238E27FC236}">
                <a16:creationId xmlns:a16="http://schemas.microsoft.com/office/drawing/2014/main" id="{226D2EAA-4D18-DE44-A4D3-67A5DAD309CD}"/>
              </a:ext>
            </a:extLst>
          </p:cNvPr>
          <p:cNvCxnSpPr>
            <a:cxnSpLocks/>
            <a:stCxn id="87" idx="2"/>
            <a:endCxn id="136" idx="3"/>
          </p:cNvCxnSpPr>
          <p:nvPr/>
        </p:nvCxnSpPr>
        <p:spPr>
          <a:xfrm rot="5400000" flipH="1">
            <a:off x="4418751" y="1275921"/>
            <a:ext cx="841383" cy="7157217"/>
          </a:xfrm>
          <a:prstGeom prst="curvedConnector4">
            <a:avLst>
              <a:gd name="adj1" fmla="val -43748"/>
              <a:gd name="adj2" fmla="val 92621"/>
            </a:avLst>
          </a:prstGeom>
          <a:ln w="22225">
            <a:solidFill>
              <a:schemeClr val="accent2">
                <a:alpha val="89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Curved Connector 161">
            <a:extLst>
              <a:ext uri="{FF2B5EF4-FFF2-40B4-BE49-F238E27FC236}">
                <a16:creationId xmlns:a16="http://schemas.microsoft.com/office/drawing/2014/main" id="{12E8F4C2-2EC0-8E4F-BEFA-9DFBCB4C0B2A}"/>
              </a:ext>
            </a:extLst>
          </p:cNvPr>
          <p:cNvCxnSpPr>
            <a:cxnSpLocks/>
            <a:stCxn id="93" idx="2"/>
            <a:endCxn id="136" idx="5"/>
          </p:cNvCxnSpPr>
          <p:nvPr/>
        </p:nvCxnSpPr>
        <p:spPr>
          <a:xfrm rot="5400000" flipH="1">
            <a:off x="5638646" y="43823"/>
            <a:ext cx="812287" cy="9577673"/>
          </a:xfrm>
          <a:prstGeom prst="curvedConnector4">
            <a:avLst>
              <a:gd name="adj1" fmla="val -73935"/>
              <a:gd name="adj2" fmla="val 95902"/>
            </a:avLst>
          </a:prstGeom>
          <a:ln w="22225">
            <a:solidFill>
              <a:schemeClr val="accent2">
                <a:alpha val="89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" name="Curved Connector 173">
            <a:extLst>
              <a:ext uri="{FF2B5EF4-FFF2-40B4-BE49-F238E27FC236}">
                <a16:creationId xmlns:a16="http://schemas.microsoft.com/office/drawing/2014/main" id="{E19ACCB1-356A-6E40-A596-D973D5C5C786}"/>
              </a:ext>
            </a:extLst>
          </p:cNvPr>
          <p:cNvCxnSpPr>
            <a:cxnSpLocks/>
            <a:stCxn id="4" idx="0"/>
            <a:endCxn id="91" idx="8"/>
          </p:cNvCxnSpPr>
          <p:nvPr/>
        </p:nvCxnSpPr>
        <p:spPr>
          <a:xfrm rot="16200000" flipV="1">
            <a:off x="1824811" y="951692"/>
            <a:ext cx="1193235" cy="2330949"/>
          </a:xfrm>
          <a:prstGeom prst="curvedConnector2">
            <a:avLst/>
          </a:prstGeom>
          <a:ln w="22225">
            <a:solidFill>
              <a:schemeClr val="accent2">
                <a:alpha val="89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5" name="Curved Connector 174">
            <a:extLst>
              <a:ext uri="{FF2B5EF4-FFF2-40B4-BE49-F238E27FC236}">
                <a16:creationId xmlns:a16="http://schemas.microsoft.com/office/drawing/2014/main" id="{1C7705DE-3115-A441-8381-29D08681B693}"/>
              </a:ext>
            </a:extLst>
          </p:cNvPr>
          <p:cNvCxnSpPr>
            <a:cxnSpLocks/>
            <a:stCxn id="76" idx="0"/>
            <a:endCxn id="91" idx="9"/>
          </p:cNvCxnSpPr>
          <p:nvPr/>
        </p:nvCxnSpPr>
        <p:spPr>
          <a:xfrm rot="16200000" flipV="1">
            <a:off x="3031377" y="-257315"/>
            <a:ext cx="1198116" cy="4744082"/>
          </a:xfrm>
          <a:prstGeom prst="curvedConnector2">
            <a:avLst/>
          </a:prstGeom>
          <a:ln w="22225">
            <a:solidFill>
              <a:schemeClr val="accent2">
                <a:alpha val="89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6" name="Curved Connector 175">
            <a:extLst>
              <a:ext uri="{FF2B5EF4-FFF2-40B4-BE49-F238E27FC236}">
                <a16:creationId xmlns:a16="http://schemas.microsoft.com/office/drawing/2014/main" id="{03F93885-6322-924A-BC68-FF7A9CEC03E0}"/>
              </a:ext>
            </a:extLst>
          </p:cNvPr>
          <p:cNvCxnSpPr>
            <a:cxnSpLocks/>
            <a:stCxn id="87" idx="0"/>
            <a:endCxn id="91" idx="11"/>
          </p:cNvCxnSpPr>
          <p:nvPr/>
        </p:nvCxnSpPr>
        <p:spPr>
          <a:xfrm rot="16200000" flipV="1">
            <a:off x="4241606" y="-1462662"/>
            <a:ext cx="1200557" cy="7152335"/>
          </a:xfrm>
          <a:prstGeom prst="curvedConnector2">
            <a:avLst/>
          </a:prstGeom>
          <a:ln w="22225">
            <a:solidFill>
              <a:schemeClr val="accent2">
                <a:alpha val="89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7" name="Curved Connector 176">
            <a:extLst>
              <a:ext uri="{FF2B5EF4-FFF2-40B4-BE49-F238E27FC236}">
                <a16:creationId xmlns:a16="http://schemas.microsoft.com/office/drawing/2014/main" id="{0CE96C69-15D3-5D46-A974-E335C0297652}"/>
              </a:ext>
            </a:extLst>
          </p:cNvPr>
          <p:cNvCxnSpPr>
            <a:cxnSpLocks/>
            <a:stCxn id="93" idx="0"/>
            <a:endCxn id="91" idx="8"/>
          </p:cNvCxnSpPr>
          <p:nvPr/>
        </p:nvCxnSpPr>
        <p:spPr>
          <a:xfrm rot="16200000" flipV="1">
            <a:off x="5466382" y="-2689879"/>
            <a:ext cx="1156817" cy="9577673"/>
          </a:xfrm>
          <a:prstGeom prst="curvedConnector2">
            <a:avLst/>
          </a:prstGeom>
          <a:ln w="22225">
            <a:solidFill>
              <a:schemeClr val="accent2">
                <a:alpha val="89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F72FD26D-1B99-7949-9697-ABDB1BCC2B07}"/>
              </a:ext>
            </a:extLst>
          </p:cNvPr>
          <p:cNvSpPr txBox="1"/>
          <p:nvPr/>
        </p:nvSpPr>
        <p:spPr>
          <a:xfrm>
            <a:off x="124984" y="327730"/>
            <a:ext cx="1739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Worker node 2 – 23 cores, 32GB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26DF7CB-566A-F94C-9083-A01B56BA58BF}"/>
              </a:ext>
            </a:extLst>
          </p:cNvPr>
          <p:cNvSpPr txBox="1"/>
          <p:nvPr/>
        </p:nvSpPr>
        <p:spPr>
          <a:xfrm>
            <a:off x="132564" y="3252949"/>
            <a:ext cx="1739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Worker node 3 – 23 cores, 32GB</a:t>
            </a:r>
          </a:p>
        </p:txBody>
      </p:sp>
    </p:spTree>
    <p:extLst>
      <p:ext uri="{BB962C8B-B14F-4D97-AF65-F5344CB8AC3E}">
        <p14:creationId xmlns:p14="http://schemas.microsoft.com/office/powerpoint/2010/main" val="296386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28">
            <a:extLst>
              <a:ext uri="{FF2B5EF4-FFF2-40B4-BE49-F238E27FC236}">
                <a16:creationId xmlns:a16="http://schemas.microsoft.com/office/drawing/2014/main" id="{7C9920D4-8D84-42CF-B8A6-1E98F7BA731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263760" y="5922361"/>
            <a:ext cx="1127597" cy="864000"/>
            <a:chOff x="4470" y="3004"/>
            <a:chExt cx="924" cy="708"/>
          </a:xfrm>
          <a:solidFill>
            <a:schemeClr val="bg1"/>
          </a:solidFill>
        </p:grpSpPr>
        <p:sp>
          <p:nvSpPr>
            <p:cNvPr id="166" name="Freeform 129">
              <a:extLst>
                <a:ext uri="{FF2B5EF4-FFF2-40B4-BE49-F238E27FC236}">
                  <a16:creationId xmlns:a16="http://schemas.microsoft.com/office/drawing/2014/main" id="{06BEB57F-582D-407B-B547-468C1256E3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004"/>
              <a:ext cx="762" cy="506"/>
            </a:xfrm>
            <a:custGeom>
              <a:avLst/>
              <a:gdLst>
                <a:gd name="T0" fmla="*/ 762 w 762"/>
                <a:gd name="T1" fmla="*/ 506 h 506"/>
                <a:gd name="T2" fmla="*/ 0 w 762"/>
                <a:gd name="T3" fmla="*/ 506 h 506"/>
                <a:gd name="T4" fmla="*/ 0 w 762"/>
                <a:gd name="T5" fmla="*/ 46 h 506"/>
                <a:gd name="T6" fmla="*/ 0 w 762"/>
                <a:gd name="T7" fmla="*/ 46 h 506"/>
                <a:gd name="T8" fmla="*/ 2 w 762"/>
                <a:gd name="T9" fmla="*/ 36 h 506"/>
                <a:gd name="T10" fmla="*/ 4 w 762"/>
                <a:gd name="T11" fmla="*/ 28 h 506"/>
                <a:gd name="T12" fmla="*/ 8 w 762"/>
                <a:gd name="T13" fmla="*/ 20 h 506"/>
                <a:gd name="T14" fmla="*/ 14 w 762"/>
                <a:gd name="T15" fmla="*/ 14 h 506"/>
                <a:gd name="T16" fmla="*/ 20 w 762"/>
                <a:gd name="T17" fmla="*/ 8 h 506"/>
                <a:gd name="T18" fmla="*/ 28 w 762"/>
                <a:gd name="T19" fmla="*/ 4 h 506"/>
                <a:gd name="T20" fmla="*/ 36 w 762"/>
                <a:gd name="T21" fmla="*/ 0 h 506"/>
                <a:gd name="T22" fmla="*/ 46 w 762"/>
                <a:gd name="T23" fmla="*/ 0 h 506"/>
                <a:gd name="T24" fmla="*/ 716 w 762"/>
                <a:gd name="T25" fmla="*/ 0 h 506"/>
                <a:gd name="T26" fmla="*/ 716 w 762"/>
                <a:gd name="T27" fmla="*/ 0 h 506"/>
                <a:gd name="T28" fmla="*/ 726 w 762"/>
                <a:gd name="T29" fmla="*/ 0 h 506"/>
                <a:gd name="T30" fmla="*/ 734 w 762"/>
                <a:gd name="T31" fmla="*/ 4 h 506"/>
                <a:gd name="T32" fmla="*/ 742 w 762"/>
                <a:gd name="T33" fmla="*/ 8 h 506"/>
                <a:gd name="T34" fmla="*/ 748 w 762"/>
                <a:gd name="T35" fmla="*/ 14 h 506"/>
                <a:gd name="T36" fmla="*/ 754 w 762"/>
                <a:gd name="T37" fmla="*/ 20 h 506"/>
                <a:gd name="T38" fmla="*/ 758 w 762"/>
                <a:gd name="T39" fmla="*/ 28 h 506"/>
                <a:gd name="T40" fmla="*/ 760 w 762"/>
                <a:gd name="T41" fmla="*/ 36 h 506"/>
                <a:gd name="T42" fmla="*/ 762 w 762"/>
                <a:gd name="T43" fmla="*/ 46 h 506"/>
                <a:gd name="T44" fmla="*/ 762 w 762"/>
                <a:gd name="T45" fmla="*/ 506 h 506"/>
                <a:gd name="T46" fmla="*/ 18 w 762"/>
                <a:gd name="T47" fmla="*/ 488 h 506"/>
                <a:gd name="T48" fmla="*/ 744 w 762"/>
                <a:gd name="T49" fmla="*/ 488 h 506"/>
                <a:gd name="T50" fmla="*/ 744 w 762"/>
                <a:gd name="T51" fmla="*/ 46 h 506"/>
                <a:gd name="T52" fmla="*/ 744 w 762"/>
                <a:gd name="T53" fmla="*/ 46 h 506"/>
                <a:gd name="T54" fmla="*/ 742 w 762"/>
                <a:gd name="T55" fmla="*/ 34 h 506"/>
                <a:gd name="T56" fmla="*/ 736 w 762"/>
                <a:gd name="T57" fmla="*/ 26 h 506"/>
                <a:gd name="T58" fmla="*/ 726 w 762"/>
                <a:gd name="T59" fmla="*/ 20 h 506"/>
                <a:gd name="T60" fmla="*/ 716 w 762"/>
                <a:gd name="T61" fmla="*/ 18 h 506"/>
                <a:gd name="T62" fmla="*/ 46 w 762"/>
                <a:gd name="T63" fmla="*/ 18 h 506"/>
                <a:gd name="T64" fmla="*/ 46 w 762"/>
                <a:gd name="T65" fmla="*/ 18 h 506"/>
                <a:gd name="T66" fmla="*/ 36 w 762"/>
                <a:gd name="T67" fmla="*/ 20 h 506"/>
                <a:gd name="T68" fmla="*/ 26 w 762"/>
                <a:gd name="T69" fmla="*/ 26 h 506"/>
                <a:gd name="T70" fmla="*/ 20 w 762"/>
                <a:gd name="T71" fmla="*/ 34 h 506"/>
                <a:gd name="T72" fmla="*/ 18 w 762"/>
                <a:gd name="T73" fmla="*/ 46 h 506"/>
                <a:gd name="T74" fmla="*/ 18 w 762"/>
                <a:gd name="T75" fmla="*/ 488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2" h="506">
                  <a:moveTo>
                    <a:pt x="762" y="506"/>
                  </a:moveTo>
                  <a:lnTo>
                    <a:pt x="0" y="50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4" y="28"/>
                  </a:lnTo>
                  <a:lnTo>
                    <a:pt x="8" y="20"/>
                  </a:lnTo>
                  <a:lnTo>
                    <a:pt x="14" y="14"/>
                  </a:lnTo>
                  <a:lnTo>
                    <a:pt x="20" y="8"/>
                  </a:lnTo>
                  <a:lnTo>
                    <a:pt x="28" y="4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6" y="0"/>
                  </a:lnTo>
                  <a:lnTo>
                    <a:pt x="734" y="4"/>
                  </a:lnTo>
                  <a:lnTo>
                    <a:pt x="742" y="8"/>
                  </a:lnTo>
                  <a:lnTo>
                    <a:pt x="748" y="14"/>
                  </a:lnTo>
                  <a:lnTo>
                    <a:pt x="754" y="20"/>
                  </a:lnTo>
                  <a:lnTo>
                    <a:pt x="758" y="28"/>
                  </a:lnTo>
                  <a:lnTo>
                    <a:pt x="760" y="36"/>
                  </a:lnTo>
                  <a:lnTo>
                    <a:pt x="762" y="46"/>
                  </a:lnTo>
                  <a:lnTo>
                    <a:pt x="762" y="506"/>
                  </a:lnTo>
                  <a:close/>
                  <a:moveTo>
                    <a:pt x="18" y="488"/>
                  </a:moveTo>
                  <a:lnTo>
                    <a:pt x="744" y="488"/>
                  </a:lnTo>
                  <a:lnTo>
                    <a:pt x="744" y="46"/>
                  </a:lnTo>
                  <a:lnTo>
                    <a:pt x="744" y="46"/>
                  </a:lnTo>
                  <a:lnTo>
                    <a:pt x="742" y="34"/>
                  </a:lnTo>
                  <a:lnTo>
                    <a:pt x="736" y="26"/>
                  </a:lnTo>
                  <a:lnTo>
                    <a:pt x="726" y="20"/>
                  </a:lnTo>
                  <a:lnTo>
                    <a:pt x="716" y="18"/>
                  </a:lnTo>
                  <a:lnTo>
                    <a:pt x="46" y="18"/>
                  </a:lnTo>
                  <a:lnTo>
                    <a:pt x="46" y="18"/>
                  </a:lnTo>
                  <a:lnTo>
                    <a:pt x="36" y="20"/>
                  </a:lnTo>
                  <a:lnTo>
                    <a:pt x="26" y="26"/>
                  </a:lnTo>
                  <a:lnTo>
                    <a:pt x="20" y="34"/>
                  </a:lnTo>
                  <a:lnTo>
                    <a:pt x="18" y="46"/>
                  </a:lnTo>
                  <a:lnTo>
                    <a:pt x="18" y="4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30">
              <a:extLst>
                <a:ext uri="{FF2B5EF4-FFF2-40B4-BE49-F238E27FC236}">
                  <a16:creationId xmlns:a16="http://schemas.microsoft.com/office/drawing/2014/main" id="{05A6406C-A963-45CA-8E61-CDC21CFB3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492"/>
              <a:ext cx="762" cy="116"/>
            </a:xfrm>
            <a:custGeom>
              <a:avLst/>
              <a:gdLst>
                <a:gd name="T0" fmla="*/ 734 w 762"/>
                <a:gd name="T1" fmla="*/ 116 h 116"/>
                <a:gd name="T2" fmla="*/ 28 w 762"/>
                <a:gd name="T3" fmla="*/ 116 h 116"/>
                <a:gd name="T4" fmla="*/ 28 w 762"/>
                <a:gd name="T5" fmla="*/ 116 h 116"/>
                <a:gd name="T6" fmla="*/ 18 w 762"/>
                <a:gd name="T7" fmla="*/ 114 h 116"/>
                <a:gd name="T8" fmla="*/ 8 w 762"/>
                <a:gd name="T9" fmla="*/ 108 h 116"/>
                <a:gd name="T10" fmla="*/ 2 w 762"/>
                <a:gd name="T11" fmla="*/ 100 h 116"/>
                <a:gd name="T12" fmla="*/ 0 w 762"/>
                <a:gd name="T13" fmla="*/ 88 h 116"/>
                <a:gd name="T14" fmla="*/ 0 w 762"/>
                <a:gd name="T15" fmla="*/ 0 h 116"/>
                <a:gd name="T16" fmla="*/ 762 w 762"/>
                <a:gd name="T17" fmla="*/ 0 h 116"/>
                <a:gd name="T18" fmla="*/ 762 w 762"/>
                <a:gd name="T19" fmla="*/ 88 h 116"/>
                <a:gd name="T20" fmla="*/ 762 w 762"/>
                <a:gd name="T21" fmla="*/ 88 h 116"/>
                <a:gd name="T22" fmla="*/ 760 w 762"/>
                <a:gd name="T23" fmla="*/ 100 h 116"/>
                <a:gd name="T24" fmla="*/ 754 w 762"/>
                <a:gd name="T25" fmla="*/ 108 h 116"/>
                <a:gd name="T26" fmla="*/ 744 w 762"/>
                <a:gd name="T27" fmla="*/ 114 h 116"/>
                <a:gd name="T28" fmla="*/ 734 w 762"/>
                <a:gd name="T29" fmla="*/ 116 h 116"/>
                <a:gd name="T30" fmla="*/ 734 w 762"/>
                <a:gd name="T31" fmla="*/ 116 h 116"/>
                <a:gd name="T32" fmla="*/ 18 w 762"/>
                <a:gd name="T33" fmla="*/ 18 h 116"/>
                <a:gd name="T34" fmla="*/ 18 w 762"/>
                <a:gd name="T35" fmla="*/ 88 h 116"/>
                <a:gd name="T36" fmla="*/ 18 w 762"/>
                <a:gd name="T37" fmla="*/ 88 h 116"/>
                <a:gd name="T38" fmla="*/ 20 w 762"/>
                <a:gd name="T39" fmla="*/ 92 h 116"/>
                <a:gd name="T40" fmla="*/ 22 w 762"/>
                <a:gd name="T41" fmla="*/ 94 h 116"/>
                <a:gd name="T42" fmla="*/ 24 w 762"/>
                <a:gd name="T43" fmla="*/ 96 h 116"/>
                <a:gd name="T44" fmla="*/ 28 w 762"/>
                <a:gd name="T45" fmla="*/ 98 h 116"/>
                <a:gd name="T46" fmla="*/ 734 w 762"/>
                <a:gd name="T47" fmla="*/ 98 h 116"/>
                <a:gd name="T48" fmla="*/ 734 w 762"/>
                <a:gd name="T49" fmla="*/ 98 h 116"/>
                <a:gd name="T50" fmla="*/ 738 w 762"/>
                <a:gd name="T51" fmla="*/ 96 h 116"/>
                <a:gd name="T52" fmla="*/ 740 w 762"/>
                <a:gd name="T53" fmla="*/ 94 h 116"/>
                <a:gd name="T54" fmla="*/ 742 w 762"/>
                <a:gd name="T55" fmla="*/ 92 h 116"/>
                <a:gd name="T56" fmla="*/ 744 w 762"/>
                <a:gd name="T57" fmla="*/ 88 h 116"/>
                <a:gd name="T58" fmla="*/ 744 w 762"/>
                <a:gd name="T59" fmla="*/ 18 h 116"/>
                <a:gd name="T60" fmla="*/ 18 w 762"/>
                <a:gd name="T61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2" h="116">
                  <a:moveTo>
                    <a:pt x="734" y="116"/>
                  </a:moveTo>
                  <a:lnTo>
                    <a:pt x="28" y="116"/>
                  </a:lnTo>
                  <a:lnTo>
                    <a:pt x="28" y="116"/>
                  </a:lnTo>
                  <a:lnTo>
                    <a:pt x="18" y="114"/>
                  </a:lnTo>
                  <a:lnTo>
                    <a:pt x="8" y="108"/>
                  </a:lnTo>
                  <a:lnTo>
                    <a:pt x="2" y="100"/>
                  </a:lnTo>
                  <a:lnTo>
                    <a:pt x="0" y="88"/>
                  </a:lnTo>
                  <a:lnTo>
                    <a:pt x="0" y="0"/>
                  </a:lnTo>
                  <a:lnTo>
                    <a:pt x="762" y="0"/>
                  </a:lnTo>
                  <a:lnTo>
                    <a:pt x="762" y="88"/>
                  </a:lnTo>
                  <a:lnTo>
                    <a:pt x="762" y="88"/>
                  </a:lnTo>
                  <a:lnTo>
                    <a:pt x="760" y="100"/>
                  </a:lnTo>
                  <a:lnTo>
                    <a:pt x="754" y="108"/>
                  </a:lnTo>
                  <a:lnTo>
                    <a:pt x="744" y="114"/>
                  </a:lnTo>
                  <a:lnTo>
                    <a:pt x="734" y="116"/>
                  </a:lnTo>
                  <a:lnTo>
                    <a:pt x="734" y="116"/>
                  </a:lnTo>
                  <a:close/>
                  <a:moveTo>
                    <a:pt x="18" y="18"/>
                  </a:moveTo>
                  <a:lnTo>
                    <a:pt x="18" y="88"/>
                  </a:lnTo>
                  <a:lnTo>
                    <a:pt x="18" y="88"/>
                  </a:lnTo>
                  <a:lnTo>
                    <a:pt x="20" y="92"/>
                  </a:lnTo>
                  <a:lnTo>
                    <a:pt x="22" y="94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734" y="98"/>
                  </a:lnTo>
                  <a:lnTo>
                    <a:pt x="734" y="98"/>
                  </a:lnTo>
                  <a:lnTo>
                    <a:pt x="738" y="96"/>
                  </a:lnTo>
                  <a:lnTo>
                    <a:pt x="740" y="94"/>
                  </a:lnTo>
                  <a:lnTo>
                    <a:pt x="742" y="92"/>
                  </a:lnTo>
                  <a:lnTo>
                    <a:pt x="744" y="88"/>
                  </a:lnTo>
                  <a:lnTo>
                    <a:pt x="744" y="18"/>
                  </a:lnTo>
                  <a:lnTo>
                    <a:pt x="1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Rectangle 131">
              <a:extLst>
                <a:ext uri="{FF2B5EF4-FFF2-40B4-BE49-F238E27FC236}">
                  <a16:creationId xmlns:a16="http://schemas.microsoft.com/office/drawing/2014/main" id="{58260FEB-B15F-40C9-BCCC-5AAA95CBF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" y="3536"/>
              <a:ext cx="90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32">
              <a:extLst>
                <a:ext uri="{FF2B5EF4-FFF2-40B4-BE49-F238E27FC236}">
                  <a16:creationId xmlns:a16="http://schemas.microsoft.com/office/drawing/2014/main" id="{8E1A675B-6FC4-4444-9F21-EA07C7353C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0" y="3590"/>
              <a:ext cx="222" cy="122"/>
            </a:xfrm>
            <a:custGeom>
              <a:avLst/>
              <a:gdLst>
                <a:gd name="T0" fmla="*/ 222 w 222"/>
                <a:gd name="T1" fmla="*/ 122 h 122"/>
                <a:gd name="T2" fmla="*/ 0 w 222"/>
                <a:gd name="T3" fmla="*/ 122 h 122"/>
                <a:gd name="T4" fmla="*/ 20 w 222"/>
                <a:gd name="T5" fmla="*/ 0 h 122"/>
                <a:gd name="T6" fmla="*/ 202 w 222"/>
                <a:gd name="T7" fmla="*/ 0 h 122"/>
                <a:gd name="T8" fmla="*/ 222 w 222"/>
                <a:gd name="T9" fmla="*/ 122 h 122"/>
                <a:gd name="T10" fmla="*/ 20 w 222"/>
                <a:gd name="T11" fmla="*/ 104 h 122"/>
                <a:gd name="T12" fmla="*/ 200 w 222"/>
                <a:gd name="T13" fmla="*/ 104 h 122"/>
                <a:gd name="T14" fmla="*/ 186 w 222"/>
                <a:gd name="T15" fmla="*/ 18 h 122"/>
                <a:gd name="T16" fmla="*/ 36 w 222"/>
                <a:gd name="T17" fmla="*/ 18 h 122"/>
                <a:gd name="T18" fmla="*/ 20 w 222"/>
                <a:gd name="T19" fmla="*/ 10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122">
                  <a:moveTo>
                    <a:pt x="222" y="122"/>
                  </a:moveTo>
                  <a:lnTo>
                    <a:pt x="0" y="122"/>
                  </a:lnTo>
                  <a:lnTo>
                    <a:pt x="20" y="0"/>
                  </a:lnTo>
                  <a:lnTo>
                    <a:pt x="202" y="0"/>
                  </a:lnTo>
                  <a:lnTo>
                    <a:pt x="222" y="122"/>
                  </a:lnTo>
                  <a:close/>
                  <a:moveTo>
                    <a:pt x="20" y="104"/>
                  </a:moveTo>
                  <a:lnTo>
                    <a:pt x="200" y="104"/>
                  </a:lnTo>
                  <a:lnTo>
                    <a:pt x="186" y="18"/>
                  </a:lnTo>
                  <a:lnTo>
                    <a:pt x="36" y="18"/>
                  </a:lnTo>
                  <a:lnTo>
                    <a:pt x="2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133">
              <a:extLst>
                <a:ext uri="{FF2B5EF4-FFF2-40B4-BE49-F238E27FC236}">
                  <a16:creationId xmlns:a16="http://schemas.microsoft.com/office/drawing/2014/main" id="{F63A0DAD-ED89-4F11-8839-67477DF68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3694"/>
              <a:ext cx="38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34">
              <a:extLst>
                <a:ext uri="{FF2B5EF4-FFF2-40B4-BE49-F238E27FC236}">
                  <a16:creationId xmlns:a16="http://schemas.microsoft.com/office/drawing/2014/main" id="{052E2394-9AC9-4E99-A3CA-0D8AF80B8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8" y="3200"/>
              <a:ext cx="276" cy="512"/>
            </a:xfrm>
            <a:custGeom>
              <a:avLst/>
              <a:gdLst>
                <a:gd name="T0" fmla="*/ 276 w 276"/>
                <a:gd name="T1" fmla="*/ 512 h 512"/>
                <a:gd name="T2" fmla="*/ 0 w 276"/>
                <a:gd name="T3" fmla="*/ 512 h 512"/>
                <a:gd name="T4" fmla="*/ 0 w 276"/>
                <a:gd name="T5" fmla="*/ 398 h 512"/>
                <a:gd name="T6" fmla="*/ 0 w 276"/>
                <a:gd name="T7" fmla="*/ 398 h 512"/>
                <a:gd name="T8" fmla="*/ 0 w 276"/>
                <a:gd name="T9" fmla="*/ 396 h 512"/>
                <a:gd name="T10" fmla="*/ 2 w 276"/>
                <a:gd name="T11" fmla="*/ 392 h 512"/>
                <a:gd name="T12" fmla="*/ 4 w 276"/>
                <a:gd name="T13" fmla="*/ 390 h 512"/>
                <a:gd name="T14" fmla="*/ 8 w 276"/>
                <a:gd name="T15" fmla="*/ 390 h 512"/>
                <a:gd name="T16" fmla="*/ 8 w 276"/>
                <a:gd name="T17" fmla="*/ 390 h 512"/>
                <a:gd name="T18" fmla="*/ 12 w 276"/>
                <a:gd name="T19" fmla="*/ 390 h 512"/>
                <a:gd name="T20" fmla="*/ 14 w 276"/>
                <a:gd name="T21" fmla="*/ 392 h 512"/>
                <a:gd name="T22" fmla="*/ 16 w 276"/>
                <a:gd name="T23" fmla="*/ 396 h 512"/>
                <a:gd name="T24" fmla="*/ 18 w 276"/>
                <a:gd name="T25" fmla="*/ 398 h 512"/>
                <a:gd name="T26" fmla="*/ 18 w 276"/>
                <a:gd name="T27" fmla="*/ 494 h 512"/>
                <a:gd name="T28" fmla="*/ 258 w 276"/>
                <a:gd name="T29" fmla="*/ 494 h 512"/>
                <a:gd name="T30" fmla="*/ 258 w 276"/>
                <a:gd name="T31" fmla="*/ 18 h 512"/>
                <a:gd name="T32" fmla="*/ 104 w 276"/>
                <a:gd name="T33" fmla="*/ 18 h 512"/>
                <a:gd name="T34" fmla="*/ 104 w 276"/>
                <a:gd name="T35" fmla="*/ 18 h 512"/>
                <a:gd name="T36" fmla="*/ 100 w 276"/>
                <a:gd name="T37" fmla="*/ 18 h 512"/>
                <a:gd name="T38" fmla="*/ 98 w 276"/>
                <a:gd name="T39" fmla="*/ 16 h 512"/>
                <a:gd name="T40" fmla="*/ 96 w 276"/>
                <a:gd name="T41" fmla="*/ 12 h 512"/>
                <a:gd name="T42" fmla="*/ 96 w 276"/>
                <a:gd name="T43" fmla="*/ 8 h 512"/>
                <a:gd name="T44" fmla="*/ 96 w 276"/>
                <a:gd name="T45" fmla="*/ 8 h 512"/>
                <a:gd name="T46" fmla="*/ 96 w 276"/>
                <a:gd name="T47" fmla="*/ 6 h 512"/>
                <a:gd name="T48" fmla="*/ 98 w 276"/>
                <a:gd name="T49" fmla="*/ 2 h 512"/>
                <a:gd name="T50" fmla="*/ 100 w 276"/>
                <a:gd name="T51" fmla="*/ 0 h 512"/>
                <a:gd name="T52" fmla="*/ 104 w 276"/>
                <a:gd name="T53" fmla="*/ 0 h 512"/>
                <a:gd name="T54" fmla="*/ 276 w 276"/>
                <a:gd name="T55" fmla="*/ 0 h 512"/>
                <a:gd name="T56" fmla="*/ 276 w 276"/>
                <a:gd name="T57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6" h="512">
                  <a:moveTo>
                    <a:pt x="276" y="512"/>
                  </a:moveTo>
                  <a:lnTo>
                    <a:pt x="0" y="512"/>
                  </a:lnTo>
                  <a:lnTo>
                    <a:pt x="0" y="398"/>
                  </a:lnTo>
                  <a:lnTo>
                    <a:pt x="0" y="398"/>
                  </a:lnTo>
                  <a:lnTo>
                    <a:pt x="0" y="396"/>
                  </a:lnTo>
                  <a:lnTo>
                    <a:pt x="2" y="392"/>
                  </a:lnTo>
                  <a:lnTo>
                    <a:pt x="4" y="390"/>
                  </a:lnTo>
                  <a:lnTo>
                    <a:pt x="8" y="390"/>
                  </a:lnTo>
                  <a:lnTo>
                    <a:pt x="8" y="390"/>
                  </a:lnTo>
                  <a:lnTo>
                    <a:pt x="12" y="390"/>
                  </a:lnTo>
                  <a:lnTo>
                    <a:pt x="14" y="392"/>
                  </a:lnTo>
                  <a:lnTo>
                    <a:pt x="16" y="396"/>
                  </a:lnTo>
                  <a:lnTo>
                    <a:pt x="18" y="398"/>
                  </a:lnTo>
                  <a:lnTo>
                    <a:pt x="18" y="494"/>
                  </a:lnTo>
                  <a:lnTo>
                    <a:pt x="258" y="494"/>
                  </a:lnTo>
                  <a:lnTo>
                    <a:pt x="258" y="18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0" y="18"/>
                  </a:lnTo>
                  <a:lnTo>
                    <a:pt x="98" y="16"/>
                  </a:lnTo>
                  <a:lnTo>
                    <a:pt x="96" y="12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8" y="2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276" y="0"/>
                  </a:lnTo>
                  <a:lnTo>
                    <a:pt x="276" y="5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35">
              <a:extLst>
                <a:ext uri="{FF2B5EF4-FFF2-40B4-BE49-F238E27FC236}">
                  <a16:creationId xmlns:a16="http://schemas.microsoft.com/office/drawing/2014/main" id="{C0E8465E-D69A-4629-9966-31DB4C143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" y="3318"/>
              <a:ext cx="180" cy="18"/>
            </a:xfrm>
            <a:custGeom>
              <a:avLst/>
              <a:gdLst>
                <a:gd name="T0" fmla="*/ 170 w 180"/>
                <a:gd name="T1" fmla="*/ 18 h 18"/>
                <a:gd name="T2" fmla="*/ 8 w 180"/>
                <a:gd name="T3" fmla="*/ 18 h 18"/>
                <a:gd name="T4" fmla="*/ 8 w 180"/>
                <a:gd name="T5" fmla="*/ 18 h 18"/>
                <a:gd name="T6" fmla="*/ 4 w 180"/>
                <a:gd name="T7" fmla="*/ 18 h 18"/>
                <a:gd name="T8" fmla="*/ 2 w 180"/>
                <a:gd name="T9" fmla="*/ 16 h 18"/>
                <a:gd name="T10" fmla="*/ 0 w 180"/>
                <a:gd name="T11" fmla="*/ 12 h 18"/>
                <a:gd name="T12" fmla="*/ 0 w 180"/>
                <a:gd name="T13" fmla="*/ 10 h 18"/>
                <a:gd name="T14" fmla="*/ 0 w 180"/>
                <a:gd name="T15" fmla="*/ 10 h 18"/>
                <a:gd name="T16" fmla="*/ 0 w 180"/>
                <a:gd name="T17" fmla="*/ 6 h 18"/>
                <a:gd name="T18" fmla="*/ 2 w 180"/>
                <a:gd name="T19" fmla="*/ 2 h 18"/>
                <a:gd name="T20" fmla="*/ 4 w 180"/>
                <a:gd name="T21" fmla="*/ 0 h 18"/>
                <a:gd name="T22" fmla="*/ 8 w 180"/>
                <a:gd name="T23" fmla="*/ 0 h 18"/>
                <a:gd name="T24" fmla="*/ 170 w 180"/>
                <a:gd name="T25" fmla="*/ 0 h 18"/>
                <a:gd name="T26" fmla="*/ 170 w 180"/>
                <a:gd name="T27" fmla="*/ 0 h 18"/>
                <a:gd name="T28" fmla="*/ 174 w 180"/>
                <a:gd name="T29" fmla="*/ 0 h 18"/>
                <a:gd name="T30" fmla="*/ 176 w 180"/>
                <a:gd name="T31" fmla="*/ 2 h 18"/>
                <a:gd name="T32" fmla="*/ 178 w 180"/>
                <a:gd name="T33" fmla="*/ 6 h 18"/>
                <a:gd name="T34" fmla="*/ 180 w 180"/>
                <a:gd name="T35" fmla="*/ 10 h 18"/>
                <a:gd name="T36" fmla="*/ 180 w 180"/>
                <a:gd name="T37" fmla="*/ 10 h 18"/>
                <a:gd name="T38" fmla="*/ 178 w 180"/>
                <a:gd name="T39" fmla="*/ 12 h 18"/>
                <a:gd name="T40" fmla="*/ 176 w 180"/>
                <a:gd name="T41" fmla="*/ 16 h 18"/>
                <a:gd name="T42" fmla="*/ 174 w 180"/>
                <a:gd name="T43" fmla="*/ 18 h 18"/>
                <a:gd name="T44" fmla="*/ 170 w 180"/>
                <a:gd name="T45" fmla="*/ 18 h 18"/>
                <a:gd name="T46" fmla="*/ 170 w 180"/>
                <a:gd name="T4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0" h="18">
                  <a:moveTo>
                    <a:pt x="170" y="18"/>
                  </a:moveTo>
                  <a:lnTo>
                    <a:pt x="8" y="18"/>
                  </a:lnTo>
                  <a:lnTo>
                    <a:pt x="8" y="18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4" y="0"/>
                  </a:lnTo>
                  <a:lnTo>
                    <a:pt x="176" y="2"/>
                  </a:lnTo>
                  <a:lnTo>
                    <a:pt x="178" y="6"/>
                  </a:lnTo>
                  <a:lnTo>
                    <a:pt x="180" y="10"/>
                  </a:lnTo>
                  <a:lnTo>
                    <a:pt x="180" y="10"/>
                  </a:lnTo>
                  <a:lnTo>
                    <a:pt x="178" y="12"/>
                  </a:lnTo>
                  <a:lnTo>
                    <a:pt x="176" y="16"/>
                  </a:lnTo>
                  <a:lnTo>
                    <a:pt x="174" y="18"/>
                  </a:lnTo>
                  <a:lnTo>
                    <a:pt x="170" y="18"/>
                  </a:lnTo>
                  <a:lnTo>
                    <a:pt x="17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36">
              <a:extLst>
                <a:ext uri="{FF2B5EF4-FFF2-40B4-BE49-F238E27FC236}">
                  <a16:creationId xmlns:a16="http://schemas.microsoft.com/office/drawing/2014/main" id="{F934ECAD-32B9-4740-8940-2940BC6C1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6" y="3634"/>
              <a:ext cx="18" cy="78"/>
            </a:xfrm>
            <a:custGeom>
              <a:avLst/>
              <a:gdLst>
                <a:gd name="T0" fmla="*/ 10 w 18"/>
                <a:gd name="T1" fmla="*/ 78 h 78"/>
                <a:gd name="T2" fmla="*/ 10 w 18"/>
                <a:gd name="T3" fmla="*/ 78 h 78"/>
                <a:gd name="T4" fmla="*/ 6 w 18"/>
                <a:gd name="T5" fmla="*/ 78 h 78"/>
                <a:gd name="T6" fmla="*/ 2 w 18"/>
                <a:gd name="T7" fmla="*/ 76 h 78"/>
                <a:gd name="T8" fmla="*/ 2 w 18"/>
                <a:gd name="T9" fmla="*/ 74 h 78"/>
                <a:gd name="T10" fmla="*/ 0 w 18"/>
                <a:gd name="T11" fmla="*/ 70 h 78"/>
                <a:gd name="T12" fmla="*/ 0 w 18"/>
                <a:gd name="T13" fmla="*/ 8 h 78"/>
                <a:gd name="T14" fmla="*/ 0 w 18"/>
                <a:gd name="T15" fmla="*/ 8 h 78"/>
                <a:gd name="T16" fmla="*/ 2 w 18"/>
                <a:gd name="T17" fmla="*/ 4 h 78"/>
                <a:gd name="T18" fmla="*/ 2 w 18"/>
                <a:gd name="T19" fmla="*/ 2 h 78"/>
                <a:gd name="T20" fmla="*/ 6 w 18"/>
                <a:gd name="T21" fmla="*/ 0 h 78"/>
                <a:gd name="T22" fmla="*/ 10 w 18"/>
                <a:gd name="T23" fmla="*/ 0 h 78"/>
                <a:gd name="T24" fmla="*/ 10 w 18"/>
                <a:gd name="T25" fmla="*/ 0 h 78"/>
                <a:gd name="T26" fmla="*/ 12 w 18"/>
                <a:gd name="T27" fmla="*/ 0 h 78"/>
                <a:gd name="T28" fmla="*/ 16 w 18"/>
                <a:gd name="T29" fmla="*/ 2 h 78"/>
                <a:gd name="T30" fmla="*/ 18 w 18"/>
                <a:gd name="T31" fmla="*/ 4 h 78"/>
                <a:gd name="T32" fmla="*/ 18 w 18"/>
                <a:gd name="T33" fmla="*/ 8 h 78"/>
                <a:gd name="T34" fmla="*/ 18 w 18"/>
                <a:gd name="T35" fmla="*/ 70 h 78"/>
                <a:gd name="T36" fmla="*/ 18 w 18"/>
                <a:gd name="T37" fmla="*/ 70 h 78"/>
                <a:gd name="T38" fmla="*/ 18 w 18"/>
                <a:gd name="T39" fmla="*/ 74 h 78"/>
                <a:gd name="T40" fmla="*/ 16 w 18"/>
                <a:gd name="T41" fmla="*/ 76 h 78"/>
                <a:gd name="T42" fmla="*/ 12 w 18"/>
                <a:gd name="T43" fmla="*/ 78 h 78"/>
                <a:gd name="T44" fmla="*/ 10 w 18"/>
                <a:gd name="T45" fmla="*/ 78 h 78"/>
                <a:gd name="T46" fmla="*/ 10 w 18"/>
                <a:gd name="T4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78">
                  <a:moveTo>
                    <a:pt x="10" y="78"/>
                  </a:moveTo>
                  <a:lnTo>
                    <a:pt x="10" y="78"/>
                  </a:lnTo>
                  <a:lnTo>
                    <a:pt x="6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0" y="7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8" y="70"/>
                  </a:lnTo>
                  <a:lnTo>
                    <a:pt x="18" y="70"/>
                  </a:lnTo>
                  <a:lnTo>
                    <a:pt x="18" y="74"/>
                  </a:lnTo>
                  <a:lnTo>
                    <a:pt x="16" y="76"/>
                  </a:lnTo>
                  <a:lnTo>
                    <a:pt x="12" y="78"/>
                  </a:lnTo>
                  <a:lnTo>
                    <a:pt x="10" y="78"/>
                  </a:lnTo>
                  <a:lnTo>
                    <a:pt x="1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A40DEF1-EB0D-4BAD-B794-D1C7349B72D8}"/>
              </a:ext>
            </a:extLst>
          </p:cNvPr>
          <p:cNvCxnSpPr>
            <a:cxnSpLocks/>
            <a:stCxn id="166" idx="16"/>
          </p:cNvCxnSpPr>
          <p:nvPr/>
        </p:nvCxnSpPr>
        <p:spPr>
          <a:xfrm flipV="1">
            <a:off x="11169254" y="5514420"/>
            <a:ext cx="384117" cy="417704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722042C-1B2A-42EC-88C3-594ED5FA9C1E}"/>
              </a:ext>
            </a:extLst>
          </p:cNvPr>
          <p:cNvCxnSpPr>
            <a:cxnSpLocks/>
            <a:stCxn id="166" idx="33"/>
          </p:cNvCxnSpPr>
          <p:nvPr/>
        </p:nvCxnSpPr>
        <p:spPr>
          <a:xfrm flipH="1" flipV="1">
            <a:off x="1074719" y="5535992"/>
            <a:ext cx="9232973" cy="410776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6608B0E-1395-45D5-AFFD-EB94285DFEA6}"/>
              </a:ext>
            </a:extLst>
          </p:cNvPr>
          <p:cNvSpPr/>
          <p:nvPr/>
        </p:nvSpPr>
        <p:spPr>
          <a:xfrm>
            <a:off x="1074719" y="798286"/>
            <a:ext cx="10478652" cy="4716134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6CBCF-9214-194B-B046-550E4D3DD1F0}"/>
              </a:ext>
            </a:extLst>
          </p:cNvPr>
          <p:cNvSpPr txBox="1"/>
          <p:nvPr/>
        </p:nvSpPr>
        <p:spPr>
          <a:xfrm>
            <a:off x="1074718" y="356256"/>
            <a:ext cx="310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Worker node – 23 cores, 32GB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484F89-D156-FC4E-A1B1-1BF91CD2BCF0}"/>
              </a:ext>
            </a:extLst>
          </p:cNvPr>
          <p:cNvSpPr/>
          <p:nvPr/>
        </p:nvSpPr>
        <p:spPr>
          <a:xfrm>
            <a:off x="1266024" y="2514599"/>
            <a:ext cx="2304490" cy="2739571"/>
          </a:xfrm>
          <a:prstGeom prst="roundRect">
            <a:avLst/>
          </a:prstGeom>
          <a:solidFill>
            <a:schemeClr val="bg1">
              <a:lumMod val="75000"/>
              <a:alpha val="18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2772BFE-77F8-3041-9C99-A81C59A02FD5}"/>
              </a:ext>
            </a:extLst>
          </p:cNvPr>
          <p:cNvSpPr txBox="1"/>
          <p:nvPr/>
        </p:nvSpPr>
        <p:spPr>
          <a:xfrm>
            <a:off x="1414779" y="2612339"/>
            <a:ext cx="2449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75000"/>
                  </a:schemeClr>
                </a:solidFill>
              </a:rPr>
              <a:t>Executor 1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– 4 cores, 5GB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CF73E7F6-2A3B-C141-91C0-A216FF4F06C9}"/>
              </a:ext>
            </a:extLst>
          </p:cNvPr>
          <p:cNvSpPr/>
          <p:nvPr/>
        </p:nvSpPr>
        <p:spPr>
          <a:xfrm>
            <a:off x="3849591" y="2514599"/>
            <a:ext cx="2304490" cy="2739571"/>
          </a:xfrm>
          <a:prstGeom prst="roundRect">
            <a:avLst/>
          </a:prstGeom>
          <a:solidFill>
            <a:schemeClr val="bg1">
              <a:lumMod val="75000"/>
              <a:alpha val="18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86A4D5E4-E9AA-3F42-8BD8-7AF1568F5805}"/>
              </a:ext>
            </a:extLst>
          </p:cNvPr>
          <p:cNvSpPr/>
          <p:nvPr/>
        </p:nvSpPr>
        <p:spPr>
          <a:xfrm>
            <a:off x="6433158" y="2514599"/>
            <a:ext cx="2304490" cy="2739571"/>
          </a:xfrm>
          <a:prstGeom prst="roundRect">
            <a:avLst/>
          </a:prstGeom>
          <a:solidFill>
            <a:schemeClr val="bg1">
              <a:lumMod val="75000"/>
              <a:alpha val="18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D252859B-86D5-BC43-82BB-559FC94D17F2}"/>
              </a:ext>
            </a:extLst>
          </p:cNvPr>
          <p:cNvSpPr/>
          <p:nvPr/>
        </p:nvSpPr>
        <p:spPr>
          <a:xfrm>
            <a:off x="9016725" y="2475649"/>
            <a:ext cx="2304490" cy="2739571"/>
          </a:xfrm>
          <a:prstGeom prst="roundRect">
            <a:avLst/>
          </a:prstGeom>
          <a:solidFill>
            <a:schemeClr val="bg1">
              <a:lumMod val="75000"/>
              <a:alpha val="18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B44B076-CEE9-B949-833D-C5A02233E5EB}"/>
              </a:ext>
            </a:extLst>
          </p:cNvPr>
          <p:cNvSpPr txBox="1"/>
          <p:nvPr/>
        </p:nvSpPr>
        <p:spPr>
          <a:xfrm>
            <a:off x="4013167" y="2611722"/>
            <a:ext cx="2449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75000"/>
                  </a:schemeClr>
                </a:solidFill>
              </a:rPr>
              <a:t>Executor 2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– 4 cores, 5GB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D432421-D883-984D-8435-EF616CDA1108}"/>
              </a:ext>
            </a:extLst>
          </p:cNvPr>
          <p:cNvSpPr txBox="1"/>
          <p:nvPr/>
        </p:nvSpPr>
        <p:spPr>
          <a:xfrm>
            <a:off x="6599685" y="2563513"/>
            <a:ext cx="2449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75000"/>
                  </a:schemeClr>
                </a:solidFill>
              </a:rPr>
              <a:t>Executor 3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– 4 cores, 5GB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9AB718A-F739-7C46-9F27-6BE71601CEA7}"/>
              </a:ext>
            </a:extLst>
          </p:cNvPr>
          <p:cNvSpPr txBox="1"/>
          <p:nvPr/>
        </p:nvSpPr>
        <p:spPr>
          <a:xfrm>
            <a:off x="9172180" y="2579139"/>
            <a:ext cx="2449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75000"/>
                  </a:schemeClr>
                </a:solidFill>
              </a:rPr>
              <a:t>Executor 4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– 4 cores, 5GB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032124-BD9A-AB43-9D72-63F753660495}"/>
              </a:ext>
            </a:extLst>
          </p:cNvPr>
          <p:cNvGrpSpPr/>
          <p:nvPr/>
        </p:nvGrpSpPr>
        <p:grpSpPr>
          <a:xfrm>
            <a:off x="1414779" y="3305968"/>
            <a:ext cx="1981564" cy="1786220"/>
            <a:chOff x="1414779" y="3305968"/>
            <a:chExt cx="1981564" cy="17862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8BE8A7-1484-DC44-B7A7-EEC40DB0DD55}"/>
                </a:ext>
              </a:extLst>
            </p:cNvPr>
            <p:cNvSpPr/>
            <p:nvPr/>
          </p:nvSpPr>
          <p:spPr>
            <a:xfrm>
              <a:off x="1414779" y="3305968"/>
              <a:ext cx="1981564" cy="178622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evel 6">
              <a:extLst>
                <a:ext uri="{FF2B5EF4-FFF2-40B4-BE49-F238E27FC236}">
                  <a16:creationId xmlns:a16="http://schemas.microsoft.com/office/drawing/2014/main" id="{0F404D85-2B93-234E-9DA5-1ECCC062A5DB}"/>
                </a:ext>
              </a:extLst>
            </p:cNvPr>
            <p:cNvSpPr/>
            <p:nvPr/>
          </p:nvSpPr>
          <p:spPr>
            <a:xfrm>
              <a:off x="1599941" y="3547882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Bevel 72">
              <a:extLst>
                <a:ext uri="{FF2B5EF4-FFF2-40B4-BE49-F238E27FC236}">
                  <a16:creationId xmlns:a16="http://schemas.microsoft.com/office/drawing/2014/main" id="{4C798D29-E8E7-BF4B-84DB-4B3A83CD457F}"/>
                </a:ext>
              </a:extLst>
            </p:cNvPr>
            <p:cNvSpPr/>
            <p:nvPr/>
          </p:nvSpPr>
          <p:spPr>
            <a:xfrm>
              <a:off x="2540088" y="3547881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Bevel 73">
              <a:extLst>
                <a:ext uri="{FF2B5EF4-FFF2-40B4-BE49-F238E27FC236}">
                  <a16:creationId xmlns:a16="http://schemas.microsoft.com/office/drawing/2014/main" id="{683498D9-5C91-E84A-9E4C-BAC1A1CAE6BD}"/>
                </a:ext>
              </a:extLst>
            </p:cNvPr>
            <p:cNvSpPr/>
            <p:nvPr/>
          </p:nvSpPr>
          <p:spPr>
            <a:xfrm>
              <a:off x="1599941" y="4307687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Bevel 74">
              <a:extLst>
                <a:ext uri="{FF2B5EF4-FFF2-40B4-BE49-F238E27FC236}">
                  <a16:creationId xmlns:a16="http://schemas.microsoft.com/office/drawing/2014/main" id="{5F212142-5A41-AB47-B2DE-1FAECF29DE6D}"/>
                </a:ext>
              </a:extLst>
            </p:cNvPr>
            <p:cNvSpPr/>
            <p:nvPr/>
          </p:nvSpPr>
          <p:spPr>
            <a:xfrm>
              <a:off x="2540088" y="4307686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1E89288-13B5-0440-B1D6-D75244A8BC5C}"/>
              </a:ext>
            </a:extLst>
          </p:cNvPr>
          <p:cNvGrpSpPr/>
          <p:nvPr/>
        </p:nvGrpSpPr>
        <p:grpSpPr>
          <a:xfrm>
            <a:off x="4011054" y="3302911"/>
            <a:ext cx="1981564" cy="1786220"/>
            <a:chOff x="1414779" y="3305968"/>
            <a:chExt cx="1981564" cy="178622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55E82B7-127F-114E-A9F0-D3671DEFBB8D}"/>
                </a:ext>
              </a:extLst>
            </p:cNvPr>
            <p:cNvSpPr/>
            <p:nvPr/>
          </p:nvSpPr>
          <p:spPr>
            <a:xfrm>
              <a:off x="1414779" y="3305968"/>
              <a:ext cx="1981564" cy="178622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Bevel 103">
              <a:extLst>
                <a:ext uri="{FF2B5EF4-FFF2-40B4-BE49-F238E27FC236}">
                  <a16:creationId xmlns:a16="http://schemas.microsoft.com/office/drawing/2014/main" id="{29A7A456-9E8D-9E4D-8D12-8042375F91C5}"/>
                </a:ext>
              </a:extLst>
            </p:cNvPr>
            <p:cNvSpPr/>
            <p:nvPr/>
          </p:nvSpPr>
          <p:spPr>
            <a:xfrm>
              <a:off x="1599941" y="3547882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Bevel 104">
              <a:extLst>
                <a:ext uri="{FF2B5EF4-FFF2-40B4-BE49-F238E27FC236}">
                  <a16:creationId xmlns:a16="http://schemas.microsoft.com/office/drawing/2014/main" id="{3657A335-34EC-0A42-AC93-F115908C2D35}"/>
                </a:ext>
              </a:extLst>
            </p:cNvPr>
            <p:cNvSpPr/>
            <p:nvPr/>
          </p:nvSpPr>
          <p:spPr>
            <a:xfrm>
              <a:off x="2540088" y="3547881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Bevel 105">
              <a:extLst>
                <a:ext uri="{FF2B5EF4-FFF2-40B4-BE49-F238E27FC236}">
                  <a16:creationId xmlns:a16="http://schemas.microsoft.com/office/drawing/2014/main" id="{16D8E766-2085-0244-A59E-7C8ED582B3A3}"/>
                </a:ext>
              </a:extLst>
            </p:cNvPr>
            <p:cNvSpPr/>
            <p:nvPr/>
          </p:nvSpPr>
          <p:spPr>
            <a:xfrm>
              <a:off x="1599941" y="4307687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Bevel 106">
              <a:extLst>
                <a:ext uri="{FF2B5EF4-FFF2-40B4-BE49-F238E27FC236}">
                  <a16:creationId xmlns:a16="http://schemas.microsoft.com/office/drawing/2014/main" id="{E9F383D7-FA0D-0B43-98BD-87223E405078}"/>
                </a:ext>
              </a:extLst>
            </p:cNvPr>
            <p:cNvSpPr/>
            <p:nvPr/>
          </p:nvSpPr>
          <p:spPr>
            <a:xfrm>
              <a:off x="2540088" y="4307686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6BF8962-1DCB-9040-B2AA-78B8239CF5B4}"/>
              </a:ext>
            </a:extLst>
          </p:cNvPr>
          <p:cNvGrpSpPr/>
          <p:nvPr/>
        </p:nvGrpSpPr>
        <p:grpSpPr>
          <a:xfrm>
            <a:off x="6614335" y="3307533"/>
            <a:ext cx="1981564" cy="1786220"/>
            <a:chOff x="1414779" y="3305968"/>
            <a:chExt cx="1981564" cy="178622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DDD263F-AEA1-0547-A03A-07F3FEA6DB47}"/>
                </a:ext>
              </a:extLst>
            </p:cNvPr>
            <p:cNvSpPr/>
            <p:nvPr/>
          </p:nvSpPr>
          <p:spPr>
            <a:xfrm>
              <a:off x="1414779" y="3305968"/>
              <a:ext cx="1981564" cy="178622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Bevel 109">
              <a:extLst>
                <a:ext uri="{FF2B5EF4-FFF2-40B4-BE49-F238E27FC236}">
                  <a16:creationId xmlns:a16="http://schemas.microsoft.com/office/drawing/2014/main" id="{AD24D85A-9548-F245-B600-0E54EB51B980}"/>
                </a:ext>
              </a:extLst>
            </p:cNvPr>
            <p:cNvSpPr/>
            <p:nvPr/>
          </p:nvSpPr>
          <p:spPr>
            <a:xfrm>
              <a:off x="1599941" y="3547882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Bevel 110">
              <a:extLst>
                <a:ext uri="{FF2B5EF4-FFF2-40B4-BE49-F238E27FC236}">
                  <a16:creationId xmlns:a16="http://schemas.microsoft.com/office/drawing/2014/main" id="{8ED226D2-7128-8A46-AB66-8A48D99E1FBD}"/>
                </a:ext>
              </a:extLst>
            </p:cNvPr>
            <p:cNvSpPr/>
            <p:nvPr/>
          </p:nvSpPr>
          <p:spPr>
            <a:xfrm>
              <a:off x="2540088" y="3547881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Bevel 111">
              <a:extLst>
                <a:ext uri="{FF2B5EF4-FFF2-40B4-BE49-F238E27FC236}">
                  <a16:creationId xmlns:a16="http://schemas.microsoft.com/office/drawing/2014/main" id="{77A53B1C-A46F-C04C-B8E2-618B5B1C13F0}"/>
                </a:ext>
              </a:extLst>
            </p:cNvPr>
            <p:cNvSpPr/>
            <p:nvPr/>
          </p:nvSpPr>
          <p:spPr>
            <a:xfrm>
              <a:off x="1599941" y="4307687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Bevel 112">
              <a:extLst>
                <a:ext uri="{FF2B5EF4-FFF2-40B4-BE49-F238E27FC236}">
                  <a16:creationId xmlns:a16="http://schemas.microsoft.com/office/drawing/2014/main" id="{56087E12-520B-6544-9708-242C330D7139}"/>
                </a:ext>
              </a:extLst>
            </p:cNvPr>
            <p:cNvSpPr/>
            <p:nvPr/>
          </p:nvSpPr>
          <p:spPr>
            <a:xfrm>
              <a:off x="2540088" y="4307686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FDB5466-CEDA-3543-8B51-E45FF05DE675}"/>
              </a:ext>
            </a:extLst>
          </p:cNvPr>
          <p:cNvSpPr/>
          <p:nvPr/>
        </p:nvSpPr>
        <p:spPr>
          <a:xfrm>
            <a:off x="8093478" y="1010210"/>
            <a:ext cx="2961064" cy="932989"/>
          </a:xfrm>
          <a:prstGeom prst="rect">
            <a:avLst/>
          </a:prstGeom>
          <a:solidFill>
            <a:schemeClr val="accent4">
              <a:lumMod val="60000"/>
              <a:lumOff val="40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Bevel 119">
            <a:extLst>
              <a:ext uri="{FF2B5EF4-FFF2-40B4-BE49-F238E27FC236}">
                <a16:creationId xmlns:a16="http://schemas.microsoft.com/office/drawing/2014/main" id="{E4A73BC1-53A7-0842-99CB-723FA90B740C}"/>
              </a:ext>
            </a:extLst>
          </p:cNvPr>
          <p:cNvSpPr/>
          <p:nvPr/>
        </p:nvSpPr>
        <p:spPr>
          <a:xfrm>
            <a:off x="8318435" y="1203806"/>
            <a:ext cx="609600" cy="537029"/>
          </a:xfrm>
          <a:prstGeom prst="beve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Bevel 120">
            <a:extLst>
              <a:ext uri="{FF2B5EF4-FFF2-40B4-BE49-F238E27FC236}">
                <a16:creationId xmlns:a16="http://schemas.microsoft.com/office/drawing/2014/main" id="{C08312F5-77F7-C84B-96D5-F62B7BA5F78E}"/>
              </a:ext>
            </a:extLst>
          </p:cNvPr>
          <p:cNvSpPr/>
          <p:nvPr/>
        </p:nvSpPr>
        <p:spPr>
          <a:xfrm>
            <a:off x="10223443" y="1205146"/>
            <a:ext cx="609600" cy="537029"/>
          </a:xfrm>
          <a:prstGeom prst="beve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Bevel 121">
            <a:extLst>
              <a:ext uri="{FF2B5EF4-FFF2-40B4-BE49-F238E27FC236}">
                <a16:creationId xmlns:a16="http://schemas.microsoft.com/office/drawing/2014/main" id="{E1B91C00-46EC-5E49-AF58-3A82B236172B}"/>
              </a:ext>
            </a:extLst>
          </p:cNvPr>
          <p:cNvSpPr/>
          <p:nvPr/>
        </p:nvSpPr>
        <p:spPr>
          <a:xfrm>
            <a:off x="9270939" y="1207195"/>
            <a:ext cx="609600" cy="537029"/>
          </a:xfrm>
          <a:prstGeom prst="beve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5AC1CCC-2273-2540-A4C9-D11B38B8A3D9}"/>
              </a:ext>
            </a:extLst>
          </p:cNvPr>
          <p:cNvGrpSpPr/>
          <p:nvPr/>
        </p:nvGrpSpPr>
        <p:grpSpPr>
          <a:xfrm>
            <a:off x="9197125" y="3310254"/>
            <a:ext cx="1981564" cy="1786220"/>
            <a:chOff x="1414779" y="3305968"/>
            <a:chExt cx="1981564" cy="1786220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6B8F1E2-3E75-A747-83F7-2560C109D5BA}"/>
                </a:ext>
              </a:extLst>
            </p:cNvPr>
            <p:cNvSpPr/>
            <p:nvPr/>
          </p:nvSpPr>
          <p:spPr>
            <a:xfrm>
              <a:off x="1414779" y="3305968"/>
              <a:ext cx="1981564" cy="178622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Bevel 115">
              <a:extLst>
                <a:ext uri="{FF2B5EF4-FFF2-40B4-BE49-F238E27FC236}">
                  <a16:creationId xmlns:a16="http://schemas.microsoft.com/office/drawing/2014/main" id="{F3689B79-85BA-BB41-87EE-3ADE76220F47}"/>
                </a:ext>
              </a:extLst>
            </p:cNvPr>
            <p:cNvSpPr/>
            <p:nvPr/>
          </p:nvSpPr>
          <p:spPr>
            <a:xfrm>
              <a:off x="1599941" y="3547882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Bevel 116">
              <a:extLst>
                <a:ext uri="{FF2B5EF4-FFF2-40B4-BE49-F238E27FC236}">
                  <a16:creationId xmlns:a16="http://schemas.microsoft.com/office/drawing/2014/main" id="{2BB22B84-482E-C24A-B614-F225E8F4EF5B}"/>
                </a:ext>
              </a:extLst>
            </p:cNvPr>
            <p:cNvSpPr/>
            <p:nvPr/>
          </p:nvSpPr>
          <p:spPr>
            <a:xfrm>
              <a:off x="2540088" y="3547881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Bevel 117">
              <a:extLst>
                <a:ext uri="{FF2B5EF4-FFF2-40B4-BE49-F238E27FC236}">
                  <a16:creationId xmlns:a16="http://schemas.microsoft.com/office/drawing/2014/main" id="{437B74DD-AECF-DC4C-9077-6217ACC74D3D}"/>
                </a:ext>
              </a:extLst>
            </p:cNvPr>
            <p:cNvSpPr/>
            <p:nvPr/>
          </p:nvSpPr>
          <p:spPr>
            <a:xfrm>
              <a:off x="1599941" y="4307687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Bevel 118">
              <a:extLst>
                <a:ext uri="{FF2B5EF4-FFF2-40B4-BE49-F238E27FC236}">
                  <a16:creationId xmlns:a16="http://schemas.microsoft.com/office/drawing/2014/main" id="{F5A96072-4E6A-BF4A-9EEA-DEBE6D8A0638}"/>
                </a:ext>
              </a:extLst>
            </p:cNvPr>
            <p:cNvSpPr/>
            <p:nvPr/>
          </p:nvSpPr>
          <p:spPr>
            <a:xfrm>
              <a:off x="2540088" y="4307686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F6311895-5722-7A4D-86EE-91F7855F6D81}"/>
              </a:ext>
            </a:extLst>
          </p:cNvPr>
          <p:cNvSpPr txBox="1"/>
          <p:nvPr/>
        </p:nvSpPr>
        <p:spPr>
          <a:xfrm>
            <a:off x="5490504" y="1032486"/>
            <a:ext cx="3105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Spare resources – 3 cores, 12GB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5D2BE8-263A-AB49-BD72-45762AA1261E}"/>
              </a:ext>
            </a:extLst>
          </p:cNvPr>
          <p:cNvSpPr txBox="1"/>
          <p:nvPr/>
        </p:nvSpPr>
        <p:spPr>
          <a:xfrm>
            <a:off x="1608705" y="3666792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EC77FC-9090-E142-9706-613BD3D0D085}"/>
              </a:ext>
            </a:extLst>
          </p:cNvPr>
          <p:cNvSpPr txBox="1"/>
          <p:nvPr/>
        </p:nvSpPr>
        <p:spPr>
          <a:xfrm>
            <a:off x="2539232" y="3667375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88F9D7-380D-9C43-8D95-ED92CDA07929}"/>
              </a:ext>
            </a:extLst>
          </p:cNvPr>
          <p:cNvSpPr txBox="1"/>
          <p:nvPr/>
        </p:nvSpPr>
        <p:spPr>
          <a:xfrm>
            <a:off x="1600789" y="4419254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572DD9-5953-DD43-B5F1-AE08E46916F3}"/>
              </a:ext>
            </a:extLst>
          </p:cNvPr>
          <p:cNvSpPr txBox="1"/>
          <p:nvPr/>
        </p:nvSpPr>
        <p:spPr>
          <a:xfrm>
            <a:off x="2551195" y="4423876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BCC6CAE-DF40-DE4C-A19F-01CF4F95698A}"/>
              </a:ext>
            </a:extLst>
          </p:cNvPr>
          <p:cNvSpPr txBox="1"/>
          <p:nvPr/>
        </p:nvSpPr>
        <p:spPr>
          <a:xfrm>
            <a:off x="4209244" y="3677676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992D71-7F68-0842-96C1-BCAF06768E90}"/>
              </a:ext>
            </a:extLst>
          </p:cNvPr>
          <p:cNvSpPr txBox="1"/>
          <p:nvPr/>
        </p:nvSpPr>
        <p:spPr>
          <a:xfrm>
            <a:off x="5139771" y="3678259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739B4BC-89D2-7642-811C-E95BDE171B30}"/>
              </a:ext>
            </a:extLst>
          </p:cNvPr>
          <p:cNvSpPr txBox="1"/>
          <p:nvPr/>
        </p:nvSpPr>
        <p:spPr>
          <a:xfrm>
            <a:off x="4201328" y="4430138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82624D-CDAC-EF42-BC37-A2441F47E926}"/>
              </a:ext>
            </a:extLst>
          </p:cNvPr>
          <p:cNvSpPr txBox="1"/>
          <p:nvPr/>
        </p:nvSpPr>
        <p:spPr>
          <a:xfrm>
            <a:off x="5151734" y="4434760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7C1D8A-D0AD-4247-BD28-3DE764730295}"/>
              </a:ext>
            </a:extLst>
          </p:cNvPr>
          <p:cNvSpPr txBox="1"/>
          <p:nvPr/>
        </p:nvSpPr>
        <p:spPr>
          <a:xfrm>
            <a:off x="6804664" y="3665758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25A844-2222-524B-9865-948BB1ACDCE9}"/>
              </a:ext>
            </a:extLst>
          </p:cNvPr>
          <p:cNvSpPr txBox="1"/>
          <p:nvPr/>
        </p:nvSpPr>
        <p:spPr>
          <a:xfrm>
            <a:off x="7735191" y="3666341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BA5F8DB-4AF1-A948-A3EE-6E58CDCC96C9}"/>
              </a:ext>
            </a:extLst>
          </p:cNvPr>
          <p:cNvSpPr txBox="1"/>
          <p:nvPr/>
        </p:nvSpPr>
        <p:spPr>
          <a:xfrm>
            <a:off x="6796748" y="4418220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5B24A1-AAB5-0342-B992-25BD836FEE62}"/>
              </a:ext>
            </a:extLst>
          </p:cNvPr>
          <p:cNvSpPr txBox="1"/>
          <p:nvPr/>
        </p:nvSpPr>
        <p:spPr>
          <a:xfrm>
            <a:off x="7747154" y="4422842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9CE01AE-0369-2A4B-852D-B6A03385132D}"/>
              </a:ext>
            </a:extLst>
          </p:cNvPr>
          <p:cNvSpPr txBox="1"/>
          <p:nvPr/>
        </p:nvSpPr>
        <p:spPr>
          <a:xfrm>
            <a:off x="9389086" y="3690516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744E9D2-C02F-F240-A442-C91ADFF6E541}"/>
              </a:ext>
            </a:extLst>
          </p:cNvPr>
          <p:cNvSpPr txBox="1"/>
          <p:nvPr/>
        </p:nvSpPr>
        <p:spPr>
          <a:xfrm>
            <a:off x="10319613" y="3691099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7834421-42C5-F64E-89B3-1FD6FB501F1A}"/>
              </a:ext>
            </a:extLst>
          </p:cNvPr>
          <p:cNvSpPr txBox="1"/>
          <p:nvPr/>
        </p:nvSpPr>
        <p:spPr>
          <a:xfrm>
            <a:off x="9381170" y="4442978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248945-51DC-6342-92C2-E7E634B46147}"/>
              </a:ext>
            </a:extLst>
          </p:cNvPr>
          <p:cNvSpPr txBox="1"/>
          <p:nvPr/>
        </p:nvSpPr>
        <p:spPr>
          <a:xfrm>
            <a:off x="10331576" y="4447600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064D46-C766-0549-9248-F0906A3A931A}"/>
              </a:ext>
            </a:extLst>
          </p:cNvPr>
          <p:cNvGrpSpPr/>
          <p:nvPr/>
        </p:nvGrpSpPr>
        <p:grpSpPr>
          <a:xfrm>
            <a:off x="1200292" y="5874104"/>
            <a:ext cx="1408898" cy="545272"/>
            <a:chOff x="800643" y="5866190"/>
            <a:chExt cx="1408898" cy="54527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1D643F5-3803-304C-8ECA-F5CAB00124CB}"/>
                </a:ext>
              </a:extLst>
            </p:cNvPr>
            <p:cNvSpPr/>
            <p:nvPr/>
          </p:nvSpPr>
          <p:spPr>
            <a:xfrm>
              <a:off x="800643" y="5866190"/>
              <a:ext cx="1408898" cy="545272"/>
            </a:xfrm>
            <a:prstGeom prst="roundRect">
              <a:avLst/>
            </a:prstGeom>
            <a:solidFill>
              <a:schemeClr val="accent6">
                <a:alpha val="3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D4A4291-2828-B449-BB4C-1C23827FC4A1}"/>
                </a:ext>
              </a:extLst>
            </p:cNvPr>
            <p:cNvSpPr txBox="1"/>
            <p:nvPr/>
          </p:nvSpPr>
          <p:spPr>
            <a:xfrm>
              <a:off x="853630" y="5906471"/>
              <a:ext cx="13029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Stage 1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38FC8F-EF5A-AD48-AF81-E7F5D9B591AB}"/>
              </a:ext>
            </a:extLst>
          </p:cNvPr>
          <p:cNvCxnSpPr/>
          <p:nvPr/>
        </p:nvCxnSpPr>
        <p:spPr>
          <a:xfrm>
            <a:off x="2844888" y="6145217"/>
            <a:ext cx="72562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2FA39B0-4A67-9747-8B4E-9DFBD22714B2}"/>
              </a:ext>
            </a:extLst>
          </p:cNvPr>
          <p:cNvGrpSpPr/>
          <p:nvPr/>
        </p:nvGrpSpPr>
        <p:grpSpPr>
          <a:xfrm>
            <a:off x="3744102" y="5875845"/>
            <a:ext cx="1408898" cy="545272"/>
            <a:chOff x="800643" y="5866190"/>
            <a:chExt cx="1408898" cy="545272"/>
          </a:xfrm>
        </p:grpSpPr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8300CE87-4CD1-C744-B092-A3EABB725332}"/>
                </a:ext>
              </a:extLst>
            </p:cNvPr>
            <p:cNvSpPr/>
            <p:nvPr/>
          </p:nvSpPr>
          <p:spPr>
            <a:xfrm>
              <a:off x="800643" y="5866190"/>
              <a:ext cx="1408898" cy="545272"/>
            </a:xfrm>
            <a:prstGeom prst="roundRect">
              <a:avLst/>
            </a:prstGeom>
            <a:solidFill>
              <a:srgbClr val="00B0F0">
                <a:alpha val="30000"/>
              </a:srgb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7C60F35-D934-8342-B624-A136CAE1B6B2}"/>
                </a:ext>
              </a:extLst>
            </p:cNvPr>
            <p:cNvSpPr txBox="1"/>
            <p:nvPr/>
          </p:nvSpPr>
          <p:spPr>
            <a:xfrm>
              <a:off x="843083" y="5904729"/>
              <a:ext cx="13029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Task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6366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477</Words>
  <Application>Microsoft Macintosh PowerPoint</Application>
  <PresentationFormat>Widescreen</PresentationFormat>
  <Paragraphs>159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 De Silva</dc:creator>
  <cp:lastModifiedBy>de Silva, Shane P</cp:lastModifiedBy>
  <cp:revision>31</cp:revision>
  <dcterms:created xsi:type="dcterms:W3CDTF">2020-02-01T15:35:32Z</dcterms:created>
  <dcterms:modified xsi:type="dcterms:W3CDTF">2020-04-25T12:09:36Z</dcterms:modified>
</cp:coreProperties>
</file>