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262" r:id="rId3"/>
    <p:sldId id="261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6" autoAdjust="0"/>
    <p:restoredTop sz="94723" autoAdjust="0"/>
  </p:normalViewPr>
  <p:slideViewPr>
    <p:cSldViewPr snapToGrid="0" snapToObjects="1">
      <p:cViewPr varScale="1">
        <p:scale>
          <a:sx n="102" d="100"/>
          <a:sy n="102" d="100"/>
        </p:scale>
        <p:origin x="-132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2472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25129-942D-1843-889B-77AAD7D44EC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6355E-A168-D84D-9CBC-81A0CAA42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81B26-4CB5-B54A-A0EC-CBC815842FF5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0581A-72E3-2445-B38B-00D993FD7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0581A-72E3-2445-B38B-00D993FD7B7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0581A-72E3-2445-B38B-00D993FD7B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0581A-72E3-2445-B38B-00D993FD7B7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095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62050"/>
            <a:ext cx="8077200" cy="120015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599" y="2895600"/>
            <a:ext cx="2847975" cy="2895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685450"/>
            <a:ext cx="9144000" cy="138499"/>
          </a:xfrm>
          <a:prstGeom prst="rect">
            <a:avLst/>
          </a:prstGeom>
          <a:noFill/>
        </p:spPr>
        <p:txBody>
          <a:bodyPr wrap="square" tIns="0" bIns="0" rtlCol="0" anchor="b" anchorCtr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FFFFFF"/>
                </a:solidFill>
                <a:latin typeface="Arial" pitchFamily="34" charset="0"/>
              </a:rPr>
              <a:t>NREL is a national laboratory of the U.S. Department of Energy, Office of Energy Efficiency and Renewable Energy, operated by the Alliance for Sustainable Energy, LLC.</a:t>
            </a:r>
            <a:endParaRPr lang="en-US" sz="1600" dirty="0" smtClean="0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4099" name="Picture 3" descr="nrel_logo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invGray">
          <a:xfrm>
            <a:off x="277240" y="238560"/>
            <a:ext cx="2362200" cy="62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B595-E586-BC4C-A281-789062A69A37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68293-983D-254F-899D-3CD6240FA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7688"/>
            <a:ext cx="9144000" cy="216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fld id="{052F19B7-D418-4022-ADCB-81F2774CAD6C}" type="slidenum">
              <a:rPr lang="en-US" sz="1100" smtClean="0">
                <a:solidFill>
                  <a:srgbClr val="FFFFFF"/>
                </a:solidFill>
              </a:rPr>
              <a:pPr defTabSz="914400">
                <a:defRPr/>
              </a:pPr>
              <a:t>‹#›</a:t>
            </a:fld>
            <a:endParaRPr lang="en-US" sz="1100" dirty="0" smtClean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59050" y="762000"/>
            <a:ext cx="7646749" cy="971550"/>
          </a:xfrm>
        </p:spPr>
        <p:txBody>
          <a:bodyPr>
            <a:noAutofit/>
          </a:bodyPr>
          <a:lstStyle/>
          <a:p>
            <a:r>
              <a:rPr lang="en-US" sz="3600" dirty="0" smtClean="0"/>
              <a:t>ESI Campus Modeling Platform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13051" y="4233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 err="1" smtClean="0">
              <a:solidFill>
                <a:srgbClr val="0079C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nopeople_rsf_ext-b.jpg"/>
          <p:cNvPicPr>
            <a:picLocks noChangeAspect="1"/>
          </p:cNvPicPr>
          <p:nvPr/>
        </p:nvPicPr>
        <p:blipFill>
          <a:blip r:embed="rId2" cstate="print"/>
          <a:srcRect b="37575"/>
          <a:stretch>
            <a:fillRect/>
          </a:stretch>
        </p:blipFill>
        <p:spPr>
          <a:xfrm>
            <a:off x="0" y="1797470"/>
            <a:ext cx="9144000" cy="378418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5200" y="5778500"/>
            <a:ext cx="5638800" cy="508000"/>
          </a:xfrm>
        </p:spPr>
        <p:txBody>
          <a:bodyPr>
            <a:noAutofit/>
          </a:bodyPr>
          <a:lstStyle/>
          <a:p>
            <a:pPr algn="r"/>
            <a:r>
              <a:rPr lang="en-US" sz="2000" dirty="0" smtClean="0"/>
              <a:t>July 16, 2012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>
          <a:xfrm>
            <a:off x="2813167" y="533580"/>
            <a:ext cx="2918063" cy="3855540"/>
          </a:xfrm>
          <a:prstGeom prst="rect">
            <a:avLst/>
          </a:prstGeom>
          <a:solidFill>
            <a:schemeClr val="accent1">
              <a:lumMod val="75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latin typeface="Arial Narrow"/>
                <a:cs typeface="Arial Narrow"/>
              </a:rPr>
              <a:t>OPAL RT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1224"/>
            <a:ext cx="8229600" cy="8334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Virtual-Campus modeling Framework</a:t>
            </a:r>
            <a:endParaRPr lang="en-US" sz="3600" dirty="0"/>
          </a:p>
        </p:txBody>
      </p:sp>
      <p:sp>
        <p:nvSpPr>
          <p:cNvPr id="38" name="Rectangle 37"/>
          <p:cNvSpPr/>
          <p:nvPr/>
        </p:nvSpPr>
        <p:spPr>
          <a:xfrm>
            <a:off x="6510228" y="1079937"/>
            <a:ext cx="1143000" cy="1290757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BAS</a:t>
            </a:r>
          </a:p>
          <a:p>
            <a:pPr algn="ctr"/>
            <a:r>
              <a:rPr lang="en-US" dirty="0" smtClean="0">
                <a:latin typeface="Arial Narrow"/>
                <a:cs typeface="Arial Narrow"/>
              </a:rPr>
              <a:t>(delta)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7669" y="802938"/>
            <a:ext cx="1066800" cy="609600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Building 1 Load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6813" y="1488738"/>
            <a:ext cx="1066800" cy="609600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Building 2 Load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3233" y="2118012"/>
            <a:ext cx="2105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b="1" dirty="0" smtClean="0"/>
              <a:t>.</a:t>
            </a:r>
          </a:p>
          <a:p>
            <a:pPr algn="ctr"/>
            <a:r>
              <a:rPr lang="en-US" sz="800" b="1" dirty="0" smtClean="0"/>
              <a:t>.</a:t>
            </a:r>
          </a:p>
          <a:p>
            <a:pPr algn="ctr"/>
            <a:r>
              <a:rPr lang="en-US" sz="800" b="1" dirty="0" smtClean="0"/>
              <a:t>.</a:t>
            </a:r>
            <a:endParaRPr lang="en-US" sz="800" b="1" dirty="0"/>
          </a:p>
        </p:txBody>
      </p:sp>
      <p:sp>
        <p:nvSpPr>
          <p:cNvPr id="42" name="Rectangle 41"/>
          <p:cNvSpPr/>
          <p:nvPr/>
        </p:nvSpPr>
        <p:spPr>
          <a:xfrm>
            <a:off x="415957" y="2579677"/>
            <a:ext cx="1066800" cy="609600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Building N Load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0857" y="4235791"/>
            <a:ext cx="1231900" cy="609600"/>
          </a:xfrm>
          <a:prstGeom prst="rect">
            <a:avLst/>
          </a:prstGeom>
          <a:solidFill>
            <a:schemeClr val="accent3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Site</a:t>
            </a:r>
          </a:p>
          <a:p>
            <a:pPr algn="ctr"/>
            <a:r>
              <a:rPr lang="en-US" sz="1400" dirty="0" smtClean="0">
                <a:latin typeface="Arial Narrow"/>
                <a:cs typeface="Arial Narrow"/>
              </a:rPr>
              <a:t>Generation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0857" y="4921591"/>
            <a:ext cx="1231900" cy="60960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Electric Vehicles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47" name="Straight Arrow Connector 46"/>
          <p:cNvCxnSpPr>
            <a:endCxn id="133" idx="3"/>
          </p:cNvCxnSpPr>
          <p:nvPr/>
        </p:nvCxnSpPr>
        <p:spPr>
          <a:xfrm flipH="1">
            <a:off x="4974337" y="5531191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94376" y="533580"/>
            <a:ext cx="0" cy="38555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3" idx="0"/>
            <a:endCxn id="106" idx="2"/>
          </p:cNvCxnSpPr>
          <p:nvPr/>
        </p:nvCxnSpPr>
        <p:spPr>
          <a:xfrm flipH="1" flipV="1">
            <a:off x="4272199" y="4389120"/>
            <a:ext cx="11766" cy="4966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6254" y="509964"/>
            <a:ext cx="1421691" cy="2855913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BEMscape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53876" y="802938"/>
            <a:ext cx="11373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Building 1 Load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653876" y="1412538"/>
            <a:ext cx="11373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Building 2 Load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653876" y="2631301"/>
            <a:ext cx="11592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Building N Load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250857" y="5632791"/>
            <a:ext cx="1231900" cy="609600"/>
          </a:xfrm>
          <a:prstGeom prst="rect">
            <a:avLst/>
          </a:prstGeom>
          <a:solidFill>
            <a:schemeClr val="accent5"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Weather, Utility Rate, etc.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65" name="Straight Arrow Connector 64"/>
          <p:cNvCxnSpPr>
            <a:stCxn id="45" idx="3"/>
          </p:cNvCxnSpPr>
          <p:nvPr/>
        </p:nvCxnSpPr>
        <p:spPr>
          <a:xfrm flipV="1">
            <a:off x="1482757" y="3698293"/>
            <a:ext cx="1346342" cy="8422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6" idx="3"/>
          </p:cNvCxnSpPr>
          <p:nvPr/>
        </p:nvCxnSpPr>
        <p:spPr>
          <a:xfrm flipV="1">
            <a:off x="1482757" y="4181450"/>
            <a:ext cx="1346342" cy="1044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3"/>
          </p:cNvCxnSpPr>
          <p:nvPr/>
        </p:nvCxnSpPr>
        <p:spPr>
          <a:xfrm flipV="1">
            <a:off x="1482757" y="4389120"/>
            <a:ext cx="1553998" cy="154847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9364866">
            <a:off x="1608597" y="4659150"/>
            <a:ext cx="4850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Load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 rot="19858925">
            <a:off x="1512977" y="3984917"/>
            <a:ext cx="5822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Power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 rot="18962779">
            <a:off x="1584359" y="5107779"/>
            <a:ext cx="6482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Various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40160" y="6383301"/>
            <a:ext cx="24910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Timestep, Modified Schedules, etc.</a:t>
            </a:r>
            <a:endParaRPr lang="en-US" sz="1200" dirty="0"/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1637945" y="1801368"/>
            <a:ext cx="11752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50857" y="3571850"/>
            <a:ext cx="1231900" cy="609600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Central</a:t>
            </a:r>
          </a:p>
          <a:p>
            <a:pPr algn="ctr"/>
            <a:r>
              <a:rPr lang="en-US" sz="1400" dirty="0" smtClean="0">
                <a:latin typeface="Arial Narrow"/>
                <a:cs typeface="Arial Narrow"/>
              </a:rPr>
              <a:t>Plant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162" name="Straight Arrow Connector 161"/>
          <p:cNvCxnSpPr/>
          <p:nvPr/>
        </p:nvCxnSpPr>
        <p:spPr>
          <a:xfrm flipV="1">
            <a:off x="1482757" y="3289492"/>
            <a:ext cx="1346342" cy="6145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 rot="20256458">
            <a:off x="1509025" y="3433350"/>
            <a:ext cx="70268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Thermal</a:t>
            </a:r>
            <a:endParaRPr lang="en-US" sz="1200" dirty="0"/>
          </a:p>
        </p:txBody>
      </p:sp>
      <p:pic>
        <p:nvPicPr>
          <p:cNvPr id="43" name="Picture 42" descr="bluebasel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7688"/>
            <a:ext cx="9144000" cy="216842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593592" y="985381"/>
            <a:ext cx="1097280" cy="13108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Electrical</a:t>
            </a:r>
            <a:r>
              <a:rPr lang="en-US" dirty="0" smtClean="0"/>
              <a:t> </a:t>
            </a:r>
            <a:r>
              <a:rPr lang="en-US" sz="1200" dirty="0" smtClean="0"/>
              <a:t>Loop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3130432" y="2078680"/>
            <a:ext cx="2003527" cy="21571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Heating loop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3365129" y="2163732"/>
            <a:ext cx="1563488" cy="16745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Cooling loop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959933" y="2096635"/>
            <a:ext cx="1121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Control layer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10228" y="2890693"/>
            <a:ext cx="1143000" cy="1290757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Electrical monitoring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52516" y="1079937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B</a:t>
            </a:r>
            <a:r>
              <a:rPr lang="en-US" sz="1000" dirty="0" smtClean="0">
                <a:latin typeface="Arial Narrow"/>
                <a:cs typeface="Arial Narrow"/>
              </a:rPr>
              <a:t>1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052516" y="1669879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B</a:t>
            </a:r>
            <a:r>
              <a:rPr lang="en-US" sz="1000" dirty="0" smtClean="0">
                <a:latin typeface="Arial Narrow"/>
                <a:cs typeface="Arial Narrow"/>
              </a:rPr>
              <a:t>2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52516" y="2780476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PV</a:t>
            </a:r>
            <a:r>
              <a:rPr lang="en-US" sz="1000" dirty="0" smtClean="0">
                <a:latin typeface="Arial Narrow"/>
                <a:cs typeface="Arial Narrow"/>
              </a:rPr>
              <a:t>1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52516" y="3772649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EV</a:t>
            </a:r>
            <a:r>
              <a:rPr lang="en-US" sz="1000" dirty="0" smtClean="0">
                <a:latin typeface="Arial Narrow"/>
                <a:cs typeface="Arial Narrow"/>
              </a:rPr>
              <a:t>1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058612" y="3289492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PV</a:t>
            </a:r>
            <a:r>
              <a:rPr lang="en-US" sz="1000" dirty="0" smtClean="0">
                <a:latin typeface="Arial Narrow"/>
                <a:cs typeface="Arial Narrow"/>
              </a:rPr>
              <a:t>2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058612" y="4281665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EV</a:t>
            </a:r>
            <a:r>
              <a:rPr lang="en-US" sz="1000" dirty="0" smtClean="0">
                <a:latin typeface="Arial Narrow"/>
                <a:cs typeface="Arial Narrow"/>
              </a:rPr>
              <a:t>2</a:t>
            </a:r>
            <a:endParaRPr lang="en-US" dirty="0">
              <a:latin typeface="Arial Narrow"/>
              <a:cs typeface="Arial Narrow"/>
            </a:endParaRPr>
          </a:p>
        </p:txBody>
      </p:sp>
      <p:cxnSp>
        <p:nvCxnSpPr>
          <p:cNvPr id="77" name="Straight Arrow Connector 76"/>
          <p:cNvCxnSpPr>
            <a:stCxn id="73" idx="1"/>
          </p:cNvCxnSpPr>
          <p:nvPr/>
        </p:nvCxnSpPr>
        <p:spPr>
          <a:xfrm flipH="1">
            <a:off x="7653228" y="2984877"/>
            <a:ext cx="399288" cy="20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5" idx="1"/>
          </p:cNvCxnSpPr>
          <p:nvPr/>
        </p:nvCxnSpPr>
        <p:spPr>
          <a:xfrm flipH="1" flipV="1">
            <a:off x="7653228" y="3389493"/>
            <a:ext cx="405384" cy="10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4" idx="1"/>
          </p:cNvCxnSpPr>
          <p:nvPr/>
        </p:nvCxnSpPr>
        <p:spPr>
          <a:xfrm flipH="1" flipV="1">
            <a:off x="7653228" y="3698293"/>
            <a:ext cx="399288" cy="2787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1"/>
          </p:cNvCxnSpPr>
          <p:nvPr/>
        </p:nvCxnSpPr>
        <p:spPr>
          <a:xfrm flipH="1" flipV="1">
            <a:off x="7653228" y="3977050"/>
            <a:ext cx="405384" cy="5090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653876" y="1196276"/>
            <a:ext cx="11752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653876" y="2983289"/>
            <a:ext cx="11752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38" idx="1"/>
          </p:cNvCxnSpPr>
          <p:nvPr/>
        </p:nvCxnSpPr>
        <p:spPr>
          <a:xfrm>
            <a:off x="5731230" y="1725316"/>
            <a:ext cx="77899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5731232" y="3571850"/>
            <a:ext cx="778996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9" idx="0"/>
          </p:cNvCxnSpPr>
          <p:nvPr/>
        </p:nvCxnSpPr>
        <p:spPr>
          <a:xfrm flipV="1">
            <a:off x="7081728" y="2370694"/>
            <a:ext cx="0" cy="51999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70" idx="1"/>
          </p:cNvCxnSpPr>
          <p:nvPr/>
        </p:nvCxnSpPr>
        <p:spPr>
          <a:xfrm flipV="1">
            <a:off x="7653228" y="1284338"/>
            <a:ext cx="399288" cy="1282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72" idx="1"/>
          </p:cNvCxnSpPr>
          <p:nvPr/>
        </p:nvCxnSpPr>
        <p:spPr>
          <a:xfrm>
            <a:off x="7653228" y="1874280"/>
            <a:ext cx="39928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7074033" y="487813"/>
            <a:ext cx="829206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Chiller</a:t>
            </a:r>
            <a:endParaRPr lang="en-US" dirty="0">
              <a:latin typeface="Arial Narrow"/>
              <a:cs typeface="Arial Narrow"/>
            </a:endParaRPr>
          </a:p>
        </p:txBody>
      </p:sp>
      <p:cxnSp>
        <p:nvCxnSpPr>
          <p:cNvPr id="129" name="Straight Arrow Connector 128"/>
          <p:cNvCxnSpPr>
            <a:stCxn id="38" idx="0"/>
            <a:endCxn id="128" idx="2"/>
          </p:cNvCxnSpPr>
          <p:nvPr/>
        </p:nvCxnSpPr>
        <p:spPr>
          <a:xfrm flipV="1">
            <a:off x="7081728" y="896614"/>
            <a:ext cx="406908" cy="18332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593592" y="4885812"/>
            <a:ext cx="1380745" cy="1290757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Narrow"/>
                <a:cs typeface="Arial Narrow"/>
              </a:rPr>
              <a:t>Simulink</a:t>
            </a:r>
            <a:r>
              <a:rPr lang="en-US" dirty="0" smtClean="0">
                <a:latin typeface="Arial Narrow"/>
                <a:cs typeface="Arial Narrow"/>
              </a:rPr>
              <a:t> Development Server</a:t>
            </a:r>
            <a:endParaRPr lang="en-US" dirty="0">
              <a:latin typeface="Arial Narrow"/>
              <a:cs typeface="Arial Narrow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5731232" y="4921593"/>
            <a:ext cx="1" cy="13311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5731230" y="4921593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5731230" y="5248656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5731230" y="5559552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5731230" y="5883961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5100483" y="5219884"/>
            <a:ext cx="53309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Users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437076" y="4768565"/>
            <a:ext cx="4122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Ball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437076" y="5742888"/>
            <a:ext cx="7135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Kramer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437076" y="5087891"/>
            <a:ext cx="7683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Brackney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437076" y="5410979"/>
            <a:ext cx="100051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Chakraborty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005563" y="5882649"/>
            <a:ext cx="22634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2799191" y="4690466"/>
            <a:ext cx="2586705" cy="1774670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813167" y="533580"/>
            <a:ext cx="2918063" cy="3855540"/>
          </a:xfrm>
          <a:prstGeom prst="rect">
            <a:avLst/>
          </a:prstGeom>
          <a:solidFill>
            <a:schemeClr val="accent1">
              <a:lumMod val="75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Arial Narrow"/>
                <a:cs typeface="Arial Narrow"/>
              </a:rPr>
              <a:t>          OPAL-RT, OP5600 HIL Box</a:t>
            </a:r>
            <a:endParaRPr lang="en-US" sz="14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1224"/>
            <a:ext cx="8229600" cy="8334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Virtual-Campus modeling Framework</a:t>
            </a:r>
            <a:endParaRPr lang="en-US" sz="3600" dirty="0"/>
          </a:p>
        </p:txBody>
      </p:sp>
      <p:sp>
        <p:nvSpPr>
          <p:cNvPr id="38" name="Rectangle 37"/>
          <p:cNvSpPr/>
          <p:nvPr/>
        </p:nvSpPr>
        <p:spPr>
          <a:xfrm>
            <a:off x="6510228" y="1079937"/>
            <a:ext cx="1143000" cy="1290757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BAS</a:t>
            </a:r>
          </a:p>
          <a:p>
            <a:pPr algn="ctr"/>
            <a:r>
              <a:rPr lang="en-US" dirty="0" smtClean="0">
                <a:latin typeface="Arial Narrow"/>
                <a:cs typeface="Arial Narrow"/>
              </a:rPr>
              <a:t>(delta)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7669" y="802938"/>
            <a:ext cx="1066800" cy="609600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Building 1 Load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6813" y="1488738"/>
            <a:ext cx="1066800" cy="609600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Building 2 Load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3233" y="2118012"/>
            <a:ext cx="2105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b="1" dirty="0" smtClean="0"/>
              <a:t>.</a:t>
            </a:r>
          </a:p>
          <a:p>
            <a:pPr algn="ctr"/>
            <a:r>
              <a:rPr lang="en-US" sz="800" b="1" dirty="0" smtClean="0"/>
              <a:t>.</a:t>
            </a:r>
          </a:p>
          <a:p>
            <a:pPr algn="ctr"/>
            <a:r>
              <a:rPr lang="en-US" sz="800" b="1" dirty="0" smtClean="0"/>
              <a:t>.</a:t>
            </a:r>
            <a:endParaRPr lang="en-US" sz="800" b="1" dirty="0"/>
          </a:p>
        </p:txBody>
      </p:sp>
      <p:sp>
        <p:nvSpPr>
          <p:cNvPr id="42" name="Rectangle 41"/>
          <p:cNvSpPr/>
          <p:nvPr/>
        </p:nvSpPr>
        <p:spPr>
          <a:xfrm>
            <a:off x="415957" y="2579677"/>
            <a:ext cx="1066800" cy="609600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Building N Load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0857" y="4235791"/>
            <a:ext cx="1231900" cy="609600"/>
          </a:xfrm>
          <a:prstGeom prst="rect">
            <a:avLst/>
          </a:prstGeom>
          <a:solidFill>
            <a:schemeClr val="accent3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Site</a:t>
            </a:r>
          </a:p>
          <a:p>
            <a:pPr algn="ctr"/>
            <a:r>
              <a:rPr lang="en-US" sz="1400" dirty="0" smtClean="0">
                <a:latin typeface="Arial Narrow"/>
                <a:cs typeface="Arial Narrow"/>
              </a:rPr>
              <a:t>Generation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0857" y="4921591"/>
            <a:ext cx="1231900" cy="60960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Electric Vehicles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47" name="Straight Arrow Connector 46"/>
          <p:cNvCxnSpPr>
            <a:endCxn id="133" idx="3"/>
          </p:cNvCxnSpPr>
          <p:nvPr/>
        </p:nvCxnSpPr>
        <p:spPr>
          <a:xfrm flipH="1">
            <a:off x="4974338" y="5755135"/>
            <a:ext cx="75689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94376" y="533580"/>
            <a:ext cx="0" cy="38555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06" idx="2"/>
          </p:cNvCxnSpPr>
          <p:nvPr/>
        </p:nvCxnSpPr>
        <p:spPr>
          <a:xfrm flipH="1" flipV="1">
            <a:off x="4272199" y="4389120"/>
            <a:ext cx="11766" cy="3013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6254" y="509964"/>
            <a:ext cx="1421691" cy="2855913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BEMscape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53876" y="802938"/>
            <a:ext cx="11373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Building 1 Load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653876" y="1412538"/>
            <a:ext cx="11373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Building 2 Load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653876" y="2631301"/>
            <a:ext cx="11592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Building N Load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250857" y="5632791"/>
            <a:ext cx="1231900" cy="609600"/>
          </a:xfrm>
          <a:prstGeom prst="rect">
            <a:avLst/>
          </a:prstGeom>
          <a:solidFill>
            <a:schemeClr val="accent5"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Weather, Utility Rate, etc.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65" name="Straight Arrow Connector 64"/>
          <p:cNvCxnSpPr>
            <a:stCxn id="45" idx="3"/>
          </p:cNvCxnSpPr>
          <p:nvPr/>
        </p:nvCxnSpPr>
        <p:spPr>
          <a:xfrm flipV="1">
            <a:off x="1482757" y="3698293"/>
            <a:ext cx="1346342" cy="8422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6" idx="3"/>
          </p:cNvCxnSpPr>
          <p:nvPr/>
        </p:nvCxnSpPr>
        <p:spPr>
          <a:xfrm flipV="1">
            <a:off x="1482757" y="4181450"/>
            <a:ext cx="1346342" cy="10449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3"/>
          </p:cNvCxnSpPr>
          <p:nvPr/>
        </p:nvCxnSpPr>
        <p:spPr>
          <a:xfrm flipV="1">
            <a:off x="1482757" y="4389120"/>
            <a:ext cx="1553998" cy="154847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9364866">
            <a:off x="1608597" y="4659150"/>
            <a:ext cx="4850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Load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 rot="19858925">
            <a:off x="1512977" y="3984917"/>
            <a:ext cx="5822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Power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 rot="18962779">
            <a:off x="1584359" y="5107779"/>
            <a:ext cx="6482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Various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40160" y="6383301"/>
            <a:ext cx="24910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Timestep, Modified Schedules, etc.</a:t>
            </a:r>
            <a:endParaRPr lang="en-US" sz="1200" dirty="0"/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1637945" y="1801368"/>
            <a:ext cx="11752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50857" y="3571850"/>
            <a:ext cx="1231900" cy="609600"/>
          </a:xfrm>
          <a:prstGeom prst="rect">
            <a:avLst/>
          </a:prstGeom>
          <a:solidFill>
            <a:schemeClr val="accent2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/>
                <a:cs typeface="Arial Narrow"/>
              </a:rPr>
              <a:t>Central</a:t>
            </a:r>
          </a:p>
          <a:p>
            <a:pPr algn="ctr"/>
            <a:r>
              <a:rPr lang="en-US" sz="1400" dirty="0" smtClean="0">
                <a:latin typeface="Arial Narrow"/>
                <a:cs typeface="Arial Narrow"/>
              </a:rPr>
              <a:t>Plant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162" name="Straight Arrow Connector 161"/>
          <p:cNvCxnSpPr/>
          <p:nvPr/>
        </p:nvCxnSpPr>
        <p:spPr>
          <a:xfrm flipV="1">
            <a:off x="1482757" y="3289492"/>
            <a:ext cx="1346342" cy="6145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 rot="20256458">
            <a:off x="1509025" y="3433350"/>
            <a:ext cx="70268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Thermal</a:t>
            </a:r>
            <a:endParaRPr lang="en-US" sz="1200" dirty="0"/>
          </a:p>
        </p:txBody>
      </p:sp>
      <p:pic>
        <p:nvPicPr>
          <p:cNvPr id="43" name="Picture 42" descr="bluebasel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7688"/>
            <a:ext cx="9144000" cy="216842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542418" y="985381"/>
            <a:ext cx="1325743" cy="13108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Electrical</a:t>
            </a:r>
            <a:r>
              <a:rPr lang="en-US" dirty="0" smtClean="0"/>
              <a:t> </a:t>
            </a:r>
            <a:r>
              <a:rPr lang="en-US" sz="1200" dirty="0" smtClean="0"/>
              <a:t>Loop</a:t>
            </a:r>
          </a:p>
          <a:p>
            <a:pPr algn="ctr"/>
            <a:r>
              <a:rPr lang="en-US" sz="1200" dirty="0" err="1" smtClean="0"/>
              <a:t>SimPowerSystems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3205080" y="2078680"/>
            <a:ext cx="2003527" cy="21571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Heating loop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3439777" y="2163732"/>
            <a:ext cx="1563488" cy="16745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Cooling loop</a:t>
            </a:r>
          </a:p>
          <a:p>
            <a:pPr algn="ctr"/>
            <a:r>
              <a:rPr lang="en-US" sz="1200" dirty="0" err="1" smtClean="0"/>
              <a:t>SimScape</a:t>
            </a:r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170459" y="2096635"/>
            <a:ext cx="2700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RT-LAB Orchestra API / OPC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10228" y="2890693"/>
            <a:ext cx="1143000" cy="1290757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Electrical monitoring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52516" y="1079937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B</a:t>
            </a:r>
            <a:r>
              <a:rPr lang="en-US" sz="1000" dirty="0" smtClean="0">
                <a:latin typeface="Arial Narrow"/>
                <a:cs typeface="Arial Narrow"/>
              </a:rPr>
              <a:t>1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052516" y="1669879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B</a:t>
            </a:r>
            <a:r>
              <a:rPr lang="en-US" sz="1000" dirty="0" smtClean="0">
                <a:latin typeface="Arial Narrow"/>
                <a:cs typeface="Arial Narrow"/>
              </a:rPr>
              <a:t>2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52516" y="2780476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PV</a:t>
            </a:r>
            <a:r>
              <a:rPr lang="en-US" sz="1000" dirty="0" smtClean="0">
                <a:latin typeface="Arial Narrow"/>
                <a:cs typeface="Arial Narrow"/>
              </a:rPr>
              <a:t>1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52516" y="3772649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EV</a:t>
            </a:r>
            <a:r>
              <a:rPr lang="en-US" sz="1000" dirty="0" smtClean="0">
                <a:latin typeface="Arial Narrow"/>
                <a:cs typeface="Arial Narrow"/>
              </a:rPr>
              <a:t>1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058612" y="3289492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PV</a:t>
            </a:r>
            <a:r>
              <a:rPr lang="en-US" sz="1000" dirty="0" smtClean="0">
                <a:latin typeface="Arial Narrow"/>
                <a:cs typeface="Arial Narrow"/>
              </a:rPr>
              <a:t>2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058612" y="4281665"/>
            <a:ext cx="515412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EV</a:t>
            </a:r>
            <a:r>
              <a:rPr lang="en-US" sz="1000" dirty="0" smtClean="0">
                <a:latin typeface="Arial Narrow"/>
                <a:cs typeface="Arial Narrow"/>
              </a:rPr>
              <a:t>2</a:t>
            </a:r>
            <a:endParaRPr lang="en-US" dirty="0">
              <a:latin typeface="Arial Narrow"/>
              <a:cs typeface="Arial Narrow"/>
            </a:endParaRPr>
          </a:p>
        </p:txBody>
      </p:sp>
      <p:cxnSp>
        <p:nvCxnSpPr>
          <p:cNvPr id="77" name="Straight Arrow Connector 76"/>
          <p:cNvCxnSpPr>
            <a:stCxn id="73" idx="1"/>
          </p:cNvCxnSpPr>
          <p:nvPr/>
        </p:nvCxnSpPr>
        <p:spPr>
          <a:xfrm flipH="1">
            <a:off x="7653228" y="2984877"/>
            <a:ext cx="399288" cy="20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5" idx="1"/>
          </p:cNvCxnSpPr>
          <p:nvPr/>
        </p:nvCxnSpPr>
        <p:spPr>
          <a:xfrm flipH="1" flipV="1">
            <a:off x="7653228" y="3389493"/>
            <a:ext cx="405384" cy="10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4" idx="1"/>
          </p:cNvCxnSpPr>
          <p:nvPr/>
        </p:nvCxnSpPr>
        <p:spPr>
          <a:xfrm flipH="1" flipV="1">
            <a:off x="7653228" y="3698293"/>
            <a:ext cx="399288" cy="2787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1"/>
          </p:cNvCxnSpPr>
          <p:nvPr/>
        </p:nvCxnSpPr>
        <p:spPr>
          <a:xfrm flipH="1" flipV="1">
            <a:off x="7653228" y="3977050"/>
            <a:ext cx="405384" cy="5090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653876" y="1196276"/>
            <a:ext cx="11752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653876" y="2983289"/>
            <a:ext cx="1175223" cy="158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38" idx="1"/>
          </p:cNvCxnSpPr>
          <p:nvPr/>
        </p:nvCxnSpPr>
        <p:spPr>
          <a:xfrm>
            <a:off x="5731230" y="1725316"/>
            <a:ext cx="77899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5731232" y="3571850"/>
            <a:ext cx="778996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9" idx="0"/>
          </p:cNvCxnSpPr>
          <p:nvPr/>
        </p:nvCxnSpPr>
        <p:spPr>
          <a:xfrm flipV="1">
            <a:off x="7081728" y="2370694"/>
            <a:ext cx="0" cy="51999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70" idx="1"/>
          </p:cNvCxnSpPr>
          <p:nvPr/>
        </p:nvCxnSpPr>
        <p:spPr>
          <a:xfrm flipV="1">
            <a:off x="7653228" y="1284338"/>
            <a:ext cx="399288" cy="1282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72" idx="1"/>
          </p:cNvCxnSpPr>
          <p:nvPr/>
        </p:nvCxnSpPr>
        <p:spPr>
          <a:xfrm>
            <a:off x="7653228" y="1874280"/>
            <a:ext cx="39928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7074033" y="487813"/>
            <a:ext cx="829206" cy="408801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/>
                <a:cs typeface="Arial Narrow"/>
              </a:rPr>
              <a:t>Chiller</a:t>
            </a:r>
            <a:endParaRPr lang="en-US" dirty="0">
              <a:latin typeface="Arial Narrow"/>
              <a:cs typeface="Arial Narrow"/>
            </a:endParaRPr>
          </a:p>
        </p:txBody>
      </p:sp>
      <p:cxnSp>
        <p:nvCxnSpPr>
          <p:cNvPr id="129" name="Straight Arrow Connector 128"/>
          <p:cNvCxnSpPr>
            <a:stCxn id="38" idx="0"/>
            <a:endCxn id="128" idx="2"/>
          </p:cNvCxnSpPr>
          <p:nvPr/>
        </p:nvCxnSpPr>
        <p:spPr>
          <a:xfrm flipV="1">
            <a:off x="7081728" y="896614"/>
            <a:ext cx="406908" cy="18332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036756" y="5109756"/>
            <a:ext cx="1937582" cy="1290757"/>
          </a:xfrm>
          <a:prstGeom prst="rect">
            <a:avLst/>
          </a:prstGeom>
          <a:solidFill>
            <a:schemeClr val="accent1">
              <a:lumMod val="50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err="1" smtClean="0">
                <a:latin typeface="Arial Narrow"/>
                <a:cs typeface="Arial Narrow"/>
              </a:rPr>
              <a:t>Matlab</a:t>
            </a:r>
            <a:endParaRPr lang="en-US" sz="1200" dirty="0" smtClean="0">
              <a:latin typeface="Arial Narrow"/>
              <a:cs typeface="Arial Narrow"/>
            </a:endParaRPr>
          </a:p>
          <a:p>
            <a:pPr algn="r"/>
            <a:r>
              <a:rPr lang="en-US" sz="1200" dirty="0" err="1" smtClean="0">
                <a:latin typeface="Arial Narrow"/>
                <a:cs typeface="Arial Narrow"/>
              </a:rPr>
              <a:t>Simulink</a:t>
            </a:r>
            <a:endParaRPr lang="en-US" sz="1200" dirty="0" smtClean="0">
              <a:latin typeface="Arial Narrow"/>
              <a:cs typeface="Arial Narrow"/>
            </a:endParaRPr>
          </a:p>
          <a:p>
            <a:pPr algn="r"/>
            <a:r>
              <a:rPr lang="en-US" sz="1200" dirty="0" err="1" smtClean="0">
                <a:latin typeface="Arial Narrow"/>
                <a:cs typeface="Arial Narrow"/>
              </a:rPr>
              <a:t>SimScape</a:t>
            </a:r>
            <a:endParaRPr lang="en-US" sz="1200" dirty="0" smtClean="0">
              <a:latin typeface="Arial Narrow"/>
              <a:cs typeface="Arial Narrow"/>
            </a:endParaRPr>
          </a:p>
          <a:p>
            <a:pPr algn="r"/>
            <a:r>
              <a:rPr lang="en-US" sz="1200" dirty="0" err="1" smtClean="0">
                <a:latin typeface="Arial Narrow"/>
                <a:cs typeface="Arial Narrow"/>
              </a:rPr>
              <a:t>SimPowerSystems</a:t>
            </a:r>
            <a:endParaRPr lang="en-US" sz="1200" dirty="0" smtClean="0">
              <a:latin typeface="Arial Narrow"/>
              <a:cs typeface="Arial Narrow"/>
            </a:endParaRPr>
          </a:p>
          <a:p>
            <a:pPr algn="r"/>
            <a:r>
              <a:rPr lang="en-US" sz="1200" dirty="0" err="1" smtClean="0">
                <a:latin typeface="Arial Narrow"/>
                <a:cs typeface="Arial Narrow"/>
              </a:rPr>
              <a:t>Simulink</a:t>
            </a:r>
            <a:r>
              <a:rPr lang="en-US" sz="1200" dirty="0" smtClean="0">
                <a:latin typeface="Arial Narrow"/>
                <a:cs typeface="Arial Narrow"/>
              </a:rPr>
              <a:t> </a:t>
            </a:r>
            <a:r>
              <a:rPr lang="en-US" sz="1200" dirty="0" smtClean="0">
                <a:latin typeface="Arial Narrow"/>
                <a:cs typeface="Arial Narrow"/>
              </a:rPr>
              <a:t>Coder</a:t>
            </a:r>
          </a:p>
          <a:p>
            <a:pPr algn="r"/>
            <a:r>
              <a:rPr lang="en-US" sz="1200" dirty="0" err="1" smtClean="0">
                <a:latin typeface="Arial Narrow"/>
                <a:cs typeface="Arial Narrow"/>
              </a:rPr>
              <a:t>Matlab</a:t>
            </a:r>
            <a:r>
              <a:rPr lang="en-US" sz="1200" dirty="0" smtClean="0">
                <a:latin typeface="Arial Narrow"/>
                <a:cs typeface="Arial Narrow"/>
              </a:rPr>
              <a:t> Coder</a:t>
            </a:r>
            <a:endParaRPr lang="en-US" sz="1200" dirty="0" smtClean="0">
              <a:latin typeface="Arial Narrow"/>
              <a:cs typeface="Arial Narrow"/>
            </a:endParaRPr>
          </a:p>
          <a:p>
            <a:pPr algn="r"/>
            <a:r>
              <a:rPr lang="en-US" sz="1200" dirty="0" smtClean="0">
                <a:latin typeface="Arial Narrow"/>
                <a:cs typeface="Arial Narrow"/>
              </a:rPr>
              <a:t>Visual Studio</a:t>
            </a:r>
            <a:endParaRPr lang="en-US" sz="1200" dirty="0">
              <a:latin typeface="Arial Narrow"/>
              <a:cs typeface="Arial Narrow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5731232" y="4921593"/>
            <a:ext cx="1" cy="13311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5731230" y="4921593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5731230" y="5248656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5731230" y="5559552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5731230" y="5883961"/>
            <a:ext cx="75689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5100483" y="5219884"/>
            <a:ext cx="53309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Users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437076" y="4768565"/>
            <a:ext cx="4122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Ball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437076" y="5742888"/>
            <a:ext cx="7135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Kramer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437076" y="5087891"/>
            <a:ext cx="7683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Brackney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437076" y="5410979"/>
            <a:ext cx="100051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Chakraborty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005563" y="5882649"/>
            <a:ext cx="22634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2114995" y="2267609"/>
            <a:ext cx="1735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RT-LAB Orchestra API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136878" y="556759"/>
            <a:ext cx="0" cy="38555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10962" y="4634480"/>
            <a:ext cx="2042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RT-LAB Host Workstation</a:t>
            </a:r>
          </a:p>
          <a:p>
            <a:r>
              <a:rPr lang="en-US" sz="1400" dirty="0" smtClean="0"/>
              <a:t>12 core, Dell T7500 48GB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1224"/>
            <a:ext cx="8229600" cy="8334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Virtual-Campus modeling cost</a:t>
            </a:r>
            <a:endParaRPr lang="en-US" sz="3600" dirty="0"/>
          </a:p>
        </p:txBody>
      </p:sp>
      <p:sp>
        <p:nvSpPr>
          <p:cNvPr id="87" name="TextBox 86"/>
          <p:cNvSpPr txBox="1"/>
          <p:nvPr/>
        </p:nvSpPr>
        <p:spPr>
          <a:xfrm>
            <a:off x="139946" y="1530220"/>
            <a:ext cx="30861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OPAL-RT Hardware</a:t>
            </a:r>
          </a:p>
          <a:p>
            <a:r>
              <a:rPr lang="en-US" sz="1400" dirty="0" smtClean="0"/>
              <a:t>OP5600 HIL </a:t>
            </a:r>
            <a:r>
              <a:rPr lang="en-US" sz="1400" dirty="0" smtClean="0"/>
              <a:t>Box (6cores)</a:t>
            </a:r>
            <a:r>
              <a:rPr lang="en-US" sz="1400" dirty="0" smtClean="0"/>
              <a:t>		$13,147</a:t>
            </a:r>
          </a:p>
          <a:p>
            <a:r>
              <a:rPr lang="en-US" sz="1400" dirty="0" err="1" smtClean="0"/>
              <a:t>Reconfig</a:t>
            </a:r>
            <a:r>
              <a:rPr lang="en-US" sz="1400" dirty="0" smtClean="0"/>
              <a:t> FPGA I/O system	$11,624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161712" y="2363783"/>
            <a:ext cx="3143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OPAL-RT Software</a:t>
            </a:r>
          </a:p>
          <a:p>
            <a:r>
              <a:rPr lang="en-US" sz="1400" dirty="0" smtClean="0"/>
              <a:t>RT-Lab Host license		$10,063</a:t>
            </a:r>
          </a:p>
          <a:p>
            <a:r>
              <a:rPr lang="en-US" sz="1400" dirty="0" smtClean="0"/>
              <a:t>RT-Lab HIL Target </a:t>
            </a:r>
            <a:r>
              <a:rPr lang="en-US" sz="1400" dirty="0" smtClean="0"/>
              <a:t>License(1core)$</a:t>
            </a:r>
            <a:r>
              <a:rPr lang="en-US" sz="1400" dirty="0" smtClean="0"/>
              <a:t>22,217</a:t>
            </a:r>
          </a:p>
          <a:p>
            <a:r>
              <a:rPr lang="en-US" sz="1400" dirty="0" smtClean="0"/>
              <a:t>RT-Lab Orchestra License		$4,448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174147" y="3355973"/>
            <a:ext cx="299473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OPAL-RT misc</a:t>
            </a:r>
          </a:p>
          <a:p>
            <a:r>
              <a:rPr lang="en-US" sz="1400" dirty="0" smtClean="0"/>
              <a:t>Onsite training 2days		$2,649</a:t>
            </a:r>
          </a:p>
          <a:p>
            <a:r>
              <a:rPr lang="en-US" sz="1400" dirty="0" smtClean="0"/>
              <a:t>Shipping &amp; Handling		$1,995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589" y="4096226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OPAL-RT </a:t>
            </a:r>
            <a:r>
              <a:rPr lang="en-US" dirty="0" smtClean="0">
                <a:solidFill>
                  <a:srgbClr val="FF0000"/>
                </a:solidFill>
              </a:rPr>
              <a:t>subtotal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66,143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9927" y="4502882"/>
            <a:ext cx="31213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Future Additions</a:t>
            </a:r>
          </a:p>
          <a:p>
            <a:r>
              <a:rPr lang="en-US" sz="1400" dirty="0" smtClean="0"/>
              <a:t>RT-Lab OPC Server			$10,000</a:t>
            </a:r>
          </a:p>
          <a:p>
            <a:r>
              <a:rPr lang="en-US" sz="1400" dirty="0" err="1" smtClean="0"/>
              <a:t>KepWare</a:t>
            </a:r>
            <a:r>
              <a:rPr lang="en-US" sz="1400" dirty="0" smtClean="0"/>
              <a:t> </a:t>
            </a:r>
            <a:r>
              <a:rPr lang="en-US" sz="1400" dirty="0" err="1" smtClean="0"/>
              <a:t>LinkMaster</a:t>
            </a:r>
            <a:r>
              <a:rPr lang="en-US" sz="1400" dirty="0" smtClean="0"/>
              <a:t>		$1,000</a:t>
            </a:r>
          </a:p>
          <a:p>
            <a:r>
              <a:rPr lang="en-US" sz="1400" dirty="0" err="1" smtClean="0"/>
              <a:t>WonderWare</a:t>
            </a:r>
            <a:r>
              <a:rPr lang="en-US" sz="1400" dirty="0" smtClean="0"/>
              <a:t> Info Server Client	</a:t>
            </a:r>
            <a:r>
              <a:rPr lang="en-US" sz="1400" dirty="0" smtClean="0"/>
              <a:t>??</a:t>
            </a:r>
          </a:p>
          <a:p>
            <a:r>
              <a:rPr lang="en-US" sz="1400" dirty="0" smtClean="0"/>
              <a:t>Extra I/O cards for HIL, Cables	??</a:t>
            </a:r>
          </a:p>
          <a:p>
            <a:r>
              <a:rPr lang="en-US" sz="1400" dirty="0" smtClean="0"/>
              <a:t>Extra RT-Lab Target core licenses??</a:t>
            </a:r>
            <a:endParaRPr lang="en-US" sz="14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310008" y="1558213"/>
            <a:ext cx="2960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Computer Hardware</a:t>
            </a:r>
          </a:p>
          <a:p>
            <a:r>
              <a:rPr lang="en-US" sz="1400" dirty="0" smtClean="0"/>
              <a:t>Dell T7500 12core , 2.4GHz   </a:t>
            </a:r>
            <a:r>
              <a:rPr lang="en-US" b="1" dirty="0" smtClean="0">
                <a:solidFill>
                  <a:srgbClr val="FF0000"/>
                </a:solidFill>
              </a:rPr>
              <a:t>$9,000</a:t>
            </a:r>
          </a:p>
          <a:p>
            <a:r>
              <a:rPr lang="en-US" sz="1400" dirty="0" smtClean="0"/>
              <a:t>48 GB RAMM, 3 1TB RAID 5 HDs 	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3338001" y="2513910"/>
            <a:ext cx="270821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Mathwork</a:t>
            </a:r>
            <a:r>
              <a:rPr lang="en-US" dirty="0" smtClean="0"/>
              <a:t>/Other Software</a:t>
            </a:r>
          </a:p>
          <a:p>
            <a:r>
              <a:rPr lang="en-US" sz="1400" dirty="0" smtClean="0"/>
              <a:t>MATLAB (x2)		$3,870</a:t>
            </a:r>
          </a:p>
          <a:p>
            <a:r>
              <a:rPr lang="en-US" sz="1400" dirty="0" err="1" smtClean="0"/>
              <a:t>Simulink</a:t>
            </a:r>
            <a:r>
              <a:rPr lang="en-US" sz="1400" dirty="0" smtClean="0"/>
              <a:t> (x2)		</a:t>
            </a:r>
            <a:r>
              <a:rPr lang="en-US" sz="1400" dirty="0" smtClean="0"/>
              <a:t>$</a:t>
            </a:r>
            <a:r>
              <a:rPr lang="en-US" sz="1400" dirty="0" smtClean="0"/>
              <a:t>5,850</a:t>
            </a:r>
          </a:p>
          <a:p>
            <a:r>
              <a:rPr lang="en-US" sz="1400" dirty="0" err="1" smtClean="0"/>
              <a:t>Simscape</a:t>
            </a:r>
            <a:r>
              <a:rPr lang="en-US" sz="1400" dirty="0" smtClean="0"/>
              <a:t> (x2)		</a:t>
            </a:r>
            <a:r>
              <a:rPr lang="en-US" sz="1400" dirty="0" smtClean="0"/>
              <a:t>$</a:t>
            </a:r>
            <a:r>
              <a:rPr lang="en-US" sz="1400" dirty="0" smtClean="0"/>
              <a:t>3,600</a:t>
            </a:r>
          </a:p>
          <a:p>
            <a:r>
              <a:rPr lang="en-US" sz="1400" dirty="0" err="1" smtClean="0"/>
              <a:t>SimPowerSystems</a:t>
            </a:r>
            <a:r>
              <a:rPr lang="en-US" sz="1400" dirty="0" smtClean="0"/>
              <a:t> 	(x1)	</a:t>
            </a:r>
            <a:r>
              <a:rPr lang="en-US" sz="1400" dirty="0" smtClean="0"/>
              <a:t>$</a:t>
            </a:r>
            <a:r>
              <a:rPr lang="en-US" sz="1400" dirty="0" smtClean="0"/>
              <a:t>2,700</a:t>
            </a:r>
          </a:p>
          <a:p>
            <a:r>
              <a:rPr lang="en-US" sz="1400" dirty="0" err="1" smtClean="0"/>
              <a:t>Simulink</a:t>
            </a:r>
            <a:r>
              <a:rPr lang="en-US" sz="1400" dirty="0" smtClean="0"/>
              <a:t> Coder (x1)	</a:t>
            </a:r>
            <a:r>
              <a:rPr lang="en-US" sz="1400" dirty="0" smtClean="0"/>
              <a:t>$2,925</a:t>
            </a:r>
          </a:p>
          <a:p>
            <a:r>
              <a:rPr lang="en-US" sz="1400" dirty="0" err="1" smtClean="0"/>
              <a:t>Matlab</a:t>
            </a:r>
            <a:r>
              <a:rPr lang="en-US" sz="1400" dirty="0" smtClean="0"/>
              <a:t> Coder (x1)		$5,850</a:t>
            </a:r>
            <a:endParaRPr lang="en-US" sz="1400" dirty="0" smtClean="0"/>
          </a:p>
          <a:p>
            <a:r>
              <a:rPr lang="en-US" sz="1400" dirty="0" smtClean="0"/>
              <a:t>Visual Studio (x1)		$500</a:t>
            </a:r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subtotal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b="1" dirty="0" smtClean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25</a:t>
            </a:r>
            <a:r>
              <a:rPr lang="en-US" b="1" dirty="0" smtClean="0">
                <a:solidFill>
                  <a:srgbClr val="FF0000"/>
                </a:solidFill>
              </a:rPr>
              <a:t>,295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13131" y="4758612"/>
            <a:ext cx="286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Platform total</a:t>
            </a:r>
            <a:r>
              <a:rPr lang="en-US" dirty="0" smtClean="0">
                <a:solidFill>
                  <a:srgbClr val="FF0000"/>
                </a:solidFill>
              </a:rPr>
              <a:t>:	    </a:t>
            </a:r>
            <a:r>
              <a:rPr lang="en-US" b="1" dirty="0" smtClean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100</a:t>
            </a:r>
            <a:r>
              <a:rPr lang="en-US" b="1" dirty="0" smtClean="0">
                <a:solidFill>
                  <a:srgbClr val="FF0000"/>
                </a:solidFill>
              </a:rPr>
              <a:t>,438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14317" y="1188881"/>
            <a:ext cx="105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Option 1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02514" y="1530220"/>
            <a:ext cx="2960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Computer Hardware</a:t>
            </a:r>
          </a:p>
          <a:p>
            <a:r>
              <a:rPr lang="en-US" sz="1400" dirty="0" smtClean="0"/>
              <a:t>Dell T7500 8core , 2.13GHz   </a:t>
            </a:r>
            <a:r>
              <a:rPr lang="en-US" b="1" dirty="0" smtClean="0">
                <a:solidFill>
                  <a:srgbClr val="FF0000"/>
                </a:solidFill>
              </a:rPr>
              <a:t>$6,000</a:t>
            </a:r>
          </a:p>
          <a:p>
            <a:r>
              <a:rPr lang="en-US" sz="1400" dirty="0" smtClean="0"/>
              <a:t>24 GB RAMM, 3 1TB RAID 5 HDs 	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906823" y="1160888"/>
            <a:ext cx="105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Option 2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195508" y="2498573"/>
            <a:ext cx="270821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Mathwork</a:t>
            </a:r>
            <a:r>
              <a:rPr lang="en-US" dirty="0" smtClean="0"/>
              <a:t>/Other Software</a:t>
            </a:r>
          </a:p>
          <a:p>
            <a:r>
              <a:rPr lang="en-US" sz="1400" dirty="0" smtClean="0"/>
              <a:t>MATLAB (x1)		$1,935</a:t>
            </a:r>
          </a:p>
          <a:p>
            <a:r>
              <a:rPr lang="en-US" sz="1400" dirty="0" err="1" smtClean="0"/>
              <a:t>Simulink</a:t>
            </a:r>
            <a:r>
              <a:rPr lang="en-US" sz="1400" dirty="0" smtClean="0"/>
              <a:t> (x1)		 $2,925</a:t>
            </a:r>
          </a:p>
          <a:p>
            <a:r>
              <a:rPr lang="en-US" sz="1400" dirty="0" err="1" smtClean="0"/>
              <a:t>Simscape</a:t>
            </a:r>
            <a:r>
              <a:rPr lang="en-US" sz="1400" dirty="0" smtClean="0"/>
              <a:t> (x1)		 $1,800</a:t>
            </a:r>
          </a:p>
          <a:p>
            <a:r>
              <a:rPr lang="en-US" sz="1400" dirty="0" err="1" smtClean="0"/>
              <a:t>SimPowerSystems</a:t>
            </a:r>
            <a:r>
              <a:rPr lang="en-US" sz="1400" dirty="0" smtClean="0"/>
              <a:t> 	(x1)	 $2,700</a:t>
            </a:r>
          </a:p>
          <a:p>
            <a:r>
              <a:rPr lang="en-US" sz="1400" dirty="0" err="1" smtClean="0"/>
              <a:t>Simulink</a:t>
            </a:r>
            <a:r>
              <a:rPr lang="en-US" sz="1400" dirty="0" smtClean="0"/>
              <a:t> Coder (x1)	 $</a:t>
            </a:r>
            <a:r>
              <a:rPr lang="en-US" sz="1400" dirty="0" smtClean="0"/>
              <a:t>2,925</a:t>
            </a:r>
          </a:p>
          <a:p>
            <a:r>
              <a:rPr lang="en-US" sz="1400" dirty="0" err="1" smtClean="0"/>
              <a:t>Matlab</a:t>
            </a:r>
            <a:r>
              <a:rPr lang="en-US" sz="1400" dirty="0" smtClean="0"/>
              <a:t> Coder (x1)		$5850</a:t>
            </a:r>
            <a:endParaRPr lang="en-US" sz="1400" dirty="0" smtClean="0"/>
          </a:p>
          <a:p>
            <a:r>
              <a:rPr lang="en-US" sz="1400" dirty="0" smtClean="0"/>
              <a:t>Visual Studio (x1)		$500</a:t>
            </a:r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subt</a:t>
            </a:r>
            <a:r>
              <a:rPr lang="en-US" dirty="0" smtClean="0">
                <a:solidFill>
                  <a:srgbClr val="FF0000"/>
                </a:solidFill>
              </a:rPr>
              <a:t>otal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b="1" dirty="0" smtClean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18,635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23509" y="4730619"/>
            <a:ext cx="286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Platform total:	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$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r>
              <a:rPr lang="en-US" b="1" dirty="0" smtClean="0">
                <a:solidFill>
                  <a:srgbClr val="FF0000"/>
                </a:solidFill>
              </a:rPr>
              <a:t>,778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917" y="1188881"/>
            <a:ext cx="225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Required components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247813" y="1160888"/>
            <a:ext cx="62195" cy="449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95508" y="1188881"/>
            <a:ext cx="62195" cy="449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90882" y="4653009"/>
            <a:ext cx="2795295" cy="15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91938" y="4668346"/>
            <a:ext cx="2795295" cy="15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38001" y="2483236"/>
            <a:ext cx="2795295" cy="15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91938" y="2483236"/>
            <a:ext cx="2795295" cy="15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90882" y="5253135"/>
            <a:ext cx="2619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This option includes an extra </a:t>
            </a:r>
          </a:p>
          <a:p>
            <a:r>
              <a:rPr lang="en-US" sz="1200" dirty="0" err="1" smtClean="0"/>
              <a:t>Simulink</a:t>
            </a:r>
            <a:r>
              <a:rPr lang="en-US" sz="1200" dirty="0" smtClean="0"/>
              <a:t>/</a:t>
            </a:r>
            <a:r>
              <a:rPr lang="en-US" sz="1200" dirty="0" err="1" smtClean="0"/>
              <a:t>Simscape</a:t>
            </a:r>
            <a:r>
              <a:rPr lang="en-US" sz="1200" dirty="0" smtClean="0"/>
              <a:t> license for model</a:t>
            </a:r>
          </a:p>
          <a:p>
            <a:r>
              <a:rPr lang="en-US" sz="1200" dirty="0" smtClean="0"/>
              <a:t>Development off the Host workstation.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91938" y="5284232"/>
            <a:ext cx="2692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This option includes only licenses for</a:t>
            </a:r>
          </a:p>
          <a:p>
            <a:r>
              <a:rPr lang="en-US" sz="1200" dirty="0" smtClean="0"/>
              <a:t>Host workstation and target HIL box. </a:t>
            </a:r>
          </a:p>
          <a:p>
            <a:r>
              <a:rPr lang="en-US" sz="1200" dirty="0" smtClean="0"/>
              <a:t>All model development done directly on</a:t>
            </a:r>
          </a:p>
          <a:p>
            <a:r>
              <a:rPr lang="en-US" sz="1200" dirty="0" smtClean="0"/>
              <a:t>The Host computer.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rel_blue_template">
  <a:themeElements>
    <a:clrScheme name="NREL">
      <a:dk1>
        <a:srgbClr val="FFFFFF"/>
      </a:dk1>
      <a:lt1>
        <a:srgbClr val="0079C1"/>
      </a:lt1>
      <a:dk2>
        <a:srgbClr val="00A4E4"/>
      </a:dk2>
      <a:lt2>
        <a:srgbClr val="F6A01A"/>
      </a:lt2>
      <a:accent1>
        <a:srgbClr val="FFC425"/>
      </a:accent1>
      <a:accent2>
        <a:srgbClr val="5E9732"/>
      </a:accent2>
      <a:accent3>
        <a:srgbClr val="8DC63F"/>
      </a:accent3>
      <a:accent4>
        <a:srgbClr val="933C06"/>
      </a:accent4>
      <a:accent5>
        <a:srgbClr val="D9531E"/>
      </a:accent5>
      <a:accent6>
        <a:srgbClr val="6A737B"/>
      </a:accent6>
      <a:hlink>
        <a:srgbClr val="CFD4D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335</Words>
  <Application>Microsoft Office PowerPoint</Application>
  <PresentationFormat>On-screen Show (4:3)</PresentationFormat>
  <Paragraphs>203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nrel_blue_template</vt:lpstr>
      <vt:lpstr>ESI Campus Modeling Platform</vt:lpstr>
      <vt:lpstr>Virtual-Campus modeling Framework</vt:lpstr>
      <vt:lpstr>Virtual-Campus modeling Framework</vt:lpstr>
      <vt:lpstr>Virtual-Campus modeling cost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 Brackney</dc:creator>
  <cp:lastModifiedBy>bball</cp:lastModifiedBy>
  <cp:revision>57</cp:revision>
  <cp:lastPrinted>2012-01-26T17:51:38Z</cp:lastPrinted>
  <dcterms:created xsi:type="dcterms:W3CDTF">2012-03-09T16:04:22Z</dcterms:created>
  <dcterms:modified xsi:type="dcterms:W3CDTF">2012-07-16T20:00:18Z</dcterms:modified>
</cp:coreProperties>
</file>