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A32D-01B4-FC46-87D5-E73A0A78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0A38-92FE-AC42-839D-9D98601BE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E0F-0AB3-794F-8223-5EA2854E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D2D2-C45E-A441-916A-EE250260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C875-D744-6B4E-ABF3-545B504F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5A81-2173-EE46-8857-A7DAFD3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B2D2F-D406-3E43-8F44-3B9612F6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E48B-7E6E-3845-BA5D-4545283D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ACEF-F605-A144-B7C5-CEA3675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9305-A735-E340-B68F-6020135B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B31AA-ED3C-1C4C-9259-4ECFE2DB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25F6B-670B-FF4A-B002-0231D4B1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90CF-D445-8649-9139-54CECCDD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0C6D-4E34-2D40-B501-9537A3FF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FD10-BF3F-B149-8C3E-A944B7B6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3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57EA-484F-4C48-90D5-67000131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5BDD-C6B3-4E43-8BD6-7FABF16A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C199-E828-7148-AD04-B5E46C68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A68F-7008-5B46-80D8-56763770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9752-941F-6149-8C1C-64A9BC69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194-C8EE-3A40-9A16-0CA8DB40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90B2-005F-BF4E-83A8-8EE23D24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6A4E-75EA-7B48-BC91-447BF37A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FC51-897C-7C43-B83D-22960E0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929D-C123-3641-AAD2-B7DD2555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0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3105-D6CC-EE43-A6A6-CD3A77C0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2665-484C-564D-8691-05B0F6D8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73767-DE49-AF45-91AB-F53F0795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982E-832F-3449-BC04-483A7649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BCB46-5E12-7F45-ABA2-88B888D5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2D44-4B6A-3B46-AACB-2F281F05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FAEE-258E-B743-B169-F029CC9F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04C2-EDBD-594D-BC5E-7AECCA4B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1991F-968C-4B47-AE42-091A4B390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F0B23-1A43-434F-9A09-9DA4A971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B315C-C65B-0B47-8A0C-03145629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59CC4-7A88-5948-B83C-CD1FC70A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EA618-9BD7-9344-8A24-A737CF26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D4426-72C4-5346-B31F-A54E375D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E045-1A84-7C4B-81F3-E94DA698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3DA52-66AF-DC4D-B0FE-55BB09F4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0F6DF-881F-CE4B-8C72-A6B2515D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B3E6E-F12B-C04F-905F-FF688CB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90B6F-1E6F-CF4D-AC04-9A1B5E33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AEB8B-9642-6F4C-9CCD-A4385F11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A2212-6467-9A4C-AF8F-D3841FD7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6C5E-5CFE-804A-8728-73648372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EE6C-63B5-A64C-B68B-48D2B89B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00EA9-2E12-334D-94F9-29D0486D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BA0B6-15B5-C242-AF9E-25B3989A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009FF-602F-5248-B8FB-E0499B69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2BD6-4CB3-6D4B-9844-1579B3D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EBA6-4CBE-4846-A3C8-1F5F4C73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9103C-EE26-5949-BCE3-EA5CBA4DE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FA2F-CF30-6743-A381-878BCD16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4B0BD-EDD0-F946-A123-AC029C75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AA0CF-8B14-5149-9880-2E956722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B14B-96FB-814D-9273-BDBD42C5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DB39E-CCAF-6448-96B0-CD73D32B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B6C7-4534-F646-B117-24F225BC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9876-3127-0B41-A11B-60F03E63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98D4-55EF-8443-BA19-DF8B90EBC9EC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7707-7488-4640-8061-8AD7A5AA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0501-F49C-6942-9E51-A4F27091D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675B-C78F-4443-A465-7F54A975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4F01-74F3-B242-8D88-D88EA1D6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1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Testing: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Power, Type-I Error Rate, and Sample Size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4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4F01-74F3-B242-8D88-D88EA1D6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58" y="0"/>
            <a:ext cx="11719389" cy="1309816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err="1"/>
              <a:t>Neyman</a:t>
            </a:r>
            <a:r>
              <a:rPr lang="en-US" sz="4400" dirty="0"/>
              <a:t>-Pearson) Hypothesis Testing Framework</a:t>
            </a:r>
            <a:br>
              <a:rPr lang="en-US" sz="4400" dirty="0"/>
            </a:b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449E3-04BE-A14A-8E67-5C1AB8174B34}"/>
                  </a:ext>
                </a:extLst>
              </p:cNvPr>
              <p:cNvSpPr txBox="1"/>
              <p:nvPr/>
            </p:nvSpPr>
            <p:spPr>
              <a:xfrm>
                <a:off x="554804" y="1171254"/>
                <a:ext cx="51679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A statistical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Model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]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449E3-04BE-A14A-8E67-5C1AB817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4" y="1171254"/>
                <a:ext cx="5167901" cy="923330"/>
              </a:xfrm>
              <a:prstGeom prst="rect">
                <a:avLst/>
              </a:prstGeom>
              <a:blipFill>
                <a:blip r:embed="rId2"/>
                <a:stretch>
                  <a:fillRect l="-980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A7372-52E4-5242-8159-CFD464C2BB68}"/>
                  </a:ext>
                </a:extLst>
              </p:cNvPr>
              <p:cNvSpPr txBox="1"/>
              <p:nvPr/>
            </p:nvSpPr>
            <p:spPr>
              <a:xfrm>
                <a:off x="554804" y="2166622"/>
                <a:ext cx="82296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Hypotheses:    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=0    ; H</a:t>
                </a:r>
                <a:r>
                  <a:rPr lang="en-US" baseline="-25000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0                   [e.g., a regression coef. =0]  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                                                  </a:t>
                </a:r>
                <a:r>
                  <a:rPr lang="en-US" dirty="0"/>
                  <a:t>[e.g., t-stat, F-stat, Chi-sq. stat]</a:t>
                </a:r>
                <a:endParaRPr lang="en-US" i="1" dirty="0"/>
              </a:p>
              <a:p>
                <a:pPr marL="285750" indent="-285750">
                  <a:buFontTx/>
                  <a:buChar char="-"/>
                </a:pPr>
                <a:endParaRPr lang="en-US" i="1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Decision rule:  Reject H</a:t>
                </a:r>
                <a:r>
                  <a:rPr lang="en-US" baseline="-25000" dirty="0"/>
                  <a:t>0</a:t>
                </a:r>
                <a:r>
                  <a:rPr lang="en-US" dirty="0"/>
                  <a:t> if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                    [e.g., reject if  | t-stat |&gt;1.96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Possible cases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6A7372-52E4-5242-8159-CFD464C2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4" y="2166622"/>
                <a:ext cx="8229601" cy="2308324"/>
              </a:xfrm>
              <a:prstGeom prst="rect">
                <a:avLst/>
              </a:prstGeom>
              <a:blipFill>
                <a:blip r:embed="rId3"/>
                <a:stretch>
                  <a:fillRect l="-616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AD7633-B2ED-DD4F-AE84-66B2A2162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77748"/>
              </p:ext>
            </p:extLst>
          </p:nvPr>
        </p:nvGraphicFramePr>
        <p:xfrm>
          <a:off x="718761" y="4443704"/>
          <a:ext cx="2568970" cy="159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695">
                  <a:extLst>
                    <a:ext uri="{9D8B030D-6E8A-4147-A177-3AD203B41FA5}">
                      <a16:colId xmlns:a16="http://schemas.microsoft.com/office/drawing/2014/main" val="2300258004"/>
                    </a:ext>
                  </a:extLst>
                </a:gridCol>
                <a:gridCol w="1021985">
                  <a:extLst>
                    <a:ext uri="{9D8B030D-6E8A-4147-A177-3AD203B41FA5}">
                      <a16:colId xmlns:a16="http://schemas.microsoft.com/office/drawing/2014/main" val="551882479"/>
                    </a:ext>
                  </a:extLst>
                </a:gridCol>
                <a:gridCol w="1035290">
                  <a:extLst>
                    <a:ext uri="{9D8B030D-6E8A-4147-A177-3AD203B41FA5}">
                      <a16:colId xmlns:a16="http://schemas.microsoft.com/office/drawing/2014/main" val="826066035"/>
                    </a:ext>
                  </a:extLst>
                </a:gridCol>
              </a:tblGrid>
              <a:tr h="532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Don't reject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52865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OK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Type-I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59079"/>
                  </a:ext>
                </a:extLst>
              </a:tr>
              <a:tr h="5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Type-II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OK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7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153A1-4389-EC41-B012-9D3B083CDD9A}"/>
                  </a:ext>
                </a:extLst>
              </p:cNvPr>
              <p:cNvSpPr txBox="1"/>
              <p:nvPr/>
            </p:nvSpPr>
            <p:spPr>
              <a:xfrm>
                <a:off x="4006491" y="4642289"/>
                <a:ext cx="75485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b="0" dirty="0"/>
                  <a:t>The test-statistic,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, is a function of the data; thus it is random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 has a sampling distribution (which describes how it varies over conceptual repeated sampling).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2153A1-4389-EC41-B012-9D3B083C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91" y="4642289"/>
                <a:ext cx="7548511" cy="1200329"/>
              </a:xfrm>
              <a:prstGeom prst="rect">
                <a:avLst/>
              </a:prstGeom>
              <a:blipFill>
                <a:blip r:embed="rId4"/>
                <a:stretch>
                  <a:fillRect l="-671" t="-2105" r="-1174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allAtOnce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4F01-74F3-B242-8D88-D88EA1D6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534256"/>
            <a:ext cx="8178228" cy="64727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Type-I error rate &amp; Power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B870D7-5AE9-9E44-AD4F-A4C0F130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1" y="20547"/>
            <a:ext cx="3465815" cy="3465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ED1316-3D7D-D64C-B85E-E1669BA4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1" y="3299716"/>
            <a:ext cx="3465815" cy="3465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BA516-517E-5247-9FB5-A7C369735680}"/>
              </a:ext>
            </a:extLst>
          </p:cNvPr>
          <p:cNvSpPr txBox="1"/>
          <p:nvPr/>
        </p:nvSpPr>
        <p:spPr>
          <a:xfrm>
            <a:off x="4315146" y="842481"/>
            <a:ext cx="7876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Type-I error rate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       - Definition: Probability of rejecting, given that the null holds. </a:t>
            </a:r>
          </a:p>
          <a:p>
            <a:r>
              <a:rPr lang="en-US" dirty="0"/>
              <a:t>        - We choose tau to control Type-I error rate low.</a:t>
            </a:r>
          </a:p>
          <a:p>
            <a:r>
              <a:rPr lang="en-US" dirty="0"/>
              <a:t>        - P-values are estimates of type-I error 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75E0A-14B9-8849-83E0-CB6CE5187CFC}"/>
              </a:ext>
            </a:extLst>
          </p:cNvPr>
          <p:cNvSpPr txBox="1"/>
          <p:nvPr/>
        </p:nvSpPr>
        <p:spPr>
          <a:xfrm>
            <a:off x="4315146" y="2444342"/>
            <a:ext cx="7876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Power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        - Definition: Probability of rejecting, given that Ha holds. </a:t>
            </a:r>
          </a:p>
          <a:p>
            <a:r>
              <a:rPr lang="en-US" dirty="0"/>
              <a:t>        - The distribution of the test statistic under H0 is shifted (in this example, shifted towards the right)</a:t>
            </a:r>
          </a:p>
          <a:p>
            <a:r>
              <a:rPr lang="en-US" dirty="0"/>
              <a:t>        - The area above the threshold is the power of the test.</a:t>
            </a:r>
          </a:p>
          <a:p>
            <a:r>
              <a:rPr lang="en-US" dirty="0"/>
              <a:t>        - What factors affect power: Sample size, effect size, &amp; and the test used.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FCF5A-83E5-BA4D-84BB-9269E7B16864}"/>
              </a:ext>
            </a:extLst>
          </p:cNvPr>
          <p:cNvSpPr txBox="1"/>
          <p:nvPr/>
        </p:nvSpPr>
        <p:spPr>
          <a:xfrm>
            <a:off x="3750067" y="4722857"/>
            <a:ext cx="8441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Optimal decision rule:</a:t>
            </a:r>
            <a:endParaRPr lang="en-US" dirty="0"/>
          </a:p>
          <a:p>
            <a:r>
              <a:rPr lang="en-US" dirty="0"/>
              <a:t>        - There are trade-offs between Type-I error rate and Power</a:t>
            </a:r>
          </a:p>
          <a:p>
            <a:r>
              <a:rPr lang="en-US" dirty="0"/>
              <a:t>        - If we move tau “right” we reduce type-I error rate but this also reduces power.</a:t>
            </a:r>
          </a:p>
          <a:p>
            <a:r>
              <a:rPr lang="en-US" dirty="0"/>
              <a:t>        - Approach: chose a rule that minimizes Type-II error while controlling Type-I error  </a:t>
            </a:r>
          </a:p>
          <a:p>
            <a:r>
              <a:rPr lang="en-US" dirty="0"/>
              <a:t>                             rate smaller than a given threshold (significance level).</a:t>
            </a:r>
          </a:p>
          <a:p>
            <a:r>
              <a:rPr lang="en-US" dirty="0"/>
              <a:t>        - To achieve this we reject if p-value is smaller than the desired significance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4F01-74F3-B242-8D88-D88EA1D61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47272"/>
            <a:ext cx="8178228" cy="64727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Estimation of Type-I error rate &amp; Power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75E0A-14B9-8849-83E0-CB6CE5187CFC}"/>
              </a:ext>
            </a:extLst>
          </p:cNvPr>
          <p:cNvSpPr txBox="1"/>
          <p:nvPr/>
        </p:nvSpPr>
        <p:spPr>
          <a:xfrm>
            <a:off x="164387" y="898989"/>
            <a:ext cx="12596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Analytical methods:</a:t>
            </a:r>
            <a:endParaRPr lang="en-US" dirty="0"/>
          </a:p>
          <a:p>
            <a:r>
              <a:rPr lang="en-US" dirty="0"/>
              <a:t>     - In same cases, based on either assumptions or asymptotic theory, we can have a good guess of the distribution </a:t>
            </a:r>
          </a:p>
          <a:p>
            <a:r>
              <a:rPr lang="en-US" dirty="0"/>
              <a:t>        of the test statistic under H0 and Ha.</a:t>
            </a:r>
          </a:p>
          <a:p>
            <a:endParaRPr lang="en-US" dirty="0"/>
          </a:p>
          <a:p>
            <a:r>
              <a:rPr lang="en-US" dirty="0"/>
              <a:t>      - In these cases we can estimate power and type-I error rate analytically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Monte Carlo Simulations: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However, in many cases the distribution of the test statistic under either H0 or Ha may not have a closed form</a:t>
            </a:r>
          </a:p>
          <a:p>
            <a:r>
              <a:rPr lang="en-US" dirty="0"/>
              <a:t>    - In these cases we can estimate power and type-I error rate using simulations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AE4705-7B98-324F-AD44-3DC023E1ACB3}"/>
              </a:ext>
            </a:extLst>
          </p:cNvPr>
          <p:cNvSpPr txBox="1">
            <a:spLocks/>
          </p:cNvSpPr>
          <p:nvPr/>
        </p:nvSpPr>
        <p:spPr>
          <a:xfrm>
            <a:off x="164387" y="4567026"/>
            <a:ext cx="8178228" cy="647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b="1" dirty="0"/>
              <a:t>Sample size calculation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9836F-81EE-6D44-AC17-FA6BCC983947}"/>
              </a:ext>
            </a:extLst>
          </p:cNvPr>
          <p:cNvSpPr txBox="1"/>
          <p:nvPr/>
        </p:nvSpPr>
        <p:spPr>
          <a:xfrm>
            <a:off x="472612" y="5214298"/>
            <a:ext cx="1083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results from power analysis to estimate the minimum sample size that would be required for an experiment to achieve certain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470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Hypothesis Testing:  Power, Type-I Error Rate, and Sample Size Calculation</vt:lpstr>
      <vt:lpstr> (Neyman-Pearson) Hypothesis Testing Framework </vt:lpstr>
      <vt:lpstr>Type-I error rate &amp; Power </vt:lpstr>
      <vt:lpstr>Estimation of Type-I error rate &amp; Power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Testing:  Power, Type-I Error Rate, and Sample Size Calculation</dc:title>
  <dc:creator>Gustavo de los Campos</dc:creator>
  <cp:lastModifiedBy>Gustavo de los Campos</cp:lastModifiedBy>
  <cp:revision>7</cp:revision>
  <dcterms:created xsi:type="dcterms:W3CDTF">2020-11-09T15:50:38Z</dcterms:created>
  <dcterms:modified xsi:type="dcterms:W3CDTF">2020-11-09T19:23:17Z</dcterms:modified>
</cp:coreProperties>
</file>