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7994-B5D9-EE4B-8C28-28ED2D258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BC9089-EA24-FE44-B1C5-0D06E90CB7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D232E5-D73B-DD47-8A8B-BBAC824F965E}"/>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5" name="Footer Placeholder 4">
            <a:extLst>
              <a:ext uri="{FF2B5EF4-FFF2-40B4-BE49-F238E27FC236}">
                <a16:creationId xmlns:a16="http://schemas.microsoft.com/office/drawing/2014/main" id="{11893867-0FCC-CF40-9CDB-AB248AC8C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72734-B03D-0D4F-8703-B22B17451911}"/>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13695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5633-B157-4345-B599-7B0BB64DF5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DC71A2-37B9-E744-97A2-1216212BD6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4AECD-3250-104F-8ED8-EF013448D285}"/>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5" name="Footer Placeholder 4">
            <a:extLst>
              <a:ext uri="{FF2B5EF4-FFF2-40B4-BE49-F238E27FC236}">
                <a16:creationId xmlns:a16="http://schemas.microsoft.com/office/drawing/2014/main" id="{0F4F8439-270F-8140-9C72-DA666343F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00516-22C4-4C45-8775-F3144C09311E}"/>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43667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6E7F1-C4DD-3647-9C36-C4511AA2A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EEB5A2-C7B3-FD4E-956E-DFD26D0B28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3B156-2848-7245-AED8-DC5134AF78AB}"/>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5" name="Footer Placeholder 4">
            <a:extLst>
              <a:ext uri="{FF2B5EF4-FFF2-40B4-BE49-F238E27FC236}">
                <a16:creationId xmlns:a16="http://schemas.microsoft.com/office/drawing/2014/main" id="{2E6DB4E1-5C3A-9040-A26D-8FEE499C1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2FC3F-8854-BF42-B338-27F6BCAEFD6F}"/>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265696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0215-EEDC-D34F-9694-6B64A8BD5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6A125E-FB59-CC4D-92B7-ECC1BCA95B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4AD0D-C684-AE48-AA31-0281AE3D0723}"/>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5" name="Footer Placeholder 4">
            <a:extLst>
              <a:ext uri="{FF2B5EF4-FFF2-40B4-BE49-F238E27FC236}">
                <a16:creationId xmlns:a16="http://schemas.microsoft.com/office/drawing/2014/main" id="{7C125378-6F47-3949-AEC9-DB0324DA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69FE3-3756-EA47-9AA1-81D901998F64}"/>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346538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4E33-03A0-F544-9F14-EFF3868502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E0C47D-377A-4246-9738-C4F4B1CA3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CE84D-1697-EF46-B5C5-9D6271730F38}"/>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5" name="Footer Placeholder 4">
            <a:extLst>
              <a:ext uri="{FF2B5EF4-FFF2-40B4-BE49-F238E27FC236}">
                <a16:creationId xmlns:a16="http://schemas.microsoft.com/office/drawing/2014/main" id="{85A8FD0C-56B6-2C4A-9816-E948DB233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B7CE4-CE42-F742-B70D-9F47F5D8496A}"/>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219303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DEA2-F37A-F541-9CC9-5C8857C5F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34C47-5EFA-674A-9910-8601AB670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4186E6-63BE-8749-8B8E-5BF2AA2F34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74C713-DE43-9C47-BB7F-3A0E0C182428}"/>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6" name="Footer Placeholder 5">
            <a:extLst>
              <a:ext uri="{FF2B5EF4-FFF2-40B4-BE49-F238E27FC236}">
                <a16:creationId xmlns:a16="http://schemas.microsoft.com/office/drawing/2014/main" id="{CF226382-B0C7-8C46-9974-DA9661A5D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69F72-28ED-264C-95CE-230AEB1D4F36}"/>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32196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69ED-7D99-7145-94EA-C473E2C1C2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B9E5C8-FD37-2842-81EE-2F09DD89C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86EC8-0E02-3D4F-83EE-018351CD7D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A8569-D64F-0343-95DE-DD124E2C3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92252C-7FC6-A447-A4EF-473C772828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7D944B-3163-BB46-9DAB-F5651953B188}"/>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8" name="Footer Placeholder 7">
            <a:extLst>
              <a:ext uri="{FF2B5EF4-FFF2-40B4-BE49-F238E27FC236}">
                <a16:creationId xmlns:a16="http://schemas.microsoft.com/office/drawing/2014/main" id="{B2F1772E-8911-DB4C-B1C2-3579CBE1E1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0F166E-13E3-A143-BF89-8ECB1DB9E10E}"/>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26072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EE86-565C-6746-8CD9-63DB95427D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2D35D2-D783-674F-BF3B-F6217142BA35}"/>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4" name="Footer Placeholder 3">
            <a:extLst>
              <a:ext uri="{FF2B5EF4-FFF2-40B4-BE49-F238E27FC236}">
                <a16:creationId xmlns:a16="http://schemas.microsoft.com/office/drawing/2014/main" id="{D5CCF94D-1CB0-1D44-9ACB-DB6F140DC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58AA95-DB74-4745-A919-54DD2BF4984B}"/>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33878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C5499-1A43-2048-89EC-7BCECB4E8E86}"/>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3" name="Footer Placeholder 2">
            <a:extLst>
              <a:ext uri="{FF2B5EF4-FFF2-40B4-BE49-F238E27FC236}">
                <a16:creationId xmlns:a16="http://schemas.microsoft.com/office/drawing/2014/main" id="{7350F76A-3856-D040-81A6-20FA187AB0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9CE594-5852-DD49-B68F-4C31BD27CCBF}"/>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327406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CD9A-9E68-D145-8DD2-0DC026A40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B01A1C-D5F5-6842-83DD-C9E991659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0C7EDF-6FAC-2042-859E-75921B380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15F3B-CACD-F14D-ABEE-98A4D068BDF1}"/>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6" name="Footer Placeholder 5">
            <a:extLst>
              <a:ext uri="{FF2B5EF4-FFF2-40B4-BE49-F238E27FC236}">
                <a16:creationId xmlns:a16="http://schemas.microsoft.com/office/drawing/2014/main" id="{294E2F90-F512-0242-B4C2-636A3D07E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366EB-472F-5441-A55F-7B4258ABB6E7}"/>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224748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FE68-C61C-EB49-B831-81C4BCDD7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6A7EA2-99C8-F147-A5A0-4EF76C6A3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57E256-1F81-B647-8061-166312F6D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72E1A-FEDE-3F4D-B8AC-A845A7267AC5}"/>
              </a:ext>
            </a:extLst>
          </p:cNvPr>
          <p:cNvSpPr>
            <a:spLocks noGrp="1"/>
          </p:cNvSpPr>
          <p:nvPr>
            <p:ph type="dt" sz="half" idx="10"/>
          </p:nvPr>
        </p:nvSpPr>
        <p:spPr/>
        <p:txBody>
          <a:bodyPr/>
          <a:lstStyle/>
          <a:p>
            <a:fld id="{3BABFB85-7041-B54D-A68C-DA38CDBBC0DA}" type="datetimeFigureOut">
              <a:rPr lang="en-US" smtClean="0"/>
              <a:t>11/25/20</a:t>
            </a:fld>
            <a:endParaRPr lang="en-US"/>
          </a:p>
        </p:txBody>
      </p:sp>
      <p:sp>
        <p:nvSpPr>
          <p:cNvPr id="6" name="Footer Placeholder 5">
            <a:extLst>
              <a:ext uri="{FF2B5EF4-FFF2-40B4-BE49-F238E27FC236}">
                <a16:creationId xmlns:a16="http://schemas.microsoft.com/office/drawing/2014/main" id="{2958C1B2-60B8-304D-9BCD-8D790391D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45C5D-F1F1-4142-98A7-106A63BC5777}"/>
              </a:ext>
            </a:extLst>
          </p:cNvPr>
          <p:cNvSpPr>
            <a:spLocks noGrp="1"/>
          </p:cNvSpPr>
          <p:nvPr>
            <p:ph type="sldNum" sz="quarter" idx="12"/>
          </p:nvPr>
        </p:nvSpPr>
        <p:spPr/>
        <p:txBody>
          <a:bodyPr/>
          <a:lstStyle/>
          <a:p>
            <a:fld id="{A8A03B28-36F4-C94A-B6B0-D702E94CFF49}" type="slidenum">
              <a:rPr lang="en-US" smtClean="0"/>
              <a:t>‹#›</a:t>
            </a:fld>
            <a:endParaRPr lang="en-US"/>
          </a:p>
        </p:txBody>
      </p:sp>
    </p:spTree>
    <p:extLst>
      <p:ext uri="{BB962C8B-B14F-4D97-AF65-F5344CB8AC3E}">
        <p14:creationId xmlns:p14="http://schemas.microsoft.com/office/powerpoint/2010/main" val="27738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F601B-A31F-8640-BA4D-6AA8BD487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F6EDE3-677E-0B49-9CB0-96DF9A1FD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B06FD-4AFF-9C47-9223-3E1E84CC2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BFB85-7041-B54D-A68C-DA38CDBBC0DA}" type="datetimeFigureOut">
              <a:rPr lang="en-US" smtClean="0"/>
              <a:t>11/25/20</a:t>
            </a:fld>
            <a:endParaRPr lang="en-US"/>
          </a:p>
        </p:txBody>
      </p:sp>
      <p:sp>
        <p:nvSpPr>
          <p:cNvPr id="5" name="Footer Placeholder 4">
            <a:extLst>
              <a:ext uri="{FF2B5EF4-FFF2-40B4-BE49-F238E27FC236}">
                <a16:creationId xmlns:a16="http://schemas.microsoft.com/office/drawing/2014/main" id="{EFB55C32-6916-9647-8EC4-56EA8977A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CFD84E-EB15-F34C-BF53-6DD91EE4D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03B28-36F4-C94A-B6B0-D702E94CFF49}" type="slidenum">
              <a:rPr lang="en-US" smtClean="0"/>
              <a:t>‹#›</a:t>
            </a:fld>
            <a:endParaRPr lang="en-US"/>
          </a:p>
        </p:txBody>
      </p:sp>
    </p:spTree>
    <p:extLst>
      <p:ext uri="{BB962C8B-B14F-4D97-AF65-F5344CB8AC3E}">
        <p14:creationId xmlns:p14="http://schemas.microsoft.com/office/powerpoint/2010/main" val="460792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CB15E-DDD1-8641-893D-C423A92A143E}"/>
              </a:ext>
            </a:extLst>
          </p:cNvPr>
          <p:cNvSpPr txBox="1"/>
          <p:nvPr/>
        </p:nvSpPr>
        <p:spPr>
          <a:xfrm>
            <a:off x="2366478" y="281472"/>
            <a:ext cx="2517169" cy="369332"/>
          </a:xfrm>
          <a:prstGeom prst="rect">
            <a:avLst/>
          </a:prstGeom>
          <a:noFill/>
        </p:spPr>
        <p:txBody>
          <a:bodyPr wrap="square" rtlCol="0">
            <a:spAutoFit/>
          </a:bodyPr>
          <a:lstStyle/>
          <a:p>
            <a:pPr algn="ctr"/>
            <a:r>
              <a:rPr lang="en-US" b="1" dirty="0">
                <a:solidFill>
                  <a:schemeClr val="accent1">
                    <a:lumMod val="75000"/>
                  </a:schemeClr>
                </a:solidFill>
              </a:rPr>
              <a:t>Bootstrap</a:t>
            </a:r>
          </a:p>
        </p:txBody>
      </p:sp>
      <p:sp>
        <p:nvSpPr>
          <p:cNvPr id="5" name="TextBox 4">
            <a:extLst>
              <a:ext uri="{FF2B5EF4-FFF2-40B4-BE49-F238E27FC236}">
                <a16:creationId xmlns:a16="http://schemas.microsoft.com/office/drawing/2014/main" id="{D9A3A32A-0948-444C-A204-E546D4FF7EC1}"/>
              </a:ext>
            </a:extLst>
          </p:cNvPr>
          <p:cNvSpPr txBox="1"/>
          <p:nvPr/>
        </p:nvSpPr>
        <p:spPr>
          <a:xfrm>
            <a:off x="5601558" y="273957"/>
            <a:ext cx="2517169" cy="369332"/>
          </a:xfrm>
          <a:prstGeom prst="rect">
            <a:avLst/>
          </a:prstGeom>
          <a:noFill/>
        </p:spPr>
        <p:txBody>
          <a:bodyPr wrap="square" rtlCol="0">
            <a:spAutoFit/>
          </a:bodyPr>
          <a:lstStyle>
            <a:defPPr>
              <a:defRPr lang="en-US"/>
            </a:defPPr>
            <a:lvl1pPr algn="ctr">
              <a:defRPr b="1">
                <a:solidFill>
                  <a:schemeClr val="accent1">
                    <a:lumMod val="75000"/>
                  </a:schemeClr>
                </a:solidFill>
              </a:defRPr>
            </a:lvl1pPr>
          </a:lstStyle>
          <a:p>
            <a:r>
              <a:rPr lang="en-US" dirty="0"/>
              <a:t>Permutation</a:t>
            </a:r>
          </a:p>
        </p:txBody>
      </p:sp>
      <p:sp>
        <p:nvSpPr>
          <p:cNvPr id="6" name="TextBox 5">
            <a:extLst>
              <a:ext uri="{FF2B5EF4-FFF2-40B4-BE49-F238E27FC236}">
                <a16:creationId xmlns:a16="http://schemas.microsoft.com/office/drawing/2014/main" id="{2EBC4858-36E8-6545-B7AB-0FCC8A29BBF4}"/>
              </a:ext>
            </a:extLst>
          </p:cNvPr>
          <p:cNvSpPr txBox="1"/>
          <p:nvPr/>
        </p:nvSpPr>
        <p:spPr>
          <a:xfrm>
            <a:off x="9068653" y="247884"/>
            <a:ext cx="2517169" cy="369332"/>
          </a:xfrm>
          <a:prstGeom prst="rect">
            <a:avLst/>
          </a:prstGeom>
          <a:noFill/>
        </p:spPr>
        <p:txBody>
          <a:bodyPr wrap="square" rtlCol="0">
            <a:spAutoFit/>
          </a:bodyPr>
          <a:lstStyle>
            <a:defPPr>
              <a:defRPr lang="en-US"/>
            </a:defPPr>
            <a:lvl1pPr algn="ctr">
              <a:defRPr b="1">
                <a:solidFill>
                  <a:schemeClr val="accent1">
                    <a:lumMod val="75000"/>
                  </a:schemeClr>
                </a:solidFill>
              </a:defRPr>
            </a:lvl1pPr>
          </a:lstStyle>
          <a:p>
            <a:r>
              <a:rPr lang="en-US" dirty="0"/>
              <a:t>Cross-Validation</a:t>
            </a:r>
          </a:p>
        </p:txBody>
      </p:sp>
      <p:sp>
        <p:nvSpPr>
          <p:cNvPr id="7" name="TextBox 6">
            <a:extLst>
              <a:ext uri="{FF2B5EF4-FFF2-40B4-BE49-F238E27FC236}">
                <a16:creationId xmlns:a16="http://schemas.microsoft.com/office/drawing/2014/main" id="{822A1A48-1019-0747-931B-9E1EB9C0022F}"/>
              </a:ext>
            </a:extLst>
          </p:cNvPr>
          <p:cNvSpPr txBox="1"/>
          <p:nvPr/>
        </p:nvSpPr>
        <p:spPr>
          <a:xfrm>
            <a:off x="154113" y="916317"/>
            <a:ext cx="1654139" cy="369332"/>
          </a:xfrm>
          <a:prstGeom prst="rect">
            <a:avLst/>
          </a:prstGeom>
          <a:noFill/>
        </p:spPr>
        <p:txBody>
          <a:bodyPr wrap="square" rtlCol="0">
            <a:spAutoFit/>
          </a:bodyPr>
          <a:lstStyle>
            <a:defPPr>
              <a:defRPr lang="en-US"/>
            </a:defPPr>
            <a:lvl1pPr algn="ctr">
              <a:defRPr b="1">
                <a:solidFill>
                  <a:schemeClr val="accent1">
                    <a:lumMod val="75000"/>
                  </a:schemeClr>
                </a:solidFill>
              </a:defRPr>
            </a:lvl1pPr>
          </a:lstStyle>
          <a:p>
            <a:pPr algn="l"/>
            <a:r>
              <a:rPr lang="en-US" dirty="0"/>
              <a:t>Use</a:t>
            </a:r>
          </a:p>
        </p:txBody>
      </p:sp>
      <p:sp>
        <p:nvSpPr>
          <p:cNvPr id="9" name="TextBox 8">
            <a:extLst>
              <a:ext uri="{FF2B5EF4-FFF2-40B4-BE49-F238E27FC236}">
                <a16:creationId xmlns:a16="http://schemas.microsoft.com/office/drawing/2014/main" id="{F4C4696D-1F65-A34A-BFE6-711912D722F0}"/>
              </a:ext>
            </a:extLst>
          </p:cNvPr>
          <p:cNvSpPr txBox="1"/>
          <p:nvPr/>
        </p:nvSpPr>
        <p:spPr>
          <a:xfrm>
            <a:off x="1764592" y="691730"/>
            <a:ext cx="3382758" cy="830997"/>
          </a:xfrm>
          <a:prstGeom prst="rect">
            <a:avLst/>
          </a:prstGeom>
          <a:noFill/>
        </p:spPr>
        <p:txBody>
          <a:bodyPr wrap="square" rtlCol="0">
            <a:spAutoFit/>
          </a:bodyPr>
          <a:lstStyle/>
          <a:p>
            <a:pPr algn="ctr"/>
            <a:r>
              <a:rPr lang="en-US" sz="1600" dirty="0"/>
              <a:t>Estimating Features of the sampling distribution of an estimator </a:t>
            </a:r>
          </a:p>
          <a:p>
            <a:pPr algn="ctr"/>
            <a:r>
              <a:rPr lang="en-US" sz="1600" dirty="0"/>
              <a:t>(e.g., SE,CIs, assessment of bias)</a:t>
            </a:r>
          </a:p>
        </p:txBody>
      </p:sp>
      <p:sp>
        <p:nvSpPr>
          <p:cNvPr id="10" name="TextBox 9">
            <a:extLst>
              <a:ext uri="{FF2B5EF4-FFF2-40B4-BE49-F238E27FC236}">
                <a16:creationId xmlns:a16="http://schemas.microsoft.com/office/drawing/2014/main" id="{78E23234-9E5D-574B-B1AA-4B1739D49CAD}"/>
              </a:ext>
            </a:extLst>
          </p:cNvPr>
          <p:cNvSpPr txBox="1"/>
          <p:nvPr/>
        </p:nvSpPr>
        <p:spPr>
          <a:xfrm>
            <a:off x="5373384" y="685485"/>
            <a:ext cx="3041152" cy="1323439"/>
          </a:xfrm>
          <a:prstGeom prst="rect">
            <a:avLst/>
          </a:prstGeom>
          <a:noFill/>
        </p:spPr>
        <p:txBody>
          <a:bodyPr wrap="square" rtlCol="0">
            <a:spAutoFit/>
          </a:bodyPr>
          <a:lstStyle/>
          <a:p>
            <a:pPr algn="ctr"/>
            <a:r>
              <a:rPr lang="en-US" sz="1600" dirty="0"/>
              <a:t>Obtaining p-values that do not depend on assumptions about the distribution of the data</a:t>
            </a:r>
          </a:p>
          <a:p>
            <a:pPr algn="ctr"/>
            <a:endParaRPr lang="en-US" sz="1600" dirty="0"/>
          </a:p>
          <a:p>
            <a:pPr algn="ctr"/>
            <a:endParaRPr lang="en-US" sz="1600" dirty="0"/>
          </a:p>
        </p:txBody>
      </p:sp>
      <p:sp>
        <p:nvSpPr>
          <p:cNvPr id="11" name="TextBox 10">
            <a:extLst>
              <a:ext uri="{FF2B5EF4-FFF2-40B4-BE49-F238E27FC236}">
                <a16:creationId xmlns:a16="http://schemas.microsoft.com/office/drawing/2014/main" id="{48B6A2AE-E806-E34A-8DB5-BF8D81F189CB}"/>
              </a:ext>
            </a:extLst>
          </p:cNvPr>
          <p:cNvSpPr txBox="1"/>
          <p:nvPr/>
        </p:nvSpPr>
        <p:spPr>
          <a:xfrm>
            <a:off x="8631150" y="685485"/>
            <a:ext cx="3406737" cy="830997"/>
          </a:xfrm>
          <a:prstGeom prst="rect">
            <a:avLst/>
          </a:prstGeom>
          <a:noFill/>
        </p:spPr>
        <p:txBody>
          <a:bodyPr wrap="square" rtlCol="0">
            <a:spAutoFit/>
          </a:bodyPr>
          <a:lstStyle/>
          <a:p>
            <a:pPr algn="ctr"/>
            <a:r>
              <a:rPr lang="en-US" sz="1600" dirty="0"/>
              <a:t>Quantifying the ability of a model to produce out-of-sample predictions (predictive ability)</a:t>
            </a:r>
          </a:p>
        </p:txBody>
      </p:sp>
      <p:sp>
        <p:nvSpPr>
          <p:cNvPr id="12" name="Rectangle 11">
            <a:extLst>
              <a:ext uri="{FF2B5EF4-FFF2-40B4-BE49-F238E27FC236}">
                <a16:creationId xmlns:a16="http://schemas.microsoft.com/office/drawing/2014/main" id="{C3FC3206-1922-F34A-8D3D-9611A2CE499D}"/>
              </a:ext>
            </a:extLst>
          </p:cNvPr>
          <p:cNvSpPr/>
          <p:nvPr/>
        </p:nvSpPr>
        <p:spPr>
          <a:xfrm>
            <a:off x="1893019" y="1674581"/>
            <a:ext cx="3192690" cy="4832092"/>
          </a:xfrm>
          <a:prstGeom prst="rect">
            <a:avLst/>
          </a:prstGeom>
        </p:spPr>
        <p:txBody>
          <a:bodyPr wrap="square">
            <a:spAutoFit/>
          </a:bodyPr>
          <a:lstStyle/>
          <a:p>
            <a:pPr marL="342900" indent="-342900">
              <a:buFont typeface="+mj-lt"/>
              <a:buAutoNum type="arabicPeriod"/>
            </a:pPr>
            <a:r>
              <a:rPr lang="en-US" sz="1400" dirty="0"/>
              <a:t>Generate a bootstrap sample (often the same size as our actual sample size) by sampling rows of your data with replacement</a:t>
            </a:r>
          </a:p>
          <a:p>
            <a:pPr marL="342900" indent="-342900">
              <a:buFont typeface="+mj-lt"/>
              <a:buAutoNum type="arabicPeriod"/>
            </a:pPr>
            <a:r>
              <a:rPr lang="en-US" sz="1400" dirty="0"/>
              <a:t>Use the bootstrap sample to obtain estimates, store them.</a:t>
            </a:r>
          </a:p>
          <a:p>
            <a:pPr marL="342900" indent="-342900">
              <a:buFont typeface="+mj-lt"/>
              <a:buAutoNum type="arabicPeriod"/>
            </a:pPr>
            <a:endParaRPr lang="en-US" sz="1400" dirty="0"/>
          </a:p>
          <a:p>
            <a:pPr marL="342900" indent="-342900">
              <a:buFont typeface="+mj-lt"/>
              <a:buAutoNum type="arabicPeriod"/>
            </a:pPr>
            <a:r>
              <a:rPr lang="en-US" sz="1400" dirty="0"/>
              <a:t>Repeat 1 &amp; 2 a large number of times.</a:t>
            </a:r>
          </a:p>
          <a:p>
            <a:pPr marL="342900" indent="-342900">
              <a:buFont typeface="+mj-lt"/>
              <a:buAutoNum type="arabicPeriod"/>
            </a:pPr>
            <a:endParaRPr lang="en-US" sz="1400" dirty="0"/>
          </a:p>
          <a:p>
            <a:pPr marL="342900" indent="-342900">
              <a:buFont typeface="+mj-lt"/>
              <a:buAutoNum type="arabicPeriod"/>
            </a:pPr>
            <a:r>
              <a:rPr lang="en-US" sz="1400" dirty="0"/>
              <a:t>Regards the estimates you got as realizations from the sampling distribution of the estimator.</a:t>
            </a:r>
          </a:p>
          <a:p>
            <a:pPr marL="342900" indent="-342900">
              <a:buFont typeface="+mj-lt"/>
              <a:buAutoNum type="arabicPeriod"/>
            </a:pPr>
            <a:endParaRPr lang="en-US" sz="1400" dirty="0"/>
          </a:p>
          <a:p>
            <a:pPr marL="342900" indent="-342900">
              <a:buFont typeface="+mj-lt"/>
              <a:buAutoNum type="arabicPeriod"/>
            </a:pPr>
            <a:r>
              <a:rPr lang="en-US" sz="1400" dirty="0"/>
              <a:t>Use the samples to estimate SE (i.e., the SD of estimates across bootstrap samples), CIs (e.g., using quantile() applied to bootstrap samples, and possible assess bias by comparing the average bootstrap estimate with the estimate you obtain from the original sample.</a:t>
            </a:r>
          </a:p>
        </p:txBody>
      </p:sp>
      <p:sp>
        <p:nvSpPr>
          <p:cNvPr id="13" name="TextBox 12">
            <a:extLst>
              <a:ext uri="{FF2B5EF4-FFF2-40B4-BE49-F238E27FC236}">
                <a16:creationId xmlns:a16="http://schemas.microsoft.com/office/drawing/2014/main" id="{7ECEF031-7036-2B48-B623-B4041D33AA0A}"/>
              </a:ext>
            </a:extLst>
          </p:cNvPr>
          <p:cNvSpPr txBox="1"/>
          <p:nvPr/>
        </p:nvSpPr>
        <p:spPr>
          <a:xfrm>
            <a:off x="9854" y="3245022"/>
            <a:ext cx="1921268" cy="369332"/>
          </a:xfrm>
          <a:prstGeom prst="rect">
            <a:avLst/>
          </a:prstGeom>
          <a:noFill/>
        </p:spPr>
        <p:txBody>
          <a:bodyPr wrap="square" rtlCol="0">
            <a:spAutoFit/>
          </a:bodyPr>
          <a:lstStyle>
            <a:defPPr>
              <a:defRPr lang="en-US"/>
            </a:defPPr>
            <a:lvl1pPr>
              <a:defRPr b="1">
                <a:solidFill>
                  <a:schemeClr val="accent1">
                    <a:lumMod val="75000"/>
                  </a:schemeClr>
                </a:solidFill>
              </a:defRPr>
            </a:lvl1pPr>
          </a:lstStyle>
          <a:p>
            <a:r>
              <a:rPr lang="en-US" dirty="0"/>
              <a:t>Implementation</a:t>
            </a:r>
          </a:p>
        </p:txBody>
      </p:sp>
      <p:sp>
        <p:nvSpPr>
          <p:cNvPr id="14" name="Rectangle 13">
            <a:extLst>
              <a:ext uri="{FF2B5EF4-FFF2-40B4-BE49-F238E27FC236}">
                <a16:creationId xmlns:a16="http://schemas.microsoft.com/office/drawing/2014/main" id="{37A33A74-6727-844E-8457-AFBAE372E78A}"/>
              </a:ext>
            </a:extLst>
          </p:cNvPr>
          <p:cNvSpPr/>
          <p:nvPr/>
        </p:nvSpPr>
        <p:spPr>
          <a:xfrm>
            <a:off x="5198726" y="1674581"/>
            <a:ext cx="3322835" cy="5262979"/>
          </a:xfrm>
          <a:prstGeom prst="rect">
            <a:avLst/>
          </a:prstGeom>
        </p:spPr>
        <p:txBody>
          <a:bodyPr wrap="square">
            <a:spAutoFit/>
          </a:bodyPr>
          <a:lstStyle/>
          <a:p>
            <a:pPr marL="342900" indent="-342900">
              <a:buFont typeface="+mj-lt"/>
              <a:buAutoNum type="arabicPeriod"/>
            </a:pPr>
            <a:r>
              <a:rPr lang="en-US" sz="1400" dirty="0"/>
              <a:t>Fit the model to your data, save the test-statistic that you will use for inference.</a:t>
            </a:r>
          </a:p>
          <a:p>
            <a:pPr marL="342900" indent="-342900">
              <a:buFont typeface="+mj-lt"/>
              <a:buAutoNum type="arabicPeriod"/>
            </a:pPr>
            <a:endParaRPr lang="en-US" sz="1400" dirty="0"/>
          </a:p>
          <a:p>
            <a:pPr marL="342900" indent="-342900">
              <a:buFont typeface="+mj-lt"/>
              <a:buAutoNum type="arabicPeriod"/>
            </a:pPr>
            <a:r>
              <a:rPr lang="en-US" sz="1400" dirty="0"/>
              <a:t>Break the relationship between the response and the predictors by randomly permuting the order of the response (or one predictor, depending on the application). </a:t>
            </a:r>
          </a:p>
          <a:p>
            <a:pPr marL="342900" indent="-342900">
              <a:buFont typeface="+mj-lt"/>
              <a:buAutoNum type="arabicPeriod"/>
            </a:pPr>
            <a:r>
              <a:rPr lang="en-US" sz="1400" dirty="0"/>
              <a:t>Apply your algorithm to the permuted data to obtain the test-statistic.</a:t>
            </a:r>
          </a:p>
          <a:p>
            <a:pPr marL="342900" indent="-342900">
              <a:buFont typeface="+mj-lt"/>
              <a:buAutoNum type="arabicPeriod"/>
            </a:pPr>
            <a:endParaRPr lang="en-US" sz="1400" dirty="0"/>
          </a:p>
          <a:p>
            <a:pPr marL="342900" indent="-342900">
              <a:buFont typeface="+mj-lt"/>
              <a:buAutoNum type="arabicPeriod"/>
            </a:pPr>
            <a:r>
              <a:rPr lang="en-US" sz="1400" dirty="0"/>
              <a:t>Repeat 2 &amp; 3 a large number of times, each time with a different permutation of the data, save the test statistic.</a:t>
            </a:r>
          </a:p>
          <a:p>
            <a:pPr marL="342900" indent="-342900">
              <a:buFont typeface="+mj-lt"/>
              <a:buAutoNum type="arabicPeriod"/>
            </a:pPr>
            <a:endParaRPr lang="en-US" sz="1400" dirty="0"/>
          </a:p>
          <a:p>
            <a:pPr marL="342900" indent="-342900">
              <a:buFont typeface="+mj-lt"/>
              <a:buAutoNum type="arabicPeriod"/>
            </a:pPr>
            <a:r>
              <a:rPr lang="en-US" sz="1400" dirty="0"/>
              <a:t>Estimate p-values as the proportion of times (over permutations) that you obtain a test-statistic as extreme or more extreme than the one obtained with the un-permuted data (1).</a:t>
            </a:r>
          </a:p>
          <a:p>
            <a:pPr marL="342900" indent="-342900">
              <a:buFont typeface="+mj-lt"/>
              <a:buAutoNum type="arabicPeriod"/>
            </a:pPr>
            <a:endParaRPr lang="en-US" sz="1400" dirty="0"/>
          </a:p>
          <a:p>
            <a:pPr marL="285750" indent="-285750">
              <a:buFontTx/>
              <a:buChar char="-"/>
            </a:pPr>
            <a:endParaRPr lang="en-US" sz="1400" dirty="0"/>
          </a:p>
        </p:txBody>
      </p:sp>
      <p:sp>
        <p:nvSpPr>
          <p:cNvPr id="15" name="Rectangle 14">
            <a:extLst>
              <a:ext uri="{FF2B5EF4-FFF2-40B4-BE49-F238E27FC236}">
                <a16:creationId xmlns:a16="http://schemas.microsoft.com/office/drawing/2014/main" id="{66B4A760-4CB5-C84B-9E5F-6814314BAFC3}"/>
              </a:ext>
            </a:extLst>
          </p:cNvPr>
          <p:cNvSpPr/>
          <p:nvPr/>
        </p:nvSpPr>
        <p:spPr>
          <a:xfrm>
            <a:off x="8589194" y="1683023"/>
            <a:ext cx="3602806" cy="5047536"/>
          </a:xfrm>
          <a:prstGeom prst="rect">
            <a:avLst/>
          </a:prstGeom>
        </p:spPr>
        <p:txBody>
          <a:bodyPr wrap="square">
            <a:spAutoFit/>
          </a:bodyPr>
          <a:lstStyle/>
          <a:p>
            <a:r>
              <a:rPr lang="en-US" sz="1400" dirty="0"/>
              <a:t>We discussed Training-testing partitions, replicated training-testing partitions, and cross-validation.</a:t>
            </a:r>
          </a:p>
          <a:p>
            <a:endParaRPr lang="en-US" sz="1400" dirty="0"/>
          </a:p>
          <a:p>
            <a:r>
              <a:rPr lang="en-US" sz="1400" dirty="0"/>
              <a:t>Example: training testing partitions:</a:t>
            </a:r>
          </a:p>
          <a:p>
            <a:endParaRPr lang="en-US" sz="1400" dirty="0"/>
          </a:p>
          <a:p>
            <a:pPr marL="285750" indent="-285750">
              <a:buFontTx/>
              <a:buChar char="-"/>
            </a:pPr>
            <a:r>
              <a:rPr lang="en-US" sz="1400" dirty="0"/>
              <a:t>Randomly assign </a:t>
            </a:r>
            <a:r>
              <a:rPr lang="en-US" sz="1400" dirty="0" err="1"/>
              <a:t>nTRN</a:t>
            </a:r>
            <a:r>
              <a:rPr lang="en-US" sz="1400" dirty="0"/>
              <a:t> rows of your data to be a training set, and </a:t>
            </a:r>
            <a:r>
              <a:rPr lang="en-US" sz="1400" dirty="0" err="1"/>
              <a:t>nTST</a:t>
            </a:r>
            <a:r>
              <a:rPr lang="en-US" sz="1400" dirty="0"/>
              <a:t> rows of your data to be the testing set (N=</a:t>
            </a:r>
            <a:r>
              <a:rPr lang="en-US" sz="1400" dirty="0" err="1"/>
              <a:t>nTRN+nTST</a:t>
            </a:r>
            <a:r>
              <a:rPr lang="en-US" sz="1400" dirty="0"/>
              <a:t>, no overlap between the sets).</a:t>
            </a:r>
          </a:p>
          <a:p>
            <a:pPr marL="285750" indent="-285750">
              <a:buFontTx/>
              <a:buChar char="-"/>
            </a:pPr>
            <a:endParaRPr lang="en-US" sz="1400" dirty="0"/>
          </a:p>
          <a:p>
            <a:pPr marL="285750" indent="-285750">
              <a:buFontTx/>
              <a:buChar char="-"/>
            </a:pPr>
            <a:r>
              <a:rPr lang="en-US" sz="1400" dirty="0"/>
              <a:t>Fit the model to the training data.</a:t>
            </a:r>
          </a:p>
          <a:p>
            <a:pPr marL="285750" indent="-285750">
              <a:buFontTx/>
              <a:buChar char="-"/>
            </a:pPr>
            <a:endParaRPr lang="en-US" sz="1400" dirty="0"/>
          </a:p>
          <a:p>
            <a:pPr marL="285750" indent="-285750">
              <a:buFontTx/>
              <a:buChar char="-"/>
            </a:pPr>
            <a:r>
              <a:rPr lang="en-US" sz="1400" dirty="0"/>
              <a:t>Use the fitted model to predict data in the testing set.</a:t>
            </a:r>
          </a:p>
          <a:p>
            <a:pPr marL="285750" indent="-285750">
              <a:buFontTx/>
              <a:buChar char="-"/>
            </a:pPr>
            <a:endParaRPr lang="en-US" sz="1400" dirty="0"/>
          </a:p>
          <a:p>
            <a:pPr marL="285750" indent="-285750">
              <a:buFontTx/>
              <a:buChar char="-"/>
            </a:pPr>
            <a:r>
              <a:rPr lang="en-US" sz="1400" dirty="0"/>
              <a:t>Evaluate accuracy using correlation, pred. mean-squared error, R-sq. or related measures of accuracy.</a:t>
            </a:r>
          </a:p>
          <a:p>
            <a:pPr marL="285750" indent="-285750">
              <a:buFontTx/>
              <a:buChar char="-"/>
            </a:pPr>
            <a:r>
              <a:rPr lang="en-US" sz="1400" dirty="0"/>
              <a:t>Possibly repeat 1-3 many times, each time changing the assignment of samples to training and testing sets.</a:t>
            </a:r>
          </a:p>
          <a:p>
            <a:pPr marL="285750" indent="-285750">
              <a:buFontTx/>
              <a:buChar char="-"/>
            </a:pPr>
            <a:endParaRPr lang="en-US" sz="1400" dirty="0"/>
          </a:p>
        </p:txBody>
      </p:sp>
      <p:cxnSp>
        <p:nvCxnSpPr>
          <p:cNvPr id="18" name="Straight Connector 17">
            <a:extLst>
              <a:ext uri="{FF2B5EF4-FFF2-40B4-BE49-F238E27FC236}">
                <a16:creationId xmlns:a16="http://schemas.microsoft.com/office/drawing/2014/main" id="{06EC13AF-2AD1-434F-88D7-C83A54809F73}"/>
              </a:ext>
            </a:extLst>
          </p:cNvPr>
          <p:cNvCxnSpPr>
            <a:cxnSpLocks/>
          </p:cNvCxnSpPr>
          <p:nvPr/>
        </p:nvCxnSpPr>
        <p:spPr>
          <a:xfrm>
            <a:off x="8560514" y="650804"/>
            <a:ext cx="354800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3" name="Straight Connector 22">
            <a:extLst>
              <a:ext uri="{FF2B5EF4-FFF2-40B4-BE49-F238E27FC236}">
                <a16:creationId xmlns:a16="http://schemas.microsoft.com/office/drawing/2014/main" id="{A44B4ED0-658B-EC4A-8C35-71247EB9D3FA}"/>
              </a:ext>
            </a:extLst>
          </p:cNvPr>
          <p:cNvCxnSpPr>
            <a:cxnSpLocks/>
          </p:cNvCxnSpPr>
          <p:nvPr/>
        </p:nvCxnSpPr>
        <p:spPr>
          <a:xfrm>
            <a:off x="5198726" y="643289"/>
            <a:ext cx="3322835"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B5C78EA3-0429-FC4A-8B41-99491506A8EB}"/>
              </a:ext>
            </a:extLst>
          </p:cNvPr>
          <p:cNvCxnSpPr>
            <a:cxnSpLocks/>
          </p:cNvCxnSpPr>
          <p:nvPr/>
        </p:nvCxnSpPr>
        <p:spPr>
          <a:xfrm>
            <a:off x="1794553" y="650804"/>
            <a:ext cx="3322835"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1C8BA278-6002-E849-A330-E6D625DE6FDA}"/>
              </a:ext>
            </a:extLst>
          </p:cNvPr>
          <p:cNvCxnSpPr>
            <a:cxnSpLocks/>
          </p:cNvCxnSpPr>
          <p:nvPr/>
        </p:nvCxnSpPr>
        <p:spPr>
          <a:xfrm flipV="1">
            <a:off x="83478" y="1674581"/>
            <a:ext cx="12025043" cy="4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6A8BF5F-BB4B-8A4A-BAAD-67C788CAF9D7}"/>
              </a:ext>
            </a:extLst>
          </p:cNvPr>
          <p:cNvCxnSpPr>
            <a:cxnSpLocks/>
          </p:cNvCxnSpPr>
          <p:nvPr/>
        </p:nvCxnSpPr>
        <p:spPr>
          <a:xfrm>
            <a:off x="9854" y="6583308"/>
            <a:ext cx="12182146" cy="42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FB5C523-EDEB-024F-AD7C-986556B2E856}"/>
              </a:ext>
            </a:extLst>
          </p:cNvPr>
          <p:cNvSpPr/>
          <p:nvPr/>
        </p:nvSpPr>
        <p:spPr>
          <a:xfrm>
            <a:off x="1764592" y="98854"/>
            <a:ext cx="10343930" cy="648445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6CFBEA2-18B9-DC4D-A342-9CF246D5494D}"/>
              </a:ext>
            </a:extLst>
          </p:cNvPr>
          <p:cNvSpPr/>
          <p:nvPr/>
        </p:nvSpPr>
        <p:spPr>
          <a:xfrm>
            <a:off x="83478" y="630322"/>
            <a:ext cx="1696524" cy="595298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097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392</Words>
  <Application>Microsoft Macintosh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Hypothesis Testing</dc:title>
  <dc:creator>Gustavo de los Campos</dc:creator>
  <cp:lastModifiedBy>Gustavo de los Campos</cp:lastModifiedBy>
  <cp:revision>5</cp:revision>
  <dcterms:created xsi:type="dcterms:W3CDTF">2020-11-23T15:53:09Z</dcterms:created>
  <dcterms:modified xsi:type="dcterms:W3CDTF">2020-11-25T20:34:38Z</dcterms:modified>
</cp:coreProperties>
</file>